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81" r:id="rId3"/>
    <p:sldId id="257" r:id="rId4"/>
    <p:sldId id="282" r:id="rId5"/>
    <p:sldId id="258" r:id="rId6"/>
    <p:sldId id="260" r:id="rId7"/>
    <p:sldId id="261" r:id="rId8"/>
    <p:sldId id="262" r:id="rId9"/>
    <p:sldId id="263" r:id="rId10"/>
    <p:sldId id="264" r:id="rId11"/>
    <p:sldId id="269" r:id="rId12"/>
    <p:sldId id="268" r:id="rId13"/>
    <p:sldId id="267" r:id="rId14"/>
    <p:sldId id="266" r:id="rId15"/>
    <p:sldId id="265" r:id="rId16"/>
    <p:sldId id="270" r:id="rId17"/>
    <p:sldId id="274" r:id="rId18"/>
    <p:sldId id="273" r:id="rId19"/>
    <p:sldId id="272" r:id="rId20"/>
    <p:sldId id="277" r:id="rId21"/>
    <p:sldId id="271" r:id="rId22"/>
    <p:sldId id="275" r:id="rId23"/>
    <p:sldId id="276"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5953A-810B-4CFC-9070-DF481741FA5A}" type="datetimeFigureOut">
              <a:rPr lang="en-IN" smtClean="0"/>
              <a:t>26-06-2024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7EAE8-3B43-4CAB-9898-FCA6CC606D82}" type="slidenum">
              <a:rPr lang="en-IN" smtClean="0"/>
              <a:t>‹#›</a:t>
            </a:fld>
            <a:endParaRPr lang="en-IN"/>
          </a:p>
        </p:txBody>
      </p:sp>
    </p:spTree>
    <p:extLst>
      <p:ext uri="{BB962C8B-B14F-4D97-AF65-F5344CB8AC3E}">
        <p14:creationId xmlns:p14="http://schemas.microsoft.com/office/powerpoint/2010/main" val="4006839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147EAE8-3B43-4CAB-9898-FCA6CC606D82}" type="slidenum">
              <a:rPr lang="en-IN" smtClean="0"/>
              <a:t>20</a:t>
            </a:fld>
            <a:endParaRPr lang="en-IN"/>
          </a:p>
        </p:txBody>
      </p:sp>
    </p:spTree>
    <p:extLst>
      <p:ext uri="{BB962C8B-B14F-4D97-AF65-F5344CB8AC3E}">
        <p14:creationId xmlns:p14="http://schemas.microsoft.com/office/powerpoint/2010/main" val="259831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339492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49B7BD-3258-40FD-9835-5F988BF69B4B}"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96936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33494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6812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2160560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3870962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1725561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2287192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98657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86031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170573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49B7BD-3258-40FD-9835-5F988BF69B4B}"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175012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49B7BD-3258-40FD-9835-5F988BF69B4B}" type="datetimeFigureOut">
              <a:rPr lang="en-IN" smtClean="0"/>
              <a:t>26-06-2024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75200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163113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2006482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849B7BD-3258-40FD-9835-5F988BF69B4B}" type="datetimeFigureOut">
              <a:rPr lang="en-IN" smtClean="0"/>
              <a:t>26-06-2024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173173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49B7BD-3258-40FD-9835-5F988BF69B4B}"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E292E7-1FAE-4E43-B0C6-EC68B4AEBAF3}" type="slidenum">
              <a:rPr lang="en-IN" smtClean="0"/>
              <a:t>‹#›</a:t>
            </a:fld>
            <a:endParaRPr lang="en-IN"/>
          </a:p>
        </p:txBody>
      </p:sp>
    </p:spTree>
    <p:extLst>
      <p:ext uri="{BB962C8B-B14F-4D97-AF65-F5344CB8AC3E}">
        <p14:creationId xmlns:p14="http://schemas.microsoft.com/office/powerpoint/2010/main" val="4127959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49B7BD-3258-40FD-9835-5F988BF69B4B}" type="datetimeFigureOut">
              <a:rPr lang="en-IN" smtClean="0"/>
              <a:t>26-06-2024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E292E7-1FAE-4E43-B0C6-EC68B4AEBAF3}" type="slidenum">
              <a:rPr lang="en-IN" smtClean="0"/>
              <a:t>‹#›</a:t>
            </a:fld>
            <a:endParaRPr lang="en-IN"/>
          </a:p>
        </p:txBody>
      </p:sp>
    </p:spTree>
    <p:extLst>
      <p:ext uri="{BB962C8B-B14F-4D97-AF65-F5344CB8AC3E}">
        <p14:creationId xmlns:p14="http://schemas.microsoft.com/office/powerpoint/2010/main" val="379876008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45519-3DD9-50DA-7310-79874FF4AF65}"/>
              </a:ext>
            </a:extLst>
          </p:cNvPr>
          <p:cNvSpPr>
            <a:spLocks noGrp="1"/>
          </p:cNvSpPr>
          <p:nvPr>
            <p:ph type="ctrTitle"/>
          </p:nvPr>
        </p:nvSpPr>
        <p:spPr/>
        <p:txBody>
          <a:bodyPr>
            <a:normAutofit/>
          </a:bodyPr>
          <a:lstStyle/>
          <a:p>
            <a:r>
              <a:rPr lang="en-IN" sz="3600" dirty="0"/>
              <a:t>TASK- 2</a:t>
            </a:r>
            <a:br>
              <a:rPr lang="en-IN" sz="3600" dirty="0"/>
            </a:br>
            <a:r>
              <a:rPr lang="en-IN" sz="3600" dirty="0"/>
              <a:t>Hotel Reservations Analysis with SQL</a:t>
            </a:r>
            <a:br>
              <a:rPr lang="en-IN" sz="3600" dirty="0"/>
            </a:br>
            <a:endParaRPr lang="en-IN" sz="3600" dirty="0"/>
          </a:p>
        </p:txBody>
      </p:sp>
      <p:sp>
        <p:nvSpPr>
          <p:cNvPr id="3" name="Subtitle 2">
            <a:extLst>
              <a:ext uri="{FF2B5EF4-FFF2-40B4-BE49-F238E27FC236}">
                <a16:creationId xmlns:a16="http://schemas.microsoft.com/office/drawing/2014/main" id="{2CDA38C0-063C-C96B-A0FF-9CC493C85FC9}"/>
              </a:ext>
            </a:extLst>
          </p:cNvPr>
          <p:cNvSpPr>
            <a:spLocks noGrp="1"/>
          </p:cNvSpPr>
          <p:nvPr>
            <p:ph type="subTitle" idx="1"/>
          </p:nvPr>
        </p:nvSpPr>
        <p:spPr/>
        <p:txBody>
          <a:bodyPr/>
          <a:lstStyle/>
          <a:p>
            <a:r>
              <a:rPr lang="en-IN" dirty="0"/>
              <a:t>                                                                                                  Presented by</a:t>
            </a:r>
          </a:p>
          <a:p>
            <a:r>
              <a:rPr lang="en-IN" dirty="0"/>
              <a:t>                                                                                                     Pallavi Raj</a:t>
            </a:r>
          </a:p>
        </p:txBody>
      </p:sp>
    </p:spTree>
    <p:extLst>
      <p:ext uri="{BB962C8B-B14F-4D97-AF65-F5344CB8AC3E}">
        <p14:creationId xmlns:p14="http://schemas.microsoft.com/office/powerpoint/2010/main" val="84786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8040-0CB3-E036-0AA0-3439C6EDCFE3}"/>
              </a:ext>
            </a:extLst>
          </p:cNvPr>
          <p:cNvSpPr>
            <a:spLocks noGrp="1"/>
          </p:cNvSpPr>
          <p:nvPr>
            <p:ph type="title"/>
          </p:nvPr>
        </p:nvSpPr>
        <p:spPr/>
        <p:txBody>
          <a:bodyPr/>
          <a:lstStyle/>
          <a:p>
            <a:r>
              <a:rPr lang="en-US" sz="3200" dirty="0"/>
              <a:t>3. What is the average price per room for reservations involving children?</a:t>
            </a:r>
            <a:br>
              <a:rPr lang="en-US" sz="3200" dirty="0"/>
            </a:br>
            <a:endParaRPr lang="en-IN" sz="3200" dirty="0"/>
          </a:p>
        </p:txBody>
      </p:sp>
      <p:sp>
        <p:nvSpPr>
          <p:cNvPr id="3" name="Content Placeholder 2">
            <a:extLst>
              <a:ext uri="{FF2B5EF4-FFF2-40B4-BE49-F238E27FC236}">
                <a16:creationId xmlns:a16="http://schemas.microsoft.com/office/drawing/2014/main" id="{EBDD994F-CA0F-B2AF-447C-36D71350C916}"/>
              </a:ext>
            </a:extLst>
          </p:cNvPr>
          <p:cNvSpPr>
            <a:spLocks noGrp="1"/>
          </p:cNvSpPr>
          <p:nvPr>
            <p:ph idx="1"/>
          </p:nvPr>
        </p:nvSpPr>
        <p:spPr>
          <a:xfrm>
            <a:off x="1950720" y="1554480"/>
            <a:ext cx="8099133" cy="4693919"/>
          </a:xfrm>
        </p:spPr>
        <p:txBody>
          <a:bodyPr>
            <a:normAutofit/>
          </a:bodyPr>
          <a:lstStyle/>
          <a:p>
            <a:pPr marL="0" indent="0">
              <a:buNone/>
            </a:pPr>
            <a:endParaRPr lang="en-US" sz="2800" dirty="0"/>
          </a:p>
          <a:p>
            <a:pPr marL="0" indent="0">
              <a:buNone/>
            </a:pPr>
            <a:endParaRPr lang="en-US" sz="2800" dirty="0"/>
          </a:p>
          <a:p>
            <a:pPr marL="0" indent="0">
              <a:buNone/>
            </a:pPr>
            <a:r>
              <a:rPr lang="en-US" sz="2800" dirty="0"/>
              <a:t>Ans: The average price per room for reservations involving children is 144.57.</a:t>
            </a:r>
            <a:endParaRPr lang="en-IN" sz="2800" dirty="0"/>
          </a:p>
        </p:txBody>
      </p:sp>
      <p:pic>
        <p:nvPicPr>
          <p:cNvPr id="5" name="Picture 4">
            <a:extLst>
              <a:ext uri="{FF2B5EF4-FFF2-40B4-BE49-F238E27FC236}">
                <a16:creationId xmlns:a16="http://schemas.microsoft.com/office/drawing/2014/main" id="{96720465-79C0-7C92-60EB-F34E6E1FCBA5}"/>
              </a:ext>
            </a:extLst>
          </p:cNvPr>
          <p:cNvPicPr>
            <a:picLocks noChangeAspect="1"/>
          </p:cNvPicPr>
          <p:nvPr/>
        </p:nvPicPr>
        <p:blipFill>
          <a:blip r:embed="rId2"/>
          <a:stretch>
            <a:fillRect/>
          </a:stretch>
        </p:blipFill>
        <p:spPr>
          <a:xfrm>
            <a:off x="2032130" y="1672997"/>
            <a:ext cx="7423017" cy="881943"/>
          </a:xfrm>
          <a:prstGeom prst="rect">
            <a:avLst/>
          </a:prstGeom>
        </p:spPr>
      </p:pic>
      <p:pic>
        <p:nvPicPr>
          <p:cNvPr id="7" name="Picture 6">
            <a:extLst>
              <a:ext uri="{FF2B5EF4-FFF2-40B4-BE49-F238E27FC236}">
                <a16:creationId xmlns:a16="http://schemas.microsoft.com/office/drawing/2014/main" id="{0FAD610A-9DC9-64CB-E2C2-9D43BDD8BD26}"/>
              </a:ext>
            </a:extLst>
          </p:cNvPr>
          <p:cNvPicPr>
            <a:picLocks noChangeAspect="1"/>
          </p:cNvPicPr>
          <p:nvPr/>
        </p:nvPicPr>
        <p:blipFill>
          <a:blip r:embed="rId3"/>
          <a:stretch>
            <a:fillRect/>
          </a:stretch>
        </p:blipFill>
        <p:spPr>
          <a:xfrm>
            <a:off x="2032129" y="3656701"/>
            <a:ext cx="4265963" cy="646359"/>
          </a:xfrm>
          <a:prstGeom prst="rect">
            <a:avLst/>
          </a:prstGeom>
        </p:spPr>
      </p:pic>
    </p:spTree>
    <p:extLst>
      <p:ext uri="{BB962C8B-B14F-4D97-AF65-F5344CB8AC3E}">
        <p14:creationId xmlns:p14="http://schemas.microsoft.com/office/powerpoint/2010/main" val="303035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57CE-5A78-8050-9315-3EA5811CAFA4}"/>
              </a:ext>
            </a:extLst>
          </p:cNvPr>
          <p:cNvSpPr>
            <a:spLocks noGrp="1"/>
          </p:cNvSpPr>
          <p:nvPr>
            <p:ph type="title"/>
          </p:nvPr>
        </p:nvSpPr>
        <p:spPr/>
        <p:txBody>
          <a:bodyPr/>
          <a:lstStyle/>
          <a:p>
            <a:r>
              <a:rPr lang="en-US" sz="3200" dirty="0"/>
              <a:t>4. How many reservations were made for the year 20XX (replace XX with the desired year)?</a:t>
            </a:r>
            <a:br>
              <a:rPr lang="en-US" sz="4400" dirty="0"/>
            </a:br>
            <a:endParaRPr lang="en-IN" dirty="0"/>
          </a:p>
        </p:txBody>
      </p:sp>
      <p:sp>
        <p:nvSpPr>
          <p:cNvPr id="3" name="Content Placeholder 2">
            <a:extLst>
              <a:ext uri="{FF2B5EF4-FFF2-40B4-BE49-F238E27FC236}">
                <a16:creationId xmlns:a16="http://schemas.microsoft.com/office/drawing/2014/main" id="{0F225ED3-2D5E-2213-C516-08149DF23CC7}"/>
              </a:ext>
            </a:extLst>
          </p:cNvPr>
          <p:cNvSpPr>
            <a:spLocks noGrp="1"/>
          </p:cNvSpPr>
          <p:nvPr>
            <p:ph idx="1"/>
          </p:nvPr>
        </p:nvSpPr>
        <p:spPr>
          <a:xfrm>
            <a:off x="1722120" y="1853248"/>
            <a:ext cx="8327733" cy="4395151"/>
          </a:xfrm>
        </p:spPr>
        <p:txBody>
          <a:bodyPr>
            <a:normAutofit/>
          </a:bodyPr>
          <a:lstStyle/>
          <a:p>
            <a:pPr marL="0" indent="0">
              <a:buNone/>
            </a:pPr>
            <a:endParaRPr lang="en-US" sz="2800" dirty="0"/>
          </a:p>
          <a:p>
            <a:pPr marL="0" indent="0">
              <a:buNone/>
            </a:pPr>
            <a:endParaRPr lang="en-US" sz="2800" dirty="0"/>
          </a:p>
          <a:p>
            <a:pPr marL="0" indent="0">
              <a:buNone/>
            </a:pPr>
            <a:r>
              <a:rPr lang="en-US" sz="2800" dirty="0"/>
              <a:t>Ans: The reservation made for the year 2018 is 577.</a:t>
            </a:r>
            <a:endParaRPr lang="en-IN" sz="2800" dirty="0"/>
          </a:p>
        </p:txBody>
      </p:sp>
      <p:pic>
        <p:nvPicPr>
          <p:cNvPr id="5" name="Picture 4">
            <a:extLst>
              <a:ext uri="{FF2B5EF4-FFF2-40B4-BE49-F238E27FC236}">
                <a16:creationId xmlns:a16="http://schemas.microsoft.com/office/drawing/2014/main" id="{CCC56950-2C6D-F0F3-03AF-99D1642F39B2}"/>
              </a:ext>
            </a:extLst>
          </p:cNvPr>
          <p:cNvPicPr>
            <a:picLocks noChangeAspect="1"/>
          </p:cNvPicPr>
          <p:nvPr/>
        </p:nvPicPr>
        <p:blipFill>
          <a:blip r:embed="rId2"/>
          <a:stretch>
            <a:fillRect/>
          </a:stretch>
        </p:blipFill>
        <p:spPr>
          <a:xfrm>
            <a:off x="1784262" y="1812906"/>
            <a:ext cx="6929432" cy="1021003"/>
          </a:xfrm>
          <a:prstGeom prst="rect">
            <a:avLst/>
          </a:prstGeom>
        </p:spPr>
      </p:pic>
      <p:pic>
        <p:nvPicPr>
          <p:cNvPr id="7" name="Picture 6">
            <a:extLst>
              <a:ext uri="{FF2B5EF4-FFF2-40B4-BE49-F238E27FC236}">
                <a16:creationId xmlns:a16="http://schemas.microsoft.com/office/drawing/2014/main" id="{F31E435C-4223-601B-EB7F-4F395A3E2794}"/>
              </a:ext>
            </a:extLst>
          </p:cNvPr>
          <p:cNvPicPr>
            <a:picLocks noChangeAspect="1"/>
          </p:cNvPicPr>
          <p:nvPr/>
        </p:nvPicPr>
        <p:blipFill>
          <a:blip r:embed="rId3"/>
          <a:stretch>
            <a:fillRect/>
          </a:stretch>
        </p:blipFill>
        <p:spPr>
          <a:xfrm>
            <a:off x="1784262" y="3889255"/>
            <a:ext cx="2958067" cy="711716"/>
          </a:xfrm>
          <a:prstGeom prst="rect">
            <a:avLst/>
          </a:prstGeom>
        </p:spPr>
      </p:pic>
    </p:spTree>
    <p:extLst>
      <p:ext uri="{BB962C8B-B14F-4D97-AF65-F5344CB8AC3E}">
        <p14:creationId xmlns:p14="http://schemas.microsoft.com/office/powerpoint/2010/main" val="302455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8A57-6A1D-6605-F770-F2FBCF9966B6}"/>
              </a:ext>
            </a:extLst>
          </p:cNvPr>
          <p:cNvSpPr>
            <a:spLocks noGrp="1"/>
          </p:cNvSpPr>
          <p:nvPr>
            <p:ph type="title"/>
          </p:nvPr>
        </p:nvSpPr>
        <p:spPr/>
        <p:txBody>
          <a:bodyPr/>
          <a:lstStyle/>
          <a:p>
            <a:r>
              <a:rPr lang="en-US" sz="3200" dirty="0"/>
              <a:t>5. What is the most commonly booked room type?</a:t>
            </a:r>
            <a:br>
              <a:rPr lang="en-US" sz="3200" dirty="0"/>
            </a:br>
            <a:endParaRPr lang="en-IN" sz="3200" dirty="0"/>
          </a:p>
        </p:txBody>
      </p:sp>
      <p:sp>
        <p:nvSpPr>
          <p:cNvPr id="3" name="Content Placeholder 2">
            <a:extLst>
              <a:ext uri="{FF2B5EF4-FFF2-40B4-BE49-F238E27FC236}">
                <a16:creationId xmlns:a16="http://schemas.microsoft.com/office/drawing/2014/main" id="{C4AA9955-EE6F-C3DF-46F3-7C4578AE459F}"/>
              </a:ext>
            </a:extLst>
          </p:cNvPr>
          <p:cNvSpPr>
            <a:spLocks noGrp="1"/>
          </p:cNvSpPr>
          <p:nvPr>
            <p:ph idx="1"/>
          </p:nvPr>
        </p:nvSpPr>
        <p:spPr>
          <a:xfrm>
            <a:off x="1844040" y="1853248"/>
            <a:ext cx="8205813" cy="4395151"/>
          </a:xfrm>
        </p:spPr>
        <p:txBody>
          <a:bodyPr>
            <a:normAutofit/>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Ans: The most commonly booked room type is </a:t>
            </a:r>
            <a:r>
              <a:rPr lang="en-US" sz="2800" dirty="0" err="1"/>
              <a:t>Room_Type</a:t>
            </a:r>
            <a:r>
              <a:rPr lang="en-US" sz="2800" dirty="0"/>
              <a:t> 1</a:t>
            </a:r>
          </a:p>
          <a:p>
            <a:pPr marL="0" indent="0">
              <a:buNone/>
            </a:pPr>
            <a:endParaRPr lang="en-IN" sz="2800" dirty="0"/>
          </a:p>
        </p:txBody>
      </p:sp>
      <p:pic>
        <p:nvPicPr>
          <p:cNvPr id="5" name="Picture 4">
            <a:extLst>
              <a:ext uri="{FF2B5EF4-FFF2-40B4-BE49-F238E27FC236}">
                <a16:creationId xmlns:a16="http://schemas.microsoft.com/office/drawing/2014/main" id="{171F6BCD-B011-0A96-50D3-2953B07ED00B}"/>
              </a:ext>
            </a:extLst>
          </p:cNvPr>
          <p:cNvPicPr>
            <a:picLocks noChangeAspect="1"/>
          </p:cNvPicPr>
          <p:nvPr/>
        </p:nvPicPr>
        <p:blipFill>
          <a:blip r:embed="rId2"/>
          <a:stretch>
            <a:fillRect/>
          </a:stretch>
        </p:blipFill>
        <p:spPr>
          <a:xfrm>
            <a:off x="1908459" y="1604878"/>
            <a:ext cx="4913683" cy="2269228"/>
          </a:xfrm>
          <a:prstGeom prst="rect">
            <a:avLst/>
          </a:prstGeom>
        </p:spPr>
      </p:pic>
      <p:pic>
        <p:nvPicPr>
          <p:cNvPr id="7" name="Picture 6">
            <a:extLst>
              <a:ext uri="{FF2B5EF4-FFF2-40B4-BE49-F238E27FC236}">
                <a16:creationId xmlns:a16="http://schemas.microsoft.com/office/drawing/2014/main" id="{BAF47AC9-AD30-DAE4-C19E-BCEBAF0BD144}"/>
              </a:ext>
            </a:extLst>
          </p:cNvPr>
          <p:cNvPicPr>
            <a:picLocks noChangeAspect="1"/>
          </p:cNvPicPr>
          <p:nvPr/>
        </p:nvPicPr>
        <p:blipFill>
          <a:blip r:embed="rId3"/>
          <a:stretch>
            <a:fillRect/>
          </a:stretch>
        </p:blipFill>
        <p:spPr>
          <a:xfrm>
            <a:off x="1955139" y="5181298"/>
            <a:ext cx="4607181" cy="600937"/>
          </a:xfrm>
          <a:prstGeom prst="rect">
            <a:avLst/>
          </a:prstGeom>
        </p:spPr>
      </p:pic>
    </p:spTree>
    <p:extLst>
      <p:ext uri="{BB962C8B-B14F-4D97-AF65-F5344CB8AC3E}">
        <p14:creationId xmlns:p14="http://schemas.microsoft.com/office/powerpoint/2010/main" val="277784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8040-0CB3-E036-0AA0-3439C6EDCFE3}"/>
              </a:ext>
            </a:extLst>
          </p:cNvPr>
          <p:cNvSpPr>
            <a:spLocks noGrp="1"/>
          </p:cNvSpPr>
          <p:nvPr>
            <p:ph type="title"/>
          </p:nvPr>
        </p:nvSpPr>
        <p:spPr/>
        <p:txBody>
          <a:bodyPr/>
          <a:lstStyle/>
          <a:p>
            <a:r>
              <a:rPr lang="en-US" sz="3200" dirty="0"/>
              <a:t>6. How many reservations fall on a weekend (</a:t>
            </a:r>
            <a:r>
              <a:rPr lang="en-US" sz="3200" dirty="0" err="1"/>
              <a:t>no_of_weekend_nights</a:t>
            </a:r>
            <a:r>
              <a:rPr lang="en-US" sz="3200" dirty="0"/>
              <a:t> &gt; 0)?</a:t>
            </a:r>
            <a:br>
              <a:rPr lang="en-US" sz="3200" dirty="0"/>
            </a:br>
            <a:endParaRPr lang="en-IN" sz="3200" dirty="0"/>
          </a:p>
        </p:txBody>
      </p:sp>
      <p:sp>
        <p:nvSpPr>
          <p:cNvPr id="3" name="Content Placeholder 2">
            <a:extLst>
              <a:ext uri="{FF2B5EF4-FFF2-40B4-BE49-F238E27FC236}">
                <a16:creationId xmlns:a16="http://schemas.microsoft.com/office/drawing/2014/main" id="{EBDD994F-CA0F-B2AF-447C-36D71350C916}"/>
              </a:ext>
            </a:extLst>
          </p:cNvPr>
          <p:cNvSpPr>
            <a:spLocks noGrp="1"/>
          </p:cNvSpPr>
          <p:nvPr>
            <p:ph idx="1"/>
          </p:nvPr>
        </p:nvSpPr>
        <p:spPr>
          <a:xfrm>
            <a:off x="1722120" y="1691640"/>
            <a:ext cx="8327733" cy="4556759"/>
          </a:xfrm>
        </p:spPr>
        <p:txBody>
          <a:bodyPr>
            <a:normAutofit/>
          </a:bodyPr>
          <a:lstStyle/>
          <a:p>
            <a:pPr marL="0" indent="0">
              <a:buNone/>
            </a:pPr>
            <a:endParaRPr lang="en-US" sz="2800" dirty="0"/>
          </a:p>
          <a:p>
            <a:pPr marL="0" indent="0">
              <a:buNone/>
            </a:pPr>
            <a:endParaRPr lang="en-US" sz="2800" dirty="0"/>
          </a:p>
          <a:p>
            <a:pPr marL="0" indent="0">
              <a:buNone/>
            </a:pPr>
            <a:r>
              <a:rPr lang="en-US" sz="2800" dirty="0"/>
              <a:t>Ans: There are 383 reservations fall on a weekend.</a:t>
            </a:r>
          </a:p>
          <a:p>
            <a:pPr marL="0" indent="0">
              <a:buNone/>
            </a:pPr>
            <a:endParaRPr lang="en-IN" sz="2800" dirty="0"/>
          </a:p>
        </p:txBody>
      </p:sp>
      <p:pic>
        <p:nvPicPr>
          <p:cNvPr id="5" name="Picture 4">
            <a:extLst>
              <a:ext uri="{FF2B5EF4-FFF2-40B4-BE49-F238E27FC236}">
                <a16:creationId xmlns:a16="http://schemas.microsoft.com/office/drawing/2014/main" id="{356011D1-CAD9-0F09-A401-0CFD85866D69}"/>
              </a:ext>
            </a:extLst>
          </p:cNvPr>
          <p:cNvPicPr>
            <a:picLocks noChangeAspect="1"/>
          </p:cNvPicPr>
          <p:nvPr/>
        </p:nvPicPr>
        <p:blipFill>
          <a:blip r:embed="rId2"/>
          <a:stretch>
            <a:fillRect/>
          </a:stretch>
        </p:blipFill>
        <p:spPr>
          <a:xfrm>
            <a:off x="1798615" y="1723016"/>
            <a:ext cx="5284704" cy="939502"/>
          </a:xfrm>
          <a:prstGeom prst="rect">
            <a:avLst/>
          </a:prstGeom>
        </p:spPr>
      </p:pic>
      <p:pic>
        <p:nvPicPr>
          <p:cNvPr id="7" name="Picture 6">
            <a:extLst>
              <a:ext uri="{FF2B5EF4-FFF2-40B4-BE49-F238E27FC236}">
                <a16:creationId xmlns:a16="http://schemas.microsoft.com/office/drawing/2014/main" id="{E6A91299-1906-BCEB-8BB3-2D8880936062}"/>
              </a:ext>
            </a:extLst>
          </p:cNvPr>
          <p:cNvPicPr>
            <a:picLocks noChangeAspect="1"/>
          </p:cNvPicPr>
          <p:nvPr/>
        </p:nvPicPr>
        <p:blipFill>
          <a:blip r:embed="rId3"/>
          <a:stretch>
            <a:fillRect/>
          </a:stretch>
        </p:blipFill>
        <p:spPr>
          <a:xfrm>
            <a:off x="1798615" y="3874585"/>
            <a:ext cx="3200360" cy="688449"/>
          </a:xfrm>
          <a:prstGeom prst="rect">
            <a:avLst/>
          </a:prstGeom>
        </p:spPr>
      </p:pic>
    </p:spTree>
    <p:extLst>
      <p:ext uri="{BB962C8B-B14F-4D97-AF65-F5344CB8AC3E}">
        <p14:creationId xmlns:p14="http://schemas.microsoft.com/office/powerpoint/2010/main" val="340267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D5AA-E6E6-ADB5-A6D8-2C640803492D}"/>
              </a:ext>
            </a:extLst>
          </p:cNvPr>
          <p:cNvSpPr>
            <a:spLocks noGrp="1"/>
          </p:cNvSpPr>
          <p:nvPr>
            <p:ph type="title"/>
          </p:nvPr>
        </p:nvSpPr>
        <p:spPr/>
        <p:txBody>
          <a:bodyPr/>
          <a:lstStyle/>
          <a:p>
            <a:r>
              <a:rPr lang="en-US" sz="3200" dirty="0"/>
              <a:t>7. What is the highest and lowest lead time for reservations?</a:t>
            </a:r>
            <a:br>
              <a:rPr lang="en-US" sz="3200" dirty="0"/>
            </a:br>
            <a:endParaRPr lang="en-IN" sz="3200" dirty="0"/>
          </a:p>
        </p:txBody>
      </p:sp>
      <p:sp>
        <p:nvSpPr>
          <p:cNvPr id="3" name="Content Placeholder 2">
            <a:extLst>
              <a:ext uri="{FF2B5EF4-FFF2-40B4-BE49-F238E27FC236}">
                <a16:creationId xmlns:a16="http://schemas.microsoft.com/office/drawing/2014/main" id="{3E3C7F5F-0DDE-C0B6-E59C-A91DB31A87CC}"/>
              </a:ext>
            </a:extLst>
          </p:cNvPr>
          <p:cNvSpPr>
            <a:spLocks noGrp="1"/>
          </p:cNvSpPr>
          <p:nvPr>
            <p:ph idx="1"/>
          </p:nvPr>
        </p:nvSpPr>
        <p:spPr>
          <a:xfrm>
            <a:off x="2141166" y="1615440"/>
            <a:ext cx="7908687" cy="4632959"/>
          </a:xfrm>
        </p:spPr>
        <p:txBody>
          <a:bodyPr>
            <a:normAutofit/>
          </a:bodyPr>
          <a:lstStyle/>
          <a:p>
            <a:pPr marL="0" indent="0">
              <a:buNone/>
            </a:pPr>
            <a:endParaRPr lang="en-US" sz="2800" dirty="0"/>
          </a:p>
          <a:p>
            <a:pPr marL="0" indent="0">
              <a:buNone/>
            </a:pPr>
            <a:endParaRPr lang="en-US" sz="2800" dirty="0"/>
          </a:p>
          <a:p>
            <a:pPr marL="0" indent="0">
              <a:buNone/>
            </a:pPr>
            <a:r>
              <a:rPr lang="en-US" sz="2800" dirty="0"/>
              <a:t>Ans: The highest and lowest lead time for reservations are 443 and 0 respectively.</a:t>
            </a:r>
          </a:p>
          <a:p>
            <a:pPr marL="0" indent="0">
              <a:buNone/>
            </a:pPr>
            <a:endParaRPr lang="en-IN" sz="2800" dirty="0"/>
          </a:p>
        </p:txBody>
      </p:sp>
      <p:pic>
        <p:nvPicPr>
          <p:cNvPr id="5" name="Picture 4">
            <a:extLst>
              <a:ext uri="{FF2B5EF4-FFF2-40B4-BE49-F238E27FC236}">
                <a16:creationId xmlns:a16="http://schemas.microsoft.com/office/drawing/2014/main" id="{DB828A3C-998B-0F92-61A9-DC985C517107}"/>
              </a:ext>
            </a:extLst>
          </p:cNvPr>
          <p:cNvPicPr>
            <a:picLocks noChangeAspect="1"/>
          </p:cNvPicPr>
          <p:nvPr/>
        </p:nvPicPr>
        <p:blipFill>
          <a:blip r:embed="rId2"/>
          <a:stretch>
            <a:fillRect/>
          </a:stretch>
        </p:blipFill>
        <p:spPr>
          <a:xfrm>
            <a:off x="2211112" y="1821872"/>
            <a:ext cx="7357061" cy="517916"/>
          </a:xfrm>
          <a:prstGeom prst="rect">
            <a:avLst/>
          </a:prstGeom>
        </p:spPr>
      </p:pic>
      <p:pic>
        <p:nvPicPr>
          <p:cNvPr id="7" name="Picture 6">
            <a:extLst>
              <a:ext uri="{FF2B5EF4-FFF2-40B4-BE49-F238E27FC236}">
                <a16:creationId xmlns:a16="http://schemas.microsoft.com/office/drawing/2014/main" id="{D18FE896-A941-4DEA-0E6F-34F84D7D3748}"/>
              </a:ext>
            </a:extLst>
          </p:cNvPr>
          <p:cNvPicPr>
            <a:picLocks noChangeAspect="1"/>
          </p:cNvPicPr>
          <p:nvPr/>
        </p:nvPicPr>
        <p:blipFill>
          <a:blip r:embed="rId3"/>
          <a:stretch>
            <a:fillRect/>
          </a:stretch>
        </p:blipFill>
        <p:spPr>
          <a:xfrm>
            <a:off x="2211113" y="3707875"/>
            <a:ext cx="4270370" cy="680236"/>
          </a:xfrm>
          <a:prstGeom prst="rect">
            <a:avLst/>
          </a:prstGeom>
        </p:spPr>
      </p:pic>
    </p:spTree>
    <p:extLst>
      <p:ext uri="{BB962C8B-B14F-4D97-AF65-F5344CB8AC3E}">
        <p14:creationId xmlns:p14="http://schemas.microsoft.com/office/powerpoint/2010/main" val="7902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D8802-46CA-0CD3-AC56-1F6094658EA3}"/>
              </a:ext>
            </a:extLst>
          </p:cNvPr>
          <p:cNvSpPr>
            <a:spLocks noGrp="1"/>
          </p:cNvSpPr>
          <p:nvPr>
            <p:ph type="title"/>
          </p:nvPr>
        </p:nvSpPr>
        <p:spPr/>
        <p:txBody>
          <a:bodyPr/>
          <a:lstStyle/>
          <a:p>
            <a:r>
              <a:rPr lang="en-US" sz="3200" dirty="0"/>
              <a:t>8. What is the most common market segment type for reservations?</a:t>
            </a:r>
            <a:br>
              <a:rPr lang="en-US" sz="3200" dirty="0"/>
            </a:br>
            <a:endParaRPr lang="en-IN" sz="3200" dirty="0"/>
          </a:p>
        </p:txBody>
      </p:sp>
      <p:sp>
        <p:nvSpPr>
          <p:cNvPr id="3" name="Content Placeholder 2">
            <a:extLst>
              <a:ext uri="{FF2B5EF4-FFF2-40B4-BE49-F238E27FC236}">
                <a16:creationId xmlns:a16="http://schemas.microsoft.com/office/drawing/2014/main" id="{5FF2017D-565C-B24E-B3D8-620787434E79}"/>
              </a:ext>
            </a:extLst>
          </p:cNvPr>
          <p:cNvSpPr>
            <a:spLocks noGrp="1"/>
          </p:cNvSpPr>
          <p:nvPr>
            <p:ph idx="1"/>
          </p:nvPr>
        </p:nvSpPr>
        <p:spPr>
          <a:xfrm>
            <a:off x="1965960" y="1853248"/>
            <a:ext cx="7855782" cy="4014151"/>
          </a:xfrm>
        </p:spPr>
        <p:txBody>
          <a:bodyPr>
            <a:normAutofit/>
          </a:bodyPr>
          <a:lstStyle/>
          <a:p>
            <a:pPr marL="0" indent="0">
              <a:buNone/>
            </a:pPr>
            <a:endParaRPr lang="en-IN" sz="2800" dirty="0"/>
          </a:p>
          <a:p>
            <a:pPr marL="0" indent="0">
              <a:buNone/>
            </a:pPr>
            <a:endParaRPr lang="en-IN" sz="2800" dirty="0"/>
          </a:p>
          <a:p>
            <a:pPr marL="0" indent="0">
              <a:buNone/>
            </a:pPr>
            <a:endParaRPr lang="en-IN" sz="2800" dirty="0"/>
          </a:p>
          <a:p>
            <a:pPr marL="0" indent="0">
              <a:buNone/>
            </a:pPr>
            <a:endParaRPr lang="en-IN" sz="2800" dirty="0"/>
          </a:p>
          <a:p>
            <a:pPr marL="0" indent="0">
              <a:buNone/>
            </a:pPr>
            <a:r>
              <a:rPr lang="en-IN" sz="2800" dirty="0"/>
              <a:t>Ans: The most common market segment type for reservations is Online market segment.</a:t>
            </a:r>
          </a:p>
          <a:p>
            <a:pPr marL="0" indent="0">
              <a:buNone/>
            </a:pPr>
            <a:endParaRPr lang="en-IN" sz="2800" dirty="0"/>
          </a:p>
        </p:txBody>
      </p:sp>
      <p:pic>
        <p:nvPicPr>
          <p:cNvPr id="5" name="Picture 4">
            <a:extLst>
              <a:ext uri="{FF2B5EF4-FFF2-40B4-BE49-F238E27FC236}">
                <a16:creationId xmlns:a16="http://schemas.microsoft.com/office/drawing/2014/main" id="{CE09D14F-80A0-7923-C326-D4DB08CEDD5D}"/>
              </a:ext>
            </a:extLst>
          </p:cNvPr>
          <p:cNvPicPr>
            <a:picLocks noChangeAspect="1"/>
          </p:cNvPicPr>
          <p:nvPr/>
        </p:nvPicPr>
        <p:blipFill>
          <a:blip r:embed="rId2"/>
          <a:stretch>
            <a:fillRect/>
          </a:stretch>
        </p:blipFill>
        <p:spPr>
          <a:xfrm>
            <a:off x="2052974" y="1853248"/>
            <a:ext cx="5545219" cy="1969794"/>
          </a:xfrm>
          <a:prstGeom prst="rect">
            <a:avLst/>
          </a:prstGeom>
        </p:spPr>
      </p:pic>
      <p:pic>
        <p:nvPicPr>
          <p:cNvPr id="7" name="Picture 6">
            <a:extLst>
              <a:ext uri="{FF2B5EF4-FFF2-40B4-BE49-F238E27FC236}">
                <a16:creationId xmlns:a16="http://schemas.microsoft.com/office/drawing/2014/main" id="{9A3EEDBD-0456-8482-D0A0-761DF26481CA}"/>
              </a:ext>
            </a:extLst>
          </p:cNvPr>
          <p:cNvPicPr>
            <a:picLocks noChangeAspect="1"/>
          </p:cNvPicPr>
          <p:nvPr/>
        </p:nvPicPr>
        <p:blipFill>
          <a:blip r:embed="rId3"/>
          <a:stretch>
            <a:fillRect/>
          </a:stretch>
        </p:blipFill>
        <p:spPr>
          <a:xfrm>
            <a:off x="2052974" y="5553030"/>
            <a:ext cx="5545219" cy="575447"/>
          </a:xfrm>
          <a:prstGeom prst="rect">
            <a:avLst/>
          </a:prstGeom>
        </p:spPr>
      </p:pic>
    </p:spTree>
    <p:extLst>
      <p:ext uri="{BB962C8B-B14F-4D97-AF65-F5344CB8AC3E}">
        <p14:creationId xmlns:p14="http://schemas.microsoft.com/office/powerpoint/2010/main" val="197344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75A5-33E0-3981-1447-7AB544CF2B6C}"/>
              </a:ext>
            </a:extLst>
          </p:cNvPr>
          <p:cNvSpPr>
            <a:spLocks noGrp="1"/>
          </p:cNvSpPr>
          <p:nvPr>
            <p:ph type="title"/>
          </p:nvPr>
        </p:nvSpPr>
        <p:spPr/>
        <p:txBody>
          <a:bodyPr/>
          <a:lstStyle/>
          <a:p>
            <a:r>
              <a:rPr lang="en-US" sz="3200" dirty="0"/>
              <a:t>9. How many reservations have a booking status of "Confirmed“?</a:t>
            </a:r>
            <a:br>
              <a:rPr lang="en-US" sz="3200" dirty="0"/>
            </a:br>
            <a:endParaRPr lang="en-IN" sz="3200" dirty="0"/>
          </a:p>
        </p:txBody>
      </p:sp>
      <p:sp>
        <p:nvSpPr>
          <p:cNvPr id="3" name="Content Placeholder 2">
            <a:extLst>
              <a:ext uri="{FF2B5EF4-FFF2-40B4-BE49-F238E27FC236}">
                <a16:creationId xmlns:a16="http://schemas.microsoft.com/office/drawing/2014/main" id="{CA8E691B-5C6B-C5B1-A874-2C2F4953B5DF}"/>
              </a:ext>
            </a:extLst>
          </p:cNvPr>
          <p:cNvSpPr>
            <a:spLocks noGrp="1"/>
          </p:cNvSpPr>
          <p:nvPr>
            <p:ph idx="1"/>
          </p:nvPr>
        </p:nvSpPr>
        <p:spPr>
          <a:xfrm>
            <a:off x="2141166" y="1853248"/>
            <a:ext cx="7908687" cy="4395151"/>
          </a:xfrm>
        </p:spPr>
        <p:txBody>
          <a:bodyPr>
            <a:normAutofit/>
          </a:bodyPr>
          <a:lstStyle/>
          <a:p>
            <a:pPr marL="0" indent="0">
              <a:buNone/>
            </a:pPr>
            <a:endParaRPr lang="en-US" sz="2800" dirty="0"/>
          </a:p>
          <a:p>
            <a:pPr marL="0" indent="0">
              <a:buNone/>
            </a:pPr>
            <a:endParaRPr lang="en-US" sz="2800" dirty="0"/>
          </a:p>
          <a:p>
            <a:pPr marL="0" indent="0">
              <a:buNone/>
            </a:pPr>
            <a:r>
              <a:rPr lang="en-US" sz="2800" dirty="0"/>
              <a:t>Ans: There are 493 reservations which has a booking status “Confirmed”.</a:t>
            </a:r>
            <a:endParaRPr lang="en-IN" sz="2800" dirty="0"/>
          </a:p>
        </p:txBody>
      </p:sp>
      <p:pic>
        <p:nvPicPr>
          <p:cNvPr id="5" name="Picture 4">
            <a:extLst>
              <a:ext uri="{FF2B5EF4-FFF2-40B4-BE49-F238E27FC236}">
                <a16:creationId xmlns:a16="http://schemas.microsoft.com/office/drawing/2014/main" id="{A060B901-E79B-DDFA-E64E-D91F7D9CED48}"/>
              </a:ext>
            </a:extLst>
          </p:cNvPr>
          <p:cNvPicPr>
            <a:picLocks noChangeAspect="1"/>
          </p:cNvPicPr>
          <p:nvPr/>
        </p:nvPicPr>
        <p:blipFill>
          <a:blip r:embed="rId2"/>
          <a:stretch>
            <a:fillRect/>
          </a:stretch>
        </p:blipFill>
        <p:spPr>
          <a:xfrm>
            <a:off x="2140185" y="1853248"/>
            <a:ext cx="4876413" cy="934776"/>
          </a:xfrm>
          <a:prstGeom prst="rect">
            <a:avLst/>
          </a:prstGeom>
        </p:spPr>
      </p:pic>
      <p:pic>
        <p:nvPicPr>
          <p:cNvPr id="7" name="Picture 6">
            <a:extLst>
              <a:ext uri="{FF2B5EF4-FFF2-40B4-BE49-F238E27FC236}">
                <a16:creationId xmlns:a16="http://schemas.microsoft.com/office/drawing/2014/main" id="{FBCF76A0-662A-FD66-2EAD-47820F4ED586}"/>
              </a:ext>
            </a:extLst>
          </p:cNvPr>
          <p:cNvPicPr>
            <a:picLocks noChangeAspect="1"/>
          </p:cNvPicPr>
          <p:nvPr/>
        </p:nvPicPr>
        <p:blipFill>
          <a:blip r:embed="rId3"/>
          <a:stretch>
            <a:fillRect/>
          </a:stretch>
        </p:blipFill>
        <p:spPr>
          <a:xfrm>
            <a:off x="2140185" y="4026606"/>
            <a:ext cx="2846936" cy="590218"/>
          </a:xfrm>
          <a:prstGeom prst="rect">
            <a:avLst/>
          </a:prstGeom>
        </p:spPr>
      </p:pic>
    </p:spTree>
    <p:extLst>
      <p:ext uri="{BB962C8B-B14F-4D97-AF65-F5344CB8AC3E}">
        <p14:creationId xmlns:p14="http://schemas.microsoft.com/office/powerpoint/2010/main" val="176506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E48B-A84A-792A-2431-B3D1CDB9F666}"/>
              </a:ext>
            </a:extLst>
          </p:cNvPr>
          <p:cNvSpPr>
            <a:spLocks noGrp="1"/>
          </p:cNvSpPr>
          <p:nvPr>
            <p:ph type="title"/>
          </p:nvPr>
        </p:nvSpPr>
        <p:spPr/>
        <p:txBody>
          <a:bodyPr/>
          <a:lstStyle/>
          <a:p>
            <a:r>
              <a:rPr lang="en-US" sz="3200" dirty="0"/>
              <a:t>10. What is the total number of adults and children across all reservations?</a:t>
            </a:r>
            <a:br>
              <a:rPr lang="en-US" sz="3200" dirty="0"/>
            </a:br>
            <a:endParaRPr lang="en-IN" sz="3200" dirty="0"/>
          </a:p>
        </p:txBody>
      </p:sp>
      <p:sp>
        <p:nvSpPr>
          <p:cNvPr id="3" name="Content Placeholder 2">
            <a:extLst>
              <a:ext uri="{FF2B5EF4-FFF2-40B4-BE49-F238E27FC236}">
                <a16:creationId xmlns:a16="http://schemas.microsoft.com/office/drawing/2014/main" id="{097AF90D-4B79-498A-9481-A54E04E6E9C5}"/>
              </a:ext>
            </a:extLst>
          </p:cNvPr>
          <p:cNvSpPr>
            <a:spLocks noGrp="1"/>
          </p:cNvSpPr>
          <p:nvPr>
            <p:ph idx="1"/>
          </p:nvPr>
        </p:nvSpPr>
        <p:spPr>
          <a:xfrm>
            <a:off x="2141166" y="1853248"/>
            <a:ext cx="7908687" cy="4395151"/>
          </a:xfrm>
        </p:spPr>
        <p:txBody>
          <a:bodyPr>
            <a:normAutofit/>
          </a:bodyPr>
          <a:lstStyle/>
          <a:p>
            <a:pPr marL="0" indent="0">
              <a:buNone/>
            </a:pPr>
            <a:endParaRPr lang="en-US" sz="2800" dirty="0"/>
          </a:p>
          <a:p>
            <a:pPr marL="0" indent="0">
              <a:buNone/>
            </a:pPr>
            <a:r>
              <a:rPr lang="en-US" sz="2800" dirty="0"/>
              <a:t>Ans: There are 1316 adults and 69 </a:t>
            </a:r>
            <a:r>
              <a:rPr lang="en-US" sz="2800" dirty="0" err="1"/>
              <a:t>childrens</a:t>
            </a:r>
            <a:r>
              <a:rPr lang="en-US" sz="2800" dirty="0"/>
              <a:t> across all reservations.</a:t>
            </a:r>
            <a:endParaRPr lang="en-IN" sz="2800" dirty="0"/>
          </a:p>
        </p:txBody>
      </p:sp>
      <p:pic>
        <p:nvPicPr>
          <p:cNvPr id="5" name="Picture 4">
            <a:extLst>
              <a:ext uri="{FF2B5EF4-FFF2-40B4-BE49-F238E27FC236}">
                <a16:creationId xmlns:a16="http://schemas.microsoft.com/office/drawing/2014/main" id="{39D992FB-BA81-38B0-D786-BAE21558E672}"/>
              </a:ext>
            </a:extLst>
          </p:cNvPr>
          <p:cNvPicPr>
            <a:picLocks noChangeAspect="1"/>
          </p:cNvPicPr>
          <p:nvPr/>
        </p:nvPicPr>
        <p:blipFill>
          <a:blip r:embed="rId2"/>
          <a:stretch>
            <a:fillRect/>
          </a:stretch>
        </p:blipFill>
        <p:spPr>
          <a:xfrm>
            <a:off x="2140184" y="1643669"/>
            <a:ext cx="7508179" cy="579578"/>
          </a:xfrm>
          <a:prstGeom prst="rect">
            <a:avLst/>
          </a:prstGeom>
        </p:spPr>
      </p:pic>
      <p:pic>
        <p:nvPicPr>
          <p:cNvPr id="7" name="Picture 6">
            <a:extLst>
              <a:ext uri="{FF2B5EF4-FFF2-40B4-BE49-F238E27FC236}">
                <a16:creationId xmlns:a16="http://schemas.microsoft.com/office/drawing/2014/main" id="{C5A92BE0-A2B4-A1A7-1582-381FF04AA9ED}"/>
              </a:ext>
            </a:extLst>
          </p:cNvPr>
          <p:cNvPicPr>
            <a:picLocks noChangeAspect="1"/>
          </p:cNvPicPr>
          <p:nvPr/>
        </p:nvPicPr>
        <p:blipFill>
          <a:blip r:embed="rId3"/>
          <a:stretch>
            <a:fillRect/>
          </a:stretch>
        </p:blipFill>
        <p:spPr>
          <a:xfrm>
            <a:off x="2140183" y="3414198"/>
            <a:ext cx="2699935" cy="503378"/>
          </a:xfrm>
          <a:prstGeom prst="rect">
            <a:avLst/>
          </a:prstGeom>
        </p:spPr>
      </p:pic>
    </p:spTree>
    <p:extLst>
      <p:ext uri="{BB962C8B-B14F-4D97-AF65-F5344CB8AC3E}">
        <p14:creationId xmlns:p14="http://schemas.microsoft.com/office/powerpoint/2010/main" val="216232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A9CC-B0DA-0F82-1C18-99DC05063077}"/>
              </a:ext>
            </a:extLst>
          </p:cNvPr>
          <p:cNvSpPr>
            <a:spLocks noGrp="1"/>
          </p:cNvSpPr>
          <p:nvPr>
            <p:ph type="title"/>
          </p:nvPr>
        </p:nvSpPr>
        <p:spPr/>
        <p:txBody>
          <a:bodyPr/>
          <a:lstStyle/>
          <a:p>
            <a:r>
              <a:rPr lang="en-US" sz="3200" dirty="0"/>
              <a:t>11. What is the average number of weekend nights for reservations involving children</a:t>
            </a:r>
            <a:br>
              <a:rPr lang="en-US" sz="3200" dirty="0"/>
            </a:br>
            <a:endParaRPr lang="en-IN" sz="3200" dirty="0"/>
          </a:p>
        </p:txBody>
      </p:sp>
      <p:sp>
        <p:nvSpPr>
          <p:cNvPr id="3" name="Content Placeholder 2">
            <a:extLst>
              <a:ext uri="{FF2B5EF4-FFF2-40B4-BE49-F238E27FC236}">
                <a16:creationId xmlns:a16="http://schemas.microsoft.com/office/drawing/2014/main" id="{0F87B7F6-FBAC-6979-140E-AC1FC1F435D4}"/>
              </a:ext>
            </a:extLst>
          </p:cNvPr>
          <p:cNvSpPr>
            <a:spLocks noGrp="1"/>
          </p:cNvSpPr>
          <p:nvPr>
            <p:ph idx="1"/>
          </p:nvPr>
        </p:nvSpPr>
        <p:spPr>
          <a:xfrm>
            <a:off x="2141166" y="1706880"/>
            <a:ext cx="7908687" cy="4541519"/>
          </a:xfrm>
        </p:spPr>
        <p:txBody>
          <a:bodyPr>
            <a:normAutofit/>
          </a:bodyPr>
          <a:lstStyle/>
          <a:p>
            <a:pPr marL="0" indent="0">
              <a:buNone/>
            </a:pPr>
            <a:endParaRPr lang="en-US" sz="2800" dirty="0"/>
          </a:p>
          <a:p>
            <a:pPr marL="0" indent="0">
              <a:buNone/>
            </a:pPr>
            <a:endParaRPr lang="en-US" sz="2800" dirty="0"/>
          </a:p>
          <a:p>
            <a:pPr marL="0" indent="0">
              <a:buNone/>
            </a:pPr>
            <a:r>
              <a:rPr lang="en-US" sz="2800" dirty="0"/>
              <a:t>Ans: The average number of weekend nights for reservations involving </a:t>
            </a:r>
            <a:r>
              <a:rPr lang="en-US" sz="2800" dirty="0" err="1"/>
              <a:t>childrens</a:t>
            </a:r>
            <a:r>
              <a:rPr lang="en-US" sz="2800" dirty="0"/>
              <a:t> is 1.00</a:t>
            </a:r>
          </a:p>
          <a:p>
            <a:pPr marL="0" indent="0">
              <a:buNone/>
            </a:pPr>
            <a:endParaRPr lang="en-IN" sz="2800" dirty="0"/>
          </a:p>
        </p:txBody>
      </p:sp>
      <p:pic>
        <p:nvPicPr>
          <p:cNvPr id="5" name="Picture 4">
            <a:extLst>
              <a:ext uri="{FF2B5EF4-FFF2-40B4-BE49-F238E27FC236}">
                <a16:creationId xmlns:a16="http://schemas.microsoft.com/office/drawing/2014/main" id="{9BB2253C-C0C6-2637-4FEB-03DE8E6353B3}"/>
              </a:ext>
            </a:extLst>
          </p:cNvPr>
          <p:cNvPicPr>
            <a:picLocks noChangeAspect="1"/>
          </p:cNvPicPr>
          <p:nvPr/>
        </p:nvPicPr>
        <p:blipFill>
          <a:blip r:embed="rId2"/>
          <a:stretch>
            <a:fillRect/>
          </a:stretch>
        </p:blipFill>
        <p:spPr>
          <a:xfrm>
            <a:off x="2140184" y="1641903"/>
            <a:ext cx="7165277" cy="859250"/>
          </a:xfrm>
          <a:prstGeom prst="rect">
            <a:avLst/>
          </a:prstGeom>
        </p:spPr>
      </p:pic>
      <p:pic>
        <p:nvPicPr>
          <p:cNvPr id="7" name="Picture 6">
            <a:extLst>
              <a:ext uri="{FF2B5EF4-FFF2-40B4-BE49-F238E27FC236}">
                <a16:creationId xmlns:a16="http://schemas.microsoft.com/office/drawing/2014/main" id="{A0CF5FFA-93AE-9FD0-22BA-E3C13C5AEF2B}"/>
              </a:ext>
            </a:extLst>
          </p:cNvPr>
          <p:cNvPicPr>
            <a:picLocks noChangeAspect="1"/>
          </p:cNvPicPr>
          <p:nvPr/>
        </p:nvPicPr>
        <p:blipFill>
          <a:blip r:embed="rId3"/>
          <a:stretch>
            <a:fillRect/>
          </a:stretch>
        </p:blipFill>
        <p:spPr>
          <a:xfrm>
            <a:off x="2140184" y="4356848"/>
            <a:ext cx="3437978" cy="638482"/>
          </a:xfrm>
          <a:prstGeom prst="rect">
            <a:avLst/>
          </a:prstGeom>
        </p:spPr>
      </p:pic>
    </p:spTree>
    <p:extLst>
      <p:ext uri="{BB962C8B-B14F-4D97-AF65-F5344CB8AC3E}">
        <p14:creationId xmlns:p14="http://schemas.microsoft.com/office/powerpoint/2010/main" val="263354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D544-F39D-D441-804D-F17716CDFD70}"/>
              </a:ext>
            </a:extLst>
          </p:cNvPr>
          <p:cNvSpPr>
            <a:spLocks noGrp="1"/>
          </p:cNvSpPr>
          <p:nvPr>
            <p:ph type="title"/>
          </p:nvPr>
        </p:nvSpPr>
        <p:spPr/>
        <p:txBody>
          <a:bodyPr/>
          <a:lstStyle/>
          <a:p>
            <a:r>
              <a:rPr lang="en-US" sz="3200" dirty="0"/>
              <a:t>12. How many reservations were made in each month of the year?</a:t>
            </a:r>
            <a:br>
              <a:rPr lang="en-US" sz="3200" dirty="0"/>
            </a:br>
            <a:endParaRPr lang="en-IN" sz="3200" dirty="0"/>
          </a:p>
        </p:txBody>
      </p:sp>
      <p:pic>
        <p:nvPicPr>
          <p:cNvPr id="5" name="Content Placeholder 4">
            <a:extLst>
              <a:ext uri="{FF2B5EF4-FFF2-40B4-BE49-F238E27FC236}">
                <a16:creationId xmlns:a16="http://schemas.microsoft.com/office/drawing/2014/main" id="{6A0A48C5-EB14-39FB-B270-82729AFD13D6}"/>
              </a:ext>
            </a:extLst>
          </p:cNvPr>
          <p:cNvPicPr>
            <a:picLocks noGrp="1" noChangeAspect="1"/>
          </p:cNvPicPr>
          <p:nvPr>
            <p:ph idx="1"/>
          </p:nvPr>
        </p:nvPicPr>
        <p:blipFill>
          <a:blip r:embed="rId2"/>
          <a:stretch>
            <a:fillRect/>
          </a:stretch>
        </p:blipFill>
        <p:spPr>
          <a:xfrm>
            <a:off x="798928" y="1666774"/>
            <a:ext cx="8166170" cy="1148143"/>
          </a:xfrm>
        </p:spPr>
      </p:pic>
    </p:spTree>
    <p:extLst>
      <p:ext uri="{BB962C8B-B14F-4D97-AF65-F5344CB8AC3E}">
        <p14:creationId xmlns:p14="http://schemas.microsoft.com/office/powerpoint/2010/main" val="18111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25AD-49BD-AAF8-B089-4EF4582AD9AD}"/>
              </a:ext>
            </a:extLst>
          </p:cNvPr>
          <p:cNvSpPr>
            <a:spLocks noGrp="1"/>
          </p:cNvSpPr>
          <p:nvPr>
            <p:ph type="title"/>
          </p:nvPr>
        </p:nvSpPr>
        <p:spPr/>
        <p:txBody>
          <a:bodyPr/>
          <a:lstStyle/>
          <a:p>
            <a:r>
              <a:rPr lang="en-IN" sz="3200" dirty="0"/>
              <a:t>Content</a:t>
            </a:r>
          </a:p>
        </p:txBody>
      </p:sp>
      <p:sp>
        <p:nvSpPr>
          <p:cNvPr id="3" name="Content Placeholder 2">
            <a:extLst>
              <a:ext uri="{FF2B5EF4-FFF2-40B4-BE49-F238E27FC236}">
                <a16:creationId xmlns:a16="http://schemas.microsoft.com/office/drawing/2014/main" id="{8F5967FD-32D3-4D9B-09D3-6ACF40695E96}"/>
              </a:ext>
            </a:extLst>
          </p:cNvPr>
          <p:cNvSpPr>
            <a:spLocks noGrp="1"/>
          </p:cNvSpPr>
          <p:nvPr>
            <p:ph idx="1"/>
          </p:nvPr>
        </p:nvSpPr>
        <p:spPr/>
        <p:txBody>
          <a:bodyPr/>
          <a:lstStyle/>
          <a:p>
            <a:r>
              <a:rPr lang="en-IN" dirty="0"/>
              <a:t>Project Overview</a:t>
            </a:r>
          </a:p>
          <a:p>
            <a:r>
              <a:rPr lang="en-IN" dirty="0"/>
              <a:t>Dataset Description</a:t>
            </a:r>
          </a:p>
          <a:p>
            <a:r>
              <a:rPr lang="en-IN" dirty="0"/>
              <a:t>Problem Statement</a:t>
            </a:r>
          </a:p>
          <a:p>
            <a:r>
              <a:rPr lang="en-IN" dirty="0"/>
              <a:t>Analysis(Queries)</a:t>
            </a:r>
          </a:p>
          <a:p>
            <a:r>
              <a:rPr lang="en-IN" dirty="0"/>
              <a:t>Summary</a:t>
            </a:r>
          </a:p>
        </p:txBody>
      </p:sp>
    </p:spTree>
    <p:extLst>
      <p:ext uri="{BB962C8B-B14F-4D97-AF65-F5344CB8AC3E}">
        <p14:creationId xmlns:p14="http://schemas.microsoft.com/office/powerpoint/2010/main" val="159424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E108DF-8767-1B96-D625-505BDAFAD578}"/>
              </a:ext>
            </a:extLst>
          </p:cNvPr>
          <p:cNvSpPr>
            <a:spLocks noGrp="1"/>
          </p:cNvSpPr>
          <p:nvPr>
            <p:ph type="title"/>
          </p:nvPr>
        </p:nvSpPr>
        <p:spPr>
          <a:xfrm flipH="1">
            <a:off x="691830" y="0"/>
            <a:ext cx="2843850" cy="883920"/>
          </a:xfrm>
        </p:spPr>
        <p:txBody>
          <a:bodyPr/>
          <a:lstStyle/>
          <a:p>
            <a:r>
              <a:rPr lang="en-IN" sz="3200" dirty="0"/>
              <a:t>Output:</a:t>
            </a:r>
            <a:r>
              <a:rPr lang="en-IN" dirty="0"/>
              <a:t> </a:t>
            </a:r>
          </a:p>
        </p:txBody>
      </p:sp>
      <p:pic>
        <p:nvPicPr>
          <p:cNvPr id="7" name="Content Placeholder 6">
            <a:extLst>
              <a:ext uri="{FF2B5EF4-FFF2-40B4-BE49-F238E27FC236}">
                <a16:creationId xmlns:a16="http://schemas.microsoft.com/office/drawing/2014/main" id="{ED05A512-0412-A2ED-F21E-F6438E73DD64}"/>
              </a:ext>
            </a:extLst>
          </p:cNvPr>
          <p:cNvPicPr>
            <a:picLocks noGrp="1" noChangeAspect="1"/>
          </p:cNvPicPr>
          <p:nvPr>
            <p:ph idx="1"/>
          </p:nvPr>
        </p:nvPicPr>
        <p:blipFill>
          <a:blip r:embed="rId3"/>
          <a:stretch>
            <a:fillRect/>
          </a:stretch>
        </p:blipFill>
        <p:spPr>
          <a:xfrm>
            <a:off x="801401" y="883920"/>
            <a:ext cx="3573375" cy="5288596"/>
          </a:xfrm>
        </p:spPr>
      </p:pic>
    </p:spTree>
    <p:extLst>
      <p:ext uri="{BB962C8B-B14F-4D97-AF65-F5344CB8AC3E}">
        <p14:creationId xmlns:p14="http://schemas.microsoft.com/office/powerpoint/2010/main" val="364048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6417A-BB3B-D822-B858-F97EE2363932}"/>
              </a:ext>
            </a:extLst>
          </p:cNvPr>
          <p:cNvSpPr>
            <a:spLocks noGrp="1"/>
          </p:cNvSpPr>
          <p:nvPr>
            <p:ph type="title"/>
          </p:nvPr>
        </p:nvSpPr>
        <p:spPr>
          <a:xfrm>
            <a:off x="411481" y="167640"/>
            <a:ext cx="9639354" cy="1685608"/>
          </a:xfrm>
        </p:spPr>
        <p:txBody>
          <a:bodyPr/>
          <a:lstStyle/>
          <a:p>
            <a:pPr marL="0" indent="0"/>
            <a:r>
              <a:rPr lang="en-US" sz="3200" dirty="0"/>
              <a:t>13. What is the average number of nights (both weekend and weekday) spent by guests for each room type?</a:t>
            </a:r>
            <a:br>
              <a:rPr lang="en-US" sz="3200" dirty="0"/>
            </a:br>
            <a:endParaRPr lang="en-IN" sz="3200" dirty="0"/>
          </a:p>
        </p:txBody>
      </p:sp>
      <p:pic>
        <p:nvPicPr>
          <p:cNvPr id="5" name="Content Placeholder 4">
            <a:extLst>
              <a:ext uri="{FF2B5EF4-FFF2-40B4-BE49-F238E27FC236}">
                <a16:creationId xmlns:a16="http://schemas.microsoft.com/office/drawing/2014/main" id="{352BF326-E030-376E-D050-1B4A21464F8F}"/>
              </a:ext>
            </a:extLst>
          </p:cNvPr>
          <p:cNvPicPr>
            <a:picLocks noGrp="1" noChangeAspect="1"/>
          </p:cNvPicPr>
          <p:nvPr>
            <p:ph idx="1"/>
          </p:nvPr>
        </p:nvPicPr>
        <p:blipFill>
          <a:blip r:embed="rId2"/>
          <a:stretch>
            <a:fillRect/>
          </a:stretch>
        </p:blipFill>
        <p:spPr>
          <a:xfrm>
            <a:off x="602172" y="1853248"/>
            <a:ext cx="7798219" cy="1365081"/>
          </a:xfrm>
        </p:spPr>
      </p:pic>
      <p:sp>
        <p:nvSpPr>
          <p:cNvPr id="6" name="Title 1">
            <a:extLst>
              <a:ext uri="{FF2B5EF4-FFF2-40B4-BE49-F238E27FC236}">
                <a16:creationId xmlns:a16="http://schemas.microsoft.com/office/drawing/2014/main" id="{77A59679-0B72-0740-352B-47E22FC15A72}"/>
              </a:ext>
            </a:extLst>
          </p:cNvPr>
          <p:cNvSpPr txBox="1">
            <a:spLocks/>
          </p:cNvSpPr>
          <p:nvPr/>
        </p:nvSpPr>
        <p:spPr>
          <a:xfrm>
            <a:off x="502024" y="3429000"/>
            <a:ext cx="5212080" cy="85344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t>Output:</a:t>
            </a:r>
          </a:p>
        </p:txBody>
      </p:sp>
      <p:pic>
        <p:nvPicPr>
          <p:cNvPr id="8" name="Picture 7">
            <a:extLst>
              <a:ext uri="{FF2B5EF4-FFF2-40B4-BE49-F238E27FC236}">
                <a16:creationId xmlns:a16="http://schemas.microsoft.com/office/drawing/2014/main" id="{8629AFE2-0184-130F-CF9F-9C76DBE067F3}"/>
              </a:ext>
            </a:extLst>
          </p:cNvPr>
          <p:cNvPicPr>
            <a:picLocks noChangeAspect="1"/>
          </p:cNvPicPr>
          <p:nvPr/>
        </p:nvPicPr>
        <p:blipFill>
          <a:blip r:embed="rId3"/>
          <a:stretch>
            <a:fillRect/>
          </a:stretch>
        </p:blipFill>
        <p:spPr>
          <a:xfrm>
            <a:off x="602172" y="3931057"/>
            <a:ext cx="3557452" cy="2256879"/>
          </a:xfrm>
          <a:prstGeom prst="rect">
            <a:avLst/>
          </a:prstGeom>
        </p:spPr>
      </p:pic>
    </p:spTree>
    <p:extLst>
      <p:ext uri="{BB962C8B-B14F-4D97-AF65-F5344CB8AC3E}">
        <p14:creationId xmlns:p14="http://schemas.microsoft.com/office/powerpoint/2010/main" val="27261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0166-DFDD-A652-C71D-DD21059AA155}"/>
              </a:ext>
            </a:extLst>
          </p:cNvPr>
          <p:cNvSpPr>
            <a:spLocks noGrp="1"/>
          </p:cNvSpPr>
          <p:nvPr>
            <p:ph type="title"/>
          </p:nvPr>
        </p:nvSpPr>
        <p:spPr/>
        <p:txBody>
          <a:bodyPr/>
          <a:lstStyle/>
          <a:p>
            <a:pPr marL="0" indent="0"/>
            <a:r>
              <a:rPr lang="en-US" sz="3200" dirty="0"/>
              <a:t>14. For reservations involving children, what is the most common room type, and what is the average price for that room type?</a:t>
            </a:r>
            <a:br>
              <a:rPr lang="en-US" sz="3200" dirty="0"/>
            </a:br>
            <a:endParaRPr lang="en-IN" sz="3200" dirty="0"/>
          </a:p>
        </p:txBody>
      </p:sp>
      <p:pic>
        <p:nvPicPr>
          <p:cNvPr id="7" name="Picture 6">
            <a:extLst>
              <a:ext uri="{FF2B5EF4-FFF2-40B4-BE49-F238E27FC236}">
                <a16:creationId xmlns:a16="http://schemas.microsoft.com/office/drawing/2014/main" id="{455FEAC3-0D65-F152-F850-A50973A86485}"/>
              </a:ext>
            </a:extLst>
          </p:cNvPr>
          <p:cNvPicPr>
            <a:picLocks noChangeAspect="1"/>
          </p:cNvPicPr>
          <p:nvPr/>
        </p:nvPicPr>
        <p:blipFill>
          <a:blip r:embed="rId2"/>
          <a:stretch>
            <a:fillRect/>
          </a:stretch>
        </p:blipFill>
        <p:spPr>
          <a:xfrm>
            <a:off x="1230953" y="2178423"/>
            <a:ext cx="4865047" cy="2501153"/>
          </a:xfrm>
          <a:prstGeom prst="rect">
            <a:avLst/>
          </a:prstGeom>
        </p:spPr>
      </p:pic>
      <p:sp>
        <p:nvSpPr>
          <p:cNvPr id="8" name="Title 1">
            <a:extLst>
              <a:ext uri="{FF2B5EF4-FFF2-40B4-BE49-F238E27FC236}">
                <a16:creationId xmlns:a16="http://schemas.microsoft.com/office/drawing/2014/main" id="{5E4D7A01-2437-8B7D-10D0-A93C394AF59A}"/>
              </a:ext>
            </a:extLst>
          </p:cNvPr>
          <p:cNvSpPr txBox="1">
            <a:spLocks/>
          </p:cNvSpPr>
          <p:nvPr/>
        </p:nvSpPr>
        <p:spPr>
          <a:xfrm>
            <a:off x="646111" y="482301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t>Output:</a:t>
            </a:r>
          </a:p>
        </p:txBody>
      </p:sp>
      <p:pic>
        <p:nvPicPr>
          <p:cNvPr id="10" name="Picture 9">
            <a:extLst>
              <a:ext uri="{FF2B5EF4-FFF2-40B4-BE49-F238E27FC236}">
                <a16:creationId xmlns:a16="http://schemas.microsoft.com/office/drawing/2014/main" id="{D74C11B8-BCC8-8DB7-006E-C52358925F39}"/>
              </a:ext>
            </a:extLst>
          </p:cNvPr>
          <p:cNvPicPr>
            <a:picLocks noChangeAspect="1"/>
          </p:cNvPicPr>
          <p:nvPr/>
        </p:nvPicPr>
        <p:blipFill>
          <a:blip r:embed="rId3"/>
          <a:stretch>
            <a:fillRect/>
          </a:stretch>
        </p:blipFill>
        <p:spPr>
          <a:xfrm>
            <a:off x="1230953" y="5523278"/>
            <a:ext cx="4865047" cy="538800"/>
          </a:xfrm>
          <a:prstGeom prst="rect">
            <a:avLst/>
          </a:prstGeom>
        </p:spPr>
      </p:pic>
    </p:spTree>
    <p:extLst>
      <p:ext uri="{BB962C8B-B14F-4D97-AF65-F5344CB8AC3E}">
        <p14:creationId xmlns:p14="http://schemas.microsoft.com/office/powerpoint/2010/main" val="540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D3A5-EA54-192B-BFFE-D61604204018}"/>
              </a:ext>
            </a:extLst>
          </p:cNvPr>
          <p:cNvSpPr>
            <a:spLocks noGrp="1"/>
          </p:cNvSpPr>
          <p:nvPr>
            <p:ph type="title"/>
          </p:nvPr>
        </p:nvSpPr>
        <p:spPr>
          <a:xfrm>
            <a:off x="533401" y="320040"/>
            <a:ext cx="9517434" cy="1533208"/>
          </a:xfrm>
        </p:spPr>
        <p:txBody>
          <a:bodyPr/>
          <a:lstStyle/>
          <a:p>
            <a:r>
              <a:rPr lang="en-US" sz="3200" dirty="0"/>
              <a:t>15. Find the market segment type that generates the highest average price per room.</a:t>
            </a:r>
            <a:br>
              <a:rPr lang="en-IN" sz="3200" dirty="0"/>
            </a:br>
            <a:endParaRPr lang="en-IN" sz="3200" dirty="0"/>
          </a:p>
        </p:txBody>
      </p:sp>
      <p:sp>
        <p:nvSpPr>
          <p:cNvPr id="3" name="Content Placeholder 2">
            <a:extLst>
              <a:ext uri="{FF2B5EF4-FFF2-40B4-BE49-F238E27FC236}">
                <a16:creationId xmlns:a16="http://schemas.microsoft.com/office/drawing/2014/main" id="{375ABA2B-BBCD-3C2E-5A07-5A9F13CE3613}"/>
              </a:ext>
            </a:extLst>
          </p:cNvPr>
          <p:cNvSpPr>
            <a:spLocks noGrp="1"/>
          </p:cNvSpPr>
          <p:nvPr>
            <p:ph idx="1"/>
          </p:nvPr>
        </p:nvSpPr>
        <p:spPr>
          <a:xfrm>
            <a:off x="2346960" y="1493520"/>
            <a:ext cx="7702893" cy="4754879"/>
          </a:xfrm>
        </p:spPr>
        <p:txBody>
          <a:bodyPr>
            <a:normAutofit/>
          </a:bodyPr>
          <a:lstStyle/>
          <a:p>
            <a:pPr marL="0" indent="0">
              <a:buNone/>
            </a:pPr>
            <a:endParaRPr lang="en-IN" sz="2800" dirty="0"/>
          </a:p>
          <a:p>
            <a:pPr marL="0" indent="0">
              <a:buNone/>
            </a:pPr>
            <a:endParaRPr lang="en-IN" sz="2800" dirty="0"/>
          </a:p>
          <a:p>
            <a:pPr marL="0" indent="0">
              <a:buNone/>
            </a:pPr>
            <a:endParaRPr lang="en-IN" sz="2800" dirty="0"/>
          </a:p>
          <a:p>
            <a:pPr marL="0" indent="0">
              <a:buNone/>
            </a:pPr>
            <a:r>
              <a:rPr lang="en-IN" sz="2800" dirty="0"/>
              <a:t>Ans: Online market are the market segment type that generate the highest price per room</a:t>
            </a:r>
          </a:p>
        </p:txBody>
      </p:sp>
      <p:pic>
        <p:nvPicPr>
          <p:cNvPr id="5" name="Picture 4">
            <a:extLst>
              <a:ext uri="{FF2B5EF4-FFF2-40B4-BE49-F238E27FC236}">
                <a16:creationId xmlns:a16="http://schemas.microsoft.com/office/drawing/2014/main" id="{8A099C06-019A-4281-159F-F25EAFFE33B6}"/>
              </a:ext>
            </a:extLst>
          </p:cNvPr>
          <p:cNvPicPr>
            <a:picLocks noChangeAspect="1"/>
          </p:cNvPicPr>
          <p:nvPr/>
        </p:nvPicPr>
        <p:blipFill>
          <a:blip r:embed="rId2"/>
          <a:stretch>
            <a:fillRect/>
          </a:stretch>
        </p:blipFill>
        <p:spPr>
          <a:xfrm>
            <a:off x="2345977" y="1493519"/>
            <a:ext cx="7695805" cy="1533207"/>
          </a:xfrm>
          <a:prstGeom prst="rect">
            <a:avLst/>
          </a:prstGeom>
        </p:spPr>
      </p:pic>
      <p:pic>
        <p:nvPicPr>
          <p:cNvPr id="7" name="Picture 6">
            <a:extLst>
              <a:ext uri="{FF2B5EF4-FFF2-40B4-BE49-F238E27FC236}">
                <a16:creationId xmlns:a16="http://schemas.microsoft.com/office/drawing/2014/main" id="{2591B5ED-76D6-B3FD-AABC-AF9D78A5CA32}"/>
              </a:ext>
            </a:extLst>
          </p:cNvPr>
          <p:cNvPicPr>
            <a:picLocks noChangeAspect="1"/>
          </p:cNvPicPr>
          <p:nvPr/>
        </p:nvPicPr>
        <p:blipFill>
          <a:blip r:embed="rId3"/>
          <a:stretch>
            <a:fillRect/>
          </a:stretch>
        </p:blipFill>
        <p:spPr>
          <a:xfrm>
            <a:off x="2345977" y="4600205"/>
            <a:ext cx="4895314" cy="688971"/>
          </a:xfrm>
          <a:prstGeom prst="rect">
            <a:avLst/>
          </a:prstGeom>
        </p:spPr>
      </p:pic>
    </p:spTree>
    <p:extLst>
      <p:ext uri="{BB962C8B-B14F-4D97-AF65-F5344CB8AC3E}">
        <p14:creationId xmlns:p14="http://schemas.microsoft.com/office/powerpoint/2010/main" val="98960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AC9104-2F5A-7A1E-D2F8-47ADA0AEB307}"/>
              </a:ext>
            </a:extLst>
          </p:cNvPr>
          <p:cNvSpPr>
            <a:spLocks noGrp="1"/>
          </p:cNvSpPr>
          <p:nvPr>
            <p:ph idx="1"/>
          </p:nvPr>
        </p:nvSpPr>
        <p:spPr>
          <a:xfrm>
            <a:off x="3527612" y="3058758"/>
            <a:ext cx="7078053" cy="4480559"/>
          </a:xfrm>
        </p:spPr>
        <p:txBody>
          <a:bodyPr>
            <a:normAutofit/>
          </a:bodyPr>
          <a:lstStyle/>
          <a:p>
            <a:pPr marL="0" indent="0">
              <a:buNone/>
            </a:pPr>
            <a:r>
              <a:rPr lang="en-IN" sz="6000" dirty="0"/>
              <a:t>THANK YOU</a:t>
            </a:r>
          </a:p>
        </p:txBody>
      </p:sp>
    </p:spTree>
    <p:extLst>
      <p:ext uri="{BB962C8B-B14F-4D97-AF65-F5344CB8AC3E}">
        <p14:creationId xmlns:p14="http://schemas.microsoft.com/office/powerpoint/2010/main" val="37306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B377-F53A-196F-4EE2-DC63CDC5A7DA}"/>
              </a:ext>
            </a:extLst>
          </p:cNvPr>
          <p:cNvSpPr>
            <a:spLocks noGrp="1"/>
          </p:cNvSpPr>
          <p:nvPr>
            <p:ph type="title"/>
          </p:nvPr>
        </p:nvSpPr>
        <p:spPr/>
        <p:txBody>
          <a:bodyPr/>
          <a:lstStyle/>
          <a:p>
            <a:r>
              <a:rPr lang="en-IN" sz="3200" dirty="0"/>
              <a:t>Hotel Reservation Analysis</a:t>
            </a:r>
          </a:p>
        </p:txBody>
      </p:sp>
      <p:sp>
        <p:nvSpPr>
          <p:cNvPr id="3" name="Content Placeholder 2">
            <a:extLst>
              <a:ext uri="{FF2B5EF4-FFF2-40B4-BE49-F238E27FC236}">
                <a16:creationId xmlns:a16="http://schemas.microsoft.com/office/drawing/2014/main" id="{2CBBA7BB-C126-22C0-976F-7031C0BCB297}"/>
              </a:ext>
            </a:extLst>
          </p:cNvPr>
          <p:cNvSpPr>
            <a:spLocks noGrp="1"/>
          </p:cNvSpPr>
          <p:nvPr>
            <p:ph idx="1"/>
          </p:nvPr>
        </p:nvSpPr>
        <p:spPr>
          <a:xfrm>
            <a:off x="556659" y="1456570"/>
            <a:ext cx="8946541" cy="4195481"/>
          </a:xfrm>
        </p:spPr>
        <p:txBody>
          <a:bodyPr>
            <a:normAutofit/>
          </a:bodyPr>
          <a:lstStyle/>
          <a:p>
            <a:r>
              <a:rPr lang="en-IN" sz="2400" dirty="0"/>
              <a:t>Overview: </a:t>
            </a:r>
          </a:p>
          <a:p>
            <a:pPr marL="0" indent="0">
              <a:buNone/>
            </a:pPr>
            <a:endParaRPr lang="en-IN" sz="2400" dirty="0"/>
          </a:p>
          <a:p>
            <a:pPr marL="0" indent="0">
              <a:buNone/>
            </a:pPr>
            <a:r>
              <a:rPr lang="en-US" sz="2000" dirty="0"/>
              <a:t>Analyzing hotel reservations involves examining various aspects of booking data to gain insights into trends, customer behavior, and operational efficiency. The process begins with collecting relevant data, which typically includes information on booking dates, check-in and check-out dates, customer demographics, room types, booking statuses (such as Cancelled or Not Cancelled), payment methods, and other pertinent details.</a:t>
            </a:r>
            <a:endParaRPr lang="en-IN" sz="2400" dirty="0"/>
          </a:p>
          <a:p>
            <a:endParaRPr lang="en-IN" sz="2400" dirty="0"/>
          </a:p>
          <a:p>
            <a:pPr marL="0" indent="0">
              <a:buNone/>
            </a:pPr>
            <a:endParaRPr lang="en-IN" sz="2400" dirty="0"/>
          </a:p>
        </p:txBody>
      </p:sp>
    </p:spTree>
    <p:extLst>
      <p:ext uri="{BB962C8B-B14F-4D97-AF65-F5344CB8AC3E}">
        <p14:creationId xmlns:p14="http://schemas.microsoft.com/office/powerpoint/2010/main" val="389033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330B-25DC-8968-6967-2F0F27CC39FB}"/>
              </a:ext>
            </a:extLst>
          </p:cNvPr>
          <p:cNvSpPr>
            <a:spLocks noGrp="1"/>
          </p:cNvSpPr>
          <p:nvPr>
            <p:ph type="title"/>
          </p:nvPr>
        </p:nvSpPr>
        <p:spPr/>
        <p:txBody>
          <a:bodyPr/>
          <a:lstStyle/>
          <a:p>
            <a:r>
              <a:rPr lang="en-IN" sz="2800" dirty="0"/>
              <a:t>Columns Description</a:t>
            </a:r>
            <a:br>
              <a:rPr lang="en-IN" sz="2800" dirty="0"/>
            </a:br>
            <a:endParaRPr lang="en-IN" sz="2800" dirty="0"/>
          </a:p>
        </p:txBody>
      </p:sp>
      <p:sp>
        <p:nvSpPr>
          <p:cNvPr id="3" name="Content Placeholder 2">
            <a:extLst>
              <a:ext uri="{FF2B5EF4-FFF2-40B4-BE49-F238E27FC236}">
                <a16:creationId xmlns:a16="http://schemas.microsoft.com/office/drawing/2014/main" id="{BE8D4388-A5F7-9669-6B34-A64AF7891696}"/>
              </a:ext>
            </a:extLst>
          </p:cNvPr>
          <p:cNvSpPr>
            <a:spLocks noGrp="1"/>
          </p:cNvSpPr>
          <p:nvPr>
            <p:ph idx="1"/>
          </p:nvPr>
        </p:nvSpPr>
        <p:spPr>
          <a:xfrm>
            <a:off x="645132" y="1182758"/>
            <a:ext cx="9978044" cy="5065642"/>
          </a:xfrm>
        </p:spPr>
        <p:txBody>
          <a:bodyPr>
            <a:normAutofit fontScale="92500" lnSpcReduction="20000"/>
          </a:bodyPr>
          <a:lstStyle/>
          <a:p>
            <a:r>
              <a:rPr lang="en-US" dirty="0" err="1"/>
              <a:t>Booking_ID</a:t>
            </a:r>
            <a:r>
              <a:rPr lang="en-US" dirty="0"/>
              <a:t>: A unique identifier for each hotel reservation.</a:t>
            </a:r>
          </a:p>
          <a:p>
            <a:r>
              <a:rPr lang="en-US" dirty="0" err="1"/>
              <a:t>no_of_adults</a:t>
            </a:r>
            <a:r>
              <a:rPr lang="en-US" dirty="0"/>
              <a:t>: The number of adults in the reservation.</a:t>
            </a:r>
          </a:p>
          <a:p>
            <a:r>
              <a:rPr lang="en-US" dirty="0" err="1"/>
              <a:t>no_of_children</a:t>
            </a:r>
            <a:r>
              <a:rPr lang="en-US" dirty="0"/>
              <a:t>: The number of children in the reservation.</a:t>
            </a:r>
          </a:p>
          <a:p>
            <a:r>
              <a:rPr lang="en-US" dirty="0" err="1"/>
              <a:t>no_of_weekend_nights</a:t>
            </a:r>
            <a:r>
              <a:rPr lang="en-US" dirty="0"/>
              <a:t>: The number of nights in the reservation that fall on weekends.</a:t>
            </a:r>
          </a:p>
          <a:p>
            <a:r>
              <a:rPr lang="en-US" dirty="0" err="1"/>
              <a:t>no_of_week_nights</a:t>
            </a:r>
            <a:r>
              <a:rPr lang="en-US" dirty="0"/>
              <a:t>: The number of nights in the reservation that fall on</a:t>
            </a:r>
          </a:p>
          <a:p>
            <a:pPr marL="0" indent="0">
              <a:buNone/>
            </a:pPr>
            <a:r>
              <a:rPr lang="en-US" dirty="0"/>
              <a:t>      weekdays.</a:t>
            </a:r>
          </a:p>
          <a:p>
            <a:r>
              <a:rPr lang="en-US" dirty="0" err="1"/>
              <a:t>type_of_meal_plan</a:t>
            </a:r>
            <a:r>
              <a:rPr lang="en-US" dirty="0"/>
              <a:t>: The meal plan chosen by the guests.</a:t>
            </a:r>
          </a:p>
          <a:p>
            <a:r>
              <a:rPr lang="en-US" dirty="0" err="1"/>
              <a:t>room_type_reserved</a:t>
            </a:r>
            <a:r>
              <a:rPr lang="en-US" dirty="0"/>
              <a:t>: The type of room reserved by the guests.</a:t>
            </a:r>
          </a:p>
          <a:p>
            <a:r>
              <a:rPr lang="en-US" dirty="0" err="1"/>
              <a:t>lead_time</a:t>
            </a:r>
            <a:r>
              <a:rPr lang="en-US" dirty="0"/>
              <a:t>: The number of days between booking and arrival.</a:t>
            </a:r>
          </a:p>
          <a:p>
            <a:r>
              <a:rPr lang="en-US" dirty="0" err="1"/>
              <a:t>arrival_date</a:t>
            </a:r>
            <a:r>
              <a:rPr lang="en-US" dirty="0"/>
              <a:t>: The date of arrival.</a:t>
            </a:r>
          </a:p>
          <a:p>
            <a:r>
              <a:rPr lang="en-US" dirty="0" err="1"/>
              <a:t>market_segment_type</a:t>
            </a:r>
            <a:r>
              <a:rPr lang="en-US" dirty="0"/>
              <a:t>: The market segment to which the reservation belongs.</a:t>
            </a:r>
          </a:p>
          <a:p>
            <a:r>
              <a:rPr lang="en-US" dirty="0" err="1"/>
              <a:t>avg_price_per_room</a:t>
            </a:r>
            <a:r>
              <a:rPr lang="en-US" dirty="0"/>
              <a:t>: The average price per room in the reservation.</a:t>
            </a:r>
          </a:p>
          <a:p>
            <a:r>
              <a:rPr lang="en-US" dirty="0" err="1"/>
              <a:t>booking_status</a:t>
            </a:r>
            <a:r>
              <a:rPr lang="en-US" dirty="0"/>
              <a:t>: The status of the booking.</a:t>
            </a:r>
            <a:endParaRPr lang="en-IN" dirty="0"/>
          </a:p>
        </p:txBody>
      </p:sp>
    </p:spTree>
    <p:extLst>
      <p:ext uri="{BB962C8B-B14F-4D97-AF65-F5344CB8AC3E}">
        <p14:creationId xmlns:p14="http://schemas.microsoft.com/office/powerpoint/2010/main" val="99094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Effect transition="in" filter="fade">
                                      <p:cBhvr>
                                        <p:cTn id="75" dur="1000"/>
                                        <p:tgtEl>
                                          <p:spTgt spid="3">
                                            <p:txEl>
                                              <p:pRg st="9" end="9"/>
                                            </p:txEl>
                                          </p:spTgt>
                                        </p:tgtEl>
                                      </p:cBhvr>
                                    </p:animEffect>
                                    <p:anim calcmode="lin" valueType="num">
                                      <p:cBhvr>
                                        <p:cTn id="7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10" end="10"/>
                                            </p:txEl>
                                          </p:spTgt>
                                        </p:tgtEl>
                                        <p:attrNameLst>
                                          <p:attrName>style.visibility</p:attrName>
                                        </p:attrNameLst>
                                      </p:cBhvr>
                                      <p:to>
                                        <p:strVal val="visible"/>
                                      </p:to>
                                    </p:set>
                                    <p:animEffect transition="in" filter="fade">
                                      <p:cBhvr>
                                        <p:cTn id="82" dur="1000"/>
                                        <p:tgtEl>
                                          <p:spTgt spid="3">
                                            <p:txEl>
                                              <p:pRg st="10" end="10"/>
                                            </p:txEl>
                                          </p:spTgt>
                                        </p:tgtEl>
                                      </p:cBhvr>
                                    </p:animEffect>
                                    <p:anim calcmode="lin" valueType="num">
                                      <p:cBhvr>
                                        <p:cTn id="8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
                                            <p:txEl>
                                              <p:pRg st="11" end="11"/>
                                            </p:txEl>
                                          </p:spTgt>
                                        </p:tgtEl>
                                        <p:attrNameLst>
                                          <p:attrName>style.visibility</p:attrName>
                                        </p:attrNameLst>
                                      </p:cBhvr>
                                      <p:to>
                                        <p:strVal val="visible"/>
                                      </p:to>
                                    </p:set>
                                    <p:animEffect transition="in" filter="fade">
                                      <p:cBhvr>
                                        <p:cTn id="89" dur="1000"/>
                                        <p:tgtEl>
                                          <p:spTgt spid="3">
                                            <p:txEl>
                                              <p:pRg st="11" end="11"/>
                                            </p:txEl>
                                          </p:spTgt>
                                        </p:tgtEl>
                                      </p:cBhvr>
                                    </p:animEffect>
                                    <p:anim calcmode="lin" valueType="num">
                                      <p:cBhvr>
                                        <p:cTn id="9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3">
                                            <p:txEl>
                                              <p:pRg st="12" end="12"/>
                                            </p:txEl>
                                          </p:spTgt>
                                        </p:tgtEl>
                                        <p:attrNameLst>
                                          <p:attrName>style.visibility</p:attrName>
                                        </p:attrNameLst>
                                      </p:cBhvr>
                                      <p:to>
                                        <p:strVal val="visible"/>
                                      </p:to>
                                    </p:set>
                                    <p:animEffect transition="in" filter="fade">
                                      <p:cBhvr>
                                        <p:cTn id="96" dur="1000"/>
                                        <p:tgtEl>
                                          <p:spTgt spid="3">
                                            <p:txEl>
                                              <p:pRg st="12" end="12"/>
                                            </p:txEl>
                                          </p:spTgt>
                                        </p:tgtEl>
                                      </p:cBhvr>
                                    </p:animEffect>
                                    <p:anim calcmode="lin" valueType="num">
                                      <p:cBhvr>
                                        <p:cTn id="9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CE3EE-CB88-10DA-710E-B095EF99467C}"/>
              </a:ext>
            </a:extLst>
          </p:cNvPr>
          <p:cNvSpPr>
            <a:spLocks noGrp="1"/>
          </p:cNvSpPr>
          <p:nvPr>
            <p:ph type="title"/>
          </p:nvPr>
        </p:nvSpPr>
        <p:spPr/>
        <p:txBody>
          <a:bodyPr/>
          <a:lstStyle/>
          <a:p>
            <a:r>
              <a:rPr lang="en-IN" sz="2800" dirty="0"/>
              <a:t>Problem Statement</a:t>
            </a:r>
          </a:p>
        </p:txBody>
      </p:sp>
      <p:sp>
        <p:nvSpPr>
          <p:cNvPr id="3" name="Content Placeholder 2">
            <a:extLst>
              <a:ext uri="{FF2B5EF4-FFF2-40B4-BE49-F238E27FC236}">
                <a16:creationId xmlns:a16="http://schemas.microsoft.com/office/drawing/2014/main" id="{29E0B310-8F49-0EA7-E47B-9526273F9BB3}"/>
              </a:ext>
            </a:extLst>
          </p:cNvPr>
          <p:cNvSpPr>
            <a:spLocks noGrp="1"/>
          </p:cNvSpPr>
          <p:nvPr>
            <p:ph idx="1"/>
          </p:nvPr>
        </p:nvSpPr>
        <p:spPr/>
        <p:txBody>
          <a:bodyPr/>
          <a:lstStyle/>
          <a:p>
            <a:pPr marL="0" indent="0">
              <a:buNone/>
            </a:pPr>
            <a:r>
              <a:rPr lang="en-IN" dirty="0"/>
              <a:t>The hotel industry relies on data to make informed decisions and provide a better guest experience. In this internship, you will work with a hotel reservation dataset to gain insights into guest preferences, booking trends, and other key factors that impact the hotel’s operations. You will use SQL to query and </a:t>
            </a:r>
            <a:r>
              <a:rPr lang="en-IN" dirty="0" err="1"/>
              <a:t>analyze</a:t>
            </a:r>
            <a:r>
              <a:rPr lang="en-IN" dirty="0"/>
              <a:t> the data, as well as answer specific questions about the dataset.</a:t>
            </a:r>
          </a:p>
        </p:txBody>
      </p:sp>
    </p:spTree>
    <p:extLst>
      <p:ext uri="{BB962C8B-B14F-4D97-AF65-F5344CB8AC3E}">
        <p14:creationId xmlns:p14="http://schemas.microsoft.com/office/powerpoint/2010/main" val="107698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C314-FEA4-347F-2C3A-B0188208D138}"/>
              </a:ext>
            </a:extLst>
          </p:cNvPr>
          <p:cNvSpPr>
            <a:spLocks noGrp="1"/>
          </p:cNvSpPr>
          <p:nvPr>
            <p:ph type="title"/>
          </p:nvPr>
        </p:nvSpPr>
        <p:spPr/>
        <p:txBody>
          <a:bodyPr/>
          <a:lstStyle/>
          <a:p>
            <a:r>
              <a:rPr lang="en-US" sz="2000" dirty="0"/>
              <a:t>Here are 15 questions for which you will write SQL queries to gain insights:</a:t>
            </a:r>
            <a:endParaRPr lang="en-IN" sz="2000" dirty="0"/>
          </a:p>
        </p:txBody>
      </p:sp>
      <p:sp>
        <p:nvSpPr>
          <p:cNvPr id="3" name="Content Placeholder 2">
            <a:extLst>
              <a:ext uri="{FF2B5EF4-FFF2-40B4-BE49-F238E27FC236}">
                <a16:creationId xmlns:a16="http://schemas.microsoft.com/office/drawing/2014/main" id="{F2EF04BB-20A6-9414-2BF7-BFBA705E8D2E}"/>
              </a:ext>
            </a:extLst>
          </p:cNvPr>
          <p:cNvSpPr>
            <a:spLocks noGrp="1"/>
          </p:cNvSpPr>
          <p:nvPr>
            <p:ph idx="1"/>
          </p:nvPr>
        </p:nvSpPr>
        <p:spPr>
          <a:xfrm>
            <a:off x="646111" y="1043940"/>
            <a:ext cx="9546933" cy="4770119"/>
          </a:xfrm>
        </p:spPr>
        <p:txBody>
          <a:bodyPr>
            <a:noAutofit/>
          </a:bodyPr>
          <a:lstStyle/>
          <a:p>
            <a:pPr marL="0" indent="0">
              <a:buNone/>
            </a:pPr>
            <a:r>
              <a:rPr lang="en-US" sz="2400" dirty="0"/>
              <a:t>1.What is the total number of reservations in the dataset?</a:t>
            </a:r>
          </a:p>
          <a:p>
            <a:pPr marL="0" indent="0">
              <a:buNone/>
            </a:pPr>
            <a:r>
              <a:rPr lang="en-US" sz="2400" dirty="0"/>
              <a:t>2. Which meal plan is the most popular among guests?</a:t>
            </a:r>
          </a:p>
          <a:p>
            <a:pPr marL="0" indent="0">
              <a:buNone/>
            </a:pPr>
            <a:r>
              <a:rPr lang="en-US" sz="2400" dirty="0"/>
              <a:t>3. What is the average price per room for reservations involving children?</a:t>
            </a:r>
          </a:p>
          <a:p>
            <a:pPr marL="0" indent="0">
              <a:buNone/>
            </a:pPr>
            <a:r>
              <a:rPr lang="en-US" sz="2400" dirty="0"/>
              <a:t>4. How many reservations were made for the year 20XX (replace XX with the desired year)?</a:t>
            </a:r>
          </a:p>
          <a:p>
            <a:pPr marL="0" indent="0">
              <a:buNone/>
            </a:pPr>
            <a:r>
              <a:rPr lang="en-US" sz="2400" dirty="0"/>
              <a:t>5. What is the most commonly booked room type?</a:t>
            </a:r>
          </a:p>
          <a:p>
            <a:pPr marL="0" indent="0">
              <a:buNone/>
            </a:pPr>
            <a:r>
              <a:rPr lang="en-US" sz="2400" dirty="0"/>
              <a:t>6. How many reservations fall on a weekend (</a:t>
            </a:r>
            <a:r>
              <a:rPr lang="en-US" sz="2400" dirty="0" err="1"/>
              <a:t>no_of_weekend_nights</a:t>
            </a:r>
            <a:r>
              <a:rPr lang="en-US" sz="2400" dirty="0"/>
              <a:t> &gt; 0)?</a:t>
            </a:r>
          </a:p>
          <a:p>
            <a:pPr marL="0" indent="0">
              <a:buNone/>
            </a:pPr>
            <a:r>
              <a:rPr lang="en-US" sz="2400" dirty="0"/>
              <a:t>7. What is the highest and lowest lead time for reservations?</a:t>
            </a:r>
          </a:p>
          <a:p>
            <a:pPr marL="0" indent="0">
              <a:buNone/>
            </a:pPr>
            <a:r>
              <a:rPr lang="en-US" sz="2400" dirty="0"/>
              <a:t>8. What is the most common market segment type for reservations?</a:t>
            </a:r>
          </a:p>
        </p:txBody>
      </p:sp>
    </p:spTree>
    <p:extLst>
      <p:ext uri="{BB962C8B-B14F-4D97-AF65-F5344CB8AC3E}">
        <p14:creationId xmlns:p14="http://schemas.microsoft.com/office/powerpoint/2010/main" val="18922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DE08C-958C-5C28-13F1-9B2F6DCB6FAE}"/>
              </a:ext>
            </a:extLst>
          </p:cNvPr>
          <p:cNvSpPr>
            <a:spLocks noGrp="1"/>
          </p:cNvSpPr>
          <p:nvPr>
            <p:ph idx="1"/>
          </p:nvPr>
        </p:nvSpPr>
        <p:spPr>
          <a:xfrm>
            <a:off x="152400" y="152400"/>
            <a:ext cx="11421453" cy="8351519"/>
          </a:xfrm>
        </p:spPr>
        <p:txBody>
          <a:bodyPr>
            <a:normAutofit/>
          </a:bodyPr>
          <a:lstStyle/>
          <a:p>
            <a:pPr marL="0" indent="0">
              <a:buNone/>
            </a:pPr>
            <a:r>
              <a:rPr lang="en-US" sz="2400" dirty="0"/>
              <a:t>9. How many reservations have a booking status of "Confirmed“?</a:t>
            </a:r>
          </a:p>
          <a:p>
            <a:pPr marL="0" indent="0">
              <a:buNone/>
            </a:pPr>
            <a:r>
              <a:rPr lang="en-US" sz="2400" dirty="0"/>
              <a:t>10. What is the total number of adults and children across all reservations?</a:t>
            </a:r>
          </a:p>
          <a:p>
            <a:pPr marL="0" indent="0">
              <a:buNone/>
            </a:pPr>
            <a:r>
              <a:rPr lang="en-US" sz="2400" dirty="0"/>
              <a:t>11. What is the average number of weekend nights for reservations involving children</a:t>
            </a:r>
          </a:p>
          <a:p>
            <a:pPr marL="0" indent="0">
              <a:buNone/>
            </a:pPr>
            <a:r>
              <a:rPr lang="en-US" sz="2400" dirty="0"/>
              <a:t>12. How many reservations were made in each month of the year?</a:t>
            </a:r>
          </a:p>
          <a:p>
            <a:pPr marL="0" indent="0">
              <a:buNone/>
            </a:pPr>
            <a:r>
              <a:rPr lang="en-US" sz="2400" dirty="0"/>
              <a:t>13. What is the average number of nights (both weekend and weekday) spent by guests for each room</a:t>
            </a:r>
          </a:p>
          <a:p>
            <a:pPr marL="0" indent="0">
              <a:buNone/>
            </a:pPr>
            <a:r>
              <a:rPr lang="en-US" sz="2400" dirty="0"/>
              <a:t>type?</a:t>
            </a:r>
          </a:p>
          <a:p>
            <a:pPr marL="0" indent="0">
              <a:buNone/>
            </a:pPr>
            <a:r>
              <a:rPr lang="en-US" sz="2400" dirty="0"/>
              <a:t>14. For reservations involving children, what is the most common room type, and what is the average price for that room type?</a:t>
            </a:r>
          </a:p>
          <a:p>
            <a:pPr marL="0" indent="0">
              <a:buNone/>
            </a:pPr>
            <a:r>
              <a:rPr lang="en-US" sz="2400" dirty="0"/>
              <a:t>15. Find the market segment type that generates the highest average price per room.</a:t>
            </a:r>
            <a:endParaRPr lang="en-IN" sz="2400" dirty="0"/>
          </a:p>
          <a:p>
            <a:endParaRPr lang="en-IN" dirty="0"/>
          </a:p>
        </p:txBody>
      </p:sp>
    </p:spTree>
    <p:extLst>
      <p:ext uri="{BB962C8B-B14F-4D97-AF65-F5344CB8AC3E}">
        <p14:creationId xmlns:p14="http://schemas.microsoft.com/office/powerpoint/2010/main" val="386329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944-9798-D2B8-F8D7-AB437CBFB6EB}"/>
              </a:ext>
            </a:extLst>
          </p:cNvPr>
          <p:cNvSpPr>
            <a:spLocks noGrp="1"/>
          </p:cNvSpPr>
          <p:nvPr>
            <p:ph type="title"/>
          </p:nvPr>
        </p:nvSpPr>
        <p:spPr/>
        <p:txBody>
          <a:bodyPr/>
          <a:lstStyle/>
          <a:p>
            <a:r>
              <a:rPr lang="en-US" sz="3200" dirty="0"/>
              <a:t>1.What is the total number of reservations in the dataset?</a:t>
            </a:r>
            <a:br>
              <a:rPr lang="en-US" sz="3200" dirty="0"/>
            </a:br>
            <a:endParaRPr lang="en-IN" sz="3200" dirty="0"/>
          </a:p>
        </p:txBody>
      </p:sp>
      <p:sp>
        <p:nvSpPr>
          <p:cNvPr id="3" name="Content Placeholder 2">
            <a:extLst>
              <a:ext uri="{FF2B5EF4-FFF2-40B4-BE49-F238E27FC236}">
                <a16:creationId xmlns:a16="http://schemas.microsoft.com/office/drawing/2014/main" id="{10ACAF79-223C-0C66-7E1C-25C77582A8C1}"/>
              </a:ext>
            </a:extLst>
          </p:cNvPr>
          <p:cNvSpPr>
            <a:spLocks noGrp="1"/>
          </p:cNvSpPr>
          <p:nvPr>
            <p:ph idx="1"/>
          </p:nvPr>
        </p:nvSpPr>
        <p:spPr>
          <a:xfrm>
            <a:off x="2255520" y="1853248"/>
            <a:ext cx="7794333" cy="4395151"/>
          </a:xfrm>
        </p:spPr>
        <p:txBody>
          <a:bodyPr>
            <a:normAutofit/>
          </a:bodyPr>
          <a:lstStyle/>
          <a:p>
            <a:pPr marL="0" indent="0">
              <a:buNone/>
            </a:pPr>
            <a:endParaRPr lang="en-US" sz="2800" dirty="0"/>
          </a:p>
          <a:p>
            <a:pPr marL="0" indent="0">
              <a:buNone/>
            </a:pPr>
            <a:endParaRPr lang="en-US" sz="2800" dirty="0"/>
          </a:p>
          <a:p>
            <a:pPr marL="0" indent="0">
              <a:buNone/>
            </a:pPr>
            <a:r>
              <a:rPr lang="en-US" sz="2800" dirty="0"/>
              <a:t>ANS: The total number of reservations in the dataset is 700.</a:t>
            </a:r>
          </a:p>
          <a:p>
            <a:pPr marL="0" indent="0">
              <a:buNone/>
            </a:pPr>
            <a:endParaRPr lang="en-IN" sz="2800" dirty="0"/>
          </a:p>
        </p:txBody>
      </p:sp>
      <p:pic>
        <p:nvPicPr>
          <p:cNvPr id="7" name="Picture 6">
            <a:extLst>
              <a:ext uri="{FF2B5EF4-FFF2-40B4-BE49-F238E27FC236}">
                <a16:creationId xmlns:a16="http://schemas.microsoft.com/office/drawing/2014/main" id="{5AA6E5C6-18FB-16E4-22AF-2A300D64BA12}"/>
              </a:ext>
            </a:extLst>
          </p:cNvPr>
          <p:cNvPicPr>
            <a:picLocks noChangeAspect="1"/>
          </p:cNvPicPr>
          <p:nvPr/>
        </p:nvPicPr>
        <p:blipFill>
          <a:blip r:embed="rId2"/>
          <a:stretch>
            <a:fillRect/>
          </a:stretch>
        </p:blipFill>
        <p:spPr>
          <a:xfrm>
            <a:off x="2377638" y="1853248"/>
            <a:ext cx="6499547" cy="656870"/>
          </a:xfrm>
          <a:prstGeom prst="rect">
            <a:avLst/>
          </a:prstGeom>
        </p:spPr>
      </p:pic>
      <p:pic>
        <p:nvPicPr>
          <p:cNvPr id="9" name="Picture 8">
            <a:extLst>
              <a:ext uri="{FF2B5EF4-FFF2-40B4-BE49-F238E27FC236}">
                <a16:creationId xmlns:a16="http://schemas.microsoft.com/office/drawing/2014/main" id="{8A19C6DC-509A-DB3D-886B-D896202F4A11}"/>
              </a:ext>
            </a:extLst>
          </p:cNvPr>
          <p:cNvPicPr>
            <a:picLocks noChangeAspect="1"/>
          </p:cNvPicPr>
          <p:nvPr/>
        </p:nvPicPr>
        <p:blipFill>
          <a:blip r:embed="rId3"/>
          <a:stretch>
            <a:fillRect/>
          </a:stretch>
        </p:blipFill>
        <p:spPr>
          <a:xfrm>
            <a:off x="2377638" y="3921994"/>
            <a:ext cx="3408480" cy="1035488"/>
          </a:xfrm>
          <a:prstGeom prst="rect">
            <a:avLst/>
          </a:prstGeom>
        </p:spPr>
      </p:pic>
    </p:spTree>
    <p:extLst>
      <p:ext uri="{BB962C8B-B14F-4D97-AF65-F5344CB8AC3E}">
        <p14:creationId xmlns:p14="http://schemas.microsoft.com/office/powerpoint/2010/main" val="202531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FC8A-E83C-CA0D-C8B4-E95B17192BDB}"/>
              </a:ext>
            </a:extLst>
          </p:cNvPr>
          <p:cNvSpPr>
            <a:spLocks noGrp="1"/>
          </p:cNvSpPr>
          <p:nvPr>
            <p:ph type="title"/>
          </p:nvPr>
        </p:nvSpPr>
        <p:spPr/>
        <p:txBody>
          <a:bodyPr/>
          <a:lstStyle/>
          <a:p>
            <a:r>
              <a:rPr lang="en-US" sz="3200" dirty="0"/>
              <a:t>2. Which meal plan is the most popular among guests?</a:t>
            </a:r>
            <a:br>
              <a:rPr lang="en-US" sz="3200" dirty="0"/>
            </a:br>
            <a:endParaRPr lang="en-IN" sz="3200" dirty="0"/>
          </a:p>
        </p:txBody>
      </p:sp>
      <p:sp>
        <p:nvSpPr>
          <p:cNvPr id="3" name="Content Placeholder 2">
            <a:extLst>
              <a:ext uri="{FF2B5EF4-FFF2-40B4-BE49-F238E27FC236}">
                <a16:creationId xmlns:a16="http://schemas.microsoft.com/office/drawing/2014/main" id="{FE0E4AE8-C255-2C1F-6B6C-F62F4F3532FE}"/>
              </a:ext>
            </a:extLst>
          </p:cNvPr>
          <p:cNvSpPr>
            <a:spLocks noGrp="1"/>
          </p:cNvSpPr>
          <p:nvPr>
            <p:ph idx="1"/>
          </p:nvPr>
        </p:nvSpPr>
        <p:spPr>
          <a:xfrm>
            <a:off x="2423160" y="1676400"/>
            <a:ext cx="7626693" cy="4571999"/>
          </a:xfrm>
        </p:spPr>
        <p:txBody>
          <a:bodyPr>
            <a:normAutofit/>
          </a:bodyPr>
          <a:lstStyle/>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ANS: Meal Plan 1 is the most popular among guests.</a:t>
            </a:r>
          </a:p>
          <a:p>
            <a:pPr marL="0" indent="0">
              <a:buNone/>
            </a:pPr>
            <a:endParaRPr lang="en-IN" sz="2800" dirty="0"/>
          </a:p>
        </p:txBody>
      </p:sp>
      <p:pic>
        <p:nvPicPr>
          <p:cNvPr id="5" name="Picture 4">
            <a:extLst>
              <a:ext uri="{FF2B5EF4-FFF2-40B4-BE49-F238E27FC236}">
                <a16:creationId xmlns:a16="http://schemas.microsoft.com/office/drawing/2014/main" id="{E45267D6-6903-C829-25BC-0C4B12C3ABD7}"/>
              </a:ext>
            </a:extLst>
          </p:cNvPr>
          <p:cNvPicPr>
            <a:picLocks noChangeAspect="1"/>
          </p:cNvPicPr>
          <p:nvPr/>
        </p:nvPicPr>
        <p:blipFill>
          <a:blip r:embed="rId2"/>
          <a:stretch>
            <a:fillRect/>
          </a:stretch>
        </p:blipFill>
        <p:spPr>
          <a:xfrm>
            <a:off x="2422179" y="1676400"/>
            <a:ext cx="5148663" cy="2635624"/>
          </a:xfrm>
          <a:prstGeom prst="rect">
            <a:avLst/>
          </a:prstGeom>
        </p:spPr>
      </p:pic>
      <p:pic>
        <p:nvPicPr>
          <p:cNvPr id="7" name="Picture 6">
            <a:extLst>
              <a:ext uri="{FF2B5EF4-FFF2-40B4-BE49-F238E27FC236}">
                <a16:creationId xmlns:a16="http://schemas.microsoft.com/office/drawing/2014/main" id="{1898B32C-0941-1C18-D30B-CE3AEFDC3AAF}"/>
              </a:ext>
            </a:extLst>
          </p:cNvPr>
          <p:cNvPicPr>
            <a:picLocks noChangeAspect="1"/>
          </p:cNvPicPr>
          <p:nvPr/>
        </p:nvPicPr>
        <p:blipFill>
          <a:blip r:embed="rId3"/>
          <a:stretch>
            <a:fillRect/>
          </a:stretch>
        </p:blipFill>
        <p:spPr>
          <a:xfrm>
            <a:off x="2422178" y="5359469"/>
            <a:ext cx="4990127" cy="799284"/>
          </a:xfrm>
          <a:prstGeom prst="rect">
            <a:avLst/>
          </a:prstGeom>
        </p:spPr>
      </p:pic>
    </p:spTree>
    <p:extLst>
      <p:ext uri="{BB962C8B-B14F-4D97-AF65-F5344CB8AC3E}">
        <p14:creationId xmlns:p14="http://schemas.microsoft.com/office/powerpoint/2010/main" val="175961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292</TotalTime>
  <Words>1025</Words>
  <Application>Microsoft Office PowerPoint</Application>
  <PresentationFormat>Widescreen</PresentationFormat>
  <Paragraphs>109</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Century Gothic</vt:lpstr>
      <vt:lpstr>Wingdings 3</vt:lpstr>
      <vt:lpstr>Ion</vt:lpstr>
      <vt:lpstr>TASK- 2 Hotel Reservations Analysis with SQL </vt:lpstr>
      <vt:lpstr>Content</vt:lpstr>
      <vt:lpstr>Hotel Reservation Analysis</vt:lpstr>
      <vt:lpstr>Columns Description </vt:lpstr>
      <vt:lpstr>Problem Statement</vt:lpstr>
      <vt:lpstr>Here are 15 questions for which you will write SQL queries to gain insights:</vt:lpstr>
      <vt:lpstr>PowerPoint Presentation</vt:lpstr>
      <vt:lpstr>1.What is the total number of reservations in the dataset? </vt:lpstr>
      <vt:lpstr>2. Which meal plan is the most popular among guests? </vt:lpstr>
      <vt:lpstr>3. What is the average price per room for reservations involving children? </vt:lpstr>
      <vt:lpstr>4. How many reservations were made for the year 20XX (replace XX with the desired year)? </vt:lpstr>
      <vt:lpstr>5. What is the most commonly booked room type? </vt:lpstr>
      <vt:lpstr>6. How many reservations fall on a weekend (no_of_weekend_nights &gt; 0)? </vt:lpstr>
      <vt:lpstr>7. What is the highest and lowest lead time for reservations? </vt:lpstr>
      <vt:lpstr>8. What is the most common market segment type for reservations? </vt:lpstr>
      <vt:lpstr>9. How many reservations have a booking status of "Confirmed“? </vt:lpstr>
      <vt:lpstr>10. What is the total number of adults and children across all reservations? </vt:lpstr>
      <vt:lpstr>11. What is the average number of weekend nights for reservations involving children </vt:lpstr>
      <vt:lpstr>12. How many reservations were made in each month of the year? </vt:lpstr>
      <vt:lpstr>Output: </vt:lpstr>
      <vt:lpstr>13. What is the average number of nights (both weekend and weekday) spent by guests for each room type? </vt:lpstr>
      <vt:lpstr>14. For reservations involving children, what is the most common room type, and what is the average price for that room type? </vt:lpstr>
      <vt:lpstr>15. Find the market segment type that generates the highest average price per room.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Arun Kumar</cp:lastModifiedBy>
  <cp:revision>10</cp:revision>
  <dcterms:created xsi:type="dcterms:W3CDTF">2024-06-25T14:20:57Z</dcterms:created>
  <dcterms:modified xsi:type="dcterms:W3CDTF">2024-06-26T12:47:42Z</dcterms:modified>
</cp:coreProperties>
</file>