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58" r:id="rId4"/>
    <p:sldId id="259" r:id="rId5"/>
    <p:sldId id="260" r:id="rId6"/>
    <p:sldId id="262" r:id="rId7"/>
    <p:sldId id="272" r:id="rId8"/>
    <p:sldId id="261" r:id="rId9"/>
    <p:sldId id="273" r:id="rId10"/>
    <p:sldId id="265" r:id="rId11"/>
    <p:sldId id="266" r:id="rId12"/>
    <p:sldId id="269" r:id="rId13"/>
    <p:sldId id="268" r:id="rId14"/>
    <p:sldId id="270" r:id="rId15"/>
    <p:sldId id="274" r:id="rId16"/>
    <p:sldId id="267"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User" initials="U" lastIdx="1" clrIdx="0">
    <p:extLst>
      <p:ext uri="{19B8F6BF-5375-455C-9EA6-DF929625EA0E}">
        <p15:presenceInfo xmlns:p15="http://schemas.microsoft.com/office/powerpoint/2012/main" userId="Us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105" d="100"/>
          <a:sy n="105" d="100"/>
        </p:scale>
        <p:origin x="1584" y="1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6433391-CAF7-4F94-A4F8-3F6616F38552}" type="datetimeFigureOut">
              <a:rPr lang="en-IN" smtClean="0"/>
              <a:t>03-07-2024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2D012F-3DE5-48E8-8673-397DAD49C86F}" type="slidenum">
              <a:rPr lang="en-IN" smtClean="0"/>
              <a:t>‹#›</a:t>
            </a:fld>
            <a:endParaRPr lang="en-IN"/>
          </a:p>
        </p:txBody>
      </p:sp>
    </p:spTree>
    <p:extLst>
      <p:ext uri="{BB962C8B-B14F-4D97-AF65-F5344CB8AC3E}">
        <p14:creationId xmlns:p14="http://schemas.microsoft.com/office/powerpoint/2010/main" val="10640416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6433391-CAF7-4F94-A4F8-3F6616F38552}" type="datetimeFigureOut">
              <a:rPr lang="en-IN" smtClean="0"/>
              <a:t>03-07-2024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42D012F-3DE5-48E8-8673-397DAD49C86F}" type="slidenum">
              <a:rPr lang="en-IN" smtClean="0"/>
              <a:t>‹#›</a:t>
            </a:fld>
            <a:endParaRPr lang="en-IN"/>
          </a:p>
        </p:txBody>
      </p:sp>
    </p:spTree>
    <p:extLst>
      <p:ext uri="{BB962C8B-B14F-4D97-AF65-F5344CB8AC3E}">
        <p14:creationId xmlns:p14="http://schemas.microsoft.com/office/powerpoint/2010/main" val="24745884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6433391-CAF7-4F94-A4F8-3F6616F38552}" type="datetimeFigureOut">
              <a:rPr lang="en-IN" smtClean="0"/>
              <a:t>03-07-2024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2D012F-3DE5-48E8-8673-397DAD49C86F}" type="slidenum">
              <a:rPr lang="en-IN" smtClean="0"/>
              <a:t>‹#›</a:t>
            </a:fld>
            <a:endParaRPr lang="en-IN"/>
          </a:p>
        </p:txBody>
      </p:sp>
    </p:spTree>
    <p:extLst>
      <p:ext uri="{BB962C8B-B14F-4D97-AF65-F5344CB8AC3E}">
        <p14:creationId xmlns:p14="http://schemas.microsoft.com/office/powerpoint/2010/main" val="34788944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6433391-CAF7-4F94-A4F8-3F6616F38552}" type="datetimeFigureOut">
              <a:rPr lang="en-IN" smtClean="0"/>
              <a:t>03-07-2024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2D012F-3DE5-48E8-8673-397DAD49C86F}"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9179288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433391-CAF7-4F94-A4F8-3F6616F38552}" type="datetimeFigureOut">
              <a:rPr lang="en-IN" smtClean="0"/>
              <a:t>03-07-2024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2D012F-3DE5-48E8-8673-397DAD49C86F}" type="slidenum">
              <a:rPr lang="en-IN" smtClean="0"/>
              <a:t>‹#›</a:t>
            </a:fld>
            <a:endParaRPr lang="en-IN"/>
          </a:p>
        </p:txBody>
      </p:sp>
    </p:spTree>
    <p:extLst>
      <p:ext uri="{BB962C8B-B14F-4D97-AF65-F5344CB8AC3E}">
        <p14:creationId xmlns:p14="http://schemas.microsoft.com/office/powerpoint/2010/main" val="1984755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6433391-CAF7-4F94-A4F8-3F6616F38552}" type="datetimeFigureOut">
              <a:rPr lang="en-IN" smtClean="0"/>
              <a:t>03-07-2024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2D012F-3DE5-48E8-8673-397DAD49C86F}" type="slidenum">
              <a:rPr lang="en-IN" smtClean="0"/>
              <a:t>‹#›</a:t>
            </a:fld>
            <a:endParaRPr lang="en-IN"/>
          </a:p>
        </p:txBody>
      </p:sp>
    </p:spTree>
    <p:extLst>
      <p:ext uri="{BB962C8B-B14F-4D97-AF65-F5344CB8AC3E}">
        <p14:creationId xmlns:p14="http://schemas.microsoft.com/office/powerpoint/2010/main" val="23861250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6433391-CAF7-4F94-A4F8-3F6616F38552}" type="datetimeFigureOut">
              <a:rPr lang="en-IN" smtClean="0"/>
              <a:t>03-07-2024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2D012F-3DE5-48E8-8673-397DAD49C86F}" type="slidenum">
              <a:rPr lang="en-IN" smtClean="0"/>
              <a:t>‹#›</a:t>
            </a:fld>
            <a:endParaRPr lang="en-IN"/>
          </a:p>
        </p:txBody>
      </p:sp>
    </p:spTree>
    <p:extLst>
      <p:ext uri="{BB962C8B-B14F-4D97-AF65-F5344CB8AC3E}">
        <p14:creationId xmlns:p14="http://schemas.microsoft.com/office/powerpoint/2010/main" val="39566457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433391-CAF7-4F94-A4F8-3F6616F38552}" type="datetimeFigureOut">
              <a:rPr lang="en-IN" smtClean="0"/>
              <a:t>03-07-2024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2D012F-3DE5-48E8-8673-397DAD49C86F}" type="slidenum">
              <a:rPr lang="en-IN" smtClean="0"/>
              <a:t>‹#›</a:t>
            </a:fld>
            <a:endParaRPr lang="en-IN"/>
          </a:p>
        </p:txBody>
      </p:sp>
    </p:spTree>
    <p:extLst>
      <p:ext uri="{BB962C8B-B14F-4D97-AF65-F5344CB8AC3E}">
        <p14:creationId xmlns:p14="http://schemas.microsoft.com/office/powerpoint/2010/main" val="6046109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433391-CAF7-4F94-A4F8-3F6616F38552}" type="datetimeFigureOut">
              <a:rPr lang="en-IN" smtClean="0"/>
              <a:t>03-07-2024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2D012F-3DE5-48E8-8673-397DAD49C86F}" type="slidenum">
              <a:rPr lang="en-IN" smtClean="0"/>
              <a:t>‹#›</a:t>
            </a:fld>
            <a:endParaRPr lang="en-IN"/>
          </a:p>
        </p:txBody>
      </p:sp>
    </p:spTree>
    <p:extLst>
      <p:ext uri="{BB962C8B-B14F-4D97-AF65-F5344CB8AC3E}">
        <p14:creationId xmlns:p14="http://schemas.microsoft.com/office/powerpoint/2010/main" val="19841315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F6433391-CAF7-4F94-A4F8-3F6616F38552}" type="datetimeFigureOut">
              <a:rPr lang="en-IN" smtClean="0"/>
              <a:t>03-07-2024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2D012F-3DE5-48E8-8673-397DAD49C86F}" type="slidenum">
              <a:rPr lang="en-IN" smtClean="0"/>
              <a:t>‹#›</a:t>
            </a:fld>
            <a:endParaRPr lang="en-IN"/>
          </a:p>
        </p:txBody>
      </p:sp>
    </p:spTree>
    <p:extLst>
      <p:ext uri="{BB962C8B-B14F-4D97-AF65-F5344CB8AC3E}">
        <p14:creationId xmlns:p14="http://schemas.microsoft.com/office/powerpoint/2010/main" val="31277160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433391-CAF7-4F94-A4F8-3F6616F38552}" type="datetimeFigureOut">
              <a:rPr lang="en-IN" smtClean="0"/>
              <a:t>03-07-2024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2D012F-3DE5-48E8-8673-397DAD49C86F}" type="slidenum">
              <a:rPr lang="en-IN" smtClean="0"/>
              <a:t>‹#›</a:t>
            </a:fld>
            <a:endParaRPr lang="en-IN"/>
          </a:p>
        </p:txBody>
      </p:sp>
    </p:spTree>
    <p:extLst>
      <p:ext uri="{BB962C8B-B14F-4D97-AF65-F5344CB8AC3E}">
        <p14:creationId xmlns:p14="http://schemas.microsoft.com/office/powerpoint/2010/main" val="42263994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6433391-CAF7-4F94-A4F8-3F6616F38552}" type="datetimeFigureOut">
              <a:rPr lang="en-IN" smtClean="0"/>
              <a:t>03-07-2024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42D012F-3DE5-48E8-8673-397DAD49C86F}" type="slidenum">
              <a:rPr lang="en-IN" smtClean="0"/>
              <a:t>‹#›</a:t>
            </a:fld>
            <a:endParaRPr lang="en-IN"/>
          </a:p>
        </p:txBody>
      </p:sp>
    </p:spTree>
    <p:extLst>
      <p:ext uri="{BB962C8B-B14F-4D97-AF65-F5344CB8AC3E}">
        <p14:creationId xmlns:p14="http://schemas.microsoft.com/office/powerpoint/2010/main" val="1286759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6433391-CAF7-4F94-A4F8-3F6616F38552}" type="datetimeFigureOut">
              <a:rPr lang="en-IN" smtClean="0"/>
              <a:t>03-07-2024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42D012F-3DE5-48E8-8673-397DAD49C86F}" type="slidenum">
              <a:rPr lang="en-IN" smtClean="0"/>
              <a:t>‹#›</a:t>
            </a:fld>
            <a:endParaRPr lang="en-IN"/>
          </a:p>
        </p:txBody>
      </p:sp>
    </p:spTree>
    <p:extLst>
      <p:ext uri="{BB962C8B-B14F-4D97-AF65-F5344CB8AC3E}">
        <p14:creationId xmlns:p14="http://schemas.microsoft.com/office/powerpoint/2010/main" val="33550061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F6433391-CAF7-4F94-A4F8-3F6616F38552}" type="datetimeFigureOut">
              <a:rPr lang="en-IN" smtClean="0"/>
              <a:t>03-07-2024</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242D012F-3DE5-48E8-8673-397DAD49C86F}" type="slidenum">
              <a:rPr lang="en-IN" smtClean="0"/>
              <a:t>‹#›</a:t>
            </a:fld>
            <a:endParaRPr lang="en-IN"/>
          </a:p>
        </p:txBody>
      </p:sp>
    </p:spTree>
    <p:extLst>
      <p:ext uri="{BB962C8B-B14F-4D97-AF65-F5344CB8AC3E}">
        <p14:creationId xmlns:p14="http://schemas.microsoft.com/office/powerpoint/2010/main" val="39109980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F6433391-CAF7-4F94-A4F8-3F6616F38552}" type="datetimeFigureOut">
              <a:rPr lang="en-IN" smtClean="0"/>
              <a:t>03-07-2024</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242D012F-3DE5-48E8-8673-397DAD49C86F}" type="slidenum">
              <a:rPr lang="en-IN" smtClean="0"/>
              <a:t>‹#›</a:t>
            </a:fld>
            <a:endParaRPr lang="en-IN"/>
          </a:p>
        </p:txBody>
      </p:sp>
    </p:spTree>
    <p:extLst>
      <p:ext uri="{BB962C8B-B14F-4D97-AF65-F5344CB8AC3E}">
        <p14:creationId xmlns:p14="http://schemas.microsoft.com/office/powerpoint/2010/main" val="31972407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F6433391-CAF7-4F94-A4F8-3F6616F38552}" type="datetimeFigureOut">
              <a:rPr lang="en-IN" smtClean="0"/>
              <a:t>03-07-2024</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242D012F-3DE5-48E8-8673-397DAD49C86F}" type="slidenum">
              <a:rPr lang="en-IN" smtClean="0"/>
              <a:t>‹#›</a:t>
            </a:fld>
            <a:endParaRPr lang="en-IN"/>
          </a:p>
        </p:txBody>
      </p:sp>
    </p:spTree>
    <p:extLst>
      <p:ext uri="{BB962C8B-B14F-4D97-AF65-F5344CB8AC3E}">
        <p14:creationId xmlns:p14="http://schemas.microsoft.com/office/powerpoint/2010/main" val="18032139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6433391-CAF7-4F94-A4F8-3F6616F38552}" type="datetimeFigureOut">
              <a:rPr lang="en-IN" smtClean="0"/>
              <a:t>03-07-2024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42D012F-3DE5-48E8-8673-397DAD49C86F}" type="slidenum">
              <a:rPr lang="en-IN" smtClean="0"/>
              <a:t>‹#›</a:t>
            </a:fld>
            <a:endParaRPr lang="en-IN"/>
          </a:p>
        </p:txBody>
      </p:sp>
    </p:spTree>
    <p:extLst>
      <p:ext uri="{BB962C8B-B14F-4D97-AF65-F5344CB8AC3E}">
        <p14:creationId xmlns:p14="http://schemas.microsoft.com/office/powerpoint/2010/main" val="6653547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F6433391-CAF7-4F94-A4F8-3F6616F38552}" type="datetimeFigureOut">
              <a:rPr lang="en-IN" smtClean="0"/>
              <a:t>03-07-2024</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242D012F-3DE5-48E8-8673-397DAD49C86F}" type="slidenum">
              <a:rPr lang="en-IN" smtClean="0"/>
              <a:t>‹#›</a:t>
            </a:fld>
            <a:endParaRPr lang="en-IN"/>
          </a:p>
        </p:txBody>
      </p:sp>
    </p:spTree>
    <p:extLst>
      <p:ext uri="{BB962C8B-B14F-4D97-AF65-F5344CB8AC3E}">
        <p14:creationId xmlns:p14="http://schemas.microsoft.com/office/powerpoint/2010/main" val="2475110124"/>
      </p:ext>
    </p:extLst>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B1B752-8AB1-D013-B39C-68F583A25DD1}"/>
              </a:ext>
            </a:extLst>
          </p:cNvPr>
          <p:cNvSpPr>
            <a:spLocks noGrp="1"/>
          </p:cNvSpPr>
          <p:nvPr>
            <p:ph type="ctrTitle"/>
          </p:nvPr>
        </p:nvSpPr>
        <p:spPr/>
        <p:txBody>
          <a:bodyPr>
            <a:normAutofit/>
          </a:bodyPr>
          <a:lstStyle/>
          <a:p>
            <a:r>
              <a:rPr lang="en-IN" sz="3600" dirty="0">
                <a:latin typeface="Arial" panose="020B0604020202020204" pitchFamily="34" charset="0"/>
                <a:cs typeface="Arial" panose="020B0604020202020204" pitchFamily="34" charset="0"/>
              </a:rPr>
              <a:t>TASK-3</a:t>
            </a:r>
            <a:br>
              <a:rPr lang="en-IN" sz="3600" dirty="0"/>
            </a:br>
            <a:r>
              <a:rPr lang="en-US" sz="3600" b="0" i="0" dirty="0">
                <a:solidFill>
                  <a:srgbClr val="222222"/>
                </a:solidFill>
                <a:effectLst/>
                <a:highlight>
                  <a:srgbClr val="FFFFFF"/>
                </a:highlight>
                <a:latin typeface="Arial" panose="020B0604020202020204" pitchFamily="34" charset="0"/>
              </a:rPr>
              <a:t>Songs Analysis in Power BI</a:t>
            </a:r>
            <a:br>
              <a:rPr lang="en-IN" sz="3600" dirty="0"/>
            </a:br>
            <a:endParaRPr lang="en-IN" sz="3600" dirty="0"/>
          </a:p>
        </p:txBody>
      </p:sp>
      <p:sp>
        <p:nvSpPr>
          <p:cNvPr id="3" name="Subtitle 2">
            <a:extLst>
              <a:ext uri="{FF2B5EF4-FFF2-40B4-BE49-F238E27FC236}">
                <a16:creationId xmlns:a16="http://schemas.microsoft.com/office/drawing/2014/main" id="{8AD325DD-46BE-83F3-296C-81618742113A}"/>
              </a:ext>
            </a:extLst>
          </p:cNvPr>
          <p:cNvSpPr>
            <a:spLocks noGrp="1"/>
          </p:cNvSpPr>
          <p:nvPr>
            <p:ph type="subTitle" idx="1"/>
          </p:nvPr>
        </p:nvSpPr>
        <p:spPr/>
        <p:txBody>
          <a:bodyPr>
            <a:normAutofit fontScale="92500"/>
          </a:bodyPr>
          <a:lstStyle/>
          <a:p>
            <a:r>
              <a:rPr lang="en-IN" dirty="0"/>
              <a:t>                                                                                                    PRESENTED BY </a:t>
            </a:r>
          </a:p>
          <a:p>
            <a:r>
              <a:rPr lang="en-IN" dirty="0"/>
              <a:t>                                                                                                      Pallavi Raj</a:t>
            </a:r>
          </a:p>
        </p:txBody>
      </p:sp>
    </p:spTree>
    <p:extLst>
      <p:ext uri="{BB962C8B-B14F-4D97-AF65-F5344CB8AC3E}">
        <p14:creationId xmlns:p14="http://schemas.microsoft.com/office/powerpoint/2010/main" val="31571951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563E5-C0C2-BDFD-EE4D-E94D9ACC046F}"/>
              </a:ext>
            </a:extLst>
          </p:cNvPr>
          <p:cNvSpPr>
            <a:spLocks noGrp="1"/>
          </p:cNvSpPr>
          <p:nvPr>
            <p:ph type="title"/>
          </p:nvPr>
        </p:nvSpPr>
        <p:spPr>
          <a:xfrm flipH="1" flipV="1">
            <a:off x="10050834" y="-923924"/>
            <a:ext cx="1055316" cy="819150"/>
          </a:xfrm>
        </p:spPr>
        <p:txBody>
          <a:bodyPr/>
          <a:lstStyle/>
          <a:p>
            <a:endParaRPr lang="en-IN" dirty="0"/>
          </a:p>
        </p:txBody>
      </p:sp>
      <p:sp>
        <p:nvSpPr>
          <p:cNvPr id="6" name="TextBox 5">
            <a:extLst>
              <a:ext uri="{FF2B5EF4-FFF2-40B4-BE49-F238E27FC236}">
                <a16:creationId xmlns:a16="http://schemas.microsoft.com/office/drawing/2014/main" id="{1F0781C7-27D4-71E4-1938-DD5E32F740C5}"/>
              </a:ext>
            </a:extLst>
          </p:cNvPr>
          <p:cNvSpPr txBox="1"/>
          <p:nvPr/>
        </p:nvSpPr>
        <p:spPr>
          <a:xfrm>
            <a:off x="233083" y="257761"/>
            <a:ext cx="9950823" cy="6186309"/>
          </a:xfrm>
          <a:prstGeom prst="rect">
            <a:avLst/>
          </a:prstGeom>
          <a:noFill/>
        </p:spPr>
        <p:txBody>
          <a:bodyPr wrap="square" rtlCol="0">
            <a:spAutoFit/>
          </a:bodyPr>
          <a:lstStyle/>
          <a:p>
            <a:r>
              <a:rPr lang="en-US" b="1" dirty="0"/>
              <a:t>Inferences:</a:t>
            </a:r>
          </a:p>
          <a:p>
            <a:r>
              <a:rPr lang="en-US" dirty="0"/>
              <a:t>The bar chart titled "Like Counts by Title" shows the number of likes for various YouTube song titles. </a:t>
            </a:r>
          </a:p>
          <a:p>
            <a:endParaRPr lang="en-US" dirty="0"/>
          </a:p>
          <a:p>
            <a:pPr marL="285750" indent="-285750">
              <a:buFont typeface="Wingdings" panose="05000000000000000000" pitchFamily="2" charset="2"/>
              <a:buChar char="Ø"/>
            </a:pPr>
            <a:r>
              <a:rPr lang="en-US" dirty="0"/>
              <a:t>Top Liked Songs:"</a:t>
            </a:r>
            <a:r>
              <a:rPr lang="en-US" dirty="0" err="1"/>
              <a:t>Vaaste</a:t>
            </a:r>
            <a:r>
              <a:rPr lang="en-US" dirty="0"/>
              <a:t> Song: </a:t>
            </a:r>
            <a:r>
              <a:rPr lang="en-US" dirty="0" err="1"/>
              <a:t>Dhvani</a:t>
            </a:r>
            <a:r>
              <a:rPr lang="en-US" dirty="0"/>
              <a:t> ...": The most liked song, with nearly 0.4 billion likes.</a:t>
            </a:r>
          </a:p>
          <a:p>
            <a:pPr marL="285750" indent="-285750">
              <a:buFont typeface="Wingdings" panose="05000000000000000000" pitchFamily="2" charset="2"/>
              <a:buChar char="Ø"/>
            </a:pPr>
            <a:r>
              <a:rPr lang="en-US" dirty="0"/>
              <a:t>"</a:t>
            </a:r>
            <a:r>
              <a:rPr lang="en-US" dirty="0" err="1"/>
              <a:t>Lut</a:t>
            </a:r>
            <a:r>
              <a:rPr lang="en-US" dirty="0"/>
              <a:t> Gaye (Full Song)": The second most liked, with likes approaching 0.3 billion.</a:t>
            </a:r>
          </a:p>
          <a:p>
            <a:pPr marL="285750" indent="-285750">
              <a:buFont typeface="Wingdings" panose="05000000000000000000" pitchFamily="2" charset="2"/>
              <a:buChar char="Ø"/>
            </a:pPr>
            <a:r>
              <a:rPr lang="en-US" dirty="0"/>
              <a:t>"Full Song: KHAIRIYAT ...": Third in popularity, with around 0.25 billion likes.</a:t>
            </a:r>
          </a:p>
          <a:p>
            <a:pPr marL="285750" indent="-285750">
              <a:buFont typeface="Wingdings" panose="05000000000000000000" pitchFamily="2" charset="2"/>
              <a:buChar char="Ø"/>
            </a:pPr>
            <a:r>
              <a:rPr lang="en-IN" dirty="0"/>
              <a:t>"DILBAR Lyrical | Saty ...": Also highly liked, just under 0.25 billion.</a:t>
            </a:r>
          </a:p>
          <a:p>
            <a:pPr marL="285750" indent="-285750">
              <a:buFont typeface="Wingdings" panose="05000000000000000000" pitchFamily="2" charset="2"/>
              <a:buChar char="Ø"/>
            </a:pPr>
            <a:r>
              <a:rPr lang="en-IN" dirty="0"/>
              <a:t>"</a:t>
            </a:r>
            <a:r>
              <a:rPr lang="en-IN" dirty="0" err="1"/>
              <a:t>Naach</a:t>
            </a:r>
            <a:r>
              <a:rPr lang="en-IN" dirty="0"/>
              <a:t> Meri Rani: Gu ...": Approaching 0.2 billion likes.</a:t>
            </a:r>
          </a:p>
          <a:p>
            <a:pPr marL="285750" indent="-285750">
              <a:buFont typeface="Wingdings" panose="05000000000000000000" pitchFamily="2" charset="2"/>
              <a:buChar char="Ø"/>
            </a:pPr>
            <a:r>
              <a:rPr lang="en-IN" dirty="0"/>
              <a:t>"</a:t>
            </a:r>
            <a:r>
              <a:rPr lang="en-IN" dirty="0" err="1"/>
              <a:t>Saiyaan</a:t>
            </a:r>
            <a:r>
              <a:rPr lang="en-IN" dirty="0"/>
              <a:t> Ji ➹ </a:t>
            </a:r>
            <a:r>
              <a:rPr lang="en-IN" dirty="0" err="1"/>
              <a:t>Yo</a:t>
            </a:r>
            <a:r>
              <a:rPr lang="en-IN" dirty="0"/>
              <a:t> </a:t>
            </a:r>
            <a:r>
              <a:rPr lang="en-IN" dirty="0" err="1"/>
              <a:t>Yo</a:t>
            </a:r>
            <a:r>
              <a:rPr lang="en-IN" dirty="0"/>
              <a:t> H ...", </a:t>
            </a:r>
          </a:p>
          <a:p>
            <a:pPr marL="285750" indent="-285750">
              <a:buFont typeface="Wingdings" panose="05000000000000000000" pitchFamily="2" charset="2"/>
              <a:buChar char="Ø"/>
            </a:pPr>
            <a:r>
              <a:rPr lang="en-IN" dirty="0"/>
              <a:t>"Arijit Singh: </a:t>
            </a:r>
            <a:r>
              <a:rPr lang="en-IN" dirty="0" err="1"/>
              <a:t>Pachtao</a:t>
            </a:r>
            <a:r>
              <a:rPr lang="en-IN" dirty="0"/>
              <a:t> ...", and "Guru Randhawa: </a:t>
            </a:r>
            <a:r>
              <a:rPr lang="en-IN" dirty="0" err="1"/>
              <a:t>Hig</a:t>
            </a:r>
            <a:r>
              <a:rPr lang="en-IN" dirty="0"/>
              <a:t> ...": All with significant likes, ranging from 0.1 billion to </a:t>
            </a:r>
          </a:p>
          <a:p>
            <a:pPr marL="285750" indent="-285750">
              <a:buFont typeface="Wingdings" panose="05000000000000000000" pitchFamily="2" charset="2"/>
              <a:buChar char="Ø"/>
            </a:pPr>
            <a:r>
              <a:rPr lang="en-IN" dirty="0"/>
              <a:t>just under 0.2 billion.</a:t>
            </a:r>
          </a:p>
          <a:p>
            <a:endParaRPr lang="en-IN" dirty="0"/>
          </a:p>
          <a:p>
            <a:r>
              <a:rPr lang="en-US" b="1" dirty="0"/>
              <a:t>Key Insights:</a:t>
            </a:r>
          </a:p>
          <a:p>
            <a:endParaRPr lang="en-US" b="1" dirty="0"/>
          </a:p>
          <a:p>
            <a:pPr marL="285750" indent="-285750">
              <a:buFont typeface="Wingdings" panose="05000000000000000000" pitchFamily="2" charset="2"/>
              <a:buChar char="Ø"/>
            </a:pPr>
            <a:r>
              <a:rPr lang="en-US" dirty="0"/>
              <a:t>High Engagement: Songs by </a:t>
            </a:r>
            <a:r>
              <a:rPr lang="en-US" dirty="0" err="1"/>
              <a:t>Dhvani</a:t>
            </a:r>
            <a:r>
              <a:rPr lang="en-US" dirty="0"/>
              <a:t> </a:t>
            </a:r>
            <a:r>
              <a:rPr lang="en-US" dirty="0" err="1"/>
              <a:t>Bhanushali</a:t>
            </a:r>
            <a:r>
              <a:rPr lang="en-US" dirty="0"/>
              <a:t>, Guru Randhawa, and other popular artists have high user engagement, as indicated by the number of likes.</a:t>
            </a:r>
            <a:br>
              <a:rPr lang="en-US" dirty="0"/>
            </a:br>
            <a:endParaRPr lang="en-IN" dirty="0"/>
          </a:p>
          <a:p>
            <a:pPr marL="285750" indent="-285750">
              <a:buFont typeface="Wingdings" panose="05000000000000000000" pitchFamily="2" charset="2"/>
              <a:buChar char="Ø"/>
            </a:pPr>
            <a:r>
              <a:rPr lang="en-US" dirty="0"/>
              <a:t>Content Preference: The high like counts suggest that viewers prefer these specific songs and artists, highlighting trends in music preferences.</a:t>
            </a:r>
          </a:p>
        </p:txBody>
      </p:sp>
    </p:spTree>
    <p:extLst>
      <p:ext uri="{BB962C8B-B14F-4D97-AF65-F5344CB8AC3E}">
        <p14:creationId xmlns:p14="http://schemas.microsoft.com/office/powerpoint/2010/main" val="144708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641048-82ED-8762-C0A5-7D6C4A015C61}"/>
              </a:ext>
            </a:extLst>
          </p:cNvPr>
          <p:cNvSpPr>
            <a:spLocks noGrp="1"/>
          </p:cNvSpPr>
          <p:nvPr>
            <p:ph type="title"/>
          </p:nvPr>
        </p:nvSpPr>
        <p:spPr>
          <a:xfrm>
            <a:off x="-1917290" y="-2261419"/>
            <a:ext cx="231366" cy="227765"/>
          </a:xfrm>
        </p:spPr>
        <p:txBody>
          <a:bodyPr/>
          <a:lstStyle/>
          <a:p>
            <a:endParaRPr lang="en-IN" dirty="0"/>
          </a:p>
        </p:txBody>
      </p:sp>
      <p:pic>
        <p:nvPicPr>
          <p:cNvPr id="5" name="Content Placeholder 4">
            <a:extLst>
              <a:ext uri="{FF2B5EF4-FFF2-40B4-BE49-F238E27FC236}">
                <a16:creationId xmlns:a16="http://schemas.microsoft.com/office/drawing/2014/main" id="{8BEF7456-A896-00C8-D0C6-E039420F2C7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56924" y="301158"/>
            <a:ext cx="5125165" cy="2486372"/>
          </a:xfrm>
        </p:spPr>
      </p:pic>
      <p:sp>
        <p:nvSpPr>
          <p:cNvPr id="3" name="TextBox 2">
            <a:extLst>
              <a:ext uri="{FF2B5EF4-FFF2-40B4-BE49-F238E27FC236}">
                <a16:creationId xmlns:a16="http://schemas.microsoft.com/office/drawing/2014/main" id="{F895F0CD-0BED-C2F5-E7DC-5E3A335EEF2B}"/>
              </a:ext>
            </a:extLst>
          </p:cNvPr>
          <p:cNvSpPr txBox="1"/>
          <p:nvPr/>
        </p:nvSpPr>
        <p:spPr>
          <a:xfrm>
            <a:off x="98323" y="2871019"/>
            <a:ext cx="11935181" cy="3416320"/>
          </a:xfrm>
          <a:prstGeom prst="rect">
            <a:avLst/>
          </a:prstGeom>
          <a:noFill/>
        </p:spPr>
        <p:txBody>
          <a:bodyPr wrap="square" rtlCol="0">
            <a:spAutoFit/>
          </a:bodyPr>
          <a:lstStyle/>
          <a:p>
            <a:r>
              <a:rPr lang="en-US" b="1" dirty="0"/>
              <a:t>Inferences</a:t>
            </a:r>
          </a:p>
          <a:p>
            <a:r>
              <a:rPr lang="en-US" dirty="0"/>
              <a:t>The scatter plot titled "Views and Likes Relationship" illustrates the correlation between the view counts</a:t>
            </a:r>
          </a:p>
          <a:p>
            <a:r>
              <a:rPr lang="en-US" dirty="0"/>
              <a:t>and like counts of YouTube songs.</a:t>
            </a:r>
          </a:p>
          <a:p>
            <a:endParaRPr lang="en-US" dirty="0"/>
          </a:p>
          <a:p>
            <a:pPr marL="285750" indent="-285750">
              <a:buFont typeface="Wingdings" panose="05000000000000000000" pitchFamily="2" charset="2"/>
              <a:buChar char="Ø"/>
            </a:pPr>
            <a:r>
              <a:rPr lang="en-US" dirty="0"/>
              <a:t> Positive Correlation: There is a general positive correlation between view counts and like counts.</a:t>
            </a:r>
          </a:p>
          <a:p>
            <a:r>
              <a:rPr lang="en-US" dirty="0"/>
              <a:t>      Songs with higher view counts tend to have higher like counts. The majority of the data points are </a:t>
            </a:r>
          </a:p>
          <a:p>
            <a:r>
              <a:rPr lang="en-US" dirty="0"/>
              <a:t>      clustered between 0 to 0.1 billion likes and 0 to 1 billion views.</a:t>
            </a:r>
          </a:p>
          <a:p>
            <a:endParaRPr lang="en-US" dirty="0"/>
          </a:p>
          <a:p>
            <a:pPr marL="285750" indent="-285750">
              <a:buFont typeface="Wingdings" panose="05000000000000000000" pitchFamily="2" charset="2"/>
              <a:buChar char="Ø"/>
            </a:pPr>
            <a:r>
              <a:rPr lang="en-US" dirty="0"/>
              <a:t>Engagement Insights: High view counts do not always equate to proportionally high like counts, indicating </a:t>
            </a:r>
          </a:p>
          <a:p>
            <a:r>
              <a:rPr lang="en-US" dirty="0"/>
              <a:t>     that user engagement can vary significantly. Songs with high like counts are likely to be those that </a:t>
            </a:r>
          </a:p>
          <a:p>
            <a:r>
              <a:rPr lang="en-US" dirty="0"/>
              <a:t>     resonate well with the audience, regardless of the view count.</a:t>
            </a:r>
            <a:endParaRPr lang="en-IN" dirty="0"/>
          </a:p>
        </p:txBody>
      </p:sp>
    </p:spTree>
    <p:extLst>
      <p:ext uri="{BB962C8B-B14F-4D97-AF65-F5344CB8AC3E}">
        <p14:creationId xmlns:p14="http://schemas.microsoft.com/office/powerpoint/2010/main" val="2372952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D538A-4AB9-CD55-FF1C-A59D332AC936}"/>
              </a:ext>
            </a:extLst>
          </p:cNvPr>
          <p:cNvSpPr>
            <a:spLocks noGrp="1"/>
          </p:cNvSpPr>
          <p:nvPr>
            <p:ph type="title"/>
          </p:nvPr>
        </p:nvSpPr>
        <p:spPr>
          <a:xfrm>
            <a:off x="418539" y="3297894"/>
            <a:ext cx="10760449" cy="3445248"/>
          </a:xfrm>
        </p:spPr>
        <p:txBody>
          <a:bodyPr/>
          <a:lstStyle/>
          <a:p>
            <a:r>
              <a:rPr lang="en-US" sz="1800" dirty="0">
                <a:latin typeface="+mn-lt"/>
              </a:rPr>
              <a:t>Popular music genres on social media: The most popular tags are "Bollywood songs", "New songs", "Latest songs", and "Hindi songs". This suggests that Bollywood and new music are trending.</a:t>
            </a:r>
            <a:br>
              <a:rPr lang="en-US" sz="1800" dirty="0">
                <a:latin typeface="+mn-lt"/>
              </a:rPr>
            </a:br>
            <a:br>
              <a:rPr lang="en-US" sz="1800" dirty="0">
                <a:latin typeface="+mn-lt"/>
              </a:rPr>
            </a:br>
            <a:r>
              <a:rPr lang="en-GB" sz="1800" dirty="0">
                <a:latin typeface="+mn-lt"/>
              </a:rPr>
              <a:t>The tags '</a:t>
            </a:r>
            <a:r>
              <a:rPr lang="en-GB" sz="1800" dirty="0" err="1">
                <a:latin typeface="+mn-lt"/>
              </a:rPr>
              <a:t>tseries</a:t>
            </a:r>
            <a:r>
              <a:rPr lang="en-GB" sz="1800" dirty="0">
                <a:latin typeface="+mn-lt"/>
              </a:rPr>
              <a:t>' and '</a:t>
            </a:r>
            <a:r>
              <a:rPr lang="en-GB" sz="1800" dirty="0" err="1">
                <a:latin typeface="+mn-lt"/>
              </a:rPr>
              <a:t>tseries</a:t>
            </a:r>
            <a:r>
              <a:rPr lang="en-GB" sz="1800" dirty="0">
                <a:latin typeface="+mn-lt"/>
              </a:rPr>
              <a:t> songs' are frequently used, highlighting the popularity and significant presence of T-Series content on YouTube</a:t>
            </a:r>
            <a:br>
              <a:rPr lang="en-GB" sz="1800" dirty="0">
                <a:latin typeface="+mn-lt"/>
              </a:rPr>
            </a:br>
            <a:br>
              <a:rPr lang="en-GB" sz="1800" dirty="0">
                <a:latin typeface="+mn-lt"/>
              </a:rPr>
            </a:br>
            <a:r>
              <a:rPr lang="en-GB" sz="1800" dirty="0">
                <a:latin typeface="+mn-lt"/>
              </a:rPr>
              <a:t>The high frequency of these tags implies user </a:t>
            </a:r>
            <a:r>
              <a:rPr lang="en-GB" sz="1800" dirty="0" err="1">
                <a:latin typeface="+mn-lt"/>
              </a:rPr>
              <a:t>behavior</a:t>
            </a:r>
            <a:r>
              <a:rPr lang="en-GB" sz="1800" dirty="0">
                <a:latin typeface="+mn-lt"/>
              </a:rPr>
              <a:t> and search patterns are focused on specific popular categories and well-known content creators.</a:t>
            </a:r>
            <a:endParaRPr lang="en-IN" sz="1800" dirty="0">
              <a:latin typeface="+mn-lt"/>
            </a:endParaRPr>
          </a:p>
        </p:txBody>
      </p:sp>
      <p:pic>
        <p:nvPicPr>
          <p:cNvPr id="5" name="Content Placeholder 4">
            <a:extLst>
              <a:ext uri="{FF2B5EF4-FFF2-40B4-BE49-F238E27FC236}">
                <a16:creationId xmlns:a16="http://schemas.microsoft.com/office/drawing/2014/main" id="{EBAED25B-856E-175D-F651-9F253350EAC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83670" y="288178"/>
            <a:ext cx="3781953" cy="2695951"/>
          </a:xfrm>
        </p:spPr>
      </p:pic>
      <p:sp>
        <p:nvSpPr>
          <p:cNvPr id="4" name="TextBox 3">
            <a:extLst>
              <a:ext uri="{FF2B5EF4-FFF2-40B4-BE49-F238E27FC236}">
                <a16:creationId xmlns:a16="http://schemas.microsoft.com/office/drawing/2014/main" id="{719BB755-C0EB-51D7-6CEF-912E86F0F8C7}"/>
              </a:ext>
            </a:extLst>
          </p:cNvPr>
          <p:cNvSpPr txBox="1"/>
          <p:nvPr/>
        </p:nvSpPr>
        <p:spPr>
          <a:xfrm>
            <a:off x="418539" y="2771680"/>
            <a:ext cx="6096000" cy="369332"/>
          </a:xfrm>
          <a:prstGeom prst="rect">
            <a:avLst/>
          </a:prstGeom>
          <a:noFill/>
        </p:spPr>
        <p:txBody>
          <a:bodyPr wrap="square">
            <a:spAutoFit/>
          </a:bodyPr>
          <a:lstStyle/>
          <a:p>
            <a:r>
              <a:rPr lang="en-IN" sz="1800" b="1" dirty="0">
                <a:latin typeface="+mn-lt"/>
              </a:rPr>
              <a:t>Inferences:</a:t>
            </a:r>
            <a:endParaRPr lang="en-IN" dirty="0"/>
          </a:p>
        </p:txBody>
      </p:sp>
    </p:spTree>
    <p:extLst>
      <p:ext uri="{BB962C8B-B14F-4D97-AF65-F5344CB8AC3E}">
        <p14:creationId xmlns:p14="http://schemas.microsoft.com/office/powerpoint/2010/main" val="37385559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randombar(horizontal)">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2EDF5-2DF8-152F-D526-3506B33D909C}"/>
              </a:ext>
            </a:extLst>
          </p:cNvPr>
          <p:cNvSpPr>
            <a:spLocks noGrp="1"/>
          </p:cNvSpPr>
          <p:nvPr>
            <p:ph type="title"/>
          </p:nvPr>
        </p:nvSpPr>
        <p:spPr>
          <a:xfrm>
            <a:off x="-2320414" y="-3982065"/>
            <a:ext cx="1787013" cy="3648690"/>
          </a:xfrm>
        </p:spPr>
        <p:txBody>
          <a:bodyPr/>
          <a:lstStyle/>
          <a:p>
            <a:endParaRPr lang="en-IN" dirty="0"/>
          </a:p>
        </p:txBody>
      </p:sp>
      <p:pic>
        <p:nvPicPr>
          <p:cNvPr id="4" name="Picture 3">
            <a:extLst>
              <a:ext uri="{FF2B5EF4-FFF2-40B4-BE49-F238E27FC236}">
                <a16:creationId xmlns:a16="http://schemas.microsoft.com/office/drawing/2014/main" id="{0EB95A95-9F3D-B201-1956-8DDA4BB60E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9630" y="380513"/>
            <a:ext cx="4643787" cy="2958029"/>
          </a:xfrm>
          <a:prstGeom prst="rect">
            <a:avLst/>
          </a:prstGeom>
        </p:spPr>
      </p:pic>
      <p:sp>
        <p:nvSpPr>
          <p:cNvPr id="6" name="TextBox 5">
            <a:extLst>
              <a:ext uri="{FF2B5EF4-FFF2-40B4-BE49-F238E27FC236}">
                <a16:creationId xmlns:a16="http://schemas.microsoft.com/office/drawing/2014/main" id="{2E7900FA-E34E-4199-43A7-071B30B13371}"/>
              </a:ext>
            </a:extLst>
          </p:cNvPr>
          <p:cNvSpPr txBox="1"/>
          <p:nvPr/>
        </p:nvSpPr>
        <p:spPr>
          <a:xfrm>
            <a:off x="320039" y="3429000"/>
            <a:ext cx="11274553" cy="1477328"/>
          </a:xfrm>
          <a:prstGeom prst="rect">
            <a:avLst/>
          </a:prstGeom>
          <a:noFill/>
        </p:spPr>
        <p:txBody>
          <a:bodyPr wrap="square" rtlCol="0">
            <a:spAutoFit/>
          </a:bodyPr>
          <a:lstStyle/>
          <a:p>
            <a:r>
              <a:rPr lang="en-US" b="1" dirty="0"/>
              <a:t>Inferences:</a:t>
            </a:r>
          </a:p>
          <a:p>
            <a:endParaRPr lang="en-US" b="1" dirty="0"/>
          </a:p>
          <a:p>
            <a:pPr marL="285750" indent="-285750">
              <a:buFont typeface="Arial" panose="020B0604020202020204" pitchFamily="34" charset="0"/>
              <a:buChar char="•"/>
            </a:pPr>
            <a:r>
              <a:rPr lang="en-US" dirty="0"/>
              <a:t>Based on the data, it is inferred that 72,000 individuals have expressed a preference for SD (Standard Definition), whereas 379,000 individuals have indicated a preference for HD (High Definition) when given a choice between the two video resolution options.</a:t>
            </a:r>
          </a:p>
        </p:txBody>
      </p:sp>
    </p:spTree>
    <p:extLst>
      <p:ext uri="{BB962C8B-B14F-4D97-AF65-F5344CB8AC3E}">
        <p14:creationId xmlns:p14="http://schemas.microsoft.com/office/powerpoint/2010/main" val="3136224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9E5B6E30-C1DA-D3EB-B8C3-2BD4BD7F0FE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71701" y="294394"/>
            <a:ext cx="5611008" cy="2591162"/>
          </a:xfrm>
        </p:spPr>
      </p:pic>
      <p:sp>
        <p:nvSpPr>
          <p:cNvPr id="2" name="TextBox 1">
            <a:extLst>
              <a:ext uri="{FF2B5EF4-FFF2-40B4-BE49-F238E27FC236}">
                <a16:creationId xmlns:a16="http://schemas.microsoft.com/office/drawing/2014/main" id="{CBE67EF3-1435-36B3-5517-2BE65E30088C}"/>
              </a:ext>
            </a:extLst>
          </p:cNvPr>
          <p:cNvSpPr txBox="1"/>
          <p:nvPr/>
        </p:nvSpPr>
        <p:spPr>
          <a:xfrm>
            <a:off x="293144" y="3079376"/>
            <a:ext cx="11430001" cy="3416320"/>
          </a:xfrm>
          <a:prstGeom prst="rect">
            <a:avLst/>
          </a:prstGeom>
          <a:noFill/>
        </p:spPr>
        <p:txBody>
          <a:bodyPr wrap="square" rtlCol="0">
            <a:spAutoFit/>
          </a:bodyPr>
          <a:lstStyle/>
          <a:p>
            <a:r>
              <a:rPr lang="en-US" b="1" dirty="0"/>
              <a:t>Inferences:</a:t>
            </a:r>
          </a:p>
          <a:p>
            <a:endParaRPr lang="en-US" b="1" dirty="0"/>
          </a:p>
          <a:p>
            <a:pPr marL="285750" indent="-285750">
              <a:buFont typeface="Arial" panose="020B0604020202020204" pitchFamily="34" charset="0"/>
              <a:buChar char="•"/>
            </a:pPr>
            <a:r>
              <a:rPr lang="en-GB" dirty="0"/>
              <a:t>The number of comments varies significantly across different days. Some days see comment volumes close to 60 million, while others are as low as 10 million</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There are several peaks where the comment count reaches around 60 million. These peaks indicate days of high engagement, possibly due to popular video releases, trending content, or events.</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The high variability suggests that external factors such as video content, marketing efforts, day of the week, and time of the year could be influencing the number of comments significantly.</a:t>
            </a:r>
          </a:p>
          <a:p>
            <a:endParaRPr lang="en-IN" dirty="0"/>
          </a:p>
        </p:txBody>
      </p:sp>
    </p:spTree>
    <p:extLst>
      <p:ext uri="{BB962C8B-B14F-4D97-AF65-F5344CB8AC3E}">
        <p14:creationId xmlns:p14="http://schemas.microsoft.com/office/powerpoint/2010/main" val="25552029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fade">
                                      <p:cBhvr>
                                        <p:cTn id="12"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52E8A7F-D409-C4F6-5840-39EA683158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7188" y="348845"/>
            <a:ext cx="11017624" cy="6160309"/>
          </a:xfrm>
          <a:prstGeom prst="rect">
            <a:avLst/>
          </a:prstGeom>
        </p:spPr>
      </p:pic>
    </p:spTree>
    <p:extLst>
      <p:ext uri="{BB962C8B-B14F-4D97-AF65-F5344CB8AC3E}">
        <p14:creationId xmlns:p14="http://schemas.microsoft.com/office/powerpoint/2010/main" val="804842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3A7185B-A6C7-3E95-A93A-6DF752199A4D}"/>
              </a:ext>
            </a:extLst>
          </p:cNvPr>
          <p:cNvSpPr txBox="1"/>
          <p:nvPr/>
        </p:nvSpPr>
        <p:spPr>
          <a:xfrm>
            <a:off x="3860452" y="2921168"/>
            <a:ext cx="4471096" cy="1015663"/>
          </a:xfrm>
          <a:prstGeom prst="rect">
            <a:avLst/>
          </a:prstGeom>
          <a:noFill/>
        </p:spPr>
        <p:txBody>
          <a:bodyPr wrap="none" rtlCol="0">
            <a:spAutoFit/>
          </a:bodyPr>
          <a:lstStyle/>
          <a:p>
            <a:r>
              <a:rPr lang="en-IN" sz="6000" dirty="0">
                <a:solidFill>
                  <a:schemeClr val="accent5">
                    <a:lumMod val="20000"/>
                    <a:lumOff val="80000"/>
                  </a:schemeClr>
                </a:solidFill>
              </a:rPr>
              <a:t>THANK YOU</a:t>
            </a:r>
          </a:p>
        </p:txBody>
      </p:sp>
    </p:spTree>
    <p:extLst>
      <p:ext uri="{BB962C8B-B14F-4D97-AF65-F5344CB8AC3E}">
        <p14:creationId xmlns:p14="http://schemas.microsoft.com/office/powerpoint/2010/main" val="2605720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6A515-B18F-57CF-F4AF-8B08FE07CB16}"/>
              </a:ext>
            </a:extLst>
          </p:cNvPr>
          <p:cNvSpPr>
            <a:spLocks noGrp="1"/>
          </p:cNvSpPr>
          <p:nvPr>
            <p:ph type="title"/>
          </p:nvPr>
        </p:nvSpPr>
        <p:spPr/>
        <p:txBody>
          <a:bodyPr/>
          <a:lstStyle/>
          <a:p>
            <a:r>
              <a:rPr lang="en-IN" sz="3200" dirty="0"/>
              <a:t>Content</a:t>
            </a:r>
          </a:p>
        </p:txBody>
      </p:sp>
      <p:sp>
        <p:nvSpPr>
          <p:cNvPr id="3" name="Content Placeholder 2">
            <a:extLst>
              <a:ext uri="{FF2B5EF4-FFF2-40B4-BE49-F238E27FC236}">
                <a16:creationId xmlns:a16="http://schemas.microsoft.com/office/drawing/2014/main" id="{9A751536-663E-AA2E-36A0-21318D3E7B2D}"/>
              </a:ext>
            </a:extLst>
          </p:cNvPr>
          <p:cNvSpPr>
            <a:spLocks noGrp="1"/>
          </p:cNvSpPr>
          <p:nvPr>
            <p:ph idx="1"/>
          </p:nvPr>
        </p:nvSpPr>
        <p:spPr/>
        <p:txBody>
          <a:bodyPr/>
          <a:lstStyle/>
          <a:p>
            <a:r>
              <a:rPr lang="en-IN" dirty="0"/>
              <a:t>Project Overview</a:t>
            </a:r>
          </a:p>
          <a:p>
            <a:r>
              <a:rPr lang="en-IN" dirty="0"/>
              <a:t>Dataset Description</a:t>
            </a:r>
          </a:p>
          <a:p>
            <a:r>
              <a:rPr lang="en-IN" dirty="0"/>
              <a:t>Problem Statement</a:t>
            </a:r>
          </a:p>
          <a:p>
            <a:r>
              <a:rPr lang="en-IN" dirty="0"/>
              <a:t>Analysis(Queries)</a:t>
            </a:r>
          </a:p>
          <a:p>
            <a:r>
              <a:rPr lang="en-IN" dirty="0"/>
              <a:t>Summary</a:t>
            </a:r>
          </a:p>
          <a:p>
            <a:pPr marL="0" indent="0">
              <a:buNone/>
            </a:pPr>
            <a:endParaRPr lang="en-IN" dirty="0"/>
          </a:p>
        </p:txBody>
      </p:sp>
    </p:spTree>
    <p:extLst>
      <p:ext uri="{BB962C8B-B14F-4D97-AF65-F5344CB8AC3E}">
        <p14:creationId xmlns:p14="http://schemas.microsoft.com/office/powerpoint/2010/main" val="3169070613"/>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95F38-4493-3FF0-5682-7CE50EFB8048}"/>
              </a:ext>
            </a:extLst>
          </p:cNvPr>
          <p:cNvSpPr>
            <a:spLocks noGrp="1"/>
          </p:cNvSpPr>
          <p:nvPr>
            <p:ph type="title"/>
          </p:nvPr>
        </p:nvSpPr>
        <p:spPr>
          <a:xfrm>
            <a:off x="646111" y="452718"/>
            <a:ext cx="9404723" cy="614082"/>
          </a:xfrm>
        </p:spPr>
        <p:txBody>
          <a:bodyPr/>
          <a:lstStyle/>
          <a:p>
            <a:r>
              <a:rPr lang="en-IN" sz="3200" dirty="0"/>
              <a:t>Song Analysis</a:t>
            </a:r>
            <a:br>
              <a:rPr lang="en-IN" sz="3200" dirty="0"/>
            </a:br>
            <a:br>
              <a:rPr lang="en-IN" sz="3200" dirty="0"/>
            </a:br>
            <a:endParaRPr lang="en-IN" sz="2400" dirty="0"/>
          </a:p>
        </p:txBody>
      </p:sp>
      <p:sp>
        <p:nvSpPr>
          <p:cNvPr id="3" name="Content Placeholder 2">
            <a:extLst>
              <a:ext uri="{FF2B5EF4-FFF2-40B4-BE49-F238E27FC236}">
                <a16:creationId xmlns:a16="http://schemas.microsoft.com/office/drawing/2014/main" id="{38ED7527-CC6D-EBF8-0E0F-09A04AAC3B94}"/>
              </a:ext>
            </a:extLst>
          </p:cNvPr>
          <p:cNvSpPr>
            <a:spLocks noGrp="1"/>
          </p:cNvSpPr>
          <p:nvPr>
            <p:ph idx="1"/>
          </p:nvPr>
        </p:nvSpPr>
        <p:spPr>
          <a:xfrm>
            <a:off x="645132" y="2052918"/>
            <a:ext cx="9404722" cy="4195481"/>
          </a:xfrm>
        </p:spPr>
        <p:txBody>
          <a:bodyPr/>
          <a:lstStyle/>
          <a:p>
            <a:pPr marL="0" indent="0">
              <a:buNone/>
            </a:pPr>
            <a:r>
              <a:rPr lang="en-US" dirty="0"/>
              <a:t>The song analysis project in Power BI aims to explore YouTube song’s performance, popularity, and user engagement through visualizations and reports. By analyzing metrics like views, likes, and comments, the project identifies trends and patterns. The insights help content creators and stakeholders optimize song content for better engagement and performance.</a:t>
            </a:r>
            <a:endParaRPr lang="en-IN" dirty="0"/>
          </a:p>
        </p:txBody>
      </p:sp>
      <p:sp>
        <p:nvSpPr>
          <p:cNvPr id="5" name="TextBox 4">
            <a:extLst>
              <a:ext uri="{FF2B5EF4-FFF2-40B4-BE49-F238E27FC236}">
                <a16:creationId xmlns:a16="http://schemas.microsoft.com/office/drawing/2014/main" id="{D9C617D8-ECB5-40EB-B32E-16F587DD7B96}"/>
              </a:ext>
            </a:extLst>
          </p:cNvPr>
          <p:cNvSpPr txBox="1"/>
          <p:nvPr/>
        </p:nvSpPr>
        <p:spPr>
          <a:xfrm>
            <a:off x="646111" y="1541040"/>
            <a:ext cx="6096000" cy="369332"/>
          </a:xfrm>
          <a:prstGeom prst="rect">
            <a:avLst/>
          </a:prstGeom>
          <a:noFill/>
        </p:spPr>
        <p:txBody>
          <a:bodyPr wrap="square">
            <a:spAutoFit/>
          </a:bodyPr>
          <a:lstStyle/>
          <a:p>
            <a:r>
              <a:rPr lang="en-IN" sz="1800" dirty="0"/>
              <a:t>Overview:</a:t>
            </a:r>
            <a:endParaRPr lang="en-IN" dirty="0"/>
          </a:p>
        </p:txBody>
      </p:sp>
    </p:spTree>
    <p:extLst>
      <p:ext uri="{BB962C8B-B14F-4D97-AF65-F5344CB8AC3E}">
        <p14:creationId xmlns:p14="http://schemas.microsoft.com/office/powerpoint/2010/main" val="36820598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grpId="0"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animEffect transition="in" filter="wipe(down)">
                                      <p:cBhvr>
                                        <p:cTn id="19"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AF5DF-C9F2-EAC3-4898-EB309386CAD7}"/>
              </a:ext>
            </a:extLst>
          </p:cNvPr>
          <p:cNvSpPr>
            <a:spLocks noGrp="1"/>
          </p:cNvSpPr>
          <p:nvPr>
            <p:ph type="title"/>
          </p:nvPr>
        </p:nvSpPr>
        <p:spPr/>
        <p:txBody>
          <a:bodyPr/>
          <a:lstStyle/>
          <a:p>
            <a:r>
              <a:rPr lang="en-IN" sz="2800" dirty="0"/>
              <a:t>Columns Description:</a:t>
            </a:r>
          </a:p>
        </p:txBody>
      </p:sp>
      <p:sp>
        <p:nvSpPr>
          <p:cNvPr id="3" name="Content Placeholder 2">
            <a:extLst>
              <a:ext uri="{FF2B5EF4-FFF2-40B4-BE49-F238E27FC236}">
                <a16:creationId xmlns:a16="http://schemas.microsoft.com/office/drawing/2014/main" id="{01BB9513-87F6-9F59-496F-5AC15BF3FF51}"/>
              </a:ext>
            </a:extLst>
          </p:cNvPr>
          <p:cNvSpPr>
            <a:spLocks noGrp="1"/>
          </p:cNvSpPr>
          <p:nvPr>
            <p:ph idx="1"/>
          </p:nvPr>
        </p:nvSpPr>
        <p:spPr>
          <a:xfrm>
            <a:off x="754144" y="1366888"/>
            <a:ext cx="9295709" cy="4881512"/>
          </a:xfrm>
        </p:spPr>
        <p:txBody>
          <a:bodyPr>
            <a:normAutofit fontScale="62500" lnSpcReduction="20000"/>
          </a:bodyPr>
          <a:lstStyle/>
          <a:p>
            <a:pPr marL="0" indent="0">
              <a:buNone/>
            </a:pPr>
            <a:endParaRPr lang="en-US" sz="2900" dirty="0"/>
          </a:p>
          <a:p>
            <a:r>
              <a:rPr lang="en-US" sz="2600" dirty="0" err="1"/>
              <a:t>video_id</a:t>
            </a:r>
            <a:r>
              <a:rPr lang="en-US" sz="2600" dirty="0"/>
              <a:t>: Unique identifier for each YouTube video.</a:t>
            </a:r>
          </a:p>
          <a:p>
            <a:r>
              <a:rPr lang="en-US" sz="2600" dirty="0" err="1"/>
              <a:t>ChannellTitle</a:t>
            </a:r>
            <a:r>
              <a:rPr lang="en-US" sz="2600" dirty="0"/>
              <a:t>: Title of the YouTube channel publishing the song.</a:t>
            </a:r>
          </a:p>
          <a:p>
            <a:r>
              <a:rPr lang="en-US" sz="2600" dirty="0"/>
              <a:t> title: Title of the YouTube song video.</a:t>
            </a:r>
          </a:p>
          <a:p>
            <a:r>
              <a:rPr lang="en-US" sz="2600" dirty="0"/>
              <a:t> description: Description provided for the YouTube song video.</a:t>
            </a:r>
          </a:p>
          <a:p>
            <a:r>
              <a:rPr lang="en-US" sz="2600" dirty="0"/>
              <a:t> tags: Tags associated with the YouTube song video.</a:t>
            </a:r>
          </a:p>
          <a:p>
            <a:r>
              <a:rPr lang="en-US" sz="2600" dirty="0"/>
              <a:t> </a:t>
            </a:r>
            <a:r>
              <a:rPr lang="en-US" sz="2600" dirty="0" err="1"/>
              <a:t>publishedAt</a:t>
            </a:r>
            <a:r>
              <a:rPr lang="en-US" sz="2600" dirty="0"/>
              <a:t>: Date and time when the YouTube song video was published.</a:t>
            </a:r>
          </a:p>
          <a:p>
            <a:r>
              <a:rPr lang="en-US" sz="2600" dirty="0" err="1"/>
              <a:t>viewCount</a:t>
            </a:r>
            <a:r>
              <a:rPr lang="en-US" sz="2600" dirty="0"/>
              <a:t>: Number of views received by the YouTube song video.</a:t>
            </a:r>
          </a:p>
          <a:p>
            <a:r>
              <a:rPr lang="en-US" sz="2600" dirty="0" err="1"/>
              <a:t>likeCount</a:t>
            </a:r>
            <a:r>
              <a:rPr lang="en-US" sz="2600" dirty="0"/>
              <a:t>: Number of likes received by the YouTube song video.</a:t>
            </a:r>
          </a:p>
          <a:p>
            <a:r>
              <a:rPr lang="en-US" sz="2600" dirty="0" err="1"/>
              <a:t>favoriteCount</a:t>
            </a:r>
            <a:r>
              <a:rPr lang="en-US" sz="2600" dirty="0"/>
              <a:t>: Number of times the YouTube song video has been marked as a favorite.</a:t>
            </a:r>
          </a:p>
          <a:p>
            <a:r>
              <a:rPr lang="en-US" sz="2600" dirty="0"/>
              <a:t> </a:t>
            </a:r>
            <a:r>
              <a:rPr lang="en-US" sz="2600" dirty="0" err="1"/>
              <a:t>commentCount</a:t>
            </a:r>
            <a:r>
              <a:rPr lang="en-US" sz="2600" dirty="0"/>
              <a:t>: Number of comments posted on the YouTube song video.</a:t>
            </a:r>
          </a:p>
          <a:p>
            <a:r>
              <a:rPr lang="en-US" sz="2600" dirty="0"/>
              <a:t>duration: Duration of the YouTube song video.</a:t>
            </a:r>
          </a:p>
          <a:p>
            <a:r>
              <a:rPr lang="en-US" sz="2600" dirty="0"/>
              <a:t>definition: Video definition or quality (e.g., HD, SD).</a:t>
            </a:r>
          </a:p>
          <a:p>
            <a:r>
              <a:rPr lang="en-US" sz="2600" dirty="0"/>
              <a:t>caption: Availability of captions for the YouTube song video.</a:t>
            </a:r>
            <a:endParaRPr lang="en-IN" sz="2600" dirty="0"/>
          </a:p>
        </p:txBody>
      </p:sp>
    </p:spTree>
    <p:extLst>
      <p:ext uri="{BB962C8B-B14F-4D97-AF65-F5344CB8AC3E}">
        <p14:creationId xmlns:p14="http://schemas.microsoft.com/office/powerpoint/2010/main" val="3407042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fade">
                                      <p:cBhvr>
                                        <p:cTn id="57" dur="500"/>
                                        <p:tgtEl>
                                          <p:spTgt spid="3">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3">
                                            <p:txEl>
                                              <p:pRg st="11" end="11"/>
                                            </p:txEl>
                                          </p:spTgt>
                                        </p:tgtEl>
                                        <p:attrNameLst>
                                          <p:attrName>style.visibility</p:attrName>
                                        </p:attrNameLst>
                                      </p:cBhvr>
                                      <p:to>
                                        <p:strVal val="visible"/>
                                      </p:to>
                                    </p:set>
                                    <p:animEffect transition="in" filter="fade">
                                      <p:cBhvr>
                                        <p:cTn id="62" dur="500"/>
                                        <p:tgtEl>
                                          <p:spTgt spid="3">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3">
                                            <p:txEl>
                                              <p:pRg st="12" end="12"/>
                                            </p:txEl>
                                          </p:spTgt>
                                        </p:tgtEl>
                                        <p:attrNameLst>
                                          <p:attrName>style.visibility</p:attrName>
                                        </p:attrNameLst>
                                      </p:cBhvr>
                                      <p:to>
                                        <p:strVal val="visible"/>
                                      </p:to>
                                    </p:set>
                                    <p:animEffect transition="in" filter="fade">
                                      <p:cBhvr>
                                        <p:cTn id="67" dur="500"/>
                                        <p:tgtEl>
                                          <p:spTgt spid="3">
                                            <p:txEl>
                                              <p:pRg st="12" end="1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3">
                                            <p:txEl>
                                              <p:pRg st="13" end="13"/>
                                            </p:txEl>
                                          </p:spTgt>
                                        </p:tgtEl>
                                        <p:attrNameLst>
                                          <p:attrName>style.visibility</p:attrName>
                                        </p:attrNameLst>
                                      </p:cBhvr>
                                      <p:to>
                                        <p:strVal val="visible"/>
                                      </p:to>
                                    </p:set>
                                    <p:animEffect transition="in" filter="fade">
                                      <p:cBhvr>
                                        <p:cTn id="72"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F9A508-7831-C7B2-D413-6818D70F251C}"/>
              </a:ext>
            </a:extLst>
          </p:cNvPr>
          <p:cNvSpPr>
            <a:spLocks noGrp="1"/>
          </p:cNvSpPr>
          <p:nvPr>
            <p:ph type="title"/>
          </p:nvPr>
        </p:nvSpPr>
        <p:spPr/>
        <p:txBody>
          <a:bodyPr/>
          <a:lstStyle/>
          <a:p>
            <a:r>
              <a:rPr lang="en-IN" sz="4400" dirty="0"/>
              <a:t>Problem Statement</a:t>
            </a:r>
            <a:endParaRPr lang="en-IN" dirty="0"/>
          </a:p>
        </p:txBody>
      </p:sp>
      <p:sp>
        <p:nvSpPr>
          <p:cNvPr id="3" name="Content Placeholder 2">
            <a:extLst>
              <a:ext uri="{FF2B5EF4-FFF2-40B4-BE49-F238E27FC236}">
                <a16:creationId xmlns:a16="http://schemas.microsoft.com/office/drawing/2014/main" id="{174A558C-69AB-99C6-1A71-5F8BE7414A9D}"/>
              </a:ext>
            </a:extLst>
          </p:cNvPr>
          <p:cNvSpPr>
            <a:spLocks noGrp="1"/>
          </p:cNvSpPr>
          <p:nvPr>
            <p:ph idx="1"/>
          </p:nvPr>
        </p:nvSpPr>
        <p:spPr/>
        <p:txBody>
          <a:bodyPr/>
          <a:lstStyle/>
          <a:p>
            <a:pPr marL="0" indent="0">
              <a:buNone/>
            </a:pPr>
            <a:r>
              <a:rPr lang="en-US" dirty="0"/>
              <a:t>The internship project involves analyzing YouTube songs data using Power BI to generate interactive dashboards and detailed reports. The dataset includes attributes like video ID, channel title, view count, like count, and more. The analysis aims to uncover trends and patterns to help content creators and stakeholders optimize their YouTube song content. Deliverables include interactive dashboards, detailed reports, and actionable recommendations to enhance video performance and engagement, providing interns with practical experience in data analysis and content optimization.</a:t>
            </a:r>
            <a:endParaRPr lang="en-IN" dirty="0"/>
          </a:p>
        </p:txBody>
      </p:sp>
    </p:spTree>
    <p:extLst>
      <p:ext uri="{BB962C8B-B14F-4D97-AF65-F5344CB8AC3E}">
        <p14:creationId xmlns:p14="http://schemas.microsoft.com/office/powerpoint/2010/main" val="1776861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C086F-6F71-3C2E-C7F4-F06604034C48}"/>
              </a:ext>
            </a:extLst>
          </p:cNvPr>
          <p:cNvSpPr>
            <a:spLocks noGrp="1"/>
          </p:cNvSpPr>
          <p:nvPr>
            <p:ph type="title"/>
          </p:nvPr>
        </p:nvSpPr>
        <p:spPr>
          <a:xfrm>
            <a:off x="646111" y="452718"/>
            <a:ext cx="9404723" cy="2614332"/>
          </a:xfrm>
        </p:spPr>
        <p:txBody>
          <a:bodyPr/>
          <a:lstStyle/>
          <a:p>
            <a:r>
              <a:rPr lang="en-IN" sz="2800" dirty="0"/>
              <a:t>Visualization and it’s inferences</a:t>
            </a:r>
          </a:p>
        </p:txBody>
      </p:sp>
      <p:pic>
        <p:nvPicPr>
          <p:cNvPr id="12" name="Content Placeholder 11">
            <a:extLst>
              <a:ext uri="{FF2B5EF4-FFF2-40B4-BE49-F238E27FC236}">
                <a16:creationId xmlns:a16="http://schemas.microsoft.com/office/drawing/2014/main" id="{8A46579C-AFAD-234D-64FF-CE2D11348B0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62871" y="1310242"/>
            <a:ext cx="9482278" cy="1400530"/>
          </a:xfrm>
        </p:spPr>
      </p:pic>
      <p:sp>
        <p:nvSpPr>
          <p:cNvPr id="15" name="TextBox 14">
            <a:extLst>
              <a:ext uri="{FF2B5EF4-FFF2-40B4-BE49-F238E27FC236}">
                <a16:creationId xmlns:a16="http://schemas.microsoft.com/office/drawing/2014/main" id="{7349AEAB-B24A-EC3C-5267-101B77AC7CBF}"/>
              </a:ext>
            </a:extLst>
          </p:cNvPr>
          <p:cNvSpPr txBox="1"/>
          <p:nvPr/>
        </p:nvSpPr>
        <p:spPr>
          <a:xfrm>
            <a:off x="501446" y="3323303"/>
            <a:ext cx="11018202" cy="2862322"/>
          </a:xfrm>
          <a:prstGeom prst="rect">
            <a:avLst/>
          </a:prstGeom>
          <a:noFill/>
        </p:spPr>
        <p:txBody>
          <a:bodyPr wrap="square" rtlCol="0">
            <a:spAutoFit/>
          </a:bodyPr>
          <a:lstStyle/>
          <a:p>
            <a:pPr marL="285750" indent="-285750">
              <a:buFont typeface="Arial" panose="020B0604020202020204" pitchFamily="34" charset="0"/>
              <a:buChar char="•"/>
            </a:pPr>
            <a:r>
              <a:rPr lang="en-US" dirty="0"/>
              <a:t>The total view count across all songs is </a:t>
            </a:r>
            <a:r>
              <a:rPr lang="en-IN" dirty="0"/>
              <a:t>6,000 billion</a:t>
            </a:r>
            <a:r>
              <a:rPr lang="en-US" dirty="0"/>
              <a:t>, indicating a massive cumulative audience reach.</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total number of comments across all songs is 1 billion.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There are total 40 billion likes.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duration of total YouTube songs being 1.54k typically means </a:t>
            </a:r>
            <a:r>
              <a:rPr lang="en-IN" dirty="0"/>
              <a:t>25.67 minutes </a:t>
            </a:r>
            <a:r>
              <a:rPr lang="en-US" dirty="0"/>
              <a:t>or 1,540 seconds.</a:t>
            </a:r>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37670430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randombar(horizontal)">
                                      <p:cBhvr>
                                        <p:cTn id="1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2AC0D1B0-8BC0-BB08-D09B-F2E0253FB3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3644" y="1433948"/>
            <a:ext cx="11037320" cy="3842140"/>
          </a:xfrm>
          <a:prstGeom prst="rect">
            <a:avLst/>
          </a:prstGeom>
        </p:spPr>
      </p:pic>
    </p:spTree>
    <p:extLst>
      <p:ext uri="{BB962C8B-B14F-4D97-AF65-F5344CB8AC3E}">
        <p14:creationId xmlns:p14="http://schemas.microsoft.com/office/powerpoint/2010/main" val="3545092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88232B-ED1B-6C86-3F98-4A9A5850CF3A}"/>
              </a:ext>
            </a:extLst>
          </p:cNvPr>
          <p:cNvSpPr>
            <a:spLocks noGrp="1"/>
          </p:cNvSpPr>
          <p:nvPr>
            <p:ph type="title"/>
          </p:nvPr>
        </p:nvSpPr>
        <p:spPr>
          <a:xfrm flipV="1">
            <a:off x="646112" y="-737420"/>
            <a:ext cx="750070" cy="580103"/>
          </a:xfrm>
        </p:spPr>
        <p:txBody>
          <a:bodyPr/>
          <a:lstStyle/>
          <a:p>
            <a:endParaRPr lang="en-IN" dirty="0"/>
          </a:p>
        </p:txBody>
      </p:sp>
      <p:sp>
        <p:nvSpPr>
          <p:cNvPr id="7" name="TextBox 6">
            <a:extLst>
              <a:ext uri="{FF2B5EF4-FFF2-40B4-BE49-F238E27FC236}">
                <a16:creationId xmlns:a16="http://schemas.microsoft.com/office/drawing/2014/main" id="{8F9FEE3D-0A13-4C4E-9DA8-87D4AFB01D0D}"/>
              </a:ext>
            </a:extLst>
          </p:cNvPr>
          <p:cNvSpPr txBox="1"/>
          <p:nvPr/>
        </p:nvSpPr>
        <p:spPr>
          <a:xfrm>
            <a:off x="246887" y="197346"/>
            <a:ext cx="10067545" cy="5909310"/>
          </a:xfrm>
          <a:prstGeom prst="rect">
            <a:avLst/>
          </a:prstGeom>
          <a:noFill/>
        </p:spPr>
        <p:txBody>
          <a:bodyPr wrap="square" rtlCol="0">
            <a:spAutoFit/>
          </a:bodyPr>
          <a:lstStyle/>
          <a:p>
            <a:r>
              <a:rPr lang="en-IN" b="1" dirty="0"/>
              <a:t>Inference:</a:t>
            </a:r>
          </a:p>
          <a:p>
            <a:r>
              <a:rPr lang="en-US" dirty="0"/>
              <a:t>The line chart titled "View Counts by Year" displays the trend of YouTube song view counts from </a:t>
            </a:r>
          </a:p>
          <a:p>
            <a:r>
              <a:rPr lang="en-US" dirty="0"/>
              <a:t>2010 to 2023. </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Peak in Early 2010s: There was a significant spike in view counts around 2011, reaching close to 1.0 trillion views.</a:t>
            </a:r>
          </a:p>
          <a:p>
            <a:pPr marL="285750" indent="-285750">
              <a:buFont typeface="Wingdings" panose="05000000000000000000" pitchFamily="2" charset="2"/>
              <a:buChar char="Ø"/>
            </a:pPr>
            <a:r>
              <a:rPr lang="en-US" dirty="0"/>
              <a:t>Fluctuations: After the peak, view counts experienced fluctuations, with noticeable dips and rises.</a:t>
            </a:r>
          </a:p>
          <a:p>
            <a:pPr marL="285750" indent="-285750">
              <a:buFont typeface="Wingdings" panose="05000000000000000000" pitchFamily="2" charset="2"/>
              <a:buChar char="Ø"/>
            </a:pPr>
            <a:r>
              <a:rPr lang="en-US" dirty="0"/>
              <a:t>Steady Rise and Fall: From 2015 to around 2020, there was a general increase in view counts, peaking again around 2020.</a:t>
            </a:r>
          </a:p>
          <a:p>
            <a:pPr marL="285750" indent="-285750">
              <a:buFont typeface="Wingdings" panose="05000000000000000000" pitchFamily="2" charset="2"/>
              <a:buChar char="Ø"/>
            </a:pPr>
            <a:r>
              <a:rPr lang="en-US" dirty="0"/>
              <a:t>Decline Post-2020: Post-2020, there is a marked decline in view counts, dropping to below 0.5 trillion views by 2023.</a:t>
            </a:r>
          </a:p>
          <a:p>
            <a:endParaRPr lang="en-US" b="1" dirty="0"/>
          </a:p>
          <a:p>
            <a:r>
              <a:rPr lang="en-US" b="1" dirty="0"/>
              <a:t>Possible Interpretations:</a:t>
            </a:r>
          </a:p>
          <a:p>
            <a:pPr marL="285750" indent="-285750">
              <a:buFont typeface="Wingdings" panose="05000000000000000000" pitchFamily="2" charset="2"/>
              <a:buChar char="Ø"/>
            </a:pPr>
            <a:r>
              <a:rPr lang="en-US" dirty="0"/>
              <a:t>Early Viral Hits: The spike around 2011 could indicate the popularity of early viral music videos.</a:t>
            </a:r>
          </a:p>
          <a:p>
            <a:pPr marL="285750" indent="-285750">
              <a:buFont typeface="Wingdings" panose="05000000000000000000" pitchFamily="2" charset="2"/>
              <a:buChar char="Ø"/>
            </a:pPr>
            <a:r>
              <a:rPr lang="en-US" dirty="0"/>
              <a:t>Platform Growth: The steady rise towards 2020 suggests increasing engagement and platform growth.</a:t>
            </a:r>
          </a:p>
          <a:p>
            <a:pPr marL="285750" indent="-285750">
              <a:buFont typeface="Wingdings" panose="05000000000000000000" pitchFamily="2" charset="2"/>
              <a:buChar char="Ø"/>
            </a:pPr>
            <a:r>
              <a:rPr lang="en-US" dirty="0"/>
              <a:t>Saturation or Shift: The decline post-2020 may indicate market saturation, changes in user behavior, or shifts to other platforms.</a:t>
            </a:r>
            <a:endParaRPr lang="en-IN" dirty="0"/>
          </a:p>
        </p:txBody>
      </p:sp>
    </p:spTree>
    <p:extLst>
      <p:ext uri="{BB962C8B-B14F-4D97-AF65-F5344CB8AC3E}">
        <p14:creationId xmlns:p14="http://schemas.microsoft.com/office/powerpoint/2010/main" val="3029809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4">
            <a:extLst>
              <a:ext uri="{FF2B5EF4-FFF2-40B4-BE49-F238E27FC236}">
                <a16:creationId xmlns:a16="http://schemas.microsoft.com/office/drawing/2014/main" id="{798671F3-F36C-47E8-4CEB-2C27A75422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15392" y="860612"/>
            <a:ext cx="7965102" cy="4975412"/>
          </a:xfrm>
          <a:prstGeom prst="rect">
            <a:avLst/>
          </a:prstGeom>
        </p:spPr>
      </p:pic>
    </p:spTree>
    <p:extLst>
      <p:ext uri="{BB962C8B-B14F-4D97-AF65-F5344CB8AC3E}">
        <p14:creationId xmlns:p14="http://schemas.microsoft.com/office/powerpoint/2010/main" val="1082091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359</TotalTime>
  <Words>1128</Words>
  <Application>Microsoft Office PowerPoint</Application>
  <PresentationFormat>Widescreen</PresentationFormat>
  <Paragraphs>90</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Century Gothic</vt:lpstr>
      <vt:lpstr>Wingdings</vt:lpstr>
      <vt:lpstr>Wingdings 3</vt:lpstr>
      <vt:lpstr>Ion</vt:lpstr>
      <vt:lpstr>TASK-3 Songs Analysis in Power BI </vt:lpstr>
      <vt:lpstr>Content</vt:lpstr>
      <vt:lpstr>Song Analysis  </vt:lpstr>
      <vt:lpstr>Columns Description:</vt:lpstr>
      <vt:lpstr>Problem Statement</vt:lpstr>
      <vt:lpstr>Visualization and it’s inferences</vt:lpstr>
      <vt:lpstr>PowerPoint Presentation</vt:lpstr>
      <vt:lpstr>PowerPoint Presentation</vt:lpstr>
      <vt:lpstr>PowerPoint Presentation</vt:lpstr>
      <vt:lpstr>PowerPoint Presentation</vt:lpstr>
      <vt:lpstr>PowerPoint Presentation</vt:lpstr>
      <vt:lpstr>Popular music genres on social media: The most popular tags are "Bollywood songs", "New songs", "Latest songs", and "Hindi songs". This suggests that Bollywood and new music are trending.  The tags 'tseries' and 'tseries songs' are frequently used, highlighting the popularity and significant presence of T-Series content on YouTube  The high frequency of these tags implies user behavior and search patterns are focused on specific popular categories and well-known content creators.</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User</dc:creator>
  <cp:lastModifiedBy>Arun Kumar</cp:lastModifiedBy>
  <cp:revision>4</cp:revision>
  <dcterms:created xsi:type="dcterms:W3CDTF">2024-07-03T08:31:41Z</dcterms:created>
  <dcterms:modified xsi:type="dcterms:W3CDTF">2024-07-03T14:42:39Z</dcterms:modified>
</cp:coreProperties>
</file>