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6d566b0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6d566b0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6d566b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6d566b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6d566b0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76d566b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7245fd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77245fd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77245fda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77245fda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776dafd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776dafd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776dafd8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776dafd8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3d02226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3d02226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bf41a65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bf41a65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ee997bd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ee997b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ee997bd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ee997bd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7245fda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7245fda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95ac4d13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95ac4d13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f5b5155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f5b5155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f848b3d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f848b3d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f848b3d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f848b3d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e4815c0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e4815c0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be7e212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be7e212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77245fda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77245fda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76d566b0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76d566b0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76d566b0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76d566b0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7245fda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7245fda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3d02226f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3d02226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117a5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117a5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b47eca9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b47eca9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c58013e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c58013e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82e6a7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82e6a7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19262295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019262295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3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15" Type="http://schemas.openxmlformats.org/officeDocument/2006/relationships/image" Target="../media/image19.png"/><Relationship Id="rId14" Type="http://schemas.openxmlformats.org/officeDocument/2006/relationships/image" Target="../media/image1.png"/><Relationship Id="rId17" Type="http://schemas.openxmlformats.org/officeDocument/2006/relationships/image" Target="../media/image11.png"/><Relationship Id="rId16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356550" y="1924900"/>
            <a:ext cx="8430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Bridge Architecture</a:t>
            </a:r>
            <a:endParaRPr sz="2400"/>
          </a:p>
        </p:txBody>
      </p:sp>
      <p:sp>
        <p:nvSpPr>
          <p:cNvPr id="131" name="Google Shape;131;p25"/>
          <p:cNvSpPr txBox="1"/>
          <p:nvPr/>
        </p:nvSpPr>
        <p:spPr>
          <a:xfrm>
            <a:off x="356550" y="3382975"/>
            <a:ext cx="8430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raisel.melian@viacom.com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/>
        </p:nvSpPr>
        <p:spPr>
          <a:xfrm>
            <a:off x="150925" y="112000"/>
            <a:ext cx="89121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Internal load balancer</a:t>
            </a:r>
            <a:endParaRPr sz="1800"/>
          </a:p>
        </p:txBody>
      </p:sp>
      <p:sp>
        <p:nvSpPr>
          <p:cNvPr id="309" name="Google Shape;309;p34"/>
          <p:cNvSpPr txBox="1"/>
          <p:nvPr/>
        </p:nvSpPr>
        <p:spPr>
          <a:xfrm>
            <a:off x="4177659" y="953106"/>
            <a:ext cx="788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Application Load Balancer</a:t>
            </a:r>
            <a:endParaRPr b="1" sz="14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0209" y="268127"/>
            <a:ext cx="543422" cy="56442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4"/>
          <p:cNvSpPr txBox="1"/>
          <p:nvPr/>
        </p:nvSpPr>
        <p:spPr>
          <a:xfrm>
            <a:off x="1475354" y="4413306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b="1" sz="14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004" y="3725743"/>
            <a:ext cx="544236" cy="57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4"/>
          <p:cNvCxnSpPr>
            <a:stCxn id="312" idx="0"/>
          </p:cNvCxnSpPr>
          <p:nvPr/>
        </p:nvCxnSpPr>
        <p:spPr>
          <a:xfrm flipH="1" rot="10800000">
            <a:off x="1795123" y="2623243"/>
            <a:ext cx="7800" cy="11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4"/>
          <p:cNvSpPr txBox="1"/>
          <p:nvPr/>
        </p:nvSpPr>
        <p:spPr>
          <a:xfrm>
            <a:off x="1427050" y="2256175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/omf</a:t>
            </a:r>
            <a:endParaRPr sz="1600"/>
          </a:p>
        </p:txBody>
      </p:sp>
      <p:sp>
        <p:nvSpPr>
          <p:cNvPr id="315" name="Google Shape;315;p34"/>
          <p:cNvSpPr txBox="1"/>
          <p:nvPr/>
        </p:nvSpPr>
        <p:spPr>
          <a:xfrm>
            <a:off x="3171829" y="4413306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b="1" sz="14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9479" y="3725743"/>
            <a:ext cx="544236" cy="57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4"/>
          <p:cNvCxnSpPr>
            <a:stCxn id="316" idx="0"/>
          </p:cNvCxnSpPr>
          <p:nvPr/>
        </p:nvCxnSpPr>
        <p:spPr>
          <a:xfrm flipH="1" rot="10800000">
            <a:off x="3491598" y="2623243"/>
            <a:ext cx="7800" cy="11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4"/>
          <p:cNvSpPr txBox="1"/>
          <p:nvPr/>
        </p:nvSpPr>
        <p:spPr>
          <a:xfrm>
            <a:off x="3123525" y="2256175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/ucc</a:t>
            </a:r>
            <a:endParaRPr sz="1600"/>
          </a:p>
        </p:txBody>
      </p:sp>
      <p:sp>
        <p:nvSpPr>
          <p:cNvPr id="319" name="Google Shape;319;p34"/>
          <p:cNvSpPr txBox="1"/>
          <p:nvPr/>
        </p:nvSpPr>
        <p:spPr>
          <a:xfrm>
            <a:off x="5124267" y="4413293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b="1" sz="14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1917" y="3725730"/>
            <a:ext cx="544236" cy="57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34"/>
          <p:cNvCxnSpPr>
            <a:stCxn id="320" idx="0"/>
          </p:cNvCxnSpPr>
          <p:nvPr/>
        </p:nvCxnSpPr>
        <p:spPr>
          <a:xfrm flipH="1" rot="10800000">
            <a:off x="5444035" y="2623230"/>
            <a:ext cx="7800" cy="11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4"/>
          <p:cNvSpPr txBox="1"/>
          <p:nvPr/>
        </p:nvSpPr>
        <p:spPr>
          <a:xfrm>
            <a:off x="5075963" y="2256163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/upd</a:t>
            </a:r>
            <a:endParaRPr sz="1600"/>
          </a:p>
        </p:txBody>
      </p:sp>
      <p:sp>
        <p:nvSpPr>
          <p:cNvPr id="323" name="Google Shape;323;p34"/>
          <p:cNvSpPr txBox="1"/>
          <p:nvPr/>
        </p:nvSpPr>
        <p:spPr>
          <a:xfrm>
            <a:off x="7076717" y="4452968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b="1" sz="14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4367" y="3765405"/>
            <a:ext cx="544236" cy="57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34"/>
          <p:cNvCxnSpPr>
            <a:stCxn id="324" idx="0"/>
          </p:cNvCxnSpPr>
          <p:nvPr/>
        </p:nvCxnSpPr>
        <p:spPr>
          <a:xfrm flipH="1" rot="10800000">
            <a:off x="7396485" y="2662905"/>
            <a:ext cx="7800" cy="11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4"/>
          <p:cNvSpPr txBox="1"/>
          <p:nvPr/>
        </p:nvSpPr>
        <p:spPr>
          <a:xfrm>
            <a:off x="7028426" y="2295850"/>
            <a:ext cx="688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/bomi</a:t>
            </a:r>
            <a:endParaRPr sz="1600"/>
          </a:p>
        </p:txBody>
      </p:sp>
      <p:cxnSp>
        <p:nvCxnSpPr>
          <p:cNvPr id="327" name="Google Shape;327;p34"/>
          <p:cNvCxnSpPr>
            <a:stCxn id="314" idx="0"/>
            <a:endCxn id="309" idx="2"/>
          </p:cNvCxnSpPr>
          <p:nvPr/>
        </p:nvCxnSpPr>
        <p:spPr>
          <a:xfrm flipH="1" rot="10800000">
            <a:off x="1747150" y="1227175"/>
            <a:ext cx="2824800" cy="10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4"/>
          <p:cNvCxnSpPr>
            <a:stCxn id="318" idx="0"/>
            <a:endCxn id="309" idx="2"/>
          </p:cNvCxnSpPr>
          <p:nvPr/>
        </p:nvCxnSpPr>
        <p:spPr>
          <a:xfrm flipH="1" rot="10800000">
            <a:off x="3443625" y="1227175"/>
            <a:ext cx="1128300" cy="10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4"/>
          <p:cNvCxnSpPr>
            <a:stCxn id="322" idx="0"/>
            <a:endCxn id="309" idx="2"/>
          </p:cNvCxnSpPr>
          <p:nvPr/>
        </p:nvCxnSpPr>
        <p:spPr>
          <a:xfrm rot="10800000">
            <a:off x="4571963" y="1227163"/>
            <a:ext cx="824100" cy="10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4"/>
          <p:cNvCxnSpPr>
            <a:stCxn id="326" idx="0"/>
            <a:endCxn id="309" idx="2"/>
          </p:cNvCxnSpPr>
          <p:nvPr/>
        </p:nvCxnSpPr>
        <p:spPr>
          <a:xfrm rot="10800000">
            <a:off x="4571876" y="1227250"/>
            <a:ext cx="2800800" cy="10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4"/>
          <p:cNvCxnSpPr>
            <a:stCxn id="310" idx="3"/>
          </p:cNvCxnSpPr>
          <p:nvPr/>
        </p:nvCxnSpPr>
        <p:spPr>
          <a:xfrm>
            <a:off x="4843631" y="550338"/>
            <a:ext cx="3287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4"/>
          <p:cNvSpPr txBox="1"/>
          <p:nvPr/>
        </p:nvSpPr>
        <p:spPr>
          <a:xfrm>
            <a:off x="4996475" y="253300"/>
            <a:ext cx="3045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https://dev.api.lb.content-platform.viacom.com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/>
          <p:nvPr/>
        </p:nvSpPr>
        <p:spPr>
          <a:xfrm>
            <a:off x="3751241" y="429871"/>
            <a:ext cx="5205550" cy="4318993"/>
          </a:xfrm>
          <a:prstGeom prst="roundRect">
            <a:avLst>
              <a:gd fmla="val 9818" name="adj"/>
            </a:avLst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5381138" y="1303613"/>
            <a:ext cx="714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Application Load Balancer</a:t>
            </a:r>
            <a:endParaRPr b="1" sz="14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132" y="682249"/>
            <a:ext cx="492179" cy="51200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5"/>
          <p:cNvSpPr txBox="1"/>
          <p:nvPr/>
        </p:nvSpPr>
        <p:spPr>
          <a:xfrm>
            <a:off x="4457650" y="4442461"/>
            <a:ext cx="579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</a:rPr>
              <a:t>OMF</a:t>
            </a:r>
            <a:endParaRPr b="1" sz="800">
              <a:solidFill>
                <a:srgbClr val="47474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b="1" sz="14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0807" y="3818753"/>
            <a:ext cx="492917" cy="521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35"/>
          <p:cNvCxnSpPr>
            <a:stCxn id="341" idx="0"/>
          </p:cNvCxnSpPr>
          <p:nvPr/>
        </p:nvCxnSpPr>
        <p:spPr>
          <a:xfrm flipH="1" rot="10800000">
            <a:off x="4747265" y="2818553"/>
            <a:ext cx="720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35"/>
          <p:cNvSpPr txBox="1"/>
          <p:nvPr/>
        </p:nvSpPr>
        <p:spPr>
          <a:xfrm>
            <a:off x="4413901" y="2485665"/>
            <a:ext cx="579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/omf</a:t>
            </a:r>
            <a:endParaRPr sz="1600"/>
          </a:p>
        </p:txBody>
      </p:sp>
      <p:sp>
        <p:nvSpPr>
          <p:cNvPr id="344" name="Google Shape;344;p35"/>
          <p:cNvSpPr txBox="1"/>
          <p:nvPr/>
        </p:nvSpPr>
        <p:spPr>
          <a:xfrm>
            <a:off x="5689354" y="4442461"/>
            <a:ext cx="579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</a:rPr>
              <a:t>UCC</a:t>
            </a:r>
            <a:endParaRPr b="1" sz="800">
              <a:solidFill>
                <a:srgbClr val="47474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b="1" sz="14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2511" y="3818753"/>
            <a:ext cx="492917" cy="521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35"/>
          <p:cNvCxnSpPr>
            <a:stCxn id="345" idx="0"/>
          </p:cNvCxnSpPr>
          <p:nvPr/>
        </p:nvCxnSpPr>
        <p:spPr>
          <a:xfrm flipH="1" rot="10800000">
            <a:off x="5978969" y="2818553"/>
            <a:ext cx="720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35"/>
          <p:cNvSpPr txBox="1"/>
          <p:nvPr/>
        </p:nvSpPr>
        <p:spPr>
          <a:xfrm>
            <a:off x="5645605" y="2485665"/>
            <a:ext cx="579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/ucc</a:t>
            </a:r>
            <a:endParaRPr sz="1600"/>
          </a:p>
        </p:txBody>
      </p:sp>
      <p:sp>
        <p:nvSpPr>
          <p:cNvPr id="348" name="Google Shape;348;p35"/>
          <p:cNvSpPr txBox="1"/>
          <p:nvPr/>
        </p:nvSpPr>
        <p:spPr>
          <a:xfrm>
            <a:off x="6924284" y="4442449"/>
            <a:ext cx="579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</a:rPr>
              <a:t>UPD</a:t>
            </a:r>
            <a:endParaRPr b="1" sz="800">
              <a:solidFill>
                <a:srgbClr val="47474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b="1" sz="14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7441" y="3818741"/>
            <a:ext cx="492917" cy="521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35"/>
          <p:cNvCxnSpPr>
            <a:stCxn id="349" idx="0"/>
          </p:cNvCxnSpPr>
          <p:nvPr/>
        </p:nvCxnSpPr>
        <p:spPr>
          <a:xfrm flipH="1" rot="10800000">
            <a:off x="7213900" y="2818541"/>
            <a:ext cx="720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35"/>
          <p:cNvSpPr txBox="1"/>
          <p:nvPr/>
        </p:nvSpPr>
        <p:spPr>
          <a:xfrm>
            <a:off x="6880535" y="2485654"/>
            <a:ext cx="579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/upd</a:t>
            </a:r>
            <a:endParaRPr sz="1600"/>
          </a:p>
        </p:txBody>
      </p:sp>
      <p:sp>
        <p:nvSpPr>
          <p:cNvPr id="352" name="Google Shape;352;p35"/>
          <p:cNvSpPr txBox="1"/>
          <p:nvPr/>
        </p:nvSpPr>
        <p:spPr>
          <a:xfrm>
            <a:off x="8006826" y="4478440"/>
            <a:ext cx="579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</a:rPr>
              <a:t>BOMI</a:t>
            </a:r>
            <a:endParaRPr b="1" sz="800">
              <a:solidFill>
                <a:srgbClr val="47474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b="1" sz="14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9983" y="3854732"/>
            <a:ext cx="492917" cy="521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35"/>
          <p:cNvCxnSpPr>
            <a:stCxn id="353" idx="0"/>
          </p:cNvCxnSpPr>
          <p:nvPr/>
        </p:nvCxnSpPr>
        <p:spPr>
          <a:xfrm flipH="1" rot="10800000">
            <a:off x="8296441" y="2854532"/>
            <a:ext cx="720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5"/>
          <p:cNvSpPr txBox="1"/>
          <p:nvPr/>
        </p:nvSpPr>
        <p:spPr>
          <a:xfrm>
            <a:off x="7963102" y="2521650"/>
            <a:ext cx="7464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/bomi</a:t>
            </a:r>
            <a:endParaRPr sz="1600"/>
          </a:p>
        </p:txBody>
      </p:sp>
      <p:cxnSp>
        <p:nvCxnSpPr>
          <p:cNvPr id="356" name="Google Shape;356;p35"/>
          <p:cNvCxnSpPr>
            <a:stCxn id="343" idx="0"/>
            <a:endCxn id="338" idx="2"/>
          </p:cNvCxnSpPr>
          <p:nvPr/>
        </p:nvCxnSpPr>
        <p:spPr>
          <a:xfrm flipH="1" rot="10800000">
            <a:off x="4703851" y="1552365"/>
            <a:ext cx="1034400" cy="9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5"/>
          <p:cNvCxnSpPr>
            <a:stCxn id="347" idx="0"/>
            <a:endCxn id="338" idx="2"/>
          </p:cNvCxnSpPr>
          <p:nvPr/>
        </p:nvCxnSpPr>
        <p:spPr>
          <a:xfrm rot="10800000">
            <a:off x="5738155" y="1552365"/>
            <a:ext cx="197400" cy="9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5"/>
          <p:cNvCxnSpPr>
            <a:stCxn id="351" idx="0"/>
            <a:endCxn id="338" idx="2"/>
          </p:cNvCxnSpPr>
          <p:nvPr/>
        </p:nvCxnSpPr>
        <p:spPr>
          <a:xfrm rot="10800000">
            <a:off x="5738285" y="1552354"/>
            <a:ext cx="1432200" cy="9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5"/>
          <p:cNvCxnSpPr>
            <a:stCxn id="355" idx="0"/>
            <a:endCxn id="338" idx="2"/>
          </p:cNvCxnSpPr>
          <p:nvPr/>
        </p:nvCxnSpPr>
        <p:spPr>
          <a:xfrm rot="10800000">
            <a:off x="5738302" y="1552350"/>
            <a:ext cx="2598000" cy="9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5"/>
          <p:cNvCxnSpPr>
            <a:stCxn id="339" idx="3"/>
          </p:cNvCxnSpPr>
          <p:nvPr/>
        </p:nvCxnSpPr>
        <p:spPr>
          <a:xfrm>
            <a:off x="5984311" y="938251"/>
            <a:ext cx="2977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5"/>
          <p:cNvSpPr txBox="1"/>
          <p:nvPr/>
        </p:nvSpPr>
        <p:spPr>
          <a:xfrm>
            <a:off x="6037250" y="668800"/>
            <a:ext cx="2742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dev.api.lb.content-platform.viacom.com</a:t>
            </a:r>
            <a:endParaRPr/>
          </a:p>
        </p:txBody>
      </p:sp>
      <p:sp>
        <p:nvSpPr>
          <p:cNvPr id="362" name="Google Shape;362;p35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Public</a:t>
            </a:r>
            <a:r>
              <a:rPr lang="en" sz="1800"/>
              <a:t> load balancer</a:t>
            </a:r>
            <a:endParaRPr sz="1800"/>
          </a:p>
        </p:txBody>
      </p:sp>
      <p:sp>
        <p:nvSpPr>
          <p:cNvPr id="363" name="Google Shape;363;p35"/>
          <p:cNvSpPr txBox="1"/>
          <p:nvPr/>
        </p:nvSpPr>
        <p:spPr>
          <a:xfrm>
            <a:off x="1953113" y="1559588"/>
            <a:ext cx="714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Application Load Balancer</a:t>
            </a:r>
            <a:endParaRPr b="1" sz="14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4107" y="938224"/>
            <a:ext cx="492179" cy="51200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5"/>
          <p:cNvSpPr txBox="1"/>
          <p:nvPr/>
        </p:nvSpPr>
        <p:spPr>
          <a:xfrm>
            <a:off x="1937078" y="4442425"/>
            <a:ext cx="7464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</a:rPr>
              <a:t>Gateway</a:t>
            </a:r>
            <a:endParaRPr b="1" sz="800">
              <a:solidFill>
                <a:srgbClr val="47474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b="1" sz="14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0219" y="3818728"/>
            <a:ext cx="492917" cy="521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35"/>
          <p:cNvCxnSpPr>
            <a:stCxn id="366" idx="0"/>
          </p:cNvCxnSpPr>
          <p:nvPr/>
        </p:nvCxnSpPr>
        <p:spPr>
          <a:xfrm flipH="1" rot="10800000">
            <a:off x="2226678" y="2818528"/>
            <a:ext cx="720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5"/>
          <p:cNvSpPr txBox="1"/>
          <p:nvPr/>
        </p:nvSpPr>
        <p:spPr>
          <a:xfrm>
            <a:off x="1741336" y="2499763"/>
            <a:ext cx="1137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/api/v1</a:t>
            </a:r>
            <a:endParaRPr sz="1600"/>
          </a:p>
        </p:txBody>
      </p:sp>
      <p:cxnSp>
        <p:nvCxnSpPr>
          <p:cNvPr id="369" name="Google Shape;369;p35"/>
          <p:cNvCxnSpPr>
            <a:stCxn id="366" idx="3"/>
            <a:endCxn id="339" idx="1"/>
          </p:cNvCxnSpPr>
          <p:nvPr/>
        </p:nvCxnSpPr>
        <p:spPr>
          <a:xfrm flipH="1" rot="10800000">
            <a:off x="2473136" y="938216"/>
            <a:ext cx="3018900" cy="31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5"/>
          <p:cNvCxnSpPr>
            <a:stCxn id="368" idx="0"/>
            <a:endCxn id="363" idx="2"/>
          </p:cNvCxnSpPr>
          <p:nvPr/>
        </p:nvCxnSpPr>
        <p:spPr>
          <a:xfrm rot="10800000">
            <a:off x="2310286" y="1808263"/>
            <a:ext cx="0" cy="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5"/>
          <p:cNvCxnSpPr>
            <a:stCxn id="364" idx="1"/>
          </p:cNvCxnSpPr>
          <p:nvPr/>
        </p:nvCxnSpPr>
        <p:spPr>
          <a:xfrm rot="10800000">
            <a:off x="103007" y="1192426"/>
            <a:ext cx="1961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35"/>
          <p:cNvSpPr txBox="1"/>
          <p:nvPr/>
        </p:nvSpPr>
        <p:spPr>
          <a:xfrm>
            <a:off x="0" y="900600"/>
            <a:ext cx="29772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dev.gateway.bridge.viacom.com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Distributed Data Management</a:t>
            </a:r>
            <a:endParaRPr sz="1800"/>
          </a:p>
        </p:txBody>
      </p:sp>
      <p:pic>
        <p:nvPicPr>
          <p:cNvPr id="378" name="Google Shape;3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5175"/>
            <a:ext cx="8839201" cy="32334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36"/>
          <p:cNvCxnSpPr>
            <a:endCxn id="380" idx="2"/>
          </p:cNvCxnSpPr>
          <p:nvPr/>
        </p:nvCxnSpPr>
        <p:spPr>
          <a:xfrm flipH="1" rot="10800000">
            <a:off x="2456475" y="1116425"/>
            <a:ext cx="1281600" cy="197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6"/>
          <p:cNvSpPr txBox="1"/>
          <p:nvPr/>
        </p:nvSpPr>
        <p:spPr>
          <a:xfrm>
            <a:off x="3121725" y="859025"/>
            <a:ext cx="12327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OMF Service</a:t>
            </a:r>
            <a:endParaRPr/>
          </a:p>
        </p:txBody>
      </p:sp>
      <p:cxnSp>
        <p:nvCxnSpPr>
          <p:cNvPr id="381" name="Google Shape;381;p36"/>
          <p:cNvCxnSpPr>
            <a:endCxn id="382" idx="2"/>
          </p:cNvCxnSpPr>
          <p:nvPr/>
        </p:nvCxnSpPr>
        <p:spPr>
          <a:xfrm flipH="1" rot="10800000">
            <a:off x="4008325" y="1116425"/>
            <a:ext cx="2310300" cy="199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6"/>
          <p:cNvSpPr txBox="1"/>
          <p:nvPr/>
        </p:nvSpPr>
        <p:spPr>
          <a:xfrm>
            <a:off x="5702275" y="859025"/>
            <a:ext cx="12327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UCC</a:t>
            </a:r>
            <a:r>
              <a:rPr lang="en"/>
              <a:t> Service</a:t>
            </a:r>
            <a:endParaRPr/>
          </a:p>
        </p:txBody>
      </p:sp>
      <p:cxnSp>
        <p:nvCxnSpPr>
          <p:cNvPr id="383" name="Google Shape;383;p36"/>
          <p:cNvCxnSpPr>
            <a:endCxn id="384" idx="2"/>
          </p:cNvCxnSpPr>
          <p:nvPr/>
        </p:nvCxnSpPr>
        <p:spPr>
          <a:xfrm flipH="1" rot="10800000">
            <a:off x="6491400" y="1116425"/>
            <a:ext cx="1795800" cy="197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6"/>
          <p:cNvSpPr txBox="1"/>
          <p:nvPr/>
        </p:nvSpPr>
        <p:spPr>
          <a:xfrm>
            <a:off x="7670850" y="859025"/>
            <a:ext cx="12327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</a:t>
            </a:r>
            <a:r>
              <a:rPr lang="en"/>
              <a:t> Service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SQL + Text Search Engine</a:t>
            </a:r>
            <a:endParaRPr sz="1800"/>
          </a:p>
        </p:txBody>
      </p:sp>
      <p:sp>
        <p:nvSpPr>
          <p:cNvPr id="390" name="Google Shape;390;p37"/>
          <p:cNvSpPr/>
          <p:nvPr/>
        </p:nvSpPr>
        <p:spPr>
          <a:xfrm>
            <a:off x="2196900" y="213522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Microservice 1</a:t>
            </a:r>
            <a:endParaRPr sz="1200"/>
          </a:p>
        </p:txBody>
      </p:sp>
      <p:sp>
        <p:nvSpPr>
          <p:cNvPr id="391" name="Google Shape;391;p37"/>
          <p:cNvSpPr/>
          <p:nvPr/>
        </p:nvSpPr>
        <p:spPr>
          <a:xfrm>
            <a:off x="2468113" y="3156350"/>
            <a:ext cx="647375" cy="8336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SQL</a:t>
            </a:r>
            <a:endParaRPr sz="1200"/>
          </a:p>
        </p:txBody>
      </p:sp>
      <p:sp>
        <p:nvSpPr>
          <p:cNvPr id="392" name="Google Shape;392;p37"/>
          <p:cNvSpPr/>
          <p:nvPr/>
        </p:nvSpPr>
        <p:spPr>
          <a:xfrm>
            <a:off x="4029000" y="213522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Microservice 2</a:t>
            </a:r>
            <a:endParaRPr sz="1200"/>
          </a:p>
        </p:txBody>
      </p:sp>
      <p:sp>
        <p:nvSpPr>
          <p:cNvPr id="393" name="Google Shape;393;p37"/>
          <p:cNvSpPr/>
          <p:nvPr/>
        </p:nvSpPr>
        <p:spPr>
          <a:xfrm>
            <a:off x="4300213" y="3156350"/>
            <a:ext cx="647375" cy="8336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SQL</a:t>
            </a:r>
            <a:endParaRPr sz="1200"/>
          </a:p>
        </p:txBody>
      </p:sp>
      <p:sp>
        <p:nvSpPr>
          <p:cNvPr id="394" name="Google Shape;394;p37"/>
          <p:cNvSpPr/>
          <p:nvPr/>
        </p:nvSpPr>
        <p:spPr>
          <a:xfrm>
            <a:off x="5827250" y="213522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Microservice 3</a:t>
            </a:r>
            <a:endParaRPr sz="1200"/>
          </a:p>
        </p:txBody>
      </p:sp>
      <p:sp>
        <p:nvSpPr>
          <p:cNvPr id="395" name="Google Shape;395;p37"/>
          <p:cNvSpPr/>
          <p:nvPr/>
        </p:nvSpPr>
        <p:spPr>
          <a:xfrm>
            <a:off x="6098463" y="3156350"/>
            <a:ext cx="647375" cy="8336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SQL</a:t>
            </a:r>
            <a:endParaRPr sz="1200"/>
          </a:p>
        </p:txBody>
      </p:sp>
      <p:cxnSp>
        <p:nvCxnSpPr>
          <p:cNvPr id="396" name="Google Shape;396;p37"/>
          <p:cNvCxnSpPr>
            <a:stCxn id="391" idx="1"/>
            <a:endCxn id="390" idx="2"/>
          </p:cNvCxnSpPr>
          <p:nvPr/>
        </p:nvCxnSpPr>
        <p:spPr>
          <a:xfrm rot="10800000">
            <a:off x="2791800" y="2583650"/>
            <a:ext cx="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7"/>
          <p:cNvCxnSpPr>
            <a:stCxn id="393" idx="1"/>
            <a:endCxn id="392" idx="2"/>
          </p:cNvCxnSpPr>
          <p:nvPr/>
        </p:nvCxnSpPr>
        <p:spPr>
          <a:xfrm rot="10800000">
            <a:off x="4623900" y="2583650"/>
            <a:ext cx="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7"/>
          <p:cNvCxnSpPr>
            <a:stCxn id="395" idx="1"/>
            <a:endCxn id="394" idx="2"/>
          </p:cNvCxnSpPr>
          <p:nvPr/>
        </p:nvCxnSpPr>
        <p:spPr>
          <a:xfrm rot="10800000">
            <a:off x="6422150" y="2583650"/>
            <a:ext cx="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37"/>
          <p:cNvSpPr/>
          <p:nvPr/>
        </p:nvSpPr>
        <p:spPr>
          <a:xfrm>
            <a:off x="3697186" y="525750"/>
            <a:ext cx="1853425" cy="8336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ElasticSearch</a:t>
            </a:r>
            <a:endParaRPr sz="1200"/>
          </a:p>
        </p:txBody>
      </p:sp>
      <p:cxnSp>
        <p:nvCxnSpPr>
          <p:cNvPr id="400" name="Google Shape;400;p37"/>
          <p:cNvCxnSpPr>
            <a:stCxn id="392" idx="0"/>
            <a:endCxn id="399" idx="3"/>
          </p:cNvCxnSpPr>
          <p:nvPr/>
        </p:nvCxnSpPr>
        <p:spPr>
          <a:xfrm rot="10800000">
            <a:off x="4623900" y="1359425"/>
            <a:ext cx="0" cy="7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7"/>
          <p:cNvCxnSpPr>
            <a:stCxn id="390" idx="0"/>
            <a:endCxn id="399" idx="2"/>
          </p:cNvCxnSpPr>
          <p:nvPr/>
        </p:nvCxnSpPr>
        <p:spPr>
          <a:xfrm rot="-5400000">
            <a:off x="2648100" y="1086125"/>
            <a:ext cx="1192800" cy="90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7"/>
          <p:cNvCxnSpPr>
            <a:stCxn id="394" idx="0"/>
            <a:endCxn id="399" idx="4"/>
          </p:cNvCxnSpPr>
          <p:nvPr/>
        </p:nvCxnSpPr>
        <p:spPr>
          <a:xfrm flipH="1" rot="5400000">
            <a:off x="5390000" y="1103075"/>
            <a:ext cx="1192800" cy="87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37"/>
          <p:cNvSpPr txBox="1"/>
          <p:nvPr/>
        </p:nvSpPr>
        <p:spPr>
          <a:xfrm>
            <a:off x="150925" y="422865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 to maintain consistency?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Events to the rescue</a:t>
            </a:r>
            <a:endParaRPr sz="1800"/>
          </a:p>
        </p:txBody>
      </p:sp>
      <p:sp>
        <p:nvSpPr>
          <p:cNvPr id="409" name="Google Shape;409;p38"/>
          <p:cNvSpPr txBox="1"/>
          <p:nvPr/>
        </p:nvSpPr>
        <p:spPr>
          <a:xfrm>
            <a:off x="150925" y="778975"/>
            <a:ext cx="8912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Services publish events when state changes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Services subscribe to events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Maintains eventual consistency in multiple datastores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Synchronize replicated data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Events to the rescue</a:t>
            </a:r>
            <a:endParaRPr sz="1800"/>
          </a:p>
        </p:txBody>
      </p:sp>
      <p:sp>
        <p:nvSpPr>
          <p:cNvPr id="415" name="Google Shape;415;p39"/>
          <p:cNvSpPr/>
          <p:nvPr/>
        </p:nvSpPr>
        <p:spPr>
          <a:xfrm>
            <a:off x="1815575" y="171382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 service</a:t>
            </a:r>
            <a:endParaRPr sz="1200"/>
          </a:p>
        </p:txBody>
      </p:sp>
      <p:sp>
        <p:nvSpPr>
          <p:cNvPr id="416" name="Google Shape;416;p39"/>
          <p:cNvSpPr/>
          <p:nvPr/>
        </p:nvSpPr>
        <p:spPr>
          <a:xfrm>
            <a:off x="1477187" y="3617500"/>
            <a:ext cx="647375" cy="8336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SQL</a:t>
            </a:r>
            <a:endParaRPr sz="1200"/>
          </a:p>
        </p:txBody>
      </p:sp>
      <p:sp>
        <p:nvSpPr>
          <p:cNvPr id="417" name="Google Shape;417;p39"/>
          <p:cNvSpPr/>
          <p:nvPr/>
        </p:nvSpPr>
        <p:spPr>
          <a:xfrm>
            <a:off x="3879325" y="3810050"/>
            <a:ext cx="14553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Message Broker</a:t>
            </a:r>
            <a:endParaRPr sz="1200"/>
          </a:p>
        </p:txBody>
      </p:sp>
      <p:cxnSp>
        <p:nvCxnSpPr>
          <p:cNvPr id="418" name="Google Shape;418;p39"/>
          <p:cNvCxnSpPr>
            <a:stCxn id="415" idx="2"/>
            <a:endCxn id="417" idx="1"/>
          </p:cNvCxnSpPr>
          <p:nvPr/>
        </p:nvCxnSpPr>
        <p:spPr>
          <a:xfrm>
            <a:off x="2410475" y="2162325"/>
            <a:ext cx="1468800" cy="18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39"/>
          <p:cNvSpPr/>
          <p:nvPr/>
        </p:nvSpPr>
        <p:spPr>
          <a:xfrm>
            <a:off x="4548600" y="171382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Index</a:t>
            </a:r>
            <a:r>
              <a:rPr lang="en" sz="1200"/>
              <a:t> service</a:t>
            </a:r>
            <a:endParaRPr sz="1200"/>
          </a:p>
        </p:txBody>
      </p:sp>
      <p:cxnSp>
        <p:nvCxnSpPr>
          <p:cNvPr id="420" name="Google Shape;420;p39"/>
          <p:cNvCxnSpPr>
            <a:stCxn id="415" idx="2"/>
            <a:endCxn id="416" idx="1"/>
          </p:cNvCxnSpPr>
          <p:nvPr/>
        </p:nvCxnSpPr>
        <p:spPr>
          <a:xfrm flipH="1">
            <a:off x="1800875" y="2162325"/>
            <a:ext cx="609600" cy="14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9"/>
          <p:cNvCxnSpPr>
            <a:stCxn id="417" idx="0"/>
            <a:endCxn id="419" idx="2"/>
          </p:cNvCxnSpPr>
          <p:nvPr/>
        </p:nvCxnSpPr>
        <p:spPr>
          <a:xfrm flipH="1" rot="10800000">
            <a:off x="4606975" y="2162450"/>
            <a:ext cx="536400" cy="16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9"/>
          <p:cNvSpPr/>
          <p:nvPr/>
        </p:nvSpPr>
        <p:spPr>
          <a:xfrm>
            <a:off x="6550775" y="3668725"/>
            <a:ext cx="1455300" cy="7311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Elasticsearch</a:t>
            </a:r>
            <a:endParaRPr sz="1200"/>
          </a:p>
        </p:txBody>
      </p:sp>
      <p:cxnSp>
        <p:nvCxnSpPr>
          <p:cNvPr id="423" name="Google Shape;423;p39"/>
          <p:cNvCxnSpPr>
            <a:stCxn id="419" idx="2"/>
            <a:endCxn id="422" idx="2"/>
          </p:cNvCxnSpPr>
          <p:nvPr/>
        </p:nvCxnSpPr>
        <p:spPr>
          <a:xfrm>
            <a:off x="5143500" y="2162325"/>
            <a:ext cx="1407300" cy="18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39"/>
          <p:cNvSpPr txBox="1"/>
          <p:nvPr/>
        </p:nvSpPr>
        <p:spPr>
          <a:xfrm>
            <a:off x="807100" y="2797675"/>
            <a:ext cx="12816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2-Save Order</a:t>
            </a:r>
            <a:endParaRPr sz="1200"/>
          </a:p>
        </p:txBody>
      </p:sp>
      <p:sp>
        <p:nvSpPr>
          <p:cNvPr id="425" name="Google Shape;425;p39"/>
          <p:cNvSpPr txBox="1"/>
          <p:nvPr/>
        </p:nvSpPr>
        <p:spPr>
          <a:xfrm>
            <a:off x="2410475" y="2797675"/>
            <a:ext cx="1381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3-Order</a:t>
            </a:r>
            <a:r>
              <a:rPr lang="en" sz="1200"/>
              <a:t> Created</a:t>
            </a:r>
            <a:endParaRPr sz="1200"/>
          </a:p>
        </p:txBody>
      </p:sp>
      <p:sp>
        <p:nvSpPr>
          <p:cNvPr id="426" name="Google Shape;426;p39"/>
          <p:cNvSpPr txBox="1"/>
          <p:nvPr/>
        </p:nvSpPr>
        <p:spPr>
          <a:xfrm>
            <a:off x="4053025" y="2797675"/>
            <a:ext cx="1381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4-</a:t>
            </a:r>
            <a:r>
              <a:rPr lang="en" sz="1200"/>
              <a:t>Order Created</a:t>
            </a:r>
            <a:endParaRPr sz="1200"/>
          </a:p>
        </p:txBody>
      </p:sp>
      <p:sp>
        <p:nvSpPr>
          <p:cNvPr id="427" name="Google Shape;427;p39"/>
          <p:cNvSpPr txBox="1"/>
          <p:nvPr/>
        </p:nvSpPr>
        <p:spPr>
          <a:xfrm>
            <a:off x="5827975" y="2797675"/>
            <a:ext cx="1189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5-Index Order</a:t>
            </a:r>
            <a:endParaRPr sz="1200"/>
          </a:p>
        </p:txBody>
      </p:sp>
      <p:cxnSp>
        <p:nvCxnSpPr>
          <p:cNvPr id="428" name="Google Shape;428;p39"/>
          <p:cNvCxnSpPr>
            <a:stCxn id="415" idx="0"/>
          </p:cNvCxnSpPr>
          <p:nvPr/>
        </p:nvCxnSpPr>
        <p:spPr>
          <a:xfrm rot="10800000">
            <a:off x="2394575" y="758025"/>
            <a:ext cx="15900" cy="9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29" name="Google Shape;429;p39"/>
          <p:cNvSpPr txBox="1"/>
          <p:nvPr/>
        </p:nvSpPr>
        <p:spPr>
          <a:xfrm>
            <a:off x="1112975" y="803675"/>
            <a:ext cx="12816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1-Create Order</a:t>
            </a:r>
            <a:endParaRPr sz="1200"/>
          </a:p>
        </p:txBody>
      </p:sp>
      <p:cxnSp>
        <p:nvCxnSpPr>
          <p:cNvPr id="430" name="Google Shape;430;p39"/>
          <p:cNvCxnSpPr>
            <a:stCxn id="419" idx="0"/>
          </p:cNvCxnSpPr>
          <p:nvPr/>
        </p:nvCxnSpPr>
        <p:spPr>
          <a:xfrm rot="10800000">
            <a:off x="5125800" y="695925"/>
            <a:ext cx="17700" cy="10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31" name="Google Shape;431;p39"/>
          <p:cNvSpPr txBox="1"/>
          <p:nvPr/>
        </p:nvSpPr>
        <p:spPr>
          <a:xfrm>
            <a:off x="5125800" y="695925"/>
            <a:ext cx="12816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Search</a:t>
            </a:r>
            <a:r>
              <a:rPr lang="en" sz="1200"/>
              <a:t> Order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/>
          <p:nvPr>
            <p:ph type="title"/>
          </p:nvPr>
        </p:nvSpPr>
        <p:spPr>
          <a:xfrm>
            <a:off x="457200" y="53577"/>
            <a:ext cx="7990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Aggregation</a:t>
            </a:r>
            <a:endParaRPr sz="1800"/>
          </a:p>
        </p:txBody>
      </p:sp>
      <p:pic>
        <p:nvPicPr>
          <p:cNvPr id="437" name="Google Shape;4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50" y="403439"/>
            <a:ext cx="7591010" cy="43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Create/Update comments</a:t>
            </a:r>
            <a:endParaRPr sz="1800"/>
          </a:p>
        </p:txBody>
      </p:sp>
      <p:sp>
        <p:nvSpPr>
          <p:cNvPr id="443" name="Google Shape;443;p41"/>
          <p:cNvSpPr/>
          <p:nvPr/>
        </p:nvSpPr>
        <p:spPr>
          <a:xfrm>
            <a:off x="1220675" y="163122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Gateway</a:t>
            </a:r>
            <a:endParaRPr sz="1200"/>
          </a:p>
        </p:txBody>
      </p:sp>
      <p:cxnSp>
        <p:nvCxnSpPr>
          <p:cNvPr id="444" name="Google Shape;444;p41"/>
          <p:cNvCxnSpPr>
            <a:stCxn id="445" idx="3"/>
            <a:endCxn id="446" idx="1"/>
          </p:cNvCxnSpPr>
          <p:nvPr/>
        </p:nvCxnSpPr>
        <p:spPr>
          <a:xfrm>
            <a:off x="2410475" y="3841875"/>
            <a:ext cx="26196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41"/>
          <p:cNvCxnSpPr>
            <a:stCxn id="443" idx="2"/>
            <a:endCxn id="445" idx="0"/>
          </p:cNvCxnSpPr>
          <p:nvPr/>
        </p:nvCxnSpPr>
        <p:spPr>
          <a:xfrm>
            <a:off x="1815575" y="2079725"/>
            <a:ext cx="0" cy="15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41"/>
          <p:cNvCxnSpPr>
            <a:stCxn id="449" idx="0"/>
          </p:cNvCxnSpPr>
          <p:nvPr/>
        </p:nvCxnSpPr>
        <p:spPr>
          <a:xfrm rot="10800000">
            <a:off x="5931313" y="2528225"/>
            <a:ext cx="1800" cy="9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41"/>
          <p:cNvSpPr txBox="1"/>
          <p:nvPr/>
        </p:nvSpPr>
        <p:spPr>
          <a:xfrm>
            <a:off x="503375" y="2632475"/>
            <a:ext cx="12816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2-create/update</a:t>
            </a:r>
            <a:endParaRPr sz="1200"/>
          </a:p>
        </p:txBody>
      </p:sp>
      <p:sp>
        <p:nvSpPr>
          <p:cNvPr id="451" name="Google Shape;451;p41"/>
          <p:cNvSpPr txBox="1"/>
          <p:nvPr/>
        </p:nvSpPr>
        <p:spPr>
          <a:xfrm>
            <a:off x="3005375" y="3527425"/>
            <a:ext cx="1381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3-create/update</a:t>
            </a:r>
            <a:endParaRPr sz="1200"/>
          </a:p>
        </p:txBody>
      </p:sp>
      <p:cxnSp>
        <p:nvCxnSpPr>
          <p:cNvPr id="452" name="Google Shape;452;p41"/>
          <p:cNvCxnSpPr>
            <a:stCxn id="443" idx="0"/>
          </p:cNvCxnSpPr>
          <p:nvPr/>
        </p:nvCxnSpPr>
        <p:spPr>
          <a:xfrm rot="10800000">
            <a:off x="1799675" y="675425"/>
            <a:ext cx="15900" cy="9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53" name="Google Shape;453;p41"/>
          <p:cNvSpPr txBox="1"/>
          <p:nvPr/>
        </p:nvSpPr>
        <p:spPr>
          <a:xfrm>
            <a:off x="503375" y="803675"/>
            <a:ext cx="12816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1-create</a:t>
            </a:r>
            <a:r>
              <a:rPr lang="en" sz="1200"/>
              <a:t>/update</a:t>
            </a:r>
            <a:endParaRPr sz="1200"/>
          </a:p>
        </p:txBody>
      </p:sp>
      <p:sp>
        <p:nvSpPr>
          <p:cNvPr id="445" name="Google Shape;445;p41"/>
          <p:cNvSpPr/>
          <p:nvPr/>
        </p:nvSpPr>
        <p:spPr>
          <a:xfrm>
            <a:off x="1220675" y="361762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Comment Service</a:t>
            </a:r>
            <a:endParaRPr sz="1200"/>
          </a:p>
        </p:txBody>
      </p:sp>
      <p:sp>
        <p:nvSpPr>
          <p:cNvPr id="449" name="Google Shape;449;p41"/>
          <p:cNvSpPr/>
          <p:nvPr/>
        </p:nvSpPr>
        <p:spPr>
          <a:xfrm>
            <a:off x="5030075" y="3527825"/>
            <a:ext cx="1806075" cy="637400"/>
          </a:xfrm>
          <a:prstGeom prst="flowChartMagneticDrum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RabbitMQ</a:t>
            </a: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5337325" y="2079713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Notification Service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Submit for Approval</a:t>
            </a:r>
            <a:endParaRPr sz="1800"/>
          </a:p>
        </p:txBody>
      </p:sp>
      <p:sp>
        <p:nvSpPr>
          <p:cNvPr id="460" name="Google Shape;460;p42"/>
          <p:cNvSpPr/>
          <p:nvPr/>
        </p:nvSpPr>
        <p:spPr>
          <a:xfrm>
            <a:off x="1220675" y="163122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Gateway</a:t>
            </a:r>
            <a:endParaRPr sz="1200"/>
          </a:p>
        </p:txBody>
      </p:sp>
      <p:cxnSp>
        <p:nvCxnSpPr>
          <p:cNvPr id="461" name="Google Shape;461;p42"/>
          <p:cNvCxnSpPr>
            <a:stCxn id="462" idx="0"/>
            <a:endCxn id="463" idx="2"/>
          </p:cNvCxnSpPr>
          <p:nvPr/>
        </p:nvCxnSpPr>
        <p:spPr>
          <a:xfrm rot="10800000">
            <a:off x="5251988" y="3038700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64" name="Google Shape;464;p42"/>
          <p:cNvCxnSpPr>
            <a:stCxn id="460" idx="3"/>
            <a:endCxn id="463" idx="1"/>
          </p:cNvCxnSpPr>
          <p:nvPr/>
        </p:nvCxnSpPr>
        <p:spPr>
          <a:xfrm>
            <a:off x="2410475" y="1855475"/>
            <a:ext cx="1938600" cy="8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42"/>
          <p:cNvCxnSpPr>
            <a:stCxn id="460" idx="0"/>
          </p:cNvCxnSpPr>
          <p:nvPr/>
        </p:nvCxnSpPr>
        <p:spPr>
          <a:xfrm rot="10800000">
            <a:off x="1799675" y="675425"/>
            <a:ext cx="15900" cy="9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66" name="Google Shape;466;p42"/>
          <p:cNvSpPr txBox="1"/>
          <p:nvPr/>
        </p:nvSpPr>
        <p:spPr>
          <a:xfrm>
            <a:off x="503375" y="803675"/>
            <a:ext cx="1381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1-submit for approval</a:t>
            </a:r>
            <a:endParaRPr sz="1000"/>
          </a:p>
        </p:txBody>
      </p:sp>
      <p:sp>
        <p:nvSpPr>
          <p:cNvPr id="467" name="Google Shape;467;p42"/>
          <p:cNvSpPr/>
          <p:nvPr/>
        </p:nvSpPr>
        <p:spPr>
          <a:xfrm>
            <a:off x="2024475" y="399330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TLS</a:t>
            </a:r>
            <a:endParaRPr sz="1200"/>
          </a:p>
        </p:txBody>
      </p:sp>
      <p:sp>
        <p:nvSpPr>
          <p:cNvPr id="463" name="Google Shape;463;p42"/>
          <p:cNvSpPr/>
          <p:nvPr/>
        </p:nvSpPr>
        <p:spPr>
          <a:xfrm>
            <a:off x="4348950" y="2401300"/>
            <a:ext cx="1806075" cy="637400"/>
          </a:xfrm>
          <a:prstGeom prst="flowChartMagneticDrum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RabbitMQ</a:t>
            </a:r>
            <a:endParaRPr/>
          </a:p>
        </p:txBody>
      </p:sp>
      <p:sp>
        <p:nvSpPr>
          <p:cNvPr id="468" name="Google Shape;468;p42"/>
          <p:cNvSpPr/>
          <p:nvPr/>
        </p:nvSpPr>
        <p:spPr>
          <a:xfrm>
            <a:off x="7765325" y="249575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Workflow</a:t>
            </a:r>
            <a:endParaRPr sz="1200"/>
          </a:p>
        </p:txBody>
      </p:sp>
      <p:sp>
        <p:nvSpPr>
          <p:cNvPr id="469" name="Google Shape;469;p42"/>
          <p:cNvSpPr txBox="1"/>
          <p:nvPr/>
        </p:nvSpPr>
        <p:spPr>
          <a:xfrm>
            <a:off x="3048475" y="1855475"/>
            <a:ext cx="1579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r>
              <a:rPr lang="en" sz="1000"/>
              <a:t>-update activity status</a:t>
            </a:r>
            <a:endParaRPr sz="1000"/>
          </a:p>
        </p:txBody>
      </p:sp>
      <p:cxnSp>
        <p:nvCxnSpPr>
          <p:cNvPr id="470" name="Google Shape;470;p42"/>
          <p:cNvCxnSpPr/>
          <p:nvPr/>
        </p:nvCxnSpPr>
        <p:spPr>
          <a:xfrm>
            <a:off x="6155025" y="2571750"/>
            <a:ext cx="161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42"/>
          <p:cNvSpPr txBox="1"/>
          <p:nvPr/>
        </p:nvSpPr>
        <p:spPr>
          <a:xfrm>
            <a:off x="6170325" y="2220950"/>
            <a:ext cx="1579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r>
              <a:rPr lang="en" sz="1000"/>
              <a:t>-update activity status</a:t>
            </a:r>
            <a:endParaRPr sz="1000"/>
          </a:p>
        </p:txBody>
      </p:sp>
      <p:cxnSp>
        <p:nvCxnSpPr>
          <p:cNvPr id="472" name="Google Shape;472;p42"/>
          <p:cNvCxnSpPr/>
          <p:nvPr/>
        </p:nvCxnSpPr>
        <p:spPr>
          <a:xfrm>
            <a:off x="6155025" y="2863875"/>
            <a:ext cx="161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3" name="Google Shape;473;p42"/>
          <p:cNvSpPr txBox="1"/>
          <p:nvPr/>
        </p:nvSpPr>
        <p:spPr>
          <a:xfrm>
            <a:off x="6170325" y="2944250"/>
            <a:ext cx="1579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r>
              <a:rPr lang="en" sz="1000"/>
              <a:t>-updated activity status</a:t>
            </a:r>
            <a:endParaRPr sz="1000"/>
          </a:p>
        </p:txBody>
      </p:sp>
      <p:sp>
        <p:nvSpPr>
          <p:cNvPr id="474" name="Google Shape;474;p42"/>
          <p:cNvSpPr txBox="1"/>
          <p:nvPr/>
        </p:nvSpPr>
        <p:spPr>
          <a:xfrm>
            <a:off x="4462088" y="3378600"/>
            <a:ext cx="1579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</a:t>
            </a:r>
            <a:r>
              <a:rPr lang="en" sz="1000"/>
              <a:t>-updated activity status</a:t>
            </a:r>
            <a:endParaRPr sz="1000"/>
          </a:p>
        </p:txBody>
      </p:sp>
      <p:sp>
        <p:nvSpPr>
          <p:cNvPr id="475" name="Google Shape;475;p42"/>
          <p:cNvSpPr/>
          <p:nvPr/>
        </p:nvSpPr>
        <p:spPr>
          <a:xfrm>
            <a:off x="277500" y="399330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COS</a:t>
            </a:r>
            <a:endParaRPr sz="1200"/>
          </a:p>
        </p:txBody>
      </p:sp>
      <p:cxnSp>
        <p:nvCxnSpPr>
          <p:cNvPr id="476" name="Google Shape;476;p42"/>
          <p:cNvCxnSpPr>
            <a:stCxn id="460" idx="2"/>
            <a:endCxn id="475" idx="0"/>
          </p:cNvCxnSpPr>
          <p:nvPr/>
        </p:nvCxnSpPr>
        <p:spPr>
          <a:xfrm flipH="1">
            <a:off x="872375" y="2079725"/>
            <a:ext cx="943200" cy="19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42"/>
          <p:cNvCxnSpPr>
            <a:stCxn id="460" idx="2"/>
            <a:endCxn id="467" idx="0"/>
          </p:cNvCxnSpPr>
          <p:nvPr/>
        </p:nvCxnSpPr>
        <p:spPr>
          <a:xfrm>
            <a:off x="1815575" y="2079725"/>
            <a:ext cx="803700" cy="19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42"/>
          <p:cNvSpPr txBox="1"/>
          <p:nvPr/>
        </p:nvSpPr>
        <p:spPr>
          <a:xfrm>
            <a:off x="503375" y="3110900"/>
            <a:ext cx="1579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2-save comment</a:t>
            </a:r>
            <a:endParaRPr sz="1000"/>
          </a:p>
        </p:txBody>
      </p:sp>
      <p:sp>
        <p:nvSpPr>
          <p:cNvPr id="479" name="Google Shape;479;p42"/>
          <p:cNvSpPr txBox="1"/>
          <p:nvPr/>
        </p:nvSpPr>
        <p:spPr>
          <a:xfrm>
            <a:off x="2410475" y="3110900"/>
            <a:ext cx="1579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r>
              <a:rPr lang="en" sz="1000"/>
              <a:t>- save event with comment id</a:t>
            </a:r>
            <a:endParaRPr sz="1000"/>
          </a:p>
        </p:txBody>
      </p:sp>
      <p:sp>
        <p:nvSpPr>
          <p:cNvPr id="462" name="Google Shape;462;p42"/>
          <p:cNvSpPr/>
          <p:nvPr/>
        </p:nvSpPr>
        <p:spPr>
          <a:xfrm>
            <a:off x="4657088" y="399330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OMF</a:t>
            </a:r>
            <a:endParaRPr sz="1200"/>
          </a:p>
        </p:txBody>
      </p:sp>
      <p:cxnSp>
        <p:nvCxnSpPr>
          <p:cNvPr id="480" name="Google Shape;480;p42"/>
          <p:cNvCxnSpPr>
            <a:stCxn id="460" idx="2"/>
            <a:endCxn id="462" idx="1"/>
          </p:cNvCxnSpPr>
          <p:nvPr/>
        </p:nvCxnSpPr>
        <p:spPr>
          <a:xfrm>
            <a:off x="1815575" y="2079725"/>
            <a:ext cx="2841600" cy="21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Upload Files</a:t>
            </a:r>
            <a:endParaRPr sz="1800"/>
          </a:p>
        </p:txBody>
      </p:sp>
      <p:sp>
        <p:nvSpPr>
          <p:cNvPr id="486" name="Google Shape;486;p43"/>
          <p:cNvSpPr txBox="1"/>
          <p:nvPr/>
        </p:nvSpPr>
        <p:spPr>
          <a:xfrm>
            <a:off x="2437178" y="4309375"/>
            <a:ext cx="957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000">
                <a:solidFill>
                  <a:srgbClr val="474746"/>
                </a:solidFill>
              </a:rPr>
              <a:t>Amazon S3 </a:t>
            </a:r>
            <a:br>
              <a:rPr b="1" lang="en" sz="1000">
                <a:solidFill>
                  <a:srgbClr val="474746"/>
                </a:solidFill>
              </a:rPr>
            </a:br>
            <a:r>
              <a:rPr b="1" lang="en" sz="1000">
                <a:solidFill>
                  <a:srgbClr val="0000FF"/>
                </a:solidFill>
              </a:rPr>
              <a:t>Temp</a:t>
            </a:r>
            <a:r>
              <a:rPr b="1" lang="en" sz="1000">
                <a:solidFill>
                  <a:srgbClr val="474746"/>
                </a:solidFill>
              </a:rPr>
              <a:t> bucket</a:t>
            </a:r>
            <a:endParaRPr b="1" sz="1000">
              <a:solidFill>
                <a:srgbClr val="47474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74746"/>
              </a:solidFill>
            </a:endParaRPr>
          </a:p>
        </p:txBody>
      </p:sp>
      <p:pic>
        <p:nvPicPr>
          <p:cNvPr id="487" name="Google Shape;48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4214" y="3746252"/>
            <a:ext cx="543202" cy="56313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3"/>
          <p:cNvSpPr/>
          <p:nvPr/>
        </p:nvSpPr>
        <p:spPr>
          <a:xfrm>
            <a:off x="515225" y="2587800"/>
            <a:ext cx="543000" cy="448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UI</a:t>
            </a:r>
            <a:endParaRPr sz="1200"/>
          </a:p>
        </p:txBody>
      </p:sp>
      <p:cxnSp>
        <p:nvCxnSpPr>
          <p:cNvPr id="489" name="Google Shape;489;p43"/>
          <p:cNvCxnSpPr/>
          <p:nvPr/>
        </p:nvCxnSpPr>
        <p:spPr>
          <a:xfrm>
            <a:off x="1469389" y="402096"/>
            <a:ext cx="15300" cy="3194400"/>
          </a:xfrm>
          <a:prstGeom prst="straightConnector1">
            <a:avLst/>
          </a:prstGeom>
          <a:noFill/>
          <a:ln cap="flat" cmpd="sng" w="25400">
            <a:solidFill>
              <a:srgbClr val="C1C1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0" name="Google Shape;490;p43"/>
          <p:cNvSpPr/>
          <p:nvPr/>
        </p:nvSpPr>
        <p:spPr>
          <a:xfrm>
            <a:off x="191825" y="67310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ADFS</a:t>
            </a:r>
            <a:endParaRPr sz="1200"/>
          </a:p>
        </p:txBody>
      </p:sp>
      <p:cxnSp>
        <p:nvCxnSpPr>
          <p:cNvPr id="491" name="Google Shape;491;p43"/>
          <p:cNvCxnSpPr>
            <a:stCxn id="488" idx="0"/>
            <a:endCxn id="490" idx="2"/>
          </p:cNvCxnSpPr>
          <p:nvPr/>
        </p:nvCxnSpPr>
        <p:spPr>
          <a:xfrm rot="10800000">
            <a:off x="786725" y="1121700"/>
            <a:ext cx="0" cy="14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43"/>
          <p:cNvSpPr txBox="1"/>
          <p:nvPr/>
        </p:nvSpPr>
        <p:spPr>
          <a:xfrm>
            <a:off x="728025" y="1588275"/>
            <a:ext cx="707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1- login</a:t>
            </a:r>
            <a:endParaRPr sz="1000"/>
          </a:p>
        </p:txBody>
      </p:sp>
      <p:sp>
        <p:nvSpPr>
          <p:cNvPr id="493" name="Google Shape;493;p43"/>
          <p:cNvSpPr/>
          <p:nvPr/>
        </p:nvSpPr>
        <p:spPr>
          <a:xfrm>
            <a:off x="2533071" y="673096"/>
            <a:ext cx="746100" cy="13899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Gateway</a:t>
            </a:r>
            <a:endParaRPr sz="1000"/>
          </a:p>
        </p:txBody>
      </p:sp>
      <p:cxnSp>
        <p:nvCxnSpPr>
          <p:cNvPr id="494" name="Google Shape;494;p43"/>
          <p:cNvCxnSpPr>
            <a:stCxn id="488" idx="3"/>
            <a:endCxn id="493" idx="1"/>
          </p:cNvCxnSpPr>
          <p:nvPr/>
        </p:nvCxnSpPr>
        <p:spPr>
          <a:xfrm flipH="1" rot="10800000">
            <a:off x="1058225" y="1368150"/>
            <a:ext cx="1474800" cy="14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43"/>
          <p:cNvSpPr txBox="1"/>
          <p:nvPr/>
        </p:nvSpPr>
        <p:spPr>
          <a:xfrm>
            <a:off x="1660100" y="2043838"/>
            <a:ext cx="894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r>
              <a:rPr lang="en" sz="1000"/>
              <a:t>- get </a:t>
            </a:r>
            <a:r>
              <a:rPr lang="en" sz="1000"/>
              <a:t>identity</a:t>
            </a:r>
            <a:r>
              <a:rPr lang="en" sz="1000"/>
              <a:t> id and token</a:t>
            </a:r>
            <a:endParaRPr sz="1000"/>
          </a:p>
        </p:txBody>
      </p:sp>
      <p:cxnSp>
        <p:nvCxnSpPr>
          <p:cNvPr id="496" name="Google Shape;496;p43"/>
          <p:cNvCxnSpPr>
            <a:stCxn id="488" idx="2"/>
            <a:endCxn id="487" idx="1"/>
          </p:cNvCxnSpPr>
          <p:nvPr/>
        </p:nvCxnSpPr>
        <p:spPr>
          <a:xfrm flipH="1" rot="-5400000">
            <a:off x="1219775" y="2603250"/>
            <a:ext cx="991500" cy="185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43"/>
          <p:cNvSpPr txBox="1"/>
          <p:nvPr/>
        </p:nvSpPr>
        <p:spPr>
          <a:xfrm>
            <a:off x="532875" y="3978000"/>
            <a:ext cx="12711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4- upload files to private bucket</a:t>
            </a:r>
            <a:endParaRPr sz="1000"/>
          </a:p>
        </p:txBody>
      </p:sp>
      <p:pic>
        <p:nvPicPr>
          <p:cNvPr id="498" name="Google Shape;49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0611" y="3746258"/>
            <a:ext cx="518642" cy="62237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3"/>
          <p:cNvSpPr txBox="1"/>
          <p:nvPr/>
        </p:nvSpPr>
        <p:spPr>
          <a:xfrm>
            <a:off x="3971984" y="4408270"/>
            <a:ext cx="8949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b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Cognito</a:t>
            </a:r>
            <a:endParaRPr b="1" sz="18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43"/>
          <p:cNvCxnSpPr/>
          <p:nvPr/>
        </p:nvCxnSpPr>
        <p:spPr>
          <a:xfrm>
            <a:off x="511029" y="3644909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C1C1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43"/>
          <p:cNvCxnSpPr>
            <a:stCxn id="493" idx="3"/>
            <a:endCxn id="498" idx="0"/>
          </p:cNvCxnSpPr>
          <p:nvPr/>
        </p:nvCxnSpPr>
        <p:spPr>
          <a:xfrm>
            <a:off x="3279171" y="1368046"/>
            <a:ext cx="1140900" cy="237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43"/>
          <p:cNvSpPr txBox="1"/>
          <p:nvPr/>
        </p:nvSpPr>
        <p:spPr>
          <a:xfrm>
            <a:off x="3412700" y="1358038"/>
            <a:ext cx="894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r>
              <a:rPr lang="en" sz="1000"/>
              <a:t>- get identity id and token</a:t>
            </a:r>
            <a:endParaRPr sz="1000"/>
          </a:p>
        </p:txBody>
      </p:sp>
      <p:sp>
        <p:nvSpPr>
          <p:cNvPr id="503" name="Google Shape;503;p43"/>
          <p:cNvSpPr/>
          <p:nvPr/>
        </p:nvSpPr>
        <p:spPr>
          <a:xfrm>
            <a:off x="5294100" y="114380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OMF</a:t>
            </a:r>
            <a:r>
              <a:rPr lang="en" sz="1200"/>
              <a:t> API</a:t>
            </a:r>
            <a:endParaRPr sz="1200"/>
          </a:p>
        </p:txBody>
      </p:sp>
      <p:cxnSp>
        <p:nvCxnSpPr>
          <p:cNvPr id="504" name="Google Shape;504;p43"/>
          <p:cNvCxnSpPr>
            <a:stCxn id="488" idx="3"/>
            <a:endCxn id="493" idx="2"/>
          </p:cNvCxnSpPr>
          <p:nvPr/>
        </p:nvCxnSpPr>
        <p:spPr>
          <a:xfrm flipH="1" rot="10800000">
            <a:off x="1058225" y="2062950"/>
            <a:ext cx="1848000" cy="74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43"/>
          <p:cNvSpPr txBox="1"/>
          <p:nvPr/>
        </p:nvSpPr>
        <p:spPr>
          <a:xfrm>
            <a:off x="1447275" y="2758800"/>
            <a:ext cx="15399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r>
              <a:rPr lang="en" sz="1000"/>
              <a:t>- create/update order</a:t>
            </a:r>
            <a:endParaRPr sz="1000"/>
          </a:p>
        </p:txBody>
      </p:sp>
      <p:cxnSp>
        <p:nvCxnSpPr>
          <p:cNvPr id="506" name="Google Shape;506;p43"/>
          <p:cNvCxnSpPr>
            <a:stCxn id="493" idx="0"/>
            <a:endCxn id="503" idx="0"/>
          </p:cNvCxnSpPr>
          <p:nvPr/>
        </p:nvCxnSpPr>
        <p:spPr>
          <a:xfrm flipH="1" rot="-5400000">
            <a:off x="4162221" y="-583004"/>
            <a:ext cx="470700" cy="2982900"/>
          </a:xfrm>
          <a:prstGeom prst="bentConnector3">
            <a:avLst>
              <a:gd fmla="val -505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43"/>
          <p:cNvSpPr txBox="1"/>
          <p:nvPr/>
        </p:nvSpPr>
        <p:spPr>
          <a:xfrm>
            <a:off x="3809475" y="396600"/>
            <a:ext cx="15399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r>
              <a:rPr lang="en" sz="1000"/>
              <a:t>- create/update order</a:t>
            </a:r>
            <a:endParaRPr sz="1000"/>
          </a:p>
        </p:txBody>
      </p:sp>
      <p:pic>
        <p:nvPicPr>
          <p:cNvPr id="508" name="Google Shape;50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8250" y="3743037"/>
            <a:ext cx="521366" cy="6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3"/>
          <p:cNvSpPr txBox="1"/>
          <p:nvPr/>
        </p:nvSpPr>
        <p:spPr>
          <a:xfrm>
            <a:off x="5441557" y="4384870"/>
            <a:ext cx="8949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b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1" sz="18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43"/>
          <p:cNvCxnSpPr>
            <a:stCxn id="503" idx="2"/>
            <a:endCxn id="508" idx="0"/>
          </p:cNvCxnSpPr>
          <p:nvPr/>
        </p:nvCxnSpPr>
        <p:spPr>
          <a:xfrm flipH="1" rot="-5400000">
            <a:off x="4813950" y="2667350"/>
            <a:ext cx="21507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11" name="Google Shape;511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71139" y="3738742"/>
            <a:ext cx="543126" cy="601392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3"/>
          <p:cNvSpPr txBox="1"/>
          <p:nvPr/>
        </p:nvSpPr>
        <p:spPr>
          <a:xfrm>
            <a:off x="7295497" y="4389145"/>
            <a:ext cx="8949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b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  <a:endParaRPr b="1" sz="18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3"/>
          <p:cNvSpPr/>
          <p:nvPr/>
        </p:nvSpPr>
        <p:spPr>
          <a:xfrm>
            <a:off x="7148050" y="114380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File-handler</a:t>
            </a:r>
            <a:r>
              <a:rPr lang="en" sz="1200"/>
              <a:t> API</a:t>
            </a:r>
            <a:endParaRPr sz="1200"/>
          </a:p>
        </p:txBody>
      </p:sp>
      <p:cxnSp>
        <p:nvCxnSpPr>
          <p:cNvPr id="514" name="Google Shape;514;p43"/>
          <p:cNvCxnSpPr>
            <a:stCxn id="493" idx="0"/>
            <a:endCxn id="513" idx="0"/>
          </p:cNvCxnSpPr>
          <p:nvPr/>
        </p:nvCxnSpPr>
        <p:spPr>
          <a:xfrm flipH="1" rot="-5400000">
            <a:off x="5089221" y="-1510004"/>
            <a:ext cx="470700" cy="4836900"/>
          </a:xfrm>
          <a:prstGeom prst="bentConnector3">
            <a:avLst>
              <a:gd fmla="val -930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3"/>
          <p:cNvCxnSpPr>
            <a:stCxn id="513" idx="2"/>
            <a:endCxn id="511" idx="0"/>
          </p:cNvCxnSpPr>
          <p:nvPr/>
        </p:nvCxnSpPr>
        <p:spPr>
          <a:xfrm flipH="1">
            <a:off x="7742650" y="1592300"/>
            <a:ext cx="300" cy="21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43"/>
          <p:cNvSpPr txBox="1"/>
          <p:nvPr/>
        </p:nvSpPr>
        <p:spPr>
          <a:xfrm>
            <a:off x="7756100" y="215050"/>
            <a:ext cx="11409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</a:t>
            </a:r>
            <a:r>
              <a:rPr lang="en" sz="1000"/>
              <a:t>- save file info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Agenda</a:t>
            </a:r>
            <a:endParaRPr sz="1800"/>
          </a:p>
        </p:txBody>
      </p:sp>
      <p:sp>
        <p:nvSpPr>
          <p:cNvPr id="137" name="Google Shape;137;p26"/>
          <p:cNvSpPr txBox="1"/>
          <p:nvPr/>
        </p:nvSpPr>
        <p:spPr>
          <a:xfrm>
            <a:off x="212925" y="669350"/>
            <a:ext cx="8761800" cy="3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JHipster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Bridge Architecture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Architecture overview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Load balancers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Distributed data management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Get</a:t>
            </a:r>
            <a:r>
              <a:rPr lang="en" sz="1200">
                <a:solidFill>
                  <a:schemeClr val="dk1"/>
                </a:solidFill>
              </a:rPr>
              <a:t> Files(this is not GOOD, refactoring)</a:t>
            </a:r>
            <a:endParaRPr sz="1800"/>
          </a:p>
        </p:txBody>
      </p:sp>
      <p:sp>
        <p:nvSpPr>
          <p:cNvPr id="522" name="Google Shape;522;p44"/>
          <p:cNvSpPr txBox="1"/>
          <p:nvPr/>
        </p:nvSpPr>
        <p:spPr>
          <a:xfrm>
            <a:off x="2437178" y="4309375"/>
            <a:ext cx="957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000">
                <a:solidFill>
                  <a:srgbClr val="474746"/>
                </a:solidFill>
              </a:rPr>
              <a:t>Amazon S3 </a:t>
            </a:r>
            <a:br>
              <a:rPr b="1" lang="en" sz="1000">
                <a:solidFill>
                  <a:srgbClr val="474746"/>
                </a:solidFill>
              </a:rPr>
            </a:br>
            <a:r>
              <a:rPr b="1" lang="en" sz="1000">
                <a:solidFill>
                  <a:srgbClr val="0000FF"/>
                </a:solidFill>
              </a:rPr>
              <a:t>Temp</a:t>
            </a:r>
            <a:r>
              <a:rPr b="1" lang="en" sz="1000">
                <a:solidFill>
                  <a:srgbClr val="474746"/>
                </a:solidFill>
              </a:rPr>
              <a:t> bucket</a:t>
            </a:r>
            <a:endParaRPr b="1" sz="1000">
              <a:solidFill>
                <a:srgbClr val="47474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74746"/>
              </a:solidFill>
            </a:endParaRPr>
          </a:p>
        </p:txBody>
      </p:sp>
      <p:pic>
        <p:nvPicPr>
          <p:cNvPr id="523" name="Google Shape;52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4214" y="3746252"/>
            <a:ext cx="543202" cy="56313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4"/>
          <p:cNvSpPr/>
          <p:nvPr/>
        </p:nvSpPr>
        <p:spPr>
          <a:xfrm>
            <a:off x="515225" y="2587800"/>
            <a:ext cx="543000" cy="448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UI</a:t>
            </a:r>
            <a:endParaRPr sz="1200"/>
          </a:p>
        </p:txBody>
      </p:sp>
      <p:cxnSp>
        <p:nvCxnSpPr>
          <p:cNvPr id="525" name="Google Shape;525;p44"/>
          <p:cNvCxnSpPr/>
          <p:nvPr/>
        </p:nvCxnSpPr>
        <p:spPr>
          <a:xfrm>
            <a:off x="1469389" y="402096"/>
            <a:ext cx="15300" cy="3194400"/>
          </a:xfrm>
          <a:prstGeom prst="straightConnector1">
            <a:avLst/>
          </a:prstGeom>
          <a:noFill/>
          <a:ln cap="flat" cmpd="sng" w="25400">
            <a:solidFill>
              <a:srgbClr val="C1C1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6" name="Google Shape;526;p44"/>
          <p:cNvSpPr/>
          <p:nvPr/>
        </p:nvSpPr>
        <p:spPr>
          <a:xfrm>
            <a:off x="191825" y="67310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ADFS</a:t>
            </a:r>
            <a:endParaRPr sz="1200"/>
          </a:p>
        </p:txBody>
      </p:sp>
      <p:cxnSp>
        <p:nvCxnSpPr>
          <p:cNvPr id="527" name="Google Shape;527;p44"/>
          <p:cNvCxnSpPr>
            <a:stCxn id="524" idx="0"/>
            <a:endCxn id="526" idx="2"/>
          </p:cNvCxnSpPr>
          <p:nvPr/>
        </p:nvCxnSpPr>
        <p:spPr>
          <a:xfrm rot="10800000">
            <a:off x="786725" y="1121700"/>
            <a:ext cx="0" cy="14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44"/>
          <p:cNvSpPr txBox="1"/>
          <p:nvPr/>
        </p:nvSpPr>
        <p:spPr>
          <a:xfrm>
            <a:off x="728025" y="1588275"/>
            <a:ext cx="707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1- login</a:t>
            </a:r>
            <a:endParaRPr sz="1000"/>
          </a:p>
        </p:txBody>
      </p:sp>
      <p:sp>
        <p:nvSpPr>
          <p:cNvPr id="529" name="Google Shape;529;p44"/>
          <p:cNvSpPr/>
          <p:nvPr/>
        </p:nvSpPr>
        <p:spPr>
          <a:xfrm>
            <a:off x="2533071" y="673096"/>
            <a:ext cx="746100" cy="13899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Gateway</a:t>
            </a:r>
            <a:endParaRPr sz="1000"/>
          </a:p>
        </p:txBody>
      </p:sp>
      <p:cxnSp>
        <p:nvCxnSpPr>
          <p:cNvPr id="530" name="Google Shape;530;p44"/>
          <p:cNvCxnSpPr>
            <a:stCxn id="524" idx="3"/>
            <a:endCxn id="529" idx="1"/>
          </p:cNvCxnSpPr>
          <p:nvPr/>
        </p:nvCxnSpPr>
        <p:spPr>
          <a:xfrm flipH="1" rot="10800000">
            <a:off x="1058225" y="1368150"/>
            <a:ext cx="1474800" cy="14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44"/>
          <p:cNvSpPr txBox="1"/>
          <p:nvPr/>
        </p:nvSpPr>
        <p:spPr>
          <a:xfrm>
            <a:off x="1660100" y="2043838"/>
            <a:ext cx="894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2- get identity id and token</a:t>
            </a:r>
            <a:endParaRPr sz="1000"/>
          </a:p>
        </p:txBody>
      </p:sp>
      <p:cxnSp>
        <p:nvCxnSpPr>
          <p:cNvPr id="532" name="Google Shape;532;p44"/>
          <p:cNvCxnSpPr>
            <a:stCxn id="524" idx="2"/>
            <a:endCxn id="523" idx="1"/>
          </p:cNvCxnSpPr>
          <p:nvPr/>
        </p:nvCxnSpPr>
        <p:spPr>
          <a:xfrm flipH="1" rot="-5400000">
            <a:off x="1219775" y="2603250"/>
            <a:ext cx="991500" cy="185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3" name="Google Shape;533;p44"/>
          <p:cNvSpPr txBox="1"/>
          <p:nvPr/>
        </p:nvSpPr>
        <p:spPr>
          <a:xfrm>
            <a:off x="532875" y="3978000"/>
            <a:ext cx="12711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r>
              <a:rPr lang="en" sz="1000"/>
              <a:t>- get files</a:t>
            </a:r>
            <a:endParaRPr sz="1000"/>
          </a:p>
        </p:txBody>
      </p:sp>
      <p:pic>
        <p:nvPicPr>
          <p:cNvPr id="534" name="Google Shape;5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0611" y="3746258"/>
            <a:ext cx="518642" cy="62237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4"/>
          <p:cNvSpPr txBox="1"/>
          <p:nvPr/>
        </p:nvSpPr>
        <p:spPr>
          <a:xfrm>
            <a:off x="3971984" y="4408270"/>
            <a:ext cx="8949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b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Cognito</a:t>
            </a:r>
            <a:endParaRPr b="1" sz="18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44"/>
          <p:cNvCxnSpPr/>
          <p:nvPr/>
        </p:nvCxnSpPr>
        <p:spPr>
          <a:xfrm>
            <a:off x="511029" y="3644909"/>
            <a:ext cx="8595300" cy="0"/>
          </a:xfrm>
          <a:prstGeom prst="straightConnector1">
            <a:avLst/>
          </a:prstGeom>
          <a:noFill/>
          <a:ln cap="flat" cmpd="sng" w="9525">
            <a:solidFill>
              <a:srgbClr val="C1C1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44"/>
          <p:cNvCxnSpPr>
            <a:stCxn id="529" idx="3"/>
            <a:endCxn id="534" idx="0"/>
          </p:cNvCxnSpPr>
          <p:nvPr/>
        </p:nvCxnSpPr>
        <p:spPr>
          <a:xfrm>
            <a:off x="3279171" y="1368046"/>
            <a:ext cx="1140900" cy="237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44"/>
          <p:cNvSpPr txBox="1"/>
          <p:nvPr/>
        </p:nvSpPr>
        <p:spPr>
          <a:xfrm>
            <a:off x="3412700" y="1358038"/>
            <a:ext cx="894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3- get identity id and token</a:t>
            </a:r>
            <a:endParaRPr sz="1000"/>
          </a:p>
        </p:txBody>
      </p:sp>
      <p:sp>
        <p:nvSpPr>
          <p:cNvPr id="539" name="Google Shape;539;p44"/>
          <p:cNvSpPr/>
          <p:nvPr/>
        </p:nvSpPr>
        <p:spPr>
          <a:xfrm>
            <a:off x="5675100" y="114380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OMF API</a:t>
            </a:r>
            <a:endParaRPr sz="1200"/>
          </a:p>
        </p:txBody>
      </p:sp>
      <p:cxnSp>
        <p:nvCxnSpPr>
          <p:cNvPr id="540" name="Google Shape;540;p44"/>
          <p:cNvCxnSpPr>
            <a:stCxn id="524" idx="3"/>
            <a:endCxn id="529" idx="2"/>
          </p:cNvCxnSpPr>
          <p:nvPr/>
        </p:nvCxnSpPr>
        <p:spPr>
          <a:xfrm flipH="1" rot="10800000">
            <a:off x="1058225" y="2062950"/>
            <a:ext cx="1848000" cy="74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44"/>
          <p:cNvSpPr txBox="1"/>
          <p:nvPr/>
        </p:nvSpPr>
        <p:spPr>
          <a:xfrm>
            <a:off x="1447275" y="2758800"/>
            <a:ext cx="15399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r>
              <a:rPr lang="en" sz="1000"/>
              <a:t>- get order with attachment ids</a:t>
            </a:r>
            <a:endParaRPr sz="1000"/>
          </a:p>
        </p:txBody>
      </p:sp>
      <p:cxnSp>
        <p:nvCxnSpPr>
          <p:cNvPr id="542" name="Google Shape;542;p44"/>
          <p:cNvCxnSpPr>
            <a:stCxn id="529" idx="0"/>
            <a:endCxn id="539" idx="0"/>
          </p:cNvCxnSpPr>
          <p:nvPr/>
        </p:nvCxnSpPr>
        <p:spPr>
          <a:xfrm flipH="1" rot="-5400000">
            <a:off x="4352721" y="-773504"/>
            <a:ext cx="470700" cy="3363900"/>
          </a:xfrm>
          <a:prstGeom prst="bentConnector3">
            <a:avLst>
              <a:gd fmla="val -505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44"/>
          <p:cNvSpPr txBox="1"/>
          <p:nvPr/>
        </p:nvSpPr>
        <p:spPr>
          <a:xfrm>
            <a:off x="3809475" y="396600"/>
            <a:ext cx="15399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r>
              <a:rPr lang="en" sz="1000"/>
              <a:t>- </a:t>
            </a:r>
            <a:r>
              <a:rPr lang="en" sz="1000">
                <a:solidFill>
                  <a:schemeClr val="dk1"/>
                </a:solidFill>
              </a:rPr>
              <a:t>get order with attachment ids</a:t>
            </a:r>
            <a:endParaRPr sz="1000"/>
          </a:p>
        </p:txBody>
      </p:sp>
      <p:pic>
        <p:nvPicPr>
          <p:cNvPr id="544" name="Google Shape;54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9250" y="3743037"/>
            <a:ext cx="521366" cy="6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4"/>
          <p:cNvSpPr txBox="1"/>
          <p:nvPr/>
        </p:nvSpPr>
        <p:spPr>
          <a:xfrm>
            <a:off x="5822557" y="4384870"/>
            <a:ext cx="8949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b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1" sz="18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44"/>
          <p:cNvCxnSpPr>
            <a:stCxn id="539" idx="2"/>
            <a:endCxn id="544" idx="0"/>
          </p:cNvCxnSpPr>
          <p:nvPr/>
        </p:nvCxnSpPr>
        <p:spPr>
          <a:xfrm flipH="1" rot="-5400000">
            <a:off x="5194950" y="2667350"/>
            <a:ext cx="21507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Activity status update</a:t>
            </a:r>
            <a:endParaRPr sz="1800"/>
          </a:p>
        </p:txBody>
      </p:sp>
      <p:cxnSp>
        <p:nvCxnSpPr>
          <p:cNvPr id="552" name="Google Shape;552;p45"/>
          <p:cNvCxnSpPr>
            <a:stCxn id="553" idx="3"/>
            <a:endCxn id="554" idx="1"/>
          </p:cNvCxnSpPr>
          <p:nvPr/>
        </p:nvCxnSpPr>
        <p:spPr>
          <a:xfrm>
            <a:off x="2026350" y="1136700"/>
            <a:ext cx="2593800" cy="129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5" name="Google Shape;555;p45"/>
          <p:cNvCxnSpPr>
            <a:stCxn id="556" idx="1"/>
            <a:endCxn id="554" idx="4"/>
          </p:cNvCxnSpPr>
          <p:nvPr/>
        </p:nvCxnSpPr>
        <p:spPr>
          <a:xfrm rot="10800000">
            <a:off x="6426088" y="2433888"/>
            <a:ext cx="12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45"/>
          <p:cNvSpPr/>
          <p:nvPr/>
        </p:nvSpPr>
        <p:spPr>
          <a:xfrm>
            <a:off x="836550" y="91245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OMF</a:t>
            </a:r>
            <a:endParaRPr sz="1200"/>
          </a:p>
        </p:txBody>
      </p:sp>
      <p:sp>
        <p:nvSpPr>
          <p:cNvPr id="554" name="Google Shape;554;p45"/>
          <p:cNvSpPr/>
          <p:nvPr/>
        </p:nvSpPr>
        <p:spPr>
          <a:xfrm>
            <a:off x="4620113" y="2115200"/>
            <a:ext cx="1806075" cy="637400"/>
          </a:xfrm>
          <a:prstGeom prst="flowChartMagneticDrum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RabbitMQ</a:t>
            </a:r>
            <a:endParaRPr/>
          </a:p>
        </p:txBody>
      </p:sp>
      <p:sp>
        <p:nvSpPr>
          <p:cNvPr id="556" name="Google Shape;556;p45"/>
          <p:cNvSpPr/>
          <p:nvPr/>
        </p:nvSpPr>
        <p:spPr>
          <a:xfrm>
            <a:off x="7725688" y="2209638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Workflow</a:t>
            </a:r>
            <a:endParaRPr sz="1200"/>
          </a:p>
        </p:txBody>
      </p:sp>
      <p:sp>
        <p:nvSpPr>
          <p:cNvPr id="557" name="Google Shape;557;p45"/>
          <p:cNvSpPr/>
          <p:nvPr/>
        </p:nvSpPr>
        <p:spPr>
          <a:xfrm>
            <a:off x="836550" y="329385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BABS</a:t>
            </a:r>
            <a:endParaRPr sz="1200"/>
          </a:p>
        </p:txBody>
      </p:sp>
      <p:cxnSp>
        <p:nvCxnSpPr>
          <p:cNvPr id="558" name="Google Shape;558;p45"/>
          <p:cNvCxnSpPr>
            <a:stCxn id="557" idx="3"/>
            <a:endCxn id="554" idx="1"/>
          </p:cNvCxnSpPr>
          <p:nvPr/>
        </p:nvCxnSpPr>
        <p:spPr>
          <a:xfrm flipH="1" rot="10800000">
            <a:off x="2026350" y="2433900"/>
            <a:ext cx="25938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9" name="Google Shape;559;p45"/>
          <p:cNvSpPr txBox="1"/>
          <p:nvPr/>
        </p:nvSpPr>
        <p:spPr>
          <a:xfrm>
            <a:off x="6481050" y="2158250"/>
            <a:ext cx="11898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Activity Update</a:t>
            </a:r>
            <a:endParaRPr sz="1000"/>
          </a:p>
        </p:txBody>
      </p:sp>
      <p:sp>
        <p:nvSpPr>
          <p:cNvPr id="560" name="Google Shape;560;p45"/>
          <p:cNvSpPr txBox="1"/>
          <p:nvPr/>
        </p:nvSpPr>
        <p:spPr>
          <a:xfrm>
            <a:off x="2521900" y="1093625"/>
            <a:ext cx="1103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Activity Update</a:t>
            </a:r>
            <a:endParaRPr sz="1000"/>
          </a:p>
        </p:txBody>
      </p:sp>
      <p:sp>
        <p:nvSpPr>
          <p:cNvPr id="561" name="Google Shape;561;p45"/>
          <p:cNvSpPr txBox="1"/>
          <p:nvPr/>
        </p:nvSpPr>
        <p:spPr>
          <a:xfrm>
            <a:off x="2521900" y="3293850"/>
            <a:ext cx="1103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Activity Update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Services (</a:t>
            </a:r>
            <a:r>
              <a:rPr lang="en" sz="1200">
                <a:solidFill>
                  <a:schemeClr val="dk1"/>
                </a:solidFill>
              </a:rPr>
              <a:t>To make these services reusable some changes are still needed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/>
          </a:p>
        </p:txBody>
      </p:sp>
      <p:sp>
        <p:nvSpPr>
          <p:cNvPr id="567" name="Google Shape;567;p46"/>
          <p:cNvSpPr/>
          <p:nvPr/>
        </p:nvSpPr>
        <p:spPr>
          <a:xfrm>
            <a:off x="461675" y="70007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OMF</a:t>
            </a:r>
            <a:endParaRPr sz="1200"/>
          </a:p>
        </p:txBody>
      </p:sp>
      <p:sp>
        <p:nvSpPr>
          <p:cNvPr id="568" name="Google Shape;568;p46"/>
          <p:cNvSpPr txBox="1"/>
          <p:nvPr/>
        </p:nvSpPr>
        <p:spPr>
          <a:xfrm>
            <a:off x="1826725" y="805075"/>
            <a:ext cx="665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 Management Framework</a:t>
            </a:r>
            <a:endParaRPr sz="1000"/>
          </a:p>
        </p:txBody>
      </p:sp>
      <p:sp>
        <p:nvSpPr>
          <p:cNvPr id="569" name="Google Shape;569;p46"/>
          <p:cNvSpPr/>
          <p:nvPr/>
        </p:nvSpPr>
        <p:spPr>
          <a:xfrm>
            <a:off x="461675" y="2274086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COS</a:t>
            </a:r>
            <a:endParaRPr sz="1200"/>
          </a:p>
        </p:txBody>
      </p:sp>
      <p:sp>
        <p:nvSpPr>
          <p:cNvPr id="570" name="Google Shape;570;p46"/>
          <p:cNvSpPr txBox="1"/>
          <p:nvPr/>
        </p:nvSpPr>
        <p:spPr>
          <a:xfrm>
            <a:off x="1826725" y="2399561"/>
            <a:ext cx="665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Communication Service: </a:t>
            </a:r>
            <a:endParaRPr sz="1000"/>
          </a:p>
        </p:txBody>
      </p:sp>
      <p:sp>
        <p:nvSpPr>
          <p:cNvPr id="571" name="Google Shape;571;p46"/>
          <p:cNvSpPr/>
          <p:nvPr/>
        </p:nvSpPr>
        <p:spPr>
          <a:xfrm>
            <a:off x="461675" y="2810093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EPD</a:t>
            </a:r>
            <a:endParaRPr sz="1200"/>
          </a:p>
        </p:txBody>
      </p:sp>
      <p:sp>
        <p:nvSpPr>
          <p:cNvPr id="572" name="Google Shape;572;p46"/>
          <p:cNvSpPr txBox="1"/>
          <p:nvPr/>
        </p:nvSpPr>
        <p:spPr>
          <a:xfrm>
            <a:off x="1826725" y="2935568"/>
            <a:ext cx="665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Endpoint Profile </a:t>
            </a:r>
            <a:endParaRPr sz="1000"/>
          </a:p>
        </p:txBody>
      </p:sp>
      <p:sp>
        <p:nvSpPr>
          <p:cNvPr id="573" name="Google Shape;573;p46"/>
          <p:cNvSpPr/>
          <p:nvPr/>
        </p:nvSpPr>
        <p:spPr>
          <a:xfrm>
            <a:off x="461675" y="334610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TLS</a:t>
            </a:r>
            <a:endParaRPr sz="1200"/>
          </a:p>
        </p:txBody>
      </p:sp>
      <p:sp>
        <p:nvSpPr>
          <p:cNvPr id="574" name="Google Shape;574;p46"/>
          <p:cNvSpPr txBox="1"/>
          <p:nvPr/>
        </p:nvSpPr>
        <p:spPr>
          <a:xfrm>
            <a:off x="1826725" y="3471575"/>
            <a:ext cx="665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 Line Service: </a:t>
            </a:r>
            <a:r>
              <a:rPr lang="en" sz="1000">
                <a:solidFill>
                  <a:schemeClr val="dk1"/>
                </a:solidFill>
              </a:rPr>
              <a:t>crud operations for event types like activity submitted for approval, approved, rejected etc</a:t>
            </a:r>
            <a:endParaRPr sz="1000"/>
          </a:p>
        </p:txBody>
      </p:sp>
      <p:sp>
        <p:nvSpPr>
          <p:cNvPr id="575" name="Google Shape;575;p46"/>
          <p:cNvSpPr/>
          <p:nvPr/>
        </p:nvSpPr>
        <p:spPr>
          <a:xfrm>
            <a:off x="461675" y="123347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</a:t>
            </a:r>
            <a:endParaRPr sz="1200"/>
          </a:p>
        </p:txBody>
      </p:sp>
      <p:sp>
        <p:nvSpPr>
          <p:cNvPr id="576" name="Google Shape;576;p46"/>
          <p:cNvSpPr/>
          <p:nvPr/>
        </p:nvSpPr>
        <p:spPr>
          <a:xfrm>
            <a:off x="461675" y="175377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UCC</a:t>
            </a:r>
            <a:endParaRPr sz="1200"/>
          </a:p>
        </p:txBody>
      </p:sp>
      <p:sp>
        <p:nvSpPr>
          <p:cNvPr id="577" name="Google Shape;577;p46"/>
          <p:cNvSpPr txBox="1"/>
          <p:nvPr/>
        </p:nvSpPr>
        <p:spPr>
          <a:xfrm>
            <a:off x="1833175" y="1343688"/>
            <a:ext cx="665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Profile</a:t>
            </a:r>
            <a:endParaRPr sz="1000"/>
          </a:p>
        </p:txBody>
      </p:sp>
      <p:sp>
        <p:nvSpPr>
          <p:cNvPr id="578" name="Google Shape;578;p46"/>
          <p:cNvSpPr txBox="1"/>
          <p:nvPr/>
        </p:nvSpPr>
        <p:spPr>
          <a:xfrm>
            <a:off x="1826725" y="1861813"/>
            <a:ext cx="665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Catalog Service</a:t>
            </a:r>
            <a:endParaRPr sz="1000"/>
          </a:p>
        </p:txBody>
      </p:sp>
      <p:sp>
        <p:nvSpPr>
          <p:cNvPr id="579" name="Google Shape;579;p46"/>
          <p:cNvSpPr/>
          <p:nvPr/>
        </p:nvSpPr>
        <p:spPr>
          <a:xfrm>
            <a:off x="461675" y="387950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 Handler</a:t>
            </a:r>
            <a:endParaRPr sz="1200"/>
          </a:p>
        </p:txBody>
      </p:sp>
      <p:sp>
        <p:nvSpPr>
          <p:cNvPr id="580" name="Google Shape;580;p46"/>
          <p:cNvSpPr txBox="1"/>
          <p:nvPr/>
        </p:nvSpPr>
        <p:spPr>
          <a:xfrm>
            <a:off x="1826725" y="4004975"/>
            <a:ext cx="665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File Handler</a:t>
            </a:r>
            <a:r>
              <a:rPr lang="en" sz="1000"/>
              <a:t> Service: allow to save file’s metadata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Bridge specific Services</a:t>
            </a:r>
            <a:endParaRPr sz="1800"/>
          </a:p>
        </p:txBody>
      </p:sp>
      <p:sp>
        <p:nvSpPr>
          <p:cNvPr id="586" name="Google Shape;586;p47"/>
          <p:cNvSpPr/>
          <p:nvPr/>
        </p:nvSpPr>
        <p:spPr>
          <a:xfrm>
            <a:off x="461675" y="668707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BABS</a:t>
            </a:r>
            <a:endParaRPr sz="1200"/>
          </a:p>
        </p:txBody>
      </p:sp>
      <p:sp>
        <p:nvSpPr>
          <p:cNvPr id="587" name="Google Shape;587;p47"/>
          <p:cNvSpPr txBox="1"/>
          <p:nvPr/>
        </p:nvSpPr>
        <p:spPr>
          <a:xfrm>
            <a:off x="1826725" y="794182"/>
            <a:ext cx="665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Bridge Activities Bundles Service</a:t>
            </a:r>
            <a:endParaRPr sz="1000"/>
          </a:p>
        </p:txBody>
      </p:sp>
      <p:sp>
        <p:nvSpPr>
          <p:cNvPr id="588" name="Google Shape;588;p47"/>
          <p:cNvSpPr/>
          <p:nvPr/>
        </p:nvSpPr>
        <p:spPr>
          <a:xfrm>
            <a:off x="461675" y="1204714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BNO</a:t>
            </a:r>
            <a:endParaRPr sz="1200"/>
          </a:p>
        </p:txBody>
      </p:sp>
      <p:sp>
        <p:nvSpPr>
          <p:cNvPr id="589" name="Google Shape;589;p47"/>
          <p:cNvSpPr txBox="1"/>
          <p:nvPr/>
        </p:nvSpPr>
        <p:spPr>
          <a:xfrm>
            <a:off x="1826725" y="1330189"/>
            <a:ext cx="665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Bridge Notification </a:t>
            </a:r>
            <a:endParaRPr sz="1000"/>
          </a:p>
        </p:txBody>
      </p:sp>
      <p:sp>
        <p:nvSpPr>
          <p:cNvPr id="590" name="Google Shape;590;p47"/>
          <p:cNvSpPr/>
          <p:nvPr/>
        </p:nvSpPr>
        <p:spPr>
          <a:xfrm>
            <a:off x="461675" y="1740721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BOMI</a:t>
            </a:r>
            <a:endParaRPr sz="1200"/>
          </a:p>
        </p:txBody>
      </p:sp>
      <p:sp>
        <p:nvSpPr>
          <p:cNvPr id="591" name="Google Shape;591;p47"/>
          <p:cNvSpPr txBox="1"/>
          <p:nvPr/>
        </p:nvSpPr>
        <p:spPr>
          <a:xfrm>
            <a:off x="1826725" y="1866196"/>
            <a:ext cx="665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Bridge Order Management Index</a:t>
            </a:r>
            <a:endParaRPr sz="1000"/>
          </a:p>
        </p:txBody>
      </p:sp>
      <p:sp>
        <p:nvSpPr>
          <p:cNvPr id="592" name="Google Shape;592;p47"/>
          <p:cNvSpPr/>
          <p:nvPr/>
        </p:nvSpPr>
        <p:spPr>
          <a:xfrm>
            <a:off x="461675" y="2310704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Gateway</a:t>
            </a:r>
            <a:endParaRPr sz="1200"/>
          </a:p>
        </p:txBody>
      </p:sp>
      <p:sp>
        <p:nvSpPr>
          <p:cNvPr id="593" name="Google Shape;593;p47"/>
          <p:cNvSpPr txBox="1"/>
          <p:nvPr/>
        </p:nvSpPr>
        <p:spPr>
          <a:xfrm>
            <a:off x="1826725" y="2436179"/>
            <a:ext cx="665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Bridge Gateway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Lessons learned </a:t>
            </a:r>
            <a:endParaRPr sz="1800"/>
          </a:p>
        </p:txBody>
      </p:sp>
      <p:sp>
        <p:nvSpPr>
          <p:cNvPr id="599" name="Google Shape;599;p48"/>
          <p:cNvSpPr txBox="1"/>
          <p:nvPr/>
        </p:nvSpPr>
        <p:spPr>
          <a:xfrm>
            <a:off x="540275" y="817275"/>
            <a:ext cx="7070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Exchange - routing keys - queues setup </a:t>
            </a:r>
            <a:r>
              <a:rPr lang="en"/>
              <a:t>difficult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9"/>
          <p:cNvSpPr txBox="1"/>
          <p:nvPr>
            <p:ph type="title"/>
          </p:nvPr>
        </p:nvSpPr>
        <p:spPr>
          <a:xfrm>
            <a:off x="457200" y="53577"/>
            <a:ext cx="7990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 Server</a:t>
            </a:r>
            <a:endParaRPr sz="1800"/>
          </a:p>
        </p:txBody>
      </p:sp>
      <p:pic>
        <p:nvPicPr>
          <p:cNvPr id="605" name="Google Shape;6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838" y="567852"/>
            <a:ext cx="59912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0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JHipster</a:t>
            </a:r>
            <a:endParaRPr sz="1800"/>
          </a:p>
        </p:txBody>
      </p:sp>
      <p:sp>
        <p:nvSpPr>
          <p:cNvPr id="611" name="Google Shape;611;p50"/>
          <p:cNvSpPr txBox="1"/>
          <p:nvPr/>
        </p:nvSpPr>
        <p:spPr>
          <a:xfrm>
            <a:off x="212925" y="669350"/>
            <a:ext cx="8761800" cy="3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JHipster is a development platform to generate, develop and deploy Spring Boot + Angular Web applications and Spring microservices.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2" name="Google Shape;6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663" y="1967088"/>
            <a:ext cx="1026625" cy="13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1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JHipster</a:t>
            </a:r>
            <a:endParaRPr sz="1800"/>
          </a:p>
        </p:txBody>
      </p:sp>
      <p:pic>
        <p:nvPicPr>
          <p:cNvPr id="618" name="Google Shape;6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688" y="1050663"/>
            <a:ext cx="1026625" cy="13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1"/>
          <p:cNvSpPr txBox="1"/>
          <p:nvPr/>
        </p:nvSpPr>
        <p:spPr>
          <a:xfrm>
            <a:off x="2017950" y="2765250"/>
            <a:ext cx="51081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2"/>
          <p:cNvSpPr txBox="1"/>
          <p:nvPr/>
        </p:nvSpPr>
        <p:spPr>
          <a:xfrm>
            <a:off x="150925" y="112000"/>
            <a:ext cx="8912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Next steps</a:t>
            </a:r>
            <a:endParaRPr sz="1800"/>
          </a:p>
        </p:txBody>
      </p:sp>
      <p:sp>
        <p:nvSpPr>
          <p:cNvPr id="625" name="Google Shape;625;p52"/>
          <p:cNvSpPr txBox="1"/>
          <p:nvPr/>
        </p:nvSpPr>
        <p:spPr>
          <a:xfrm>
            <a:off x="212925" y="669350"/>
            <a:ext cx="8761800" cy="3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Hibernate 2nd level cache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Spring Cloud Config(DONE)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Service discovery (Eureka/Consul/etc)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Metrics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650" y="978824"/>
            <a:ext cx="838575" cy="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788" y="856175"/>
            <a:ext cx="881525" cy="8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8925" y="1008750"/>
            <a:ext cx="631100" cy="6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1933125" y="1741188"/>
            <a:ext cx="1154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3590163" y="1711013"/>
            <a:ext cx="1245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5567125" y="1711025"/>
            <a:ext cx="1154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Data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725" y="839800"/>
            <a:ext cx="1245000" cy="12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3125" y="2646069"/>
            <a:ext cx="1577750" cy="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3600" y="2591838"/>
            <a:ext cx="1245000" cy="624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54288" y="2533459"/>
            <a:ext cx="881525" cy="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4475" y="4249475"/>
            <a:ext cx="1558248" cy="3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27775" y="3921750"/>
            <a:ext cx="945515" cy="10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7675" y="2560977"/>
            <a:ext cx="1154700" cy="838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88800" y="3881157"/>
            <a:ext cx="881525" cy="909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219425" y="3965263"/>
            <a:ext cx="741225" cy="7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3911975" y="4690775"/>
            <a:ext cx="1299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584225" y="3809862"/>
            <a:ext cx="1052050" cy="83939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7676438" y="4613625"/>
            <a:ext cx="945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Swagger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354825" y="186750"/>
            <a:ext cx="8430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Spring framework stack &amp; more</a:t>
            </a:r>
            <a:endParaRPr sz="240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00631" y="953700"/>
            <a:ext cx="741212" cy="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7356800" y="1711013"/>
            <a:ext cx="1428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Security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145250" y="2531800"/>
            <a:ext cx="631100" cy="6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1984425" y="3162900"/>
            <a:ext cx="1052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Camunda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57200" y="53577"/>
            <a:ext cx="7990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Architecture Overview</a:t>
            </a:r>
            <a:endParaRPr sz="1800"/>
          </a:p>
        </p:txBody>
      </p:sp>
      <p:sp>
        <p:nvSpPr>
          <p:cNvPr id="170" name="Google Shape;170;p28"/>
          <p:cNvSpPr/>
          <p:nvPr/>
        </p:nvSpPr>
        <p:spPr>
          <a:xfrm>
            <a:off x="647800" y="1407375"/>
            <a:ext cx="1143900" cy="19953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16500" y="2107925"/>
            <a:ext cx="10065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API Gateway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Zuul</a:t>
            </a:r>
            <a:endParaRPr sz="110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73" y="2758925"/>
            <a:ext cx="830565" cy="44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8"/>
          <p:cNvCxnSpPr/>
          <p:nvPr/>
        </p:nvCxnSpPr>
        <p:spPr>
          <a:xfrm>
            <a:off x="2231389" y="478296"/>
            <a:ext cx="0" cy="3978300"/>
          </a:xfrm>
          <a:prstGeom prst="straightConnector1">
            <a:avLst/>
          </a:prstGeom>
          <a:noFill/>
          <a:ln cap="flat" cmpd="sng" w="25400">
            <a:solidFill>
              <a:srgbClr val="C1C1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28"/>
          <p:cNvSpPr/>
          <p:nvPr/>
        </p:nvSpPr>
        <p:spPr>
          <a:xfrm>
            <a:off x="2632675" y="100500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Microservice 1</a:t>
            </a:r>
            <a:endParaRPr sz="1200"/>
          </a:p>
        </p:txBody>
      </p:sp>
      <p:sp>
        <p:nvSpPr>
          <p:cNvPr id="175" name="Google Shape;175;p28"/>
          <p:cNvSpPr/>
          <p:nvPr/>
        </p:nvSpPr>
        <p:spPr>
          <a:xfrm>
            <a:off x="2632675" y="210457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Microservice 2</a:t>
            </a:r>
            <a:endParaRPr sz="1200"/>
          </a:p>
        </p:txBody>
      </p:sp>
      <p:sp>
        <p:nvSpPr>
          <p:cNvPr id="176" name="Google Shape;176;p28"/>
          <p:cNvSpPr/>
          <p:nvPr/>
        </p:nvSpPr>
        <p:spPr>
          <a:xfrm>
            <a:off x="2632675" y="328035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Microservice 3</a:t>
            </a:r>
            <a:endParaRPr sz="1200"/>
          </a:p>
        </p:txBody>
      </p:sp>
      <p:sp>
        <p:nvSpPr>
          <p:cNvPr id="177" name="Google Shape;177;p28"/>
          <p:cNvSpPr/>
          <p:nvPr/>
        </p:nvSpPr>
        <p:spPr>
          <a:xfrm>
            <a:off x="4569563" y="1788750"/>
            <a:ext cx="1006500" cy="15009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Message Broker</a:t>
            </a:r>
            <a:endParaRPr sz="120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599" y="2828551"/>
            <a:ext cx="830400" cy="309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8"/>
          <p:cNvCxnSpPr/>
          <p:nvPr/>
        </p:nvCxnSpPr>
        <p:spPr>
          <a:xfrm>
            <a:off x="7597239" y="478296"/>
            <a:ext cx="0" cy="3978300"/>
          </a:xfrm>
          <a:prstGeom prst="straightConnector1">
            <a:avLst/>
          </a:prstGeom>
          <a:noFill/>
          <a:ln cap="flat" cmpd="sng" w="25400">
            <a:solidFill>
              <a:srgbClr val="C1C1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28"/>
          <p:cNvCxnSpPr>
            <a:endCxn id="174" idx="1"/>
          </p:cNvCxnSpPr>
          <p:nvPr/>
        </p:nvCxnSpPr>
        <p:spPr>
          <a:xfrm flipH="1" rot="10800000">
            <a:off x="1800775" y="1229250"/>
            <a:ext cx="831900" cy="5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8"/>
          <p:cNvCxnSpPr>
            <a:stCxn id="170" idx="3"/>
            <a:endCxn id="175" idx="1"/>
          </p:cNvCxnSpPr>
          <p:nvPr/>
        </p:nvCxnSpPr>
        <p:spPr>
          <a:xfrm flipH="1" rot="10800000">
            <a:off x="1791700" y="2328825"/>
            <a:ext cx="8409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8"/>
          <p:cNvCxnSpPr/>
          <p:nvPr/>
        </p:nvCxnSpPr>
        <p:spPr>
          <a:xfrm rot="10800000">
            <a:off x="1800700" y="2985825"/>
            <a:ext cx="8334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8"/>
          <p:cNvCxnSpPr/>
          <p:nvPr/>
        </p:nvCxnSpPr>
        <p:spPr>
          <a:xfrm>
            <a:off x="3840350" y="1221150"/>
            <a:ext cx="73560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8"/>
          <p:cNvCxnSpPr>
            <a:stCxn id="175" idx="3"/>
            <a:endCxn id="177" idx="1"/>
          </p:cNvCxnSpPr>
          <p:nvPr/>
        </p:nvCxnSpPr>
        <p:spPr>
          <a:xfrm>
            <a:off x="3822475" y="2328825"/>
            <a:ext cx="74700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8"/>
          <p:cNvCxnSpPr>
            <a:stCxn id="176" idx="3"/>
          </p:cNvCxnSpPr>
          <p:nvPr/>
        </p:nvCxnSpPr>
        <p:spPr>
          <a:xfrm flipH="1" rot="10800000">
            <a:off x="3822475" y="2790900"/>
            <a:ext cx="736200" cy="7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8"/>
          <p:cNvCxnSpPr>
            <a:stCxn id="174" idx="2"/>
            <a:endCxn id="175" idx="0"/>
          </p:cNvCxnSpPr>
          <p:nvPr/>
        </p:nvCxnSpPr>
        <p:spPr>
          <a:xfrm>
            <a:off x="3227575" y="1453500"/>
            <a:ext cx="0" cy="6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8"/>
          <p:cNvCxnSpPr>
            <a:stCxn id="175" idx="2"/>
            <a:endCxn id="176" idx="0"/>
          </p:cNvCxnSpPr>
          <p:nvPr/>
        </p:nvCxnSpPr>
        <p:spPr>
          <a:xfrm>
            <a:off x="3227575" y="2553075"/>
            <a:ext cx="0" cy="7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8"/>
          <p:cNvSpPr/>
          <p:nvPr/>
        </p:nvSpPr>
        <p:spPr>
          <a:xfrm>
            <a:off x="6028850" y="100500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Microservice 4</a:t>
            </a:r>
            <a:endParaRPr sz="1200"/>
          </a:p>
        </p:txBody>
      </p:sp>
      <p:sp>
        <p:nvSpPr>
          <p:cNvPr id="189" name="Google Shape;189;p28"/>
          <p:cNvSpPr/>
          <p:nvPr/>
        </p:nvSpPr>
        <p:spPr>
          <a:xfrm>
            <a:off x="6028850" y="210457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Microservice 5</a:t>
            </a:r>
            <a:endParaRPr sz="1200"/>
          </a:p>
        </p:txBody>
      </p:sp>
      <p:sp>
        <p:nvSpPr>
          <p:cNvPr id="190" name="Google Shape;190;p28"/>
          <p:cNvSpPr/>
          <p:nvPr/>
        </p:nvSpPr>
        <p:spPr>
          <a:xfrm>
            <a:off x="6028850" y="328035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Microservice 6</a:t>
            </a:r>
            <a:endParaRPr sz="1200"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4113" y="431712"/>
            <a:ext cx="521366" cy="6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7847420" y="1073545"/>
            <a:ext cx="8949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b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1" sz="18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9289" y="3101554"/>
            <a:ext cx="543126" cy="6013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7963647" y="3751958"/>
            <a:ext cx="8949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b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  <a:endParaRPr b="1" sz="18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28"/>
          <p:cNvCxnSpPr>
            <a:stCxn id="188" idx="3"/>
            <a:endCxn id="191" idx="1"/>
          </p:cNvCxnSpPr>
          <p:nvPr/>
        </p:nvCxnSpPr>
        <p:spPr>
          <a:xfrm flipH="1" rot="10800000">
            <a:off x="7218650" y="732750"/>
            <a:ext cx="815400" cy="4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8"/>
          <p:cNvCxnSpPr>
            <a:stCxn id="190" idx="3"/>
            <a:endCxn id="193" idx="1"/>
          </p:cNvCxnSpPr>
          <p:nvPr/>
        </p:nvCxnSpPr>
        <p:spPr>
          <a:xfrm flipH="1" rot="10800000">
            <a:off x="7218650" y="3402300"/>
            <a:ext cx="920700" cy="1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8"/>
          <p:cNvCxnSpPr>
            <a:stCxn id="188" idx="1"/>
          </p:cNvCxnSpPr>
          <p:nvPr/>
        </p:nvCxnSpPr>
        <p:spPr>
          <a:xfrm flipH="1">
            <a:off x="5595950" y="1229250"/>
            <a:ext cx="432900" cy="6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8"/>
          <p:cNvCxnSpPr>
            <a:stCxn id="189" idx="1"/>
            <a:endCxn id="177" idx="3"/>
          </p:cNvCxnSpPr>
          <p:nvPr/>
        </p:nvCxnSpPr>
        <p:spPr>
          <a:xfrm flipH="1">
            <a:off x="5576150" y="2328825"/>
            <a:ext cx="45270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8"/>
          <p:cNvCxnSpPr>
            <a:stCxn id="190" idx="1"/>
          </p:cNvCxnSpPr>
          <p:nvPr/>
        </p:nvCxnSpPr>
        <p:spPr>
          <a:xfrm rot="10800000">
            <a:off x="5586950" y="2826300"/>
            <a:ext cx="4419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" name="Google Shape;200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5147" y="1593750"/>
            <a:ext cx="548022" cy="64692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7847414" y="2262983"/>
            <a:ext cx="10203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b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00">
                <a:solidFill>
                  <a:srgbClr val="474746"/>
                </a:solidFill>
                <a:latin typeface="Arial"/>
                <a:ea typeface="Arial"/>
                <a:cs typeface="Arial"/>
                <a:sym typeface="Arial"/>
              </a:rPr>
              <a:t>Elastic</a:t>
            </a:r>
            <a:r>
              <a:rPr b="1" lang="en" sz="1000">
                <a:solidFill>
                  <a:srgbClr val="474746"/>
                </a:solidFill>
              </a:rPr>
              <a:t>Search</a:t>
            </a:r>
            <a:endParaRPr b="1" sz="1000">
              <a:solidFill>
                <a:srgbClr val="474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8"/>
          <p:cNvCxnSpPr>
            <a:stCxn id="189" idx="3"/>
            <a:endCxn id="200" idx="1"/>
          </p:cNvCxnSpPr>
          <p:nvPr/>
        </p:nvCxnSpPr>
        <p:spPr>
          <a:xfrm flipH="1" rot="10800000">
            <a:off x="7218650" y="1917225"/>
            <a:ext cx="8565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8"/>
          <p:cNvSpPr txBox="1"/>
          <p:nvPr/>
        </p:nvSpPr>
        <p:spPr>
          <a:xfrm>
            <a:off x="4179500" y="4271537"/>
            <a:ext cx="1782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Java 8/</a:t>
            </a:r>
            <a:r>
              <a:rPr lang="en" sz="1200"/>
              <a:t>Spring boot</a:t>
            </a:r>
            <a:endParaRPr sz="1200"/>
          </a:p>
        </p:txBody>
      </p:sp>
      <p:sp>
        <p:nvSpPr>
          <p:cNvPr id="204" name="Google Shape;204;p28"/>
          <p:cNvSpPr txBox="1"/>
          <p:nvPr/>
        </p:nvSpPr>
        <p:spPr>
          <a:xfrm>
            <a:off x="328450" y="4271537"/>
            <a:ext cx="1782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Java 8/Spring boot</a:t>
            </a:r>
            <a:endParaRPr sz="1200"/>
          </a:p>
        </p:txBody>
      </p:sp>
      <p:sp>
        <p:nvSpPr>
          <p:cNvPr id="205" name="Google Shape;205;p28"/>
          <p:cNvSpPr/>
          <p:nvPr/>
        </p:nvSpPr>
        <p:spPr>
          <a:xfrm>
            <a:off x="4520050" y="693682"/>
            <a:ext cx="1189800" cy="7137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Camunda</a:t>
            </a:r>
            <a:endParaRPr sz="1200"/>
          </a:p>
        </p:txBody>
      </p:sp>
      <p:cxnSp>
        <p:nvCxnSpPr>
          <p:cNvPr id="206" name="Google Shape;206;p28"/>
          <p:cNvCxnSpPr>
            <a:stCxn id="205" idx="2"/>
            <a:endCxn id="177" idx="0"/>
          </p:cNvCxnSpPr>
          <p:nvPr/>
        </p:nvCxnSpPr>
        <p:spPr>
          <a:xfrm flipH="1">
            <a:off x="5072950" y="1407382"/>
            <a:ext cx="420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457200" y="53577"/>
            <a:ext cx="7990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Architecture Overview</a:t>
            </a:r>
            <a:endParaRPr sz="1800"/>
          </a:p>
        </p:txBody>
      </p:sp>
      <p:sp>
        <p:nvSpPr>
          <p:cNvPr id="212" name="Google Shape;212;p29"/>
          <p:cNvSpPr/>
          <p:nvPr/>
        </p:nvSpPr>
        <p:spPr>
          <a:xfrm>
            <a:off x="647800" y="1940775"/>
            <a:ext cx="1143900" cy="19953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716500" y="2714175"/>
            <a:ext cx="10065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API Gateway</a:t>
            </a:r>
            <a:endParaRPr sz="1100"/>
          </a:p>
        </p:txBody>
      </p:sp>
      <p:cxnSp>
        <p:nvCxnSpPr>
          <p:cNvPr id="214" name="Google Shape;214;p29"/>
          <p:cNvCxnSpPr/>
          <p:nvPr/>
        </p:nvCxnSpPr>
        <p:spPr>
          <a:xfrm>
            <a:off x="2231389" y="478296"/>
            <a:ext cx="0" cy="3978300"/>
          </a:xfrm>
          <a:prstGeom prst="straightConnector1">
            <a:avLst/>
          </a:prstGeom>
          <a:noFill/>
          <a:ln cap="flat" cmpd="sng" w="25400">
            <a:solidFill>
              <a:srgbClr val="C1C1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29"/>
          <p:cNvSpPr/>
          <p:nvPr/>
        </p:nvSpPr>
        <p:spPr>
          <a:xfrm>
            <a:off x="7023700" y="537500"/>
            <a:ext cx="1189800" cy="448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Authorization Service</a:t>
            </a:r>
            <a:endParaRPr sz="1200"/>
          </a:p>
        </p:txBody>
      </p:sp>
      <p:sp>
        <p:nvSpPr>
          <p:cNvPr id="216" name="Google Shape;216;p29"/>
          <p:cNvSpPr/>
          <p:nvPr/>
        </p:nvSpPr>
        <p:spPr>
          <a:xfrm>
            <a:off x="2632675" y="263797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Microservice 2</a:t>
            </a:r>
            <a:endParaRPr sz="1200"/>
          </a:p>
        </p:txBody>
      </p:sp>
      <p:sp>
        <p:nvSpPr>
          <p:cNvPr id="217" name="Google Shape;217;p29"/>
          <p:cNvSpPr/>
          <p:nvPr/>
        </p:nvSpPr>
        <p:spPr>
          <a:xfrm>
            <a:off x="2632675" y="381375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Microservice 3</a:t>
            </a:r>
            <a:endParaRPr sz="1200"/>
          </a:p>
        </p:txBody>
      </p:sp>
      <p:cxnSp>
        <p:nvCxnSpPr>
          <p:cNvPr id="218" name="Google Shape;218;p29"/>
          <p:cNvCxnSpPr>
            <a:stCxn id="212" idx="3"/>
            <a:endCxn id="216" idx="1"/>
          </p:cNvCxnSpPr>
          <p:nvPr/>
        </p:nvCxnSpPr>
        <p:spPr>
          <a:xfrm flipH="1" rot="10800000">
            <a:off x="1791700" y="2862225"/>
            <a:ext cx="8409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9"/>
          <p:cNvCxnSpPr/>
          <p:nvPr/>
        </p:nvCxnSpPr>
        <p:spPr>
          <a:xfrm rot="10800000">
            <a:off x="1800700" y="3519225"/>
            <a:ext cx="8334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>
            <a:stCxn id="216" idx="3"/>
            <a:endCxn id="221" idx="1"/>
          </p:cNvCxnSpPr>
          <p:nvPr/>
        </p:nvCxnSpPr>
        <p:spPr>
          <a:xfrm>
            <a:off x="3822475" y="2862225"/>
            <a:ext cx="9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>
            <a:stCxn id="217" idx="3"/>
            <a:endCxn id="223" idx="1"/>
          </p:cNvCxnSpPr>
          <p:nvPr/>
        </p:nvCxnSpPr>
        <p:spPr>
          <a:xfrm>
            <a:off x="3822475" y="4038000"/>
            <a:ext cx="9276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9"/>
          <p:cNvCxnSpPr>
            <a:stCxn id="216" idx="2"/>
            <a:endCxn id="217" idx="0"/>
          </p:cNvCxnSpPr>
          <p:nvPr/>
        </p:nvCxnSpPr>
        <p:spPr>
          <a:xfrm>
            <a:off x="3227575" y="3086475"/>
            <a:ext cx="0" cy="7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9"/>
          <p:cNvSpPr txBox="1"/>
          <p:nvPr/>
        </p:nvSpPr>
        <p:spPr>
          <a:xfrm>
            <a:off x="4179500" y="4271537"/>
            <a:ext cx="1782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Java 8/Spring boot</a:t>
            </a:r>
            <a:endParaRPr sz="1200"/>
          </a:p>
        </p:txBody>
      </p:sp>
      <p:sp>
        <p:nvSpPr>
          <p:cNvPr id="226" name="Google Shape;226;p29"/>
          <p:cNvSpPr txBox="1"/>
          <p:nvPr/>
        </p:nvSpPr>
        <p:spPr>
          <a:xfrm>
            <a:off x="328450" y="4271537"/>
            <a:ext cx="1782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Java 8/Spring boot</a:t>
            </a:r>
            <a:endParaRPr sz="1200"/>
          </a:p>
        </p:txBody>
      </p:sp>
      <p:sp>
        <p:nvSpPr>
          <p:cNvPr id="227" name="Google Shape;227;p29"/>
          <p:cNvSpPr/>
          <p:nvPr/>
        </p:nvSpPr>
        <p:spPr>
          <a:xfrm>
            <a:off x="624850" y="50207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ADF</a:t>
            </a:r>
            <a:endParaRPr sz="1200"/>
          </a:p>
        </p:txBody>
      </p:sp>
      <p:cxnSp>
        <p:nvCxnSpPr>
          <p:cNvPr id="228" name="Google Shape;228;p29"/>
          <p:cNvCxnSpPr>
            <a:stCxn id="212" idx="0"/>
            <a:endCxn id="227" idx="2"/>
          </p:cNvCxnSpPr>
          <p:nvPr/>
        </p:nvCxnSpPr>
        <p:spPr>
          <a:xfrm rot="10800000">
            <a:off x="1219750" y="950475"/>
            <a:ext cx="0" cy="9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9"/>
          <p:cNvSpPr/>
          <p:nvPr/>
        </p:nvSpPr>
        <p:spPr>
          <a:xfrm>
            <a:off x="4732150" y="153840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Microservice n</a:t>
            </a:r>
            <a:endParaRPr sz="1200"/>
          </a:p>
        </p:txBody>
      </p:sp>
      <p:sp>
        <p:nvSpPr>
          <p:cNvPr id="221" name="Google Shape;221;p29"/>
          <p:cNvSpPr/>
          <p:nvPr/>
        </p:nvSpPr>
        <p:spPr>
          <a:xfrm>
            <a:off x="4732150" y="2637975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Microservice n</a:t>
            </a:r>
            <a:endParaRPr sz="1200"/>
          </a:p>
        </p:txBody>
      </p:sp>
      <p:sp>
        <p:nvSpPr>
          <p:cNvPr id="223" name="Google Shape;223;p29"/>
          <p:cNvSpPr/>
          <p:nvPr/>
        </p:nvSpPr>
        <p:spPr>
          <a:xfrm>
            <a:off x="4749925" y="3815850"/>
            <a:ext cx="1189800" cy="4485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Microservice n</a:t>
            </a:r>
            <a:endParaRPr sz="1200"/>
          </a:p>
        </p:txBody>
      </p:sp>
      <p:cxnSp>
        <p:nvCxnSpPr>
          <p:cNvPr id="230" name="Google Shape;230;p29"/>
          <p:cNvCxnSpPr>
            <a:stCxn id="221" idx="0"/>
            <a:endCxn id="229" idx="2"/>
          </p:cNvCxnSpPr>
          <p:nvPr/>
        </p:nvCxnSpPr>
        <p:spPr>
          <a:xfrm rot="10800000">
            <a:off x="5327050" y="1986975"/>
            <a:ext cx="0" cy="6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9"/>
          <p:cNvSpPr txBox="1"/>
          <p:nvPr/>
        </p:nvSpPr>
        <p:spPr>
          <a:xfrm>
            <a:off x="335500" y="1196750"/>
            <a:ext cx="1595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Validate Token</a:t>
            </a:r>
            <a:endParaRPr sz="1000"/>
          </a:p>
        </p:txBody>
      </p:sp>
      <p:sp>
        <p:nvSpPr>
          <p:cNvPr id="232" name="Google Shape;232;p29"/>
          <p:cNvSpPr txBox="1"/>
          <p:nvPr/>
        </p:nvSpPr>
        <p:spPr>
          <a:xfrm>
            <a:off x="2328775" y="1418050"/>
            <a:ext cx="247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roles to authorize user</a:t>
            </a:r>
            <a:endParaRPr sz="1000"/>
          </a:p>
        </p:txBody>
      </p:sp>
      <p:cxnSp>
        <p:nvCxnSpPr>
          <p:cNvPr id="233" name="Google Shape;233;p29"/>
          <p:cNvCxnSpPr/>
          <p:nvPr/>
        </p:nvCxnSpPr>
        <p:spPr>
          <a:xfrm>
            <a:off x="6342589" y="582596"/>
            <a:ext cx="0" cy="3978300"/>
          </a:xfrm>
          <a:prstGeom prst="straightConnector1">
            <a:avLst/>
          </a:prstGeom>
          <a:noFill/>
          <a:ln cap="flat" cmpd="sng" w="25400">
            <a:solidFill>
              <a:srgbClr val="C1C1C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53577"/>
            <a:ext cx="7990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Order customization attachments</a:t>
            </a:r>
            <a:endParaRPr sz="1800"/>
          </a:p>
        </p:txBody>
      </p:sp>
      <p:sp>
        <p:nvSpPr>
          <p:cNvPr id="239" name="Google Shape;239;p30"/>
          <p:cNvSpPr/>
          <p:nvPr/>
        </p:nvSpPr>
        <p:spPr>
          <a:xfrm>
            <a:off x="2476600" y="961300"/>
            <a:ext cx="884100" cy="29748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2510950" y="2132500"/>
            <a:ext cx="8154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API Gateway</a:t>
            </a:r>
            <a:endParaRPr sz="1100"/>
          </a:p>
        </p:txBody>
      </p:sp>
      <p:cxnSp>
        <p:nvCxnSpPr>
          <p:cNvPr id="241" name="Google Shape;241;p30"/>
          <p:cNvCxnSpPr/>
          <p:nvPr/>
        </p:nvCxnSpPr>
        <p:spPr>
          <a:xfrm>
            <a:off x="2231389" y="478296"/>
            <a:ext cx="0" cy="3978300"/>
          </a:xfrm>
          <a:prstGeom prst="straightConnector1">
            <a:avLst/>
          </a:prstGeom>
          <a:noFill/>
          <a:ln cap="flat" cmpd="sng" w="25400">
            <a:solidFill>
              <a:srgbClr val="C1C1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30"/>
          <p:cNvSpPr/>
          <p:nvPr/>
        </p:nvSpPr>
        <p:spPr>
          <a:xfrm>
            <a:off x="6769250" y="890475"/>
            <a:ext cx="1189800" cy="11874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 handler Service</a:t>
            </a:r>
            <a:endParaRPr sz="1200"/>
          </a:p>
        </p:txBody>
      </p:sp>
      <p:sp>
        <p:nvSpPr>
          <p:cNvPr id="243" name="Google Shape;243;p30"/>
          <p:cNvSpPr/>
          <p:nvPr/>
        </p:nvSpPr>
        <p:spPr>
          <a:xfrm>
            <a:off x="6769250" y="2529250"/>
            <a:ext cx="1189800" cy="11874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OMF</a:t>
            </a:r>
            <a:endParaRPr sz="1200"/>
          </a:p>
        </p:txBody>
      </p:sp>
      <p:cxnSp>
        <p:nvCxnSpPr>
          <p:cNvPr id="244" name="Google Shape;244;p30"/>
          <p:cNvCxnSpPr/>
          <p:nvPr/>
        </p:nvCxnSpPr>
        <p:spPr>
          <a:xfrm flipH="1" rot="10800000">
            <a:off x="3372950" y="1305700"/>
            <a:ext cx="33963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0"/>
          <p:cNvCxnSpPr/>
          <p:nvPr/>
        </p:nvCxnSpPr>
        <p:spPr>
          <a:xfrm rot="10800000">
            <a:off x="3346550" y="2848625"/>
            <a:ext cx="3422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246" name="Google Shape;2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10" y="2077846"/>
            <a:ext cx="730545" cy="73054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/>
        </p:nvSpPr>
        <p:spPr>
          <a:xfrm>
            <a:off x="196872" y="2910257"/>
            <a:ext cx="1079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8" name="Google Shape;248;p30"/>
          <p:cNvCxnSpPr>
            <a:stCxn id="246" idx="3"/>
            <a:endCxn id="240" idx="1"/>
          </p:cNvCxnSpPr>
          <p:nvPr/>
        </p:nvCxnSpPr>
        <p:spPr>
          <a:xfrm>
            <a:off x="1110655" y="2443118"/>
            <a:ext cx="14004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0"/>
          <p:cNvSpPr txBox="1"/>
          <p:nvPr/>
        </p:nvSpPr>
        <p:spPr>
          <a:xfrm>
            <a:off x="1187472" y="2148257"/>
            <a:ext cx="1079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1 - PUT order with 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attachments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4083072" y="1005257"/>
            <a:ext cx="1079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2 - POST/PUT File Metadata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1" name="Google Shape;251;p30"/>
          <p:cNvCxnSpPr/>
          <p:nvPr/>
        </p:nvCxnSpPr>
        <p:spPr>
          <a:xfrm rot="10800000">
            <a:off x="3346325" y="1749200"/>
            <a:ext cx="341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0"/>
          <p:cNvSpPr txBox="1"/>
          <p:nvPr/>
        </p:nvSpPr>
        <p:spPr>
          <a:xfrm>
            <a:off x="4311672" y="1767257"/>
            <a:ext cx="1079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return File Metadata with ID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4235472" y="2529257"/>
            <a:ext cx="1079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PUT Order with Attachment ID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 rot="10800000">
            <a:off x="3381725" y="3289575"/>
            <a:ext cx="33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 txBox="1"/>
          <p:nvPr/>
        </p:nvSpPr>
        <p:spPr>
          <a:xfrm>
            <a:off x="4235472" y="3291257"/>
            <a:ext cx="1079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return Order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6" name="Google Shape;256;p30"/>
          <p:cNvCxnSpPr>
            <a:endCxn id="242" idx="3"/>
          </p:cNvCxnSpPr>
          <p:nvPr/>
        </p:nvCxnSpPr>
        <p:spPr>
          <a:xfrm flipH="1" rot="10800000">
            <a:off x="3375650" y="1484175"/>
            <a:ext cx="4583400" cy="2394300"/>
          </a:xfrm>
          <a:prstGeom prst="bentConnector3">
            <a:avLst>
              <a:gd fmla="val 1051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0"/>
          <p:cNvSpPr txBox="1"/>
          <p:nvPr/>
        </p:nvSpPr>
        <p:spPr>
          <a:xfrm>
            <a:off x="4159278" y="3900850"/>
            <a:ext cx="2045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update File Metadata with activity ID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457200" y="53577"/>
            <a:ext cx="7990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Order customization attachments</a:t>
            </a:r>
            <a:endParaRPr sz="1800"/>
          </a:p>
        </p:txBody>
      </p:sp>
      <p:sp>
        <p:nvSpPr>
          <p:cNvPr id="263" name="Google Shape;263;p31"/>
          <p:cNvSpPr/>
          <p:nvPr/>
        </p:nvSpPr>
        <p:spPr>
          <a:xfrm>
            <a:off x="2476600" y="961300"/>
            <a:ext cx="884100" cy="29748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2510950" y="2132500"/>
            <a:ext cx="8154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API Gateway</a:t>
            </a:r>
            <a:endParaRPr sz="1100"/>
          </a:p>
        </p:txBody>
      </p:sp>
      <p:cxnSp>
        <p:nvCxnSpPr>
          <p:cNvPr id="265" name="Google Shape;265;p31"/>
          <p:cNvCxnSpPr/>
          <p:nvPr/>
        </p:nvCxnSpPr>
        <p:spPr>
          <a:xfrm>
            <a:off x="2231389" y="478296"/>
            <a:ext cx="0" cy="3978300"/>
          </a:xfrm>
          <a:prstGeom prst="straightConnector1">
            <a:avLst/>
          </a:prstGeom>
          <a:noFill/>
          <a:ln cap="flat" cmpd="sng" w="25400">
            <a:solidFill>
              <a:srgbClr val="C1C1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31"/>
          <p:cNvSpPr/>
          <p:nvPr/>
        </p:nvSpPr>
        <p:spPr>
          <a:xfrm>
            <a:off x="6769250" y="890475"/>
            <a:ext cx="1189800" cy="11874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OMF</a:t>
            </a:r>
            <a:endParaRPr sz="1200"/>
          </a:p>
        </p:txBody>
      </p:sp>
      <p:sp>
        <p:nvSpPr>
          <p:cNvPr id="267" name="Google Shape;267;p31"/>
          <p:cNvSpPr/>
          <p:nvPr/>
        </p:nvSpPr>
        <p:spPr>
          <a:xfrm>
            <a:off x="6769250" y="2529250"/>
            <a:ext cx="1189800" cy="11874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File handler Service</a:t>
            </a:r>
            <a:endParaRPr sz="1200"/>
          </a:p>
        </p:txBody>
      </p:sp>
      <p:cxnSp>
        <p:nvCxnSpPr>
          <p:cNvPr id="268" name="Google Shape;268;p31"/>
          <p:cNvCxnSpPr/>
          <p:nvPr/>
        </p:nvCxnSpPr>
        <p:spPr>
          <a:xfrm flipH="1" rot="10800000">
            <a:off x="3372950" y="1305700"/>
            <a:ext cx="33963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1"/>
          <p:cNvCxnSpPr/>
          <p:nvPr/>
        </p:nvCxnSpPr>
        <p:spPr>
          <a:xfrm rot="10800000">
            <a:off x="3346550" y="2848625"/>
            <a:ext cx="3422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270" name="Google Shape;2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10" y="2077846"/>
            <a:ext cx="730545" cy="73054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1"/>
          <p:cNvSpPr txBox="1"/>
          <p:nvPr/>
        </p:nvSpPr>
        <p:spPr>
          <a:xfrm>
            <a:off x="196872" y="2910257"/>
            <a:ext cx="1079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2" name="Google Shape;272;p31"/>
          <p:cNvCxnSpPr>
            <a:stCxn id="270" idx="3"/>
            <a:endCxn id="264" idx="1"/>
          </p:cNvCxnSpPr>
          <p:nvPr/>
        </p:nvCxnSpPr>
        <p:spPr>
          <a:xfrm>
            <a:off x="1110655" y="2443118"/>
            <a:ext cx="14004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1"/>
          <p:cNvSpPr txBox="1"/>
          <p:nvPr/>
        </p:nvSpPr>
        <p:spPr>
          <a:xfrm>
            <a:off x="1187472" y="2148257"/>
            <a:ext cx="1079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1 - get order with 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attachments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4083072" y="1005257"/>
            <a:ext cx="1079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Get Order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5" name="Google Shape;275;p31"/>
          <p:cNvCxnSpPr/>
          <p:nvPr/>
        </p:nvCxnSpPr>
        <p:spPr>
          <a:xfrm rot="10800000">
            <a:off x="3346325" y="1749200"/>
            <a:ext cx="341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1"/>
          <p:cNvSpPr txBox="1"/>
          <p:nvPr/>
        </p:nvSpPr>
        <p:spPr>
          <a:xfrm>
            <a:off x="4311672" y="1767257"/>
            <a:ext cx="1079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return Order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4235472" y="2529257"/>
            <a:ext cx="1079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get Files Metadata with activities Ids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8" name="Google Shape;278;p31"/>
          <p:cNvCxnSpPr/>
          <p:nvPr/>
        </p:nvCxnSpPr>
        <p:spPr>
          <a:xfrm rot="10800000">
            <a:off x="3381725" y="3289575"/>
            <a:ext cx="33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1"/>
          <p:cNvSpPr txBox="1"/>
          <p:nvPr/>
        </p:nvSpPr>
        <p:spPr>
          <a:xfrm>
            <a:off x="4235472" y="3291257"/>
            <a:ext cx="1079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return List of File Metadata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457200" y="53577"/>
            <a:ext cx="7990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Thumbnail</a:t>
            </a:r>
            <a:endParaRPr sz="1800"/>
          </a:p>
        </p:txBody>
      </p:sp>
      <p:cxnSp>
        <p:nvCxnSpPr>
          <p:cNvPr id="285" name="Google Shape;285;p32"/>
          <p:cNvCxnSpPr/>
          <p:nvPr/>
        </p:nvCxnSpPr>
        <p:spPr>
          <a:xfrm>
            <a:off x="2231389" y="478296"/>
            <a:ext cx="0" cy="3978300"/>
          </a:xfrm>
          <a:prstGeom prst="straightConnector1">
            <a:avLst/>
          </a:prstGeom>
          <a:noFill/>
          <a:ln cap="flat" cmpd="sng" w="25400">
            <a:solidFill>
              <a:srgbClr val="C1C1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32"/>
          <p:cNvSpPr/>
          <p:nvPr/>
        </p:nvSpPr>
        <p:spPr>
          <a:xfrm>
            <a:off x="6849175" y="1873750"/>
            <a:ext cx="1189800" cy="11874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File handler Service</a:t>
            </a:r>
            <a:endParaRPr sz="1200"/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10" y="2077846"/>
            <a:ext cx="730545" cy="73054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 txBox="1"/>
          <p:nvPr/>
        </p:nvSpPr>
        <p:spPr>
          <a:xfrm>
            <a:off x="196872" y="2910257"/>
            <a:ext cx="10791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9" name="Google Shape;289;p32"/>
          <p:cNvCxnSpPr>
            <a:stCxn id="287" idx="3"/>
            <a:endCxn id="290" idx="1"/>
          </p:cNvCxnSpPr>
          <p:nvPr/>
        </p:nvCxnSpPr>
        <p:spPr>
          <a:xfrm>
            <a:off x="1110655" y="2443118"/>
            <a:ext cx="14004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2"/>
          <p:cNvSpPr txBox="1"/>
          <p:nvPr/>
        </p:nvSpPr>
        <p:spPr>
          <a:xfrm>
            <a:off x="1111275" y="2224450"/>
            <a:ext cx="11898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1 - get a </a:t>
            </a: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Thumbnail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2476600" y="961300"/>
            <a:ext cx="884100" cy="2974800"/>
          </a:xfrm>
          <a:prstGeom prst="rect">
            <a:avLst/>
          </a:prstGeom>
          <a:solidFill>
            <a:srgbClr val="7ACF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2510950" y="2132500"/>
            <a:ext cx="8154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API Gateway</a:t>
            </a:r>
            <a:endParaRPr sz="1100"/>
          </a:p>
        </p:txBody>
      </p:sp>
      <p:cxnSp>
        <p:nvCxnSpPr>
          <p:cNvPr id="293" name="Google Shape;293;p32"/>
          <p:cNvCxnSpPr>
            <a:stCxn id="290" idx="3"/>
            <a:endCxn id="286" idx="1"/>
          </p:cNvCxnSpPr>
          <p:nvPr/>
        </p:nvCxnSpPr>
        <p:spPr>
          <a:xfrm>
            <a:off x="3326350" y="2467450"/>
            <a:ext cx="352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2"/>
          <p:cNvSpPr txBox="1"/>
          <p:nvPr/>
        </p:nvSpPr>
        <p:spPr>
          <a:xfrm>
            <a:off x="3980225" y="2224450"/>
            <a:ext cx="11898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get a Thumbnail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6271525" y="961300"/>
            <a:ext cx="23451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to get </a:t>
            </a: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Thumbnail from S3.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Thumbnail exists return back to client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Thumbnail doesn't exists: create Thumbnail in S3 and return back to client 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6" name="Google Shape;296;p32"/>
          <p:cNvCxnSpPr/>
          <p:nvPr/>
        </p:nvCxnSpPr>
        <p:spPr>
          <a:xfrm rot="10800000">
            <a:off x="3313975" y="2789175"/>
            <a:ext cx="3535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2"/>
          <p:cNvSpPr txBox="1"/>
          <p:nvPr/>
        </p:nvSpPr>
        <p:spPr>
          <a:xfrm>
            <a:off x="3980225" y="2834050"/>
            <a:ext cx="14004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 sz="1000">
                <a:solidFill>
                  <a:srgbClr val="4747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Thumbnail response</a:t>
            </a:r>
            <a:endParaRPr sz="1000">
              <a:solidFill>
                <a:srgbClr val="47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457200" y="53577"/>
            <a:ext cx="7990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Interaction(old -&gt; needs to be updated)</a:t>
            </a:r>
            <a:endParaRPr sz="1800"/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2077"/>
            <a:ext cx="8839203" cy="4265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