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2" r:id="rId3"/>
    <p:sldId id="257" r:id="rId4"/>
    <p:sldId id="258" r:id="rId5"/>
    <p:sldId id="264" r:id="rId6"/>
    <p:sldId id="259" r:id="rId7"/>
    <p:sldId id="260" r:id="rId8"/>
    <p:sldId id="261" r:id="rId9"/>
    <p:sldId id="265" r:id="rId10"/>
    <p:sldId id="266" r:id="rId11"/>
    <p:sldId id="267" r:id="rId12"/>
    <p:sldId id="268" r:id="rId13"/>
    <p:sldId id="271" r:id="rId14"/>
    <p:sldId id="270" r:id="rId15"/>
    <p:sldId id="269" r:id="rId16"/>
    <p:sldId id="272" r:id="rId17"/>
    <p:sldId id="275" r:id="rId18"/>
    <p:sldId id="274" r:id="rId19"/>
    <p:sldId id="273" r:id="rId20"/>
    <p:sldId id="276" r:id="rId21"/>
    <p:sldId id="277" r:id="rId22"/>
    <p:sldId id="278" r:id="rId23"/>
    <p:sldId id="281" r:id="rId24"/>
    <p:sldId id="280" r:id="rId25"/>
    <p:sldId id="279" r:id="rId26"/>
    <p:sldId id="282" r:id="rId27"/>
    <p:sldId id="26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6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0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8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2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5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1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9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0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31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80219DA1-A8D1-9004-530D-A7629317E4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15" b="1085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E3E89-8249-C7D5-DF0B-512E1348C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r>
              <a:rPr lang="en-US" sz="2800" b="1" dirty="0"/>
              <a:t>USA Housing Price Analysis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8FD59-9B9C-E256-8206-91FE3B295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Advanced Database Management (CPSC 531) – Group Project</a:t>
            </a:r>
          </a:p>
        </p:txBody>
      </p:sp>
    </p:spTree>
    <p:extLst>
      <p:ext uri="{BB962C8B-B14F-4D97-AF65-F5344CB8AC3E}">
        <p14:creationId xmlns:p14="http://schemas.microsoft.com/office/powerpoint/2010/main" val="2496915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BDA0-9600-7692-19A1-D48F3B4F0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95" y="345695"/>
            <a:ext cx="10668000" cy="3818083"/>
          </a:xfrm>
        </p:spPr>
        <p:txBody>
          <a:bodyPr>
            <a:normAutofit/>
          </a:bodyPr>
          <a:lstStyle/>
          <a:p>
            <a:r>
              <a:rPr lang="en-US" sz="2400" dirty="0"/>
              <a:t>Running </a:t>
            </a:r>
            <a:r>
              <a:rPr lang="en-US" sz="2400" dirty="0" err="1"/>
              <a:t>PySpark</a:t>
            </a:r>
            <a:r>
              <a:rPr lang="en-US" sz="2400" dirty="0"/>
              <a:t> on Databricks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0E84EAC-8FD8-417A-DF50-DC9B58D72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72" y="930999"/>
            <a:ext cx="10575833" cy="519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73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A blue background with a cloud and icons&#10;&#10;Description automatically generated">
            <a:extLst>
              <a:ext uri="{FF2B5EF4-FFF2-40B4-BE49-F238E27FC236}">
                <a16:creationId xmlns:a16="http://schemas.microsoft.com/office/drawing/2014/main" id="{630EDB05-9274-8ADA-CBF7-FFDB564957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7" b="8679"/>
          <a:stretch/>
        </p:blipFill>
        <p:spPr>
          <a:xfrm>
            <a:off x="-15223" y="74423"/>
            <a:ext cx="1220722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AA592-11E4-7666-4784-F2B054B7E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873403"/>
            <a:ext cx="3810000" cy="21429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Deploying on AWS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90EB1ED-CF74-44C2-853E-6177E160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743230-5CA1-4096-8FEF-2A1530D8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5829359"/>
            <a:ext cx="4333874" cy="1028642"/>
            <a:chOff x="7153921" y="5829359"/>
            <a:chExt cx="5038078" cy="1028642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EAD3ABE-E984-4D7B-ADC3-7D4D38C97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5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18AFE34-D405-4581-A4CC-02072A132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2611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BDA0-9600-7692-19A1-D48F3B4F0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654" y="320767"/>
            <a:ext cx="9590304" cy="715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S3 (Simple Storage Service)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B12F8D2-AF81-BB4E-FB2F-BAAC2CCC28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43" r="50000" b="7350"/>
          <a:stretch/>
        </p:blipFill>
        <p:spPr>
          <a:xfrm>
            <a:off x="1061654" y="1036396"/>
            <a:ext cx="7103778" cy="522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71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BDA0-9600-7692-19A1-D48F3B4F0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654" y="743581"/>
            <a:ext cx="9590304" cy="715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S3 (Simple Storage Service) – Uploading Dataset using AWS CLI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B170526-7946-D4CE-9E97-294861C9C3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1" b="21050"/>
          <a:stretch/>
        </p:blipFill>
        <p:spPr>
          <a:xfrm>
            <a:off x="516834" y="2888974"/>
            <a:ext cx="9276523" cy="3276335"/>
          </a:xfrm>
          <a:prstGeom prst="rect">
            <a:avLst/>
          </a:prstGeom>
        </p:spPr>
      </p:pic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7F7B547E-7136-B4B9-2A74-6FF3FE7EE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54" y="1459211"/>
            <a:ext cx="7883563" cy="129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85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BDA0-9600-7692-19A1-D48F3B4F0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654" y="743581"/>
            <a:ext cx="9590304" cy="715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EMR (Elastic MapReduce)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80347C-B6C4-2819-2626-03565A288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54" y="1459210"/>
            <a:ext cx="9258838" cy="412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69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BDA0-9600-7692-19A1-D48F3B4F0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654" y="406697"/>
            <a:ext cx="9590304" cy="715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Setting up EMR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AF5981B-30B5-0C54-2D91-DE6CABA7A8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58" r="50384" b="8376"/>
          <a:stretch/>
        </p:blipFill>
        <p:spPr>
          <a:xfrm>
            <a:off x="1238117" y="1122326"/>
            <a:ext cx="6096000" cy="533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27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BDA0-9600-7692-19A1-D48F3B4F0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615" y="204415"/>
            <a:ext cx="9590304" cy="715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Setting Key-Pair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C9B7FD7-2BE3-FD56-0414-1D694800F0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2" r="44417" b="9402"/>
          <a:stretch/>
        </p:blipFill>
        <p:spPr>
          <a:xfrm>
            <a:off x="253944" y="2005879"/>
            <a:ext cx="5361823" cy="434741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6586A2C-B0B7-D264-9B8D-5B187F3DD1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2" t="36239" r="25192" b="32992"/>
          <a:stretch/>
        </p:blipFill>
        <p:spPr>
          <a:xfrm>
            <a:off x="5888948" y="2069430"/>
            <a:ext cx="6049108" cy="211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34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BDA0-9600-7692-19A1-D48F3B4F0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854" y="273338"/>
            <a:ext cx="9590304" cy="715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Cluster Created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7122732-7A61-EBF1-ADA7-3A949188F0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93" r="921" b="10058"/>
          <a:stretch/>
        </p:blipFill>
        <p:spPr>
          <a:xfrm>
            <a:off x="0" y="764511"/>
            <a:ext cx="12079705" cy="546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28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BDA0-9600-7692-19A1-D48F3B4F0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654" y="406697"/>
            <a:ext cx="9590304" cy="715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EMR Terminal with PuTTY and Authentication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9EDACFA-BF66-F7F8-B60F-60C458902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57" r="41423" b="15591"/>
          <a:stretch/>
        </p:blipFill>
        <p:spPr>
          <a:xfrm>
            <a:off x="831315" y="1122326"/>
            <a:ext cx="7141612" cy="514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42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BDA0-9600-7692-19A1-D48F3B4F0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84484"/>
            <a:ext cx="9590304" cy="715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EMR Terminal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7B26054-0143-FB67-2061-65422026B4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73" b="15789"/>
          <a:stretch/>
        </p:blipFill>
        <p:spPr>
          <a:xfrm>
            <a:off x="705853" y="898357"/>
            <a:ext cx="6769768" cy="577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3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5695-CCA2-B94F-C929-4259677BC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42593-59B3-F37F-61DE-7B457E51F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Pallavi </a:t>
            </a:r>
            <a:r>
              <a:rPr lang="en-US" sz="2000" dirty="0" err="1"/>
              <a:t>Thorat</a:t>
            </a:r>
            <a:endParaRPr lang="en-US" sz="2000" dirty="0"/>
          </a:p>
          <a:p>
            <a:r>
              <a:rPr lang="en-US" sz="2000" dirty="0" err="1"/>
              <a:t>Ramyasree</a:t>
            </a:r>
            <a:r>
              <a:rPr lang="en-US" sz="2000" dirty="0"/>
              <a:t> Karanam</a:t>
            </a:r>
          </a:p>
          <a:p>
            <a:r>
              <a:rPr lang="en-US" sz="2000" dirty="0"/>
              <a:t>Ishan Tharwal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06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E9D5E-D22D-3943-E227-F1EB4E4F4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Running </a:t>
            </a:r>
            <a:r>
              <a:rPr lang="en-US" sz="4000" dirty="0" err="1"/>
              <a:t>Pyspark</a:t>
            </a:r>
            <a:r>
              <a:rPr lang="en-US" sz="4000" dirty="0"/>
              <a:t> app on EMR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AF7C6-9495-04C8-BB9F-715DDDB1A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Copy your </a:t>
            </a:r>
            <a:r>
              <a:rPr lang="en-US" sz="2000" dirty="0" err="1"/>
              <a:t>PySpark</a:t>
            </a:r>
            <a:r>
              <a:rPr lang="en-US" sz="2000" dirty="0"/>
              <a:t> file from S3 to EMR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Install necessary packages</a:t>
            </a:r>
          </a:p>
          <a:p>
            <a:r>
              <a:rPr lang="en-US" sz="2000" dirty="0"/>
              <a:t>Finally spark-submit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0B2F0E1-D9D0-9238-E66A-8A4BC93ED2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66" r="52884" b="22051"/>
          <a:stretch/>
        </p:blipFill>
        <p:spPr>
          <a:xfrm>
            <a:off x="762000" y="2965814"/>
            <a:ext cx="9729397" cy="122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91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E9D5E-D22D-3943-E227-F1EB4E4F4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Code changes in </a:t>
            </a:r>
            <a:r>
              <a:rPr lang="en-US" sz="4000" dirty="0" err="1"/>
              <a:t>Pyspark</a:t>
            </a:r>
            <a:r>
              <a:rPr lang="en-US" sz="4000" dirty="0"/>
              <a:t> app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BFC0F6-B5C1-DF3B-91DD-D3C207543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567" y="2968537"/>
            <a:ext cx="2989096" cy="849361"/>
          </a:xfrm>
          <a:prstGeom prst="rect">
            <a:avLst/>
          </a:prstGeom>
        </p:spPr>
      </p:pic>
      <p:pic>
        <p:nvPicPr>
          <p:cNvPr id="9" name="Picture 8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A95B1FD9-0018-8F8F-A1F6-D5ED5865B9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53"/>
          <a:stretch/>
        </p:blipFill>
        <p:spPr>
          <a:xfrm>
            <a:off x="1318558" y="2249384"/>
            <a:ext cx="10022630" cy="3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21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BDA0-9600-7692-19A1-D48F3B4F0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938" y="225270"/>
            <a:ext cx="9590304" cy="715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Saving Output to S3</a:t>
            </a:r>
          </a:p>
        </p:txBody>
      </p:sp>
      <p:pic>
        <p:nvPicPr>
          <p:cNvPr id="4" name="Picture 3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3788AFE8-24DE-DE17-0659-A3B40506D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38" y="884523"/>
            <a:ext cx="6368715" cy="129827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53AB8CF-E54A-1155-384B-115380CA09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6" r="1842" b="9708"/>
          <a:stretch/>
        </p:blipFill>
        <p:spPr>
          <a:xfrm>
            <a:off x="737938" y="2182801"/>
            <a:ext cx="8502315" cy="388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40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BDA0-9600-7692-19A1-D48F3B4F0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938" y="225270"/>
            <a:ext cx="9590304" cy="715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Top 10 cheap regions in Florida by average price</a:t>
            </a:r>
          </a:p>
        </p:txBody>
      </p:sp>
      <p:pic>
        <p:nvPicPr>
          <p:cNvPr id="5" name="Picture 4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BACB8347-5085-C2A6-18FA-3FA8F12E0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34" y="1391467"/>
            <a:ext cx="8574570" cy="457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61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BDA0-9600-7692-19A1-D48F3B4F0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938" y="225270"/>
            <a:ext cx="9590304" cy="715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Count of Bedroom types in each regions of California</a:t>
            </a:r>
          </a:p>
        </p:txBody>
      </p:sp>
      <p:pic>
        <p:nvPicPr>
          <p:cNvPr id="10" name="Picture 9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BF265C93-52EC-FEB3-EA14-5162FA6D7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00" y="1097582"/>
            <a:ext cx="7624270" cy="492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95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BDA0-9600-7692-19A1-D48F3B4F0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938" y="225270"/>
            <a:ext cx="9590304" cy="715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Top 10 states in USA with large average sq. feet housing</a:t>
            </a:r>
          </a:p>
        </p:txBody>
      </p:sp>
      <p:pic>
        <p:nvPicPr>
          <p:cNvPr id="5" name="Picture 4" descr="A graph of blue squares&#10;&#10;Description automatically generated">
            <a:extLst>
              <a:ext uri="{FF2B5EF4-FFF2-40B4-BE49-F238E27FC236}">
                <a16:creationId xmlns:a16="http://schemas.microsoft.com/office/drawing/2014/main" id="{A1C0749F-5C26-6433-E2E2-212C1123A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41" y="967397"/>
            <a:ext cx="9369701" cy="499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76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BDA0-9600-7692-19A1-D48F3B4F0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233" y="198766"/>
            <a:ext cx="9590304" cy="715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Count of Housing that allows pets in regions of California</a:t>
            </a:r>
          </a:p>
        </p:txBody>
      </p:sp>
      <p:pic>
        <p:nvPicPr>
          <p:cNvPr id="4" name="Picture 3" descr="A graph of numbers and a number of people&#10;&#10;Description automatically generated">
            <a:extLst>
              <a:ext uri="{FF2B5EF4-FFF2-40B4-BE49-F238E27FC236}">
                <a16:creationId xmlns:a16="http://schemas.microsoft.com/office/drawing/2014/main" id="{4072F1BB-6F4F-FDCE-F2BF-C9D663877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606" y="1199957"/>
            <a:ext cx="6492803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1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4B1E-B8F4-A0F4-FB4F-19AF06A16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67000"/>
            <a:ext cx="10668000" cy="15240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56603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C8A5A-3C67-026B-B7FF-F7B1C7CF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Dataset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54AD0-24F2-2F18-BDAD-FA3007F8B09B}"/>
              </a:ext>
            </a:extLst>
          </p:cNvPr>
          <p:cNvSpPr txBox="1">
            <a:spLocks/>
          </p:cNvSpPr>
          <p:nvPr/>
        </p:nvSpPr>
        <p:spPr>
          <a:xfrm>
            <a:off x="897147" y="2162355"/>
            <a:ext cx="10136038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We are using USA Housing Price Dataset, a dataset containing information about housing prices in the United States</a:t>
            </a:r>
          </a:p>
          <a:p>
            <a:r>
              <a:rPr lang="en-US" sz="2000" dirty="0"/>
              <a:t>Size: 2.0 GB</a:t>
            </a:r>
          </a:p>
          <a:p>
            <a:r>
              <a:rPr lang="en-US" sz="2000" dirty="0"/>
              <a:t>Dataset consist of price, sq. feet, beds, baths, pets allowed, </a:t>
            </a:r>
            <a:r>
              <a:rPr lang="en-US" sz="2000" dirty="0" err="1"/>
              <a:t>etc</a:t>
            </a:r>
            <a:endParaRPr lang="en-US" sz="2000" dirty="0"/>
          </a:p>
          <a:p>
            <a:r>
              <a:rPr lang="en-US" sz="2000" dirty="0"/>
              <a:t>We got this dataset from </a:t>
            </a:r>
            <a:r>
              <a:rPr lang="en-US" sz="2000" dirty="0" err="1"/>
              <a:t>kaggle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025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E9D5E-D22D-3943-E227-F1EB4E4F4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Technologies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AF7C6-9495-04C8-BB9F-715DDDB1A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Databricks</a:t>
            </a:r>
          </a:p>
          <a:p>
            <a:r>
              <a:rPr lang="en-US" sz="2000" dirty="0"/>
              <a:t>Apache Spark – </a:t>
            </a:r>
            <a:r>
              <a:rPr lang="en-US" sz="2000" dirty="0" err="1"/>
              <a:t>PySpark</a:t>
            </a:r>
            <a:endParaRPr lang="en-US" sz="2000" dirty="0"/>
          </a:p>
          <a:p>
            <a:r>
              <a:rPr lang="en-US" sz="2000" dirty="0" err="1"/>
              <a:t>PySpark</a:t>
            </a:r>
            <a:r>
              <a:rPr lang="en-US" sz="2000" dirty="0"/>
              <a:t> - RDD</a:t>
            </a:r>
          </a:p>
          <a:p>
            <a:r>
              <a:rPr lang="en-US" sz="2000" dirty="0"/>
              <a:t>AWS cluster Platform (EMR)</a:t>
            </a:r>
          </a:p>
          <a:p>
            <a:r>
              <a:rPr lang="en-US" sz="2000" dirty="0"/>
              <a:t>Amazon S3</a:t>
            </a:r>
          </a:p>
        </p:txBody>
      </p:sp>
    </p:spTree>
    <p:extLst>
      <p:ext uri="{BB962C8B-B14F-4D97-AF65-F5344CB8AC3E}">
        <p14:creationId xmlns:p14="http://schemas.microsoft.com/office/powerpoint/2010/main" val="25878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D4272-8972-78C1-B472-7706FCD7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4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5A4CA0F5-98D1-3A34-315B-4965C027B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527" y="2780816"/>
            <a:ext cx="8986981" cy="292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2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1694C-DBA0-0992-0006-7087C044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Reading Dataset and Data Filtering</a:t>
            </a:r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9878E19-D84B-48C6-515A-A69FB6F7D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47" y="2414337"/>
            <a:ext cx="10098953" cy="2775284"/>
          </a:xfrm>
        </p:spPr>
      </p:pic>
    </p:spTree>
    <p:extLst>
      <p:ext uri="{BB962C8B-B14F-4D97-AF65-F5344CB8AC3E}">
        <p14:creationId xmlns:p14="http://schemas.microsoft.com/office/powerpoint/2010/main" val="85403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A7A58-FD6F-DAC8-FF02-386DA31D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25570"/>
            <a:ext cx="10668000" cy="1524000"/>
          </a:xfrm>
        </p:spPr>
        <p:txBody>
          <a:bodyPr>
            <a:normAutofit/>
          </a:bodyPr>
          <a:lstStyle/>
          <a:p>
            <a:r>
              <a:rPr lang="en-US" sz="4000" dirty="0"/>
              <a:t>Code Testing on </a:t>
            </a:r>
            <a:r>
              <a:rPr lang="en-US" sz="4000" dirty="0" err="1"/>
              <a:t>DataBricks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BDA0-9600-7692-19A1-D48F3B4F0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37427"/>
            <a:ext cx="10668000" cy="3818083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Cluster on Databricks</a:t>
            </a:r>
          </a:p>
          <a:p>
            <a:pPr lvl="1"/>
            <a:endParaRPr lang="en-US" sz="2000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C603039-5966-0F92-6E17-80A25AC7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447" y="2505366"/>
            <a:ext cx="5643547" cy="331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5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BDA0-9600-7692-19A1-D48F3B4F0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654" y="743581"/>
            <a:ext cx="10668000" cy="3818083"/>
          </a:xfrm>
        </p:spPr>
        <p:txBody>
          <a:bodyPr>
            <a:normAutofit/>
          </a:bodyPr>
          <a:lstStyle/>
          <a:p>
            <a:r>
              <a:rPr lang="en-US" sz="2400" dirty="0"/>
              <a:t>Upload data on </a:t>
            </a:r>
            <a:r>
              <a:rPr lang="en-US" sz="2400" dirty="0" err="1"/>
              <a:t>DataBricks</a:t>
            </a:r>
            <a:endParaRPr lang="en-US" sz="2000" dirty="0"/>
          </a:p>
          <a:p>
            <a:endParaRPr lang="en-US" sz="2400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0BD2C70-0194-DB07-4065-7B9B5CEDB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523" y="1505092"/>
            <a:ext cx="6599492" cy="43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36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BDA0-9600-7692-19A1-D48F3B4F0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621" y="769460"/>
            <a:ext cx="10668000" cy="3818083"/>
          </a:xfrm>
        </p:spPr>
        <p:txBody>
          <a:bodyPr>
            <a:normAutofit/>
          </a:bodyPr>
          <a:lstStyle/>
          <a:p>
            <a:r>
              <a:rPr lang="en-US" sz="2400" dirty="0"/>
              <a:t>Creating </a:t>
            </a:r>
            <a:r>
              <a:rPr lang="en-US" sz="2400" dirty="0" err="1"/>
              <a:t>PySpark</a:t>
            </a:r>
            <a:r>
              <a:rPr lang="en-US" sz="2400" dirty="0"/>
              <a:t> App on Databricks</a:t>
            </a: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B0709D42-514D-E31C-6A77-26CC11FC232F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210" y="1758068"/>
            <a:ext cx="5586134" cy="362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8580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224</Words>
  <Application>Microsoft Office PowerPoint</Application>
  <PresentationFormat>Widescreen</PresentationFormat>
  <Paragraphs>47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Avenir Next LT Pro</vt:lpstr>
      <vt:lpstr>Avenir Next LT Pro Light</vt:lpstr>
      <vt:lpstr>Sitka Subheading</vt:lpstr>
      <vt:lpstr>PebbleVTI</vt:lpstr>
      <vt:lpstr>Advanced Database Management (CPSC 531) – Group Project</vt:lpstr>
      <vt:lpstr>Team Members</vt:lpstr>
      <vt:lpstr>Dataset</vt:lpstr>
      <vt:lpstr>Technologies and Tools</vt:lpstr>
      <vt:lpstr>Flowchart</vt:lpstr>
      <vt:lpstr>Reading Dataset and Data Filtering</vt:lpstr>
      <vt:lpstr>Code Testing on DataBricks</vt:lpstr>
      <vt:lpstr>PowerPoint Presentation</vt:lpstr>
      <vt:lpstr>PowerPoint Presentation</vt:lpstr>
      <vt:lpstr>PowerPoint Presentation</vt:lpstr>
      <vt:lpstr>Deploying on AWS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Running Pyspark app on EMR</vt:lpstr>
      <vt:lpstr>Code changes in Pyspark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Database Management (CPSC 531) – Group Project</dc:title>
  <dc:creator>Tharwal, Ishan</dc:creator>
  <cp:lastModifiedBy>Tharwal, Ishan</cp:lastModifiedBy>
  <cp:revision>18</cp:revision>
  <dcterms:created xsi:type="dcterms:W3CDTF">2023-10-07T23:45:45Z</dcterms:created>
  <dcterms:modified xsi:type="dcterms:W3CDTF">2023-12-08T23:03:54Z</dcterms:modified>
</cp:coreProperties>
</file>