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4" r:id="rId3"/>
    <p:sldId id="263" r:id="rId4"/>
    <p:sldId id="257" r:id="rId5"/>
    <p:sldId id="261" r:id="rId6"/>
    <p:sldId id="262" r:id="rId7"/>
    <p:sldId id="258" r:id="rId8"/>
    <p:sldId id="259" r:id="rId9"/>
    <p:sldId id="260"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4004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7274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63949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317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57580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22002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5146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0821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2793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0605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7582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556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30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5714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4881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2706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5959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8/3/2020</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261915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828800"/>
            <a:ext cx="7772400" cy="4114799"/>
          </a:xfrm>
        </p:spPr>
        <p:txBody>
          <a:bodyPr>
            <a:noAutofit/>
          </a:bodyPr>
          <a:lstStyle/>
          <a:p>
            <a:pPr algn="l"/>
            <a:r>
              <a:rPr lang="en-US" sz="2000" dirty="0"/>
              <a:t> Idea/Approach Details</a:t>
            </a:r>
            <a:br>
              <a:rPr lang="en-US" sz="2000" dirty="0"/>
            </a:br>
            <a:r>
              <a:rPr lang="en-US" sz="2000" dirty="0"/>
              <a:t/>
            </a:r>
            <a:br>
              <a:rPr lang="en-US" sz="2000" dirty="0"/>
            </a:br>
            <a:r>
              <a:rPr lang="en-US" sz="2000" dirty="0"/>
              <a:t>Ministry/ Organization name:  GOVT OF SIKKIM	  </a:t>
            </a:r>
            <a:br>
              <a:rPr lang="en-US" sz="2000" dirty="0"/>
            </a:br>
            <a:r>
              <a:rPr lang="en-US" sz="2000" dirty="0"/>
              <a:t>Problem Statement :Transparency and Safeguard measures in HR Management</a:t>
            </a:r>
            <a:br>
              <a:rPr lang="en-US" sz="2000" dirty="0"/>
            </a:br>
            <a:r>
              <a:rPr lang="en-US" sz="2000" dirty="0"/>
              <a:t>Problem category: Software</a:t>
            </a:r>
            <a:br>
              <a:rPr lang="en-US" sz="2000" dirty="0"/>
            </a:br>
            <a:r>
              <a:rPr lang="en-US" sz="2000" dirty="0"/>
              <a:t>Problem Code: SG296</a:t>
            </a:r>
            <a:br>
              <a:rPr lang="en-US" sz="2000" dirty="0"/>
            </a:br>
            <a:r>
              <a:rPr lang="en-US" sz="2000" dirty="0"/>
              <a:t>Technology Software :Web application Development</a:t>
            </a:r>
            <a:br>
              <a:rPr lang="en-US" sz="2000" dirty="0"/>
            </a:br>
            <a:r>
              <a:rPr lang="en-US" sz="2000" dirty="0"/>
              <a:t>Team Name : Scan B</a:t>
            </a:r>
            <a:br>
              <a:rPr lang="en-US" sz="2000" dirty="0"/>
            </a:br>
            <a:r>
              <a:rPr lang="en-US" sz="2000" dirty="0"/>
              <a:t>Team Leader Name : T PALLAVI					</a:t>
            </a:r>
            <a:br>
              <a:rPr lang="en-US" sz="2000" dirty="0"/>
            </a:br>
            <a:r>
              <a:rPr lang="en-US" sz="2000" dirty="0"/>
              <a:t>College Code : 1-3514007449</a:t>
            </a:r>
          </a:p>
        </p:txBody>
      </p:sp>
      <p:sp>
        <p:nvSpPr>
          <p:cNvPr id="3" name="Subtitle 2"/>
          <p:cNvSpPr>
            <a:spLocks noGrp="1"/>
          </p:cNvSpPr>
          <p:nvPr>
            <p:ph type="subTitle" idx="1"/>
          </p:nvPr>
        </p:nvSpPr>
        <p:spPr/>
        <p:txBody>
          <a:bodyPr>
            <a:normAutofit/>
          </a:bodyPr>
          <a:lstStyle/>
          <a:p>
            <a:r>
              <a:rPr lang="en-IN" dirty="0"/>
              <a:t>      </a:t>
            </a:r>
          </a:p>
          <a:p>
            <a:r>
              <a:rPr lang="en-IN" dirty="0"/>
              <a:t>         </a:t>
            </a:r>
            <a:endParaRPr lang="en-US" dirty="0"/>
          </a:p>
        </p:txBody>
      </p:sp>
      <p:pic>
        <p:nvPicPr>
          <p:cNvPr id="17409" name="Picture 1"/>
          <p:cNvPicPr>
            <a:picLocks noChangeAspect="1" noChangeArrowheads="1"/>
          </p:cNvPicPr>
          <p:nvPr/>
        </p:nvPicPr>
        <p:blipFill>
          <a:blip r:embed="rId2" cstate="print"/>
          <a:srcRect/>
          <a:stretch>
            <a:fillRect/>
          </a:stretch>
        </p:blipFill>
        <p:spPr bwMode="auto">
          <a:xfrm>
            <a:off x="4648200" y="0"/>
            <a:ext cx="2133600" cy="190500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1" y="381000"/>
            <a:ext cx="4572000" cy="1442658"/>
          </a:xfrm>
          <a:prstGeom prst="rect">
            <a:avLst/>
          </a:prstGeom>
          <a:noFill/>
          <a:ln w="9525">
            <a:noFill/>
            <a:miter lim="800000"/>
            <a:headEnd/>
            <a:tailEnd/>
          </a:ln>
        </p:spPr>
      </p:pic>
      <p:pic>
        <p:nvPicPr>
          <p:cNvPr id="17411" name="Picture 3"/>
          <p:cNvPicPr>
            <a:picLocks noChangeAspect="1" noChangeArrowheads="1"/>
          </p:cNvPicPr>
          <p:nvPr/>
        </p:nvPicPr>
        <p:blipFill>
          <a:blip r:embed="rId4" cstate="print"/>
          <a:srcRect/>
          <a:stretch>
            <a:fillRect/>
          </a:stretch>
        </p:blipFill>
        <p:spPr bwMode="auto">
          <a:xfrm>
            <a:off x="6934200" y="228600"/>
            <a:ext cx="2023068" cy="1219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Phone vs Uniqueid</a:t>
            </a:r>
            <a:endParaRPr lang="en-US" dirty="0"/>
          </a:p>
        </p:txBody>
      </p:sp>
      <p:pic>
        <p:nvPicPr>
          <p:cNvPr id="1027" name="Picture 3" descr="C:\Users\DELL\Downloads\WhatsApp Image 2020-08-03 at 15.09.59.jpeg"/>
          <p:cNvPicPr>
            <a:picLocks noGrp="1" noChangeAspect="1" noChangeArrowheads="1"/>
          </p:cNvPicPr>
          <p:nvPr>
            <p:ph idx="1"/>
          </p:nvPr>
        </p:nvPicPr>
        <p:blipFill>
          <a:blip r:embed="rId2"/>
          <a:stretch>
            <a:fillRect/>
          </a:stretch>
        </p:blipFill>
        <p:spPr bwMode="auto">
          <a:xfrm>
            <a:off x="1600200" y="2895600"/>
            <a:ext cx="6346825" cy="290565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QR code Generator</a:t>
            </a:r>
            <a:endParaRPr lang="en-US" dirty="0"/>
          </a:p>
        </p:txBody>
      </p:sp>
      <p:pic>
        <p:nvPicPr>
          <p:cNvPr id="2050" name="Picture 2" descr="C:\Users\DELL\Downloads\WhatsApp Image 2020-08-03 at 13.39.10.jpeg"/>
          <p:cNvPicPr>
            <a:picLocks noGrp="1" noChangeAspect="1" noChangeArrowheads="1"/>
          </p:cNvPicPr>
          <p:nvPr>
            <p:ph idx="1"/>
          </p:nvPr>
        </p:nvPicPr>
        <p:blipFill>
          <a:blip r:embed="rId2"/>
          <a:srcRect/>
          <a:stretch>
            <a:fillRect/>
          </a:stretch>
        </p:blipFill>
        <p:spPr bwMode="auto">
          <a:xfrm>
            <a:off x="990600" y="1481138"/>
            <a:ext cx="2819399" cy="4538662"/>
          </a:xfrm>
          <a:prstGeom prst="rect">
            <a:avLst/>
          </a:prstGeom>
          <a:noFill/>
        </p:spPr>
      </p:pic>
      <p:pic>
        <p:nvPicPr>
          <p:cNvPr id="2051" name="Picture 3" descr="C:\Users\DELL\Downloads\WhatsApp Image 2020-08-03 at 15.21.55.jpeg"/>
          <p:cNvPicPr>
            <a:picLocks noChangeAspect="1" noChangeArrowheads="1"/>
          </p:cNvPicPr>
          <p:nvPr/>
        </p:nvPicPr>
        <p:blipFill>
          <a:blip r:embed="rId3"/>
          <a:srcRect/>
          <a:stretch>
            <a:fillRect/>
          </a:stretch>
        </p:blipFill>
        <p:spPr bwMode="auto">
          <a:xfrm>
            <a:off x="4415182" y="1524000"/>
            <a:ext cx="3458817"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Message Generator</a:t>
            </a:r>
            <a:endParaRPr lang="en-US" dirty="0"/>
          </a:p>
        </p:txBody>
      </p:sp>
      <p:pic>
        <p:nvPicPr>
          <p:cNvPr id="3074" name="Picture 2" descr="C:\Users\DELL\Downloads\WhatsApp Image 2020-08-03 at 15.11.38.jpeg"/>
          <p:cNvPicPr>
            <a:picLocks noGrp="1" noChangeAspect="1" noChangeArrowheads="1"/>
          </p:cNvPicPr>
          <p:nvPr>
            <p:ph idx="1"/>
          </p:nvPr>
        </p:nvPicPr>
        <p:blipFill>
          <a:blip r:embed="rId2"/>
          <a:srcRect/>
          <a:stretch>
            <a:fillRect/>
          </a:stretch>
        </p:blipFill>
        <p:spPr bwMode="auto">
          <a:xfrm>
            <a:off x="228600" y="2286000"/>
            <a:ext cx="3429000" cy="4267199"/>
          </a:xfrm>
          <a:prstGeom prst="rect">
            <a:avLst/>
          </a:prstGeom>
          <a:noFill/>
        </p:spPr>
      </p:pic>
      <p:pic>
        <p:nvPicPr>
          <p:cNvPr id="3075" name="Picture 3" descr="C:\Users\DELL\Downloads\WhatsApp Image 2020-08-03 at 15.11.38 (1).jpeg"/>
          <p:cNvPicPr>
            <a:picLocks noChangeAspect="1" noChangeArrowheads="1"/>
          </p:cNvPicPr>
          <p:nvPr/>
        </p:nvPicPr>
        <p:blipFill>
          <a:blip r:embed="rId3"/>
          <a:srcRect/>
          <a:stretch>
            <a:fillRect/>
          </a:stretch>
        </p:blipFill>
        <p:spPr bwMode="auto">
          <a:xfrm>
            <a:off x="3962400" y="2485037"/>
            <a:ext cx="4495800" cy="43729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E9AFD-8031-4D0E-8F21-BF0709297AFE}"/>
              </a:ext>
            </a:extLst>
          </p:cNvPr>
          <p:cNvSpPr>
            <a:spLocks noGrp="1"/>
          </p:cNvSpPr>
          <p:nvPr>
            <p:ph type="title"/>
          </p:nvPr>
        </p:nvSpPr>
        <p:spPr/>
        <p:txBody>
          <a:bodyPr/>
          <a:lstStyle/>
          <a:p>
            <a:r>
              <a:rPr lang="en-US" dirty="0"/>
              <a:t>Updated Data</a:t>
            </a:r>
            <a:endParaRPr lang="en-IN" dirty="0"/>
          </a:p>
        </p:txBody>
      </p:sp>
      <p:pic>
        <p:nvPicPr>
          <p:cNvPr id="5" name="Content Placeholder 4">
            <a:extLst>
              <a:ext uri="{FF2B5EF4-FFF2-40B4-BE49-F238E27FC236}">
                <a16:creationId xmlns:a16="http://schemas.microsoft.com/office/drawing/2014/main" xmlns="" id="{ED503DF7-E2E8-4E25-97A4-D97569A1033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17750" y="2525712"/>
            <a:ext cx="3438525" cy="3457575"/>
          </a:xfrm>
        </p:spPr>
      </p:pic>
    </p:spTree>
    <p:extLst>
      <p:ext uri="{BB962C8B-B14F-4D97-AF65-F5344CB8AC3E}">
        <p14:creationId xmlns:p14="http://schemas.microsoft.com/office/powerpoint/2010/main" xmlns="" val="349324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DD09001-A4CB-4ED1-B638-54D93311AEED}"/>
              </a:ext>
            </a:extLst>
          </p:cNvPr>
          <p:cNvPicPr>
            <a:picLocks noChangeAspect="1"/>
          </p:cNvPicPr>
          <p:nvPr/>
        </p:nvPicPr>
        <p:blipFill>
          <a:blip r:embed="rId2"/>
          <a:stretch>
            <a:fillRect/>
          </a:stretch>
        </p:blipFill>
        <p:spPr>
          <a:xfrm>
            <a:off x="685800" y="2438400"/>
            <a:ext cx="7924800" cy="3086100"/>
          </a:xfrm>
          <a:prstGeom prst="rect">
            <a:avLst/>
          </a:prstGeom>
        </p:spPr>
      </p:pic>
    </p:spTree>
    <p:extLst>
      <p:ext uri="{BB962C8B-B14F-4D97-AF65-F5344CB8AC3E}">
        <p14:creationId xmlns:p14="http://schemas.microsoft.com/office/powerpoint/2010/main" xmlns="" val="117321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OUR TEAM      SCAN-B@MLRITM</a:t>
            </a:r>
            <a:endParaRPr lang="en-US" dirty="0"/>
          </a:p>
        </p:txBody>
      </p:sp>
      <p:pic>
        <p:nvPicPr>
          <p:cNvPr id="20482" name="Picture 2"/>
          <p:cNvPicPr>
            <a:picLocks noGrp="1" noChangeAspect="1" noChangeArrowheads="1"/>
          </p:cNvPicPr>
          <p:nvPr>
            <p:ph idx="1"/>
          </p:nvPr>
        </p:nvPicPr>
        <p:blipFill>
          <a:blip r:embed="rId2" cstate="print"/>
          <a:stretch>
            <a:fillRect/>
          </a:stretch>
        </p:blipFill>
        <p:spPr bwMode="auto">
          <a:xfrm>
            <a:off x="1683279" y="2489200"/>
            <a:ext cx="4707466" cy="35306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pic>
        <p:nvPicPr>
          <p:cNvPr id="19461" name="Picture 5"/>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85800"/>
            <a:ext cx="6343672" cy="709865"/>
          </a:xfrm>
        </p:spPr>
        <p:txBody>
          <a:bodyPr/>
          <a:lstStyle/>
          <a:p>
            <a:r>
              <a:rPr lang="en-IN" dirty="0"/>
              <a:t>Problem Description</a:t>
            </a:r>
            <a:endParaRPr lang="en-US" dirty="0"/>
          </a:p>
        </p:txBody>
      </p:sp>
      <p:sp>
        <p:nvSpPr>
          <p:cNvPr id="2" name="Content Placeholder 1"/>
          <p:cNvSpPr>
            <a:spLocks noGrp="1"/>
          </p:cNvSpPr>
          <p:nvPr>
            <p:ph idx="1"/>
          </p:nvPr>
        </p:nvSpPr>
        <p:spPr>
          <a:xfrm>
            <a:off x="457200" y="2209800"/>
            <a:ext cx="8229600" cy="4495800"/>
          </a:xfrm>
        </p:spPr>
        <p:txBody>
          <a:bodyPr>
            <a:normAutofit fontScale="77500" lnSpcReduction="20000"/>
          </a:bodyPr>
          <a:lstStyle/>
          <a:p>
            <a:pPr>
              <a:buFont typeface="Wingdings" pitchFamily="2" charset="2"/>
              <a:buChar char="v"/>
            </a:pPr>
            <a:r>
              <a:rPr lang="en-US" sz="2800" dirty="0">
                <a:latin typeface="Times New Roman" panose="02020603050405020304" pitchFamily="18" charset="0"/>
                <a:cs typeface="Times New Roman" panose="02020603050405020304" pitchFamily="18" charset="0"/>
              </a:rPr>
              <a:t>An Application to monitor all file movements of every employee,timely information,intimation to the employees through SMS,emails.</a:t>
            </a:r>
          </a:p>
          <a:p>
            <a:pPr>
              <a:buFont typeface="Wingdings" pitchFamily="2" charset="2"/>
              <a:buChar char="v"/>
            </a:pPr>
            <a:r>
              <a:rPr lang="en-US" sz="2800" dirty="0">
                <a:latin typeface="Times New Roman" panose="02020603050405020304" pitchFamily="18" charset="0"/>
                <a:cs typeface="Times New Roman" panose="02020603050405020304" pitchFamily="18" charset="0"/>
              </a:rPr>
              <a:t>All files should be traceable online so that the employee do not run after the file. </a:t>
            </a:r>
          </a:p>
          <a:p>
            <a:pPr>
              <a:buFont typeface="Wingdings" pitchFamily="2" charset="2"/>
              <a:buChar char="v"/>
            </a:pPr>
            <a:r>
              <a:rPr lang="en-US" sz="2800" dirty="0">
                <a:latin typeface="Times New Roman" panose="02020603050405020304" pitchFamily="18" charset="0"/>
                <a:cs typeface="Times New Roman" panose="02020603050405020304" pitchFamily="18" charset="0"/>
              </a:rPr>
              <a:t>For this purpose whenever a file enters the system put a sticker (barcode/QR code) on the file and then whenever a file moves out of the warehouse, goes for signature, the sticker should be scanned to update its status. This system should provide insights like estimated turn around time, at each stage. Number of stages for a type of application. </a:t>
            </a:r>
          </a:p>
          <a:p>
            <a:pPr>
              <a:buFont typeface="Wingdings" pitchFamily="2" charset="2"/>
              <a:buChar char="v"/>
            </a:pPr>
            <a:r>
              <a:rPr lang="en-US" sz="2800" dirty="0">
                <a:latin typeface="Times New Roman" panose="02020603050405020304" pitchFamily="18" charset="0"/>
                <a:cs typeface="Times New Roman" panose="02020603050405020304" pitchFamily="18" charset="0"/>
              </a:rPr>
              <a:t>Additionally it should provide intimation to the employees who are supposed to take action on them on a dashboard. Additionally if they delay taking </a:t>
            </a:r>
            <a:r>
              <a:rPr lang="en-US" sz="2200" dirty="0"/>
              <a:t>action provide notification by SMS/email.</a:t>
            </a:r>
            <a:endParaRPr lang="en-IN" sz="2200" dirty="0">
              <a:latin typeface="Times New Roman" panose="02020603050405020304" pitchFamily="18" charset="0"/>
              <a:cs typeface="Times New Roman" panose="02020603050405020304" pitchFamily="18" charset="0"/>
            </a:endParaRPr>
          </a:p>
          <a:p>
            <a:pPr>
              <a:buFont typeface="Wingdings" pitchFamily="2" charset="2"/>
              <a:buChar char="v"/>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SOLUTION</a:t>
            </a:r>
            <a:endParaRPr lang="en-US" dirty="0"/>
          </a:p>
        </p:txBody>
      </p:sp>
      <p:sp>
        <p:nvSpPr>
          <p:cNvPr id="2" name="Content Placeholder 1"/>
          <p:cNvSpPr>
            <a:spLocks noGrp="1"/>
          </p:cNvSpPr>
          <p:nvPr>
            <p:ph idx="1"/>
          </p:nvPr>
        </p:nvSpPr>
        <p:spPr>
          <a:xfrm>
            <a:off x="876856" y="2133600"/>
            <a:ext cx="7239000" cy="4525963"/>
          </a:xfrm>
        </p:spPr>
        <p:txBody>
          <a:bodyPr/>
          <a:lstStyle/>
          <a:p>
            <a:pPr marL="0" lvl="0" indent="0" defTabSz="457200">
              <a:spcBef>
                <a:spcPts val="0"/>
              </a:spcBef>
              <a:buClrTx/>
              <a:buSzTx/>
              <a:buFont typeface="Wingdings" pitchFamily="2" charset="2"/>
              <a:buChar char="v"/>
              <a:defRPr/>
            </a:pPr>
            <a:r>
              <a:rPr lang="en-US" sz="2400" dirty="0">
                <a:solidFill>
                  <a:prstClr val="black"/>
                </a:solidFill>
                <a:latin typeface="Calibri"/>
              </a:rPr>
              <a:t>Instead of carrying the files we can stick a QR Code </a:t>
            </a:r>
          </a:p>
          <a:p>
            <a:pPr marL="0" lvl="0" indent="0" defTabSz="457200">
              <a:spcBef>
                <a:spcPts val="0"/>
              </a:spcBef>
              <a:buClrTx/>
              <a:buSzTx/>
              <a:buFont typeface="Wingdings" pitchFamily="2" charset="2"/>
              <a:buChar char="v"/>
              <a:defRPr/>
            </a:pPr>
            <a:r>
              <a:rPr lang="en-US" sz="2400" dirty="0">
                <a:solidFill>
                  <a:prstClr val="black"/>
                </a:solidFill>
                <a:latin typeface="Calibri"/>
              </a:rPr>
              <a:t>On the cover of the </a:t>
            </a:r>
            <a:r>
              <a:rPr lang="en-US" sz="2400" dirty="0" err="1">
                <a:solidFill>
                  <a:prstClr val="black"/>
                </a:solidFill>
                <a:latin typeface="Calibri"/>
              </a:rPr>
              <a:t>file,Which</a:t>
            </a:r>
            <a:r>
              <a:rPr lang="en-US" sz="2400" dirty="0">
                <a:solidFill>
                  <a:prstClr val="black"/>
                </a:solidFill>
                <a:latin typeface="Calibri"/>
              </a:rPr>
              <a:t> contains all the softcopy </a:t>
            </a:r>
          </a:p>
          <a:p>
            <a:pPr marL="0" lvl="0" indent="0" defTabSz="457200">
              <a:spcBef>
                <a:spcPts val="0"/>
              </a:spcBef>
              <a:buClrTx/>
              <a:buSzTx/>
              <a:buNone/>
              <a:defRPr/>
            </a:pPr>
            <a:r>
              <a:rPr lang="en-US" sz="2400" dirty="0">
                <a:solidFill>
                  <a:prstClr val="black"/>
                </a:solidFill>
                <a:latin typeface="Calibri"/>
              </a:rPr>
              <a:t>Data of the file .</a:t>
            </a:r>
          </a:p>
          <a:p>
            <a:pPr marL="0" lvl="0" indent="0" defTabSz="457200">
              <a:spcBef>
                <a:spcPts val="0"/>
              </a:spcBef>
              <a:buClrTx/>
              <a:buSzTx/>
              <a:buFont typeface="Wingdings" pitchFamily="2" charset="2"/>
              <a:buChar char="v"/>
              <a:defRPr/>
            </a:pPr>
            <a:r>
              <a:rPr lang="en-US" sz="2400" dirty="0">
                <a:solidFill>
                  <a:prstClr val="black"/>
                </a:solidFill>
                <a:latin typeface="Calibri"/>
              </a:rPr>
              <a:t>By Scanning we can </a:t>
            </a:r>
            <a:r>
              <a:rPr lang="en-US" sz="2400" dirty="0" err="1">
                <a:solidFill>
                  <a:prstClr val="black"/>
                </a:solidFill>
                <a:latin typeface="Calibri"/>
              </a:rPr>
              <a:t>retrive</a:t>
            </a:r>
            <a:r>
              <a:rPr lang="en-US" sz="2400" dirty="0">
                <a:solidFill>
                  <a:prstClr val="black"/>
                </a:solidFill>
                <a:latin typeface="Calibri"/>
              </a:rPr>
              <a:t> the data</a:t>
            </a:r>
          </a:p>
          <a:p>
            <a:pPr marL="0" lvl="0" indent="0" defTabSz="457200">
              <a:spcBef>
                <a:spcPts val="0"/>
              </a:spcBef>
              <a:buClrTx/>
              <a:buSzTx/>
              <a:buFont typeface="Wingdings" pitchFamily="2" charset="2"/>
              <a:buChar char="v"/>
              <a:defRPr/>
            </a:pPr>
            <a:r>
              <a:rPr lang="en-US" sz="2400" dirty="0">
                <a:solidFill>
                  <a:prstClr val="black"/>
                </a:solidFill>
                <a:latin typeface="Calibri"/>
              </a:rPr>
              <a:t>We can also update status of the file whether it is pending or approved ,this will be shown in the web application . </a:t>
            </a:r>
          </a:p>
          <a:p>
            <a:pPr marL="0" lvl="0" indent="0" defTabSz="457200">
              <a:spcBef>
                <a:spcPts val="0"/>
              </a:spcBef>
              <a:buClrTx/>
              <a:buSzTx/>
              <a:buFont typeface="Wingdings" pitchFamily="2" charset="2"/>
              <a:buChar char="v"/>
              <a:defRPr/>
            </a:pPr>
            <a:r>
              <a:rPr lang="en-US" sz="2400" dirty="0">
                <a:solidFill>
                  <a:prstClr val="black"/>
                </a:solidFill>
                <a:latin typeface="Calibri"/>
              </a:rPr>
              <a:t>This application also contain employee data and we can add them whoever is involved in the respective file data the application also contains the grievance system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ADVANTAGES</a:t>
            </a:r>
            <a:endParaRPr lang="en-US" dirty="0"/>
          </a:p>
        </p:txBody>
      </p:sp>
      <p:sp>
        <p:nvSpPr>
          <p:cNvPr id="2" name="Content Placeholder 1"/>
          <p:cNvSpPr>
            <a:spLocks noGrp="1"/>
          </p:cNvSpPr>
          <p:nvPr>
            <p:ph idx="1"/>
          </p:nvPr>
        </p:nvSpPr>
        <p:spPr>
          <a:xfrm>
            <a:off x="457200" y="2133600"/>
            <a:ext cx="8229600" cy="2481072"/>
          </a:xfrm>
        </p:spPr>
        <p:txBody>
          <a:bodyPr>
            <a:normAutofit/>
          </a:bodyPr>
          <a:lstStyle/>
          <a:p>
            <a:pPr>
              <a:buFont typeface="Wingdings" pitchFamily="2" charset="2"/>
              <a:buChar char="v"/>
            </a:pPr>
            <a:r>
              <a:rPr lang="en-US" sz="2400" dirty="0"/>
              <a:t>It is much cheaper as the hardware is available for low price and the software is available free of cost as it is open source</a:t>
            </a:r>
          </a:p>
          <a:p>
            <a:pPr>
              <a:buFont typeface="Wingdings" pitchFamily="2" charset="2"/>
              <a:buChar char="v"/>
            </a:pPr>
            <a:r>
              <a:rPr lang="en-US" sz="2400" dirty="0"/>
              <a:t> It will not delay or slow the Internet  traffic in any way</a:t>
            </a:r>
            <a:endParaRPr lang="en-US" sz="2400" b="1" dirty="0">
              <a:solidFill>
                <a:srgbClr val="FF000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ARCHITECTURE OF SOLUTION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752600"/>
            <a:ext cx="822960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2050" name="Picture 2" descr="C:\Users\DVS-PC\Desktop\qr.JPG"/>
          <p:cNvPicPr>
            <a:picLocks noGrp="1" noChangeAspect="1" noChangeArrowheads="1"/>
          </p:cNvPicPr>
          <p:nvPr>
            <p:ph idx="1"/>
          </p:nvPr>
        </p:nvPicPr>
        <p:blipFill>
          <a:blip r:embed="rId2" cstate="print"/>
          <a:srcRect/>
          <a:stretch>
            <a:fillRect/>
          </a:stretch>
        </p:blipFill>
        <p:spPr bwMode="auto">
          <a:xfrm>
            <a:off x="3124200" y="4267200"/>
            <a:ext cx="1219200" cy="1410823"/>
          </a:xfrm>
          <a:prstGeom prst="rect">
            <a:avLst/>
          </a:prstGeom>
          <a:ln>
            <a:noFill/>
          </a:ln>
          <a:effectLst>
            <a:softEdge rad="112500"/>
          </a:effectLst>
        </p:spPr>
      </p:pic>
      <p:sp>
        <p:nvSpPr>
          <p:cNvPr id="2052" name="AutoShape 4" descr="3,725 Qr Barcode Cliparts, Stock Vector And Royalty Free Qr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cstate="print"/>
          <a:srcRect/>
          <a:stretch>
            <a:fillRect/>
          </a:stretch>
        </p:blipFill>
        <p:spPr bwMode="auto">
          <a:xfrm>
            <a:off x="4724400" y="2057400"/>
            <a:ext cx="1295400" cy="1228725"/>
          </a:xfrm>
          <a:prstGeom prst="rect">
            <a:avLst/>
          </a:prstGeom>
          <a:noFill/>
          <a:ln w="9525">
            <a:noFill/>
            <a:miter lim="800000"/>
            <a:headEnd/>
            <a:tailEnd/>
          </a:ln>
        </p:spPr>
      </p:pic>
      <p:cxnSp>
        <p:nvCxnSpPr>
          <p:cNvPr id="8" name="Elbow Connector 7"/>
          <p:cNvCxnSpPr/>
          <p:nvPr/>
        </p:nvCxnSpPr>
        <p:spPr>
          <a:xfrm>
            <a:off x="1524000" y="167640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cstate="print"/>
          <a:srcRect/>
          <a:stretch>
            <a:fillRect/>
          </a:stretch>
        </p:blipFill>
        <p:spPr bwMode="auto">
          <a:xfrm>
            <a:off x="5410200" y="4267200"/>
            <a:ext cx="1104900" cy="1171575"/>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2438400" y="1905000"/>
            <a:ext cx="1181100" cy="1409700"/>
          </a:xfrm>
          <a:prstGeom prst="rect">
            <a:avLst/>
          </a:prstGeom>
          <a:noFill/>
          <a:ln w="9525">
            <a:noFill/>
            <a:miter lim="800000"/>
            <a:headEnd/>
            <a:tailEnd/>
          </a:ln>
        </p:spPr>
      </p:pic>
      <p:cxnSp>
        <p:nvCxnSpPr>
          <p:cNvPr id="12" name="Straight Arrow Connector 11"/>
          <p:cNvCxnSpPr/>
          <p:nvPr/>
        </p:nvCxnSpPr>
        <p:spPr>
          <a:xfrm>
            <a:off x="3657600" y="25908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7" name="AutoShape 9" descr="Best Cloud Clip Art #549 | Free clip art, Free to use images, Clip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p:cNvPicPr>
            <a:picLocks noChangeAspect="1" noChangeArrowheads="1"/>
          </p:cNvPicPr>
          <p:nvPr/>
        </p:nvPicPr>
        <p:blipFill>
          <a:blip r:embed="rId6" cstate="print"/>
          <a:srcRect/>
          <a:stretch>
            <a:fillRect/>
          </a:stretch>
        </p:blipFill>
        <p:spPr bwMode="auto">
          <a:xfrm>
            <a:off x="3810000" y="609600"/>
            <a:ext cx="1911135" cy="1004887"/>
          </a:xfrm>
          <a:prstGeom prst="rect">
            <a:avLst/>
          </a:prstGeom>
          <a:noFill/>
          <a:ln w="9525">
            <a:noFill/>
            <a:miter lim="800000"/>
            <a:headEnd/>
            <a:tailEnd/>
          </a:ln>
        </p:spPr>
      </p:pic>
      <p:cxnSp>
        <p:nvCxnSpPr>
          <p:cNvPr id="18" name="Straight Arrow Connector 17"/>
          <p:cNvCxnSpPr/>
          <p:nvPr/>
        </p:nvCxnSpPr>
        <p:spPr>
          <a:xfrm flipV="1">
            <a:off x="5486400" y="16002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91200" y="1981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60" name="Picture 12"/>
          <p:cNvPicPr>
            <a:picLocks noChangeAspect="1" noChangeArrowheads="1"/>
          </p:cNvPicPr>
          <p:nvPr/>
        </p:nvPicPr>
        <p:blipFill>
          <a:blip r:embed="rId7" cstate="print"/>
          <a:srcRect/>
          <a:stretch>
            <a:fillRect/>
          </a:stretch>
        </p:blipFill>
        <p:spPr bwMode="auto">
          <a:xfrm>
            <a:off x="6858000" y="685800"/>
            <a:ext cx="2000250" cy="2324100"/>
          </a:xfrm>
          <a:prstGeom prst="rect">
            <a:avLst/>
          </a:prstGeom>
          <a:noFill/>
          <a:ln w="9525">
            <a:noFill/>
            <a:miter lim="800000"/>
            <a:headEnd/>
            <a:tailEnd/>
          </a:ln>
        </p:spPr>
      </p:pic>
      <p:pic>
        <p:nvPicPr>
          <p:cNvPr id="2061" name="Picture 13"/>
          <p:cNvPicPr>
            <a:picLocks noChangeAspect="1" noChangeArrowheads="1"/>
          </p:cNvPicPr>
          <p:nvPr/>
        </p:nvPicPr>
        <p:blipFill>
          <a:blip r:embed="rId8" cstate="print"/>
          <a:srcRect/>
          <a:stretch>
            <a:fillRect/>
          </a:stretch>
        </p:blipFill>
        <p:spPr bwMode="auto">
          <a:xfrm>
            <a:off x="7315200" y="3657600"/>
            <a:ext cx="1476375" cy="1714500"/>
          </a:xfrm>
          <a:prstGeom prst="rect">
            <a:avLst/>
          </a:prstGeom>
          <a:noFill/>
          <a:ln w="9525">
            <a:noFill/>
            <a:miter lim="800000"/>
            <a:headEnd/>
            <a:tailEnd/>
          </a:ln>
        </p:spPr>
      </p:pic>
      <p:cxnSp>
        <p:nvCxnSpPr>
          <p:cNvPr id="30" name="Straight Arrow Connector 29"/>
          <p:cNvCxnSpPr/>
          <p:nvPr/>
        </p:nvCxnSpPr>
        <p:spPr>
          <a:xfrm>
            <a:off x="5410200" y="11430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696200" y="3048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477000" y="4876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419600" y="4800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62" name="Picture 14"/>
          <p:cNvPicPr>
            <a:picLocks noChangeAspect="1" noChangeArrowheads="1"/>
          </p:cNvPicPr>
          <p:nvPr/>
        </p:nvPicPr>
        <p:blipFill>
          <a:blip r:embed="rId9" cstate="print"/>
          <a:srcRect/>
          <a:stretch>
            <a:fillRect/>
          </a:stretch>
        </p:blipFill>
        <p:spPr bwMode="auto">
          <a:xfrm>
            <a:off x="1371600" y="4267200"/>
            <a:ext cx="1038225" cy="1323975"/>
          </a:xfrm>
          <a:prstGeom prst="rect">
            <a:avLst/>
          </a:prstGeom>
          <a:noFill/>
          <a:ln w="9525">
            <a:noFill/>
            <a:miter lim="800000"/>
            <a:headEnd/>
            <a:tailEnd/>
          </a:ln>
        </p:spPr>
      </p:pic>
      <p:pic>
        <p:nvPicPr>
          <p:cNvPr id="2063" name="Picture 15"/>
          <p:cNvPicPr>
            <a:picLocks noChangeAspect="1" noChangeArrowheads="1"/>
          </p:cNvPicPr>
          <p:nvPr/>
        </p:nvPicPr>
        <p:blipFill>
          <a:blip r:embed="rId9" cstate="print"/>
          <a:srcRect/>
          <a:stretch>
            <a:fillRect/>
          </a:stretch>
        </p:blipFill>
        <p:spPr bwMode="auto">
          <a:xfrm>
            <a:off x="457200" y="1143000"/>
            <a:ext cx="1038225" cy="1323975"/>
          </a:xfrm>
          <a:prstGeom prst="rect">
            <a:avLst/>
          </a:prstGeom>
          <a:noFill/>
          <a:ln w="9525">
            <a:noFill/>
            <a:miter lim="800000"/>
            <a:headEnd/>
            <a:tailEnd/>
          </a:ln>
        </p:spPr>
      </p:pic>
      <p:cxnSp>
        <p:nvCxnSpPr>
          <p:cNvPr id="41" name="Straight Arrow Connector 40"/>
          <p:cNvCxnSpPr/>
          <p:nvPr/>
        </p:nvCxnSpPr>
        <p:spPr>
          <a:xfrm flipH="1">
            <a:off x="2590800" y="4953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7200" y="2667000"/>
            <a:ext cx="914400" cy="369332"/>
          </a:xfrm>
          <a:prstGeom prst="rect">
            <a:avLst/>
          </a:prstGeom>
          <a:noFill/>
        </p:spPr>
        <p:txBody>
          <a:bodyPr wrap="square" rtlCol="0">
            <a:spAutoFit/>
          </a:bodyPr>
          <a:lstStyle/>
          <a:p>
            <a:r>
              <a:rPr lang="en-IN" dirty="0"/>
              <a:t>FILES</a:t>
            </a:r>
            <a:endParaRPr lang="en-US" dirty="0"/>
          </a:p>
        </p:txBody>
      </p:sp>
      <p:sp>
        <p:nvSpPr>
          <p:cNvPr id="44" name="TextBox 43"/>
          <p:cNvSpPr txBox="1"/>
          <p:nvPr/>
        </p:nvSpPr>
        <p:spPr>
          <a:xfrm>
            <a:off x="2438400" y="3429000"/>
            <a:ext cx="1199367" cy="369332"/>
          </a:xfrm>
          <a:prstGeom prst="rect">
            <a:avLst/>
          </a:prstGeom>
          <a:noFill/>
        </p:spPr>
        <p:txBody>
          <a:bodyPr wrap="none" rtlCol="0">
            <a:spAutoFit/>
          </a:bodyPr>
          <a:lstStyle/>
          <a:p>
            <a:r>
              <a:rPr lang="en-IN" dirty="0"/>
              <a:t>SECURED</a:t>
            </a:r>
            <a:endParaRPr lang="en-US" dirty="0"/>
          </a:p>
        </p:txBody>
      </p:sp>
      <p:sp>
        <p:nvSpPr>
          <p:cNvPr id="45" name="TextBox 44"/>
          <p:cNvSpPr txBox="1"/>
          <p:nvPr/>
        </p:nvSpPr>
        <p:spPr>
          <a:xfrm>
            <a:off x="5029201" y="3352800"/>
            <a:ext cx="1219200" cy="369332"/>
          </a:xfrm>
          <a:prstGeom prst="rect">
            <a:avLst/>
          </a:prstGeom>
          <a:noFill/>
        </p:spPr>
        <p:txBody>
          <a:bodyPr wrap="square" rtlCol="0">
            <a:spAutoFit/>
          </a:bodyPr>
          <a:lstStyle/>
          <a:p>
            <a:r>
              <a:rPr lang="en-IN" dirty="0"/>
              <a:t>QR CODE</a:t>
            </a:r>
            <a:endParaRPr lang="en-US" dirty="0"/>
          </a:p>
        </p:txBody>
      </p:sp>
      <p:sp>
        <p:nvSpPr>
          <p:cNvPr id="46" name="TextBox 45"/>
          <p:cNvSpPr txBox="1"/>
          <p:nvPr/>
        </p:nvSpPr>
        <p:spPr>
          <a:xfrm>
            <a:off x="3886200" y="228600"/>
            <a:ext cx="2101857" cy="369332"/>
          </a:xfrm>
          <a:prstGeom prst="rect">
            <a:avLst/>
          </a:prstGeom>
          <a:noFill/>
        </p:spPr>
        <p:txBody>
          <a:bodyPr wrap="none" rtlCol="0">
            <a:spAutoFit/>
          </a:bodyPr>
          <a:lstStyle/>
          <a:p>
            <a:r>
              <a:rPr lang="en-IN" dirty="0"/>
              <a:t>CLOUD STORAGE</a:t>
            </a:r>
            <a:endParaRPr lang="en-US" dirty="0"/>
          </a:p>
        </p:txBody>
      </p:sp>
      <p:sp>
        <p:nvSpPr>
          <p:cNvPr id="47" name="TextBox 46"/>
          <p:cNvSpPr txBox="1"/>
          <p:nvPr/>
        </p:nvSpPr>
        <p:spPr>
          <a:xfrm>
            <a:off x="6400800" y="152400"/>
            <a:ext cx="3440080" cy="369332"/>
          </a:xfrm>
          <a:prstGeom prst="rect">
            <a:avLst/>
          </a:prstGeom>
          <a:noFill/>
        </p:spPr>
        <p:txBody>
          <a:bodyPr wrap="square" rtlCol="0">
            <a:spAutoFit/>
          </a:bodyPr>
          <a:lstStyle/>
          <a:p>
            <a:r>
              <a:rPr lang="en-IN" dirty="0"/>
              <a:t>ENCRYPTED DATABASE</a:t>
            </a:r>
            <a:endParaRPr lang="en-US" dirty="0"/>
          </a:p>
        </p:txBody>
      </p:sp>
      <p:sp>
        <p:nvSpPr>
          <p:cNvPr id="48" name="TextBox 47"/>
          <p:cNvSpPr txBox="1"/>
          <p:nvPr/>
        </p:nvSpPr>
        <p:spPr>
          <a:xfrm>
            <a:off x="6705600" y="5638800"/>
            <a:ext cx="2206053" cy="369332"/>
          </a:xfrm>
          <a:prstGeom prst="rect">
            <a:avLst/>
          </a:prstGeom>
          <a:noFill/>
        </p:spPr>
        <p:txBody>
          <a:bodyPr wrap="none" rtlCol="0">
            <a:spAutoFit/>
          </a:bodyPr>
          <a:lstStyle/>
          <a:p>
            <a:r>
              <a:rPr lang="en-IN" dirty="0"/>
              <a:t>AUTHENTICATION</a:t>
            </a:r>
            <a:endParaRPr lang="en-US" dirty="0"/>
          </a:p>
        </p:txBody>
      </p:sp>
      <p:sp>
        <p:nvSpPr>
          <p:cNvPr id="49" name="TextBox 48"/>
          <p:cNvSpPr txBox="1"/>
          <p:nvPr/>
        </p:nvSpPr>
        <p:spPr>
          <a:xfrm>
            <a:off x="5410200" y="5638800"/>
            <a:ext cx="1239442" cy="369332"/>
          </a:xfrm>
          <a:prstGeom prst="rect">
            <a:avLst/>
          </a:prstGeom>
          <a:noFill/>
        </p:spPr>
        <p:txBody>
          <a:bodyPr wrap="none" rtlCol="0">
            <a:spAutoFit/>
          </a:bodyPr>
          <a:lstStyle/>
          <a:p>
            <a:r>
              <a:rPr lang="en-IN" dirty="0"/>
              <a:t>SCANNER</a:t>
            </a:r>
            <a:endParaRPr lang="en-US" dirty="0"/>
          </a:p>
        </p:txBody>
      </p:sp>
      <p:sp>
        <p:nvSpPr>
          <p:cNvPr id="50" name="TextBox 49"/>
          <p:cNvSpPr txBox="1"/>
          <p:nvPr/>
        </p:nvSpPr>
        <p:spPr>
          <a:xfrm>
            <a:off x="3200400" y="5867400"/>
            <a:ext cx="1828800" cy="369332"/>
          </a:xfrm>
          <a:prstGeom prst="rect">
            <a:avLst/>
          </a:prstGeom>
          <a:noFill/>
        </p:spPr>
        <p:txBody>
          <a:bodyPr wrap="square" rtlCol="0">
            <a:spAutoFit/>
          </a:bodyPr>
          <a:lstStyle/>
          <a:p>
            <a:r>
              <a:rPr lang="en-IN" dirty="0"/>
              <a:t>GET NOTIFIED</a:t>
            </a:r>
            <a:endParaRPr lang="en-US" dirty="0"/>
          </a:p>
        </p:txBody>
      </p:sp>
      <p:sp>
        <p:nvSpPr>
          <p:cNvPr id="51" name="TextBox 50"/>
          <p:cNvSpPr txBox="1"/>
          <p:nvPr/>
        </p:nvSpPr>
        <p:spPr>
          <a:xfrm>
            <a:off x="1447800" y="5791200"/>
            <a:ext cx="747320" cy="369332"/>
          </a:xfrm>
          <a:prstGeom prst="rect">
            <a:avLst/>
          </a:prstGeom>
          <a:noFill/>
        </p:spPr>
        <p:txBody>
          <a:bodyPr wrap="none" rtlCol="0">
            <a:spAutoFit/>
          </a:bodyPr>
          <a:lstStyle/>
          <a:p>
            <a:r>
              <a:rPr lang="en-IN" dirty="0"/>
              <a:t>FILES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TECHNOLOGIES USED</a:t>
            </a:r>
            <a:endParaRPr lang="en-US" dirty="0"/>
          </a:p>
        </p:txBody>
      </p:sp>
      <p:pic>
        <p:nvPicPr>
          <p:cNvPr id="3073" name="Picture 1"/>
          <p:cNvPicPr>
            <a:picLocks noGrp="1" noChangeAspect="1" noChangeArrowheads="1"/>
          </p:cNvPicPr>
          <p:nvPr>
            <p:ph idx="1"/>
          </p:nvPr>
        </p:nvPicPr>
        <p:blipFill>
          <a:blip r:embed="rId2" cstate="print"/>
          <a:srcRect/>
          <a:stretch>
            <a:fillRect/>
          </a:stretch>
        </p:blipFill>
        <p:spPr bwMode="auto">
          <a:xfrm>
            <a:off x="762000" y="2095500"/>
            <a:ext cx="1143000" cy="1143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26253" y="2215233"/>
            <a:ext cx="1219200" cy="1071418"/>
          </a:xfrm>
          <a:prstGeom prst="rect">
            <a:avLst/>
          </a:prstGeom>
          <a:noFill/>
          <a:ln w="9525">
            <a:noFill/>
            <a:miter lim="800000"/>
            <a:headEnd/>
            <a:tailEnd/>
          </a:ln>
        </p:spPr>
      </p:pic>
      <p:sp>
        <p:nvSpPr>
          <p:cNvPr id="3077" name="AutoShape 5" descr="MySql Vector Logo - Download Free SVG Icon | Worldvector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4" cstate="print"/>
          <a:srcRect/>
          <a:stretch>
            <a:fillRect/>
          </a:stretch>
        </p:blipFill>
        <p:spPr bwMode="auto">
          <a:xfrm>
            <a:off x="4942692" y="4508834"/>
            <a:ext cx="2266950" cy="1193132"/>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885825" y="4226670"/>
            <a:ext cx="1171575" cy="1438275"/>
          </a:xfrm>
          <a:prstGeom prst="rect">
            <a:avLst/>
          </a:prstGeom>
          <a:noFill/>
          <a:ln w="9525">
            <a:noFill/>
            <a:miter lim="800000"/>
            <a:headEnd/>
            <a:tailEnd/>
          </a:ln>
        </p:spPr>
      </p:pic>
      <p:sp>
        <p:nvSpPr>
          <p:cNvPr id="3081" name="AutoShape 9" descr="Beginner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2" name="Picture 10"/>
          <p:cNvPicPr>
            <a:picLocks noChangeAspect="1" noChangeArrowheads="1"/>
          </p:cNvPicPr>
          <p:nvPr/>
        </p:nvPicPr>
        <p:blipFill>
          <a:blip r:embed="rId6" cstate="print"/>
          <a:srcRect/>
          <a:stretch>
            <a:fillRect/>
          </a:stretch>
        </p:blipFill>
        <p:spPr bwMode="auto">
          <a:xfrm>
            <a:off x="2773887" y="4226736"/>
            <a:ext cx="1714500" cy="1619250"/>
          </a:xfrm>
          <a:prstGeom prst="rect">
            <a:avLst/>
          </a:prstGeom>
          <a:noFill/>
          <a:ln w="9525">
            <a:noFill/>
            <a:miter lim="800000"/>
            <a:headEnd/>
            <a:tailEnd/>
          </a:ln>
        </p:spPr>
      </p:pic>
      <p:sp>
        <p:nvSpPr>
          <p:cNvPr id="12" name="TextBox 11"/>
          <p:cNvSpPr txBox="1"/>
          <p:nvPr/>
        </p:nvSpPr>
        <p:spPr>
          <a:xfrm>
            <a:off x="765877" y="3389531"/>
            <a:ext cx="1295400" cy="646331"/>
          </a:xfrm>
          <a:prstGeom prst="rect">
            <a:avLst/>
          </a:prstGeom>
          <a:noFill/>
        </p:spPr>
        <p:txBody>
          <a:bodyPr wrap="square" rtlCol="0">
            <a:spAutoFit/>
          </a:bodyPr>
          <a:lstStyle/>
          <a:p>
            <a:r>
              <a:rPr lang="en-IN" dirty="0"/>
              <a:t>PYTHON3</a:t>
            </a:r>
          </a:p>
          <a:p>
            <a:endParaRPr lang="en-US" dirty="0"/>
          </a:p>
        </p:txBody>
      </p:sp>
      <p:pic>
        <p:nvPicPr>
          <p:cNvPr id="3083" name="Picture 11"/>
          <p:cNvPicPr>
            <a:picLocks noChangeAspect="1" noChangeArrowheads="1"/>
          </p:cNvPicPr>
          <p:nvPr/>
        </p:nvPicPr>
        <p:blipFill>
          <a:blip r:embed="rId7" cstate="print"/>
          <a:srcRect/>
          <a:stretch>
            <a:fillRect/>
          </a:stretch>
        </p:blipFill>
        <p:spPr bwMode="auto">
          <a:xfrm>
            <a:off x="4344935" y="2215233"/>
            <a:ext cx="2286000" cy="1143000"/>
          </a:xfrm>
          <a:prstGeom prst="rect">
            <a:avLst/>
          </a:prstGeom>
          <a:noFill/>
          <a:ln w="9525">
            <a:noFill/>
            <a:miter lim="800000"/>
            <a:headEnd/>
            <a:tailEnd/>
          </a:ln>
        </p:spPr>
      </p:pic>
      <p:sp>
        <p:nvSpPr>
          <p:cNvPr id="14" name="TextBox 13"/>
          <p:cNvSpPr txBox="1"/>
          <p:nvPr/>
        </p:nvSpPr>
        <p:spPr>
          <a:xfrm>
            <a:off x="2525173" y="3384569"/>
            <a:ext cx="1337226" cy="646331"/>
          </a:xfrm>
          <a:prstGeom prst="rect">
            <a:avLst/>
          </a:prstGeom>
          <a:noFill/>
        </p:spPr>
        <p:txBody>
          <a:bodyPr wrap="none" rtlCol="0">
            <a:spAutoFit/>
          </a:bodyPr>
          <a:lstStyle/>
          <a:p>
            <a:r>
              <a:rPr lang="en-IN" dirty="0"/>
              <a:t>QR TOOLS</a:t>
            </a:r>
          </a:p>
          <a:p>
            <a:endParaRPr lang="en-US" dirty="0"/>
          </a:p>
        </p:txBody>
      </p:sp>
      <p:sp>
        <p:nvSpPr>
          <p:cNvPr id="15" name="TextBox 14"/>
          <p:cNvSpPr txBox="1"/>
          <p:nvPr/>
        </p:nvSpPr>
        <p:spPr>
          <a:xfrm>
            <a:off x="4488387" y="3352299"/>
            <a:ext cx="1992853" cy="369332"/>
          </a:xfrm>
          <a:prstGeom prst="rect">
            <a:avLst/>
          </a:prstGeom>
          <a:noFill/>
        </p:spPr>
        <p:txBody>
          <a:bodyPr wrap="none" rtlCol="0">
            <a:spAutoFit/>
          </a:bodyPr>
          <a:lstStyle/>
          <a:p>
            <a:r>
              <a:rPr lang="en-IN" dirty="0"/>
              <a:t>PILLOW LIBRARY</a:t>
            </a:r>
            <a:endParaRPr lang="en-US" dirty="0"/>
          </a:p>
        </p:txBody>
      </p:sp>
      <p:sp>
        <p:nvSpPr>
          <p:cNvPr id="16" name="TextBox 15"/>
          <p:cNvSpPr txBox="1"/>
          <p:nvPr/>
        </p:nvSpPr>
        <p:spPr>
          <a:xfrm>
            <a:off x="592809" y="5930902"/>
            <a:ext cx="1633781" cy="369332"/>
          </a:xfrm>
          <a:prstGeom prst="rect">
            <a:avLst/>
          </a:prstGeom>
          <a:noFill/>
        </p:spPr>
        <p:txBody>
          <a:bodyPr wrap="none" rtlCol="0">
            <a:spAutoFit/>
          </a:bodyPr>
          <a:lstStyle/>
          <a:p>
            <a:r>
              <a:rPr lang="en-IN" dirty="0"/>
              <a:t>TRUE CRYPT </a:t>
            </a:r>
            <a:endParaRPr lang="en-US" dirty="0"/>
          </a:p>
        </p:txBody>
      </p:sp>
      <p:sp>
        <p:nvSpPr>
          <p:cNvPr id="17" name="TextBox 16"/>
          <p:cNvSpPr txBox="1"/>
          <p:nvPr/>
        </p:nvSpPr>
        <p:spPr>
          <a:xfrm>
            <a:off x="2673132" y="5930902"/>
            <a:ext cx="1826141" cy="369332"/>
          </a:xfrm>
          <a:prstGeom prst="rect">
            <a:avLst/>
          </a:prstGeom>
          <a:noFill/>
        </p:spPr>
        <p:txBody>
          <a:bodyPr wrap="none" rtlCol="0">
            <a:spAutoFit/>
          </a:bodyPr>
          <a:lstStyle/>
          <a:p>
            <a:r>
              <a:rPr lang="en-IN" dirty="0"/>
              <a:t>APP INVENTOR</a:t>
            </a:r>
            <a:endParaRPr lang="en-US" dirty="0"/>
          </a:p>
        </p:txBody>
      </p:sp>
      <p:sp>
        <p:nvSpPr>
          <p:cNvPr id="18" name="TextBox 17"/>
          <p:cNvSpPr txBox="1"/>
          <p:nvPr/>
        </p:nvSpPr>
        <p:spPr>
          <a:xfrm>
            <a:off x="5383004" y="5867400"/>
            <a:ext cx="1029449" cy="646331"/>
          </a:xfrm>
          <a:prstGeom prst="rect">
            <a:avLst/>
          </a:prstGeom>
          <a:noFill/>
        </p:spPr>
        <p:txBody>
          <a:bodyPr wrap="none" rtlCol="0">
            <a:spAutoFit/>
          </a:bodyPr>
          <a:lstStyle/>
          <a:p>
            <a:r>
              <a:rPr lang="en-IN" dirty="0"/>
              <a:t>MY SQL</a:t>
            </a:r>
          </a:p>
          <a:p>
            <a:endParaRPr lang="en-US" dirty="0"/>
          </a:p>
        </p:txBody>
      </p:sp>
      <p:pic>
        <p:nvPicPr>
          <p:cNvPr id="3084" name="Picture 12"/>
          <p:cNvPicPr>
            <a:picLocks noChangeAspect="1" noChangeArrowheads="1"/>
          </p:cNvPicPr>
          <p:nvPr/>
        </p:nvPicPr>
        <p:blipFill>
          <a:blip r:embed="rId8" cstate="print"/>
          <a:srcRect/>
          <a:stretch>
            <a:fillRect/>
          </a:stretch>
        </p:blipFill>
        <p:spPr bwMode="auto">
          <a:xfrm>
            <a:off x="7209642" y="2095500"/>
            <a:ext cx="1805638" cy="1476375"/>
          </a:xfrm>
          <a:prstGeom prst="rect">
            <a:avLst/>
          </a:prstGeom>
          <a:noFill/>
          <a:ln w="9525">
            <a:noFill/>
            <a:miter lim="800000"/>
            <a:headEnd/>
            <a:tailEnd/>
          </a:ln>
        </p:spPr>
      </p:pic>
      <p:sp>
        <p:nvSpPr>
          <p:cNvPr id="20" name="TextBox 19"/>
          <p:cNvSpPr txBox="1"/>
          <p:nvPr/>
        </p:nvSpPr>
        <p:spPr>
          <a:xfrm>
            <a:off x="7467600" y="3536965"/>
            <a:ext cx="1440750" cy="646331"/>
          </a:xfrm>
          <a:prstGeom prst="rect">
            <a:avLst/>
          </a:prstGeom>
          <a:noFill/>
        </p:spPr>
        <p:txBody>
          <a:bodyPr wrap="square" rtlCol="0">
            <a:spAutoFit/>
          </a:bodyPr>
          <a:lstStyle/>
          <a:p>
            <a:r>
              <a:rPr lang="en-IN" dirty="0"/>
              <a:t>TKINTER GUI</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114</TotalTime>
  <Words>308</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 Idea/Approach Details  Ministry/ Organization name:  GOVT OF SIKKIM    Problem Statement :Transparency and Safeguard measures in HR Management Problem category: Software Problem Code: SG296 Technology Software :Web application Development Team Name : Scan B Team Leader Name : T PALLAVI      College Code : 1-3514007449</vt:lpstr>
      <vt:lpstr>OUR TEAM      SCAN-B@MLRITM</vt:lpstr>
      <vt:lpstr>Slide 3</vt:lpstr>
      <vt:lpstr>Problem Description</vt:lpstr>
      <vt:lpstr>SOLUTION</vt:lpstr>
      <vt:lpstr>ADVANTAGES</vt:lpstr>
      <vt:lpstr>ARCHITECTURE OF SOLUTION</vt:lpstr>
      <vt:lpstr>Slide 8</vt:lpstr>
      <vt:lpstr>TECHNOLOGIES USED</vt:lpstr>
      <vt:lpstr>Phone vs Uniqueid</vt:lpstr>
      <vt:lpstr>QR code Generator</vt:lpstr>
      <vt:lpstr>Message Generator</vt:lpstr>
      <vt:lpstr>Updated Data</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GOVT OF SIKKIM    Problem Statement :Transparency and Safeguard measures in HR                     Management problem category: Software problem Code: SG296 Technology Software :Web application Development Team Name : Scan B                                            Team Leader Name : T PALLAVI      College Code : 1-3514007449</dc:title>
  <dc:creator>DVS-PC</dc:creator>
  <cp:lastModifiedBy>DELL</cp:lastModifiedBy>
  <cp:revision>33</cp:revision>
  <dcterms:created xsi:type="dcterms:W3CDTF">2006-08-16T00:00:00Z</dcterms:created>
  <dcterms:modified xsi:type="dcterms:W3CDTF">2020-08-03T10:24:33Z</dcterms:modified>
</cp:coreProperties>
</file>