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59" r:id="rId6"/>
    <p:sldId id="270" r:id="rId7"/>
    <p:sldId id="271" r:id="rId8"/>
    <p:sldId id="272" r:id="rId9"/>
    <p:sldId id="273" r:id="rId10"/>
    <p:sldId id="274" r:id="rId11"/>
    <p:sldId id="260" r:id="rId12"/>
    <p:sldId id="275" r:id="rId13"/>
    <p:sldId id="276" r:id="rId14"/>
    <p:sldId id="261" r:id="rId15"/>
    <p:sldId id="277" r:id="rId16"/>
    <p:sldId id="278" r:id="rId17"/>
    <p:sldId id="279" r:id="rId18"/>
    <p:sldId id="280" r:id="rId19"/>
    <p:sldId id="281" r:id="rId20"/>
    <p:sldId id="282" r:id="rId21"/>
    <p:sldId id="283" r:id="rId22"/>
    <p:sldId id="262" r:id="rId23"/>
    <p:sldId id="263" r:id="rId24"/>
    <p:sldId id="264" r:id="rId25"/>
    <p:sldId id="26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6/13/2023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6/13/2023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6/13/2023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6/13/2023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6/13/2023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6/13/2023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6/13/2023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b="1" dirty="0"/>
              <a:t>Brain </a:t>
            </a:r>
            <a:r>
              <a:rPr lang="en-US" b="1" dirty="0" err="1"/>
              <a:t>Tumour</a:t>
            </a:r>
            <a:r>
              <a:rPr lang="en-US" b="1" dirty="0"/>
              <a:t> Detection Using Deep Learning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pPr lvl="0" algn="just"/>
            <a:r>
              <a:rPr lang="en-US" dirty="0"/>
              <a:t>In summary, the existing systems suffer from drawbacks such as longer computation time, Less accuracy was achieved, Higher false rates, limited segmentation accuracy, insufficient feature extraction, lack of generalizability, and complexity in implementation and utilization. These limitations highlight the need for more efficient, accurate, and user-friendly approaches, such as the proposed Brain Tumor Detection Using Deep Learning with CNN model architecture, to overcome these challenges and improve brain tumor diagnosis and treatment planning. </a:t>
            </a:r>
            <a:endParaRPr lang="en-IN" dirty="0"/>
          </a:p>
          <a:p>
            <a:pPr algn="just"/>
            <a:endParaRPr lang="en-IN" dirty="0"/>
          </a:p>
        </p:txBody>
      </p:sp>
    </p:spTree>
    <p:extLst>
      <p:ext uri="{BB962C8B-B14F-4D97-AF65-F5344CB8AC3E}">
        <p14:creationId xmlns:p14="http://schemas.microsoft.com/office/powerpoint/2010/main" val="1824516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sz="quarter" idx="1"/>
          </p:nvPr>
        </p:nvSpPr>
        <p:spPr/>
        <p:txBody>
          <a:bodyPr>
            <a:normAutofit fontScale="92500" lnSpcReduction="10000"/>
          </a:bodyPr>
          <a:lstStyle/>
          <a:p>
            <a:pPr lvl="0" algn="just"/>
            <a:r>
              <a:rPr lang="en-US" dirty="0"/>
              <a:t>The proposed system "Brain Tumor Detection Using Deep Learning" aims to develop an automated system for the accurate and efficient detection of brain tumors in MRI images. Traditional methods of brain tumor detection often rely on manual analysis by radiologists, which can be time-consuming and subjective. By leveraging the power of deep learning, specifically Convolutional Neural Network (CNN) model architecture, this project aims to provide a reliable and automated solution to assist healthcare professionals in the early detection and diagnosis of brain tumors.</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lvl="0" algn="just"/>
            <a:r>
              <a:rPr lang="en-US" dirty="0"/>
              <a:t>The proposed system utilizes a Brain MRI Images dataset obtained from </a:t>
            </a:r>
            <a:r>
              <a:rPr lang="en-US" dirty="0" err="1"/>
              <a:t>Kaggle</a:t>
            </a:r>
            <a:r>
              <a:rPr lang="en-US" dirty="0"/>
              <a:t>, which contains a diverse collection of brain MRI images, including tumor and non-tumor cases. The dataset is preprocessed to enhance image quality and normalize dimensions. The CNN model architecture is employed, consisting of convolutional layers for feature extraction, pooling layers for dimensionality reduction, and fully connected layers for classification.</a:t>
            </a:r>
            <a:endParaRPr lang="en-IN" dirty="0"/>
          </a:p>
          <a:p>
            <a:pPr algn="just"/>
            <a:endParaRPr lang="en-IN" dirty="0"/>
          </a:p>
        </p:txBody>
      </p:sp>
    </p:spTree>
    <p:extLst>
      <p:ext uri="{BB962C8B-B14F-4D97-AF65-F5344CB8AC3E}">
        <p14:creationId xmlns:p14="http://schemas.microsoft.com/office/powerpoint/2010/main" val="27407947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lvl="0" algn="just"/>
            <a:r>
              <a:rPr lang="en-US" dirty="0"/>
              <a:t>During the training phase, the dataset is split into training and validation sets to evaluate the model's performance and prevent </a:t>
            </a:r>
            <a:r>
              <a:rPr lang="en-US" dirty="0" err="1"/>
              <a:t>overfitting</a:t>
            </a:r>
            <a:r>
              <a:rPr lang="en-US" dirty="0"/>
              <a:t>. </a:t>
            </a:r>
            <a:r>
              <a:rPr lang="en-US" dirty="0" err="1"/>
              <a:t>Hyperparameters</a:t>
            </a:r>
            <a:r>
              <a:rPr lang="en-US" dirty="0"/>
              <a:t> are iteratively adjusted to optimize accuracy and minimize loss. </a:t>
            </a:r>
            <a:endParaRPr lang="en-IN" dirty="0"/>
          </a:p>
          <a:p>
            <a:pPr lvl="0" algn="just"/>
            <a:r>
              <a:rPr lang="en-US" dirty="0"/>
              <a:t>The experimental results demonstrate the effectiveness of the proposed approach, achieving an accuracy of 97% on the test dataset. This high accuracy suggests the potential of the system in aiding healthcare professionals in accurate and efficient brain tumor diagnosis. The automated nature of the system reduces the burden on radiologists and allows for quicker and more objective tumor detection. </a:t>
            </a:r>
            <a:endParaRPr lang="en-IN" dirty="0"/>
          </a:p>
          <a:p>
            <a:pPr algn="just"/>
            <a:endParaRPr lang="en-IN" dirty="0"/>
          </a:p>
        </p:txBody>
      </p:sp>
    </p:spTree>
    <p:extLst>
      <p:ext uri="{BB962C8B-B14F-4D97-AF65-F5344CB8AC3E}">
        <p14:creationId xmlns:p14="http://schemas.microsoft.com/office/powerpoint/2010/main" val="4019110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PROPOSED SYSTEM</a:t>
            </a:r>
            <a:endParaRPr lang="en-US" dirty="0"/>
          </a:p>
        </p:txBody>
      </p:sp>
      <p:sp>
        <p:nvSpPr>
          <p:cNvPr id="3" name="Content Placeholder 2"/>
          <p:cNvSpPr>
            <a:spLocks noGrp="1"/>
          </p:cNvSpPr>
          <p:nvPr>
            <p:ph sz="quarter" idx="1"/>
          </p:nvPr>
        </p:nvSpPr>
        <p:spPr/>
        <p:txBody>
          <a:bodyPr/>
          <a:lstStyle/>
          <a:p>
            <a:pPr lvl="0" algn="just"/>
            <a:r>
              <a:rPr lang="en-US" dirty="0"/>
              <a:t>High Accuracy: The proposed system using CNN model architecture achieves a high accuracy of 97% in brain tumor detection. This accuracy level indicates the robustness and reliability of the system in accurately classifying tumor and non-tumor cases. High accuracy is crucial in ensuring the correct diagnosis and treatment planning for patients, leading to improved healthcare outcomes.</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Automated Detection: The proposed system automates the process of brain tumor detection, reducing the reliance on manual analysis by radiologists. This automation speeds up the detection process and eliminates human subjectivity, ensuring consistent and objective results. It also allows healthcare professionals to focus on other critical tasks while benefiting from the support of an efficient and reliable detection system. </a:t>
            </a:r>
            <a:endParaRPr lang="en-IN" dirty="0"/>
          </a:p>
          <a:p>
            <a:pPr algn="just"/>
            <a:endParaRPr lang="en-IN" dirty="0"/>
          </a:p>
        </p:txBody>
      </p:sp>
    </p:spTree>
    <p:extLst>
      <p:ext uri="{BB962C8B-B14F-4D97-AF65-F5344CB8AC3E}">
        <p14:creationId xmlns:p14="http://schemas.microsoft.com/office/powerpoint/2010/main" val="23120959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lvl="0" algn="just"/>
            <a:r>
              <a:rPr lang="en-US" dirty="0"/>
              <a:t>Time Efficiency: Deep learning-based systems, such as the proposed CNN model, are designed for efficient processing and inference. The system can quickly analyze brain MRI images and provide prompt results, allowing for faster diagnosis and treatment planning. Reduced processing time enhances the overall efficiency of healthcare processes and improves patient management. This algorithm is faster in execution for normal MRI images.</a:t>
            </a:r>
            <a:endParaRPr lang="en-IN" dirty="0"/>
          </a:p>
          <a:p>
            <a:pPr algn="just"/>
            <a:endParaRPr lang="en-IN" dirty="0"/>
          </a:p>
        </p:txBody>
      </p:sp>
    </p:spTree>
    <p:extLst>
      <p:ext uri="{BB962C8B-B14F-4D97-AF65-F5344CB8AC3E}">
        <p14:creationId xmlns:p14="http://schemas.microsoft.com/office/powerpoint/2010/main" val="8200315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lvl="0" algn="just"/>
            <a:r>
              <a:rPr lang="en-US" dirty="0"/>
              <a:t>Generalizability: Deep learning models, including CNNs, have demonstrated excellent generalization capabilities across different datasets and imaging modalities. The proposed system's utilization of a diverse Brain MRI Images dataset enables it to adapt to various brain tumor cases, enhancing its generalizability in real-world clinical settings. This adaptability contributes to its wider applicability and potential integration into existing medical workflows.</a:t>
            </a:r>
            <a:endParaRPr lang="en-IN" dirty="0"/>
          </a:p>
          <a:p>
            <a:pPr algn="just"/>
            <a:endParaRPr lang="en-IN" dirty="0"/>
          </a:p>
        </p:txBody>
      </p:sp>
    </p:spTree>
    <p:extLst>
      <p:ext uri="{BB962C8B-B14F-4D97-AF65-F5344CB8AC3E}">
        <p14:creationId xmlns:p14="http://schemas.microsoft.com/office/powerpoint/2010/main" val="14645275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lvl="0" algn="just"/>
            <a:r>
              <a:rPr lang="en-US" dirty="0"/>
              <a:t>Reduced False-Positive and False-Negative Rates: Accurate tumor detection is essential in minimizing false-positive and false-negative results. The proposed system's high accuracy helps reduce these error rates, ensuring that potential tumors are not missed (false-negative) and avoiding unnecessary interventions for non-tumor cases (false-positive). This reduction in false diagnoses improves patient care, reduces healthcare costs, and enhances the overall efficiency of the healthcare system.</a:t>
            </a:r>
            <a:endParaRPr lang="en-IN" dirty="0"/>
          </a:p>
          <a:p>
            <a:pPr algn="just"/>
            <a:endParaRPr lang="en-IN" dirty="0"/>
          </a:p>
        </p:txBody>
      </p:sp>
    </p:spTree>
    <p:extLst>
      <p:ext uri="{BB962C8B-B14F-4D97-AF65-F5344CB8AC3E}">
        <p14:creationId xmlns:p14="http://schemas.microsoft.com/office/powerpoint/2010/main" val="479422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Potential for Early Diagnosis: Early detection of brain tumors is crucial for timely treatment and improved patient outcomes. The proposed system, with its high accuracy and automated capabilities, has the potential to aid in the early diagnosis of brain tumors. Early detection allows for prompt intervention and treatment planning, increasing the chances of successful tumor management and potentially saving lives.</a:t>
            </a:r>
            <a:endParaRPr lang="en-IN" dirty="0"/>
          </a:p>
          <a:p>
            <a:pPr algn="just"/>
            <a:endParaRPr lang="en-IN" dirty="0"/>
          </a:p>
        </p:txBody>
      </p:sp>
    </p:spTree>
    <p:extLst>
      <p:ext uri="{BB962C8B-B14F-4D97-AF65-F5344CB8AC3E}">
        <p14:creationId xmlns:p14="http://schemas.microsoft.com/office/powerpoint/2010/main" val="4190367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a:t>In this project, we propose a deep learning-based approach for brain tumor detection using Convolutional Neural Network (CNN) model architecture. The primary objective of this study is to develop a reliable and efficient system for automated brain tumor detection using MRI images. We leverage the power of deep learning, specifically CNNs, which have demonstrated exceptional performance in various computer vision tasks, including medical image analysis.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User-Friendly Interface: The proposed system can be designed with a user-friendly interface, making it accessible to healthcare professionals with varying technical expertise. The interface can provide an intuitive and visually informative display of the detected tumors, aiding radiologists and clinicians in interpreting and validating the results. A user-friendly interface enhances usability and adoption within clinical settings.</a:t>
            </a:r>
            <a:endParaRPr lang="en-IN" dirty="0"/>
          </a:p>
          <a:p>
            <a:pPr algn="just"/>
            <a:endParaRPr lang="en-IN" dirty="0"/>
          </a:p>
        </p:txBody>
      </p:sp>
    </p:spTree>
    <p:extLst>
      <p:ext uri="{BB962C8B-B14F-4D97-AF65-F5344CB8AC3E}">
        <p14:creationId xmlns:p14="http://schemas.microsoft.com/office/powerpoint/2010/main" val="35615233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In conclusion, the proposed system offers several advantages, including high accuracy, automated detection, time efficiency, generalizability, reduced false-positive and false-negative rates, potential for early diagnosis, and a user-friendly interface. These advantages contribute to the improvement of brain tumor detection and diagnosis, supporting healthcare professionals in providing timely and accurate treatment for patients.</a:t>
            </a:r>
            <a:endParaRPr lang="en-IN" dirty="0"/>
          </a:p>
          <a:p>
            <a:pPr algn="just"/>
            <a:endParaRPr lang="en-IN" dirty="0"/>
          </a:p>
        </p:txBody>
      </p:sp>
    </p:spTree>
    <p:extLst>
      <p:ext uri="{BB962C8B-B14F-4D97-AF65-F5344CB8AC3E}">
        <p14:creationId xmlns:p14="http://schemas.microsoft.com/office/powerpoint/2010/main" val="130839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413" y="2071688"/>
            <a:ext cx="7115175"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sz="quarter" idx="1"/>
          </p:nvPr>
        </p:nvSpPr>
        <p:spPr/>
        <p:txBody>
          <a:bodyPr/>
          <a:lstStyle/>
          <a:p>
            <a:pPr lvl="0"/>
            <a:r>
              <a:rPr lang="en-GB" dirty="0"/>
              <a:t>System			: 	Pentium i3 Processor.</a:t>
            </a:r>
            <a:endParaRPr lang="en-IN" dirty="0"/>
          </a:p>
          <a:p>
            <a:pPr lvl="0"/>
            <a:r>
              <a:rPr lang="en-GB" dirty="0"/>
              <a:t>Hard Disk 		</a:t>
            </a:r>
            <a:r>
              <a:rPr lang="en-GB" dirty="0" smtClean="0"/>
              <a:t>: </a:t>
            </a:r>
            <a:r>
              <a:rPr lang="en-GB" dirty="0"/>
              <a:t>	500 GB.</a:t>
            </a:r>
            <a:endParaRPr lang="en-IN" dirty="0"/>
          </a:p>
          <a:p>
            <a:pPr lvl="0"/>
            <a:r>
              <a:rPr lang="en-GB" dirty="0"/>
              <a:t>Monitor			: 	15’’ LED</a:t>
            </a:r>
            <a:endParaRPr lang="en-IN" dirty="0"/>
          </a:p>
          <a:p>
            <a:pPr lvl="0"/>
            <a:r>
              <a:rPr lang="en-GB" dirty="0"/>
              <a:t>Input Devices		: 	Keyboard, Mouse</a:t>
            </a:r>
            <a:endParaRPr lang="en-IN" dirty="0"/>
          </a:p>
          <a:p>
            <a:pPr lvl="0"/>
            <a:r>
              <a:rPr lang="en-GB" dirty="0"/>
              <a:t>Ram			</a:t>
            </a:r>
            <a:r>
              <a:rPr lang="en-GB" dirty="0" smtClean="0"/>
              <a:t>:</a:t>
            </a:r>
            <a:r>
              <a:rPr lang="en-GB" dirty="0"/>
              <a:t>	4 GB</a:t>
            </a:r>
            <a:endParaRPr lang="en-IN" dirty="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sz="quarter" idx="1"/>
          </p:nvPr>
        </p:nvSpPr>
        <p:spPr/>
        <p:txBody>
          <a:bodyPr/>
          <a:lstStyle/>
          <a:p>
            <a:pPr lvl="0"/>
            <a:r>
              <a:rPr lang="en-US" dirty="0"/>
              <a:t>Operating system 		: 	Windows 10.</a:t>
            </a:r>
            <a:endParaRPr lang="en-IN" dirty="0"/>
          </a:p>
          <a:p>
            <a:pPr lvl="0"/>
            <a:r>
              <a:rPr lang="en-US" dirty="0"/>
              <a:t>Coding Language		:	Python</a:t>
            </a:r>
            <a:endParaRPr lang="en-IN" dirty="0"/>
          </a:p>
          <a:p>
            <a:pPr lvl="0"/>
            <a:r>
              <a:rPr lang="en-US" dirty="0"/>
              <a:t>Web Framework		:	Flask</a:t>
            </a:r>
            <a:endParaRPr lang="en-IN"/>
          </a:p>
          <a:p>
            <a:pPr marL="0" indent="0">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
          </p:nvPr>
        </p:nvSpPr>
        <p:spPr/>
        <p:txBody>
          <a:bodyPr/>
          <a:lstStyle/>
          <a:p>
            <a:pPr algn="just"/>
            <a:r>
              <a:rPr lang="en-US" dirty="0" err="1"/>
              <a:t>Avigyan</a:t>
            </a:r>
            <a:r>
              <a:rPr lang="en-US" dirty="0"/>
              <a:t> </a:t>
            </a:r>
            <a:r>
              <a:rPr lang="en-US" dirty="0" err="1"/>
              <a:t>Sinha</a:t>
            </a:r>
            <a:r>
              <a:rPr lang="en-US" dirty="0"/>
              <a:t>, </a:t>
            </a:r>
            <a:r>
              <a:rPr lang="en-US" dirty="0" err="1"/>
              <a:t>Aneesh</a:t>
            </a:r>
            <a:r>
              <a:rPr lang="en-US" dirty="0"/>
              <a:t> R P, </a:t>
            </a:r>
            <a:r>
              <a:rPr lang="en-US" dirty="0" err="1"/>
              <a:t>Malavika</a:t>
            </a:r>
            <a:r>
              <a:rPr lang="en-US" dirty="0"/>
              <a:t> Suresh, </a:t>
            </a:r>
            <a:r>
              <a:rPr lang="en-US" dirty="0" err="1"/>
              <a:t>Nitha</a:t>
            </a:r>
            <a:r>
              <a:rPr lang="en-US" dirty="0"/>
              <a:t> Mohan R, </a:t>
            </a:r>
            <a:r>
              <a:rPr lang="en-US" dirty="0" err="1"/>
              <a:t>Abinaya</a:t>
            </a:r>
            <a:r>
              <a:rPr lang="en-US" dirty="0"/>
              <a:t> D, </a:t>
            </a:r>
            <a:r>
              <a:rPr lang="en-US" dirty="0" err="1"/>
              <a:t>Ashwin</a:t>
            </a:r>
            <a:r>
              <a:rPr lang="en-US" dirty="0"/>
              <a:t> G </a:t>
            </a:r>
            <a:r>
              <a:rPr lang="en-US" dirty="0" err="1"/>
              <a:t>Singerji</a:t>
            </a:r>
            <a:r>
              <a:rPr lang="en-US" dirty="0"/>
              <a:t>, “Brain </a:t>
            </a:r>
            <a:r>
              <a:rPr lang="en-US" dirty="0" err="1"/>
              <a:t>Tumour</a:t>
            </a:r>
            <a:r>
              <a:rPr lang="en-US" dirty="0"/>
              <a:t> Detection Using Deep Learning”, IEEE Conference, 2021.</a:t>
            </a:r>
            <a:endParaRPr lang="en-IN" dirty="0"/>
          </a:p>
          <a:p>
            <a:pPr marL="0" indent="0" algn="just">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sz="quarter" idx="1"/>
          </p:nvPr>
        </p:nvSpPr>
        <p:spPr/>
        <p:txBody>
          <a:bodyPr/>
          <a:lstStyle/>
          <a:p>
            <a:pPr lvl="0" algn="just"/>
            <a:r>
              <a:rPr lang="en-US" dirty="0" err="1"/>
              <a:t>Mircea</a:t>
            </a:r>
            <a:r>
              <a:rPr lang="en-US" dirty="0"/>
              <a:t> </a:t>
            </a:r>
            <a:r>
              <a:rPr lang="en-US" dirty="0" err="1"/>
              <a:t>Gurbin</a:t>
            </a:r>
            <a:r>
              <a:rPr lang="en-US" dirty="0"/>
              <a:t>, </a:t>
            </a:r>
            <a:r>
              <a:rPr lang="en-US" dirty="0" err="1"/>
              <a:t>Mihaela</a:t>
            </a:r>
            <a:r>
              <a:rPr lang="en-US" dirty="0"/>
              <a:t> </a:t>
            </a:r>
            <a:r>
              <a:rPr lang="en-US" dirty="0" err="1"/>
              <a:t>Lascu</a:t>
            </a:r>
            <a:r>
              <a:rPr lang="en-US" dirty="0"/>
              <a:t>, and Dan </a:t>
            </a:r>
            <a:r>
              <a:rPr lang="en-US" dirty="0" err="1"/>
              <a:t>Lascu</a:t>
            </a:r>
            <a:r>
              <a:rPr lang="en-US" dirty="0"/>
              <a:t> et al. proposed a method consisting of Continuous Wavelet Transform (CWT), Discrete Wavelet Transform (DWT) and Support Vector Machine (SVM). It uses different levels of wavelets, and by training, the cancerous and non-cancerous </a:t>
            </a:r>
            <a:r>
              <a:rPr lang="en-US" dirty="0" err="1"/>
              <a:t>tumours</a:t>
            </a:r>
            <a:r>
              <a:rPr lang="en-US" dirty="0"/>
              <a:t> can be identified. The computation time is longer for the proposed method. </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pPr lvl="0" algn="just"/>
            <a:r>
              <a:rPr lang="en-US" dirty="0" err="1"/>
              <a:t>Somasundaram</a:t>
            </a:r>
            <a:r>
              <a:rPr lang="en-US" dirty="0"/>
              <a:t> S. and </a:t>
            </a:r>
            <a:r>
              <a:rPr lang="en-US" dirty="0" err="1"/>
              <a:t>Gobinath</a:t>
            </a:r>
            <a:r>
              <a:rPr lang="en-US" dirty="0"/>
              <a:t> R. et al. explains the present status of detection and segmentation of </a:t>
            </a:r>
            <a:r>
              <a:rPr lang="en-US" dirty="0" err="1"/>
              <a:t>tumour</a:t>
            </a:r>
            <a:r>
              <a:rPr lang="en-US" dirty="0"/>
              <a:t> through deep learning models. For deeper segmentation, 3D based CNN, ANN and SVM is used. </a:t>
            </a:r>
            <a:endParaRPr lang="en-IN" dirty="0"/>
          </a:p>
          <a:p>
            <a:pPr lvl="0" algn="just"/>
            <a:r>
              <a:rPr lang="en-US" dirty="0" err="1"/>
              <a:t>Damodharan</a:t>
            </a:r>
            <a:r>
              <a:rPr lang="en-US" dirty="0"/>
              <a:t> S. and </a:t>
            </a:r>
            <a:r>
              <a:rPr lang="en-US" dirty="0" err="1"/>
              <a:t>Raghavan</a:t>
            </a:r>
            <a:r>
              <a:rPr lang="en-US" dirty="0"/>
              <a:t> D. et al. address segmentation of pathological tissues (Tumor), normal tissues (White Matter (WM) and Gray Matter (GM)) and fluid (Cerebrospinal Fluid (CSF)), extraction of the relevant features from each segmented tissues and classification of the tumor images with Neural Network (NN).</a:t>
            </a:r>
            <a:endParaRPr lang="en-IN" dirty="0"/>
          </a:p>
          <a:p>
            <a:pPr algn="just"/>
            <a:endParaRPr lang="en-IN" dirty="0"/>
          </a:p>
        </p:txBody>
      </p:sp>
    </p:spTree>
    <p:extLst>
      <p:ext uri="{BB962C8B-B14F-4D97-AF65-F5344CB8AC3E}">
        <p14:creationId xmlns:p14="http://schemas.microsoft.com/office/powerpoint/2010/main" val="1048962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EXISTING SYSTEM</a:t>
            </a:r>
            <a:endParaRPr lang="en-US" dirty="0"/>
          </a:p>
        </p:txBody>
      </p:sp>
      <p:sp>
        <p:nvSpPr>
          <p:cNvPr id="3" name="Content Placeholder 2"/>
          <p:cNvSpPr>
            <a:spLocks noGrp="1"/>
          </p:cNvSpPr>
          <p:nvPr>
            <p:ph sz="quarter" idx="1"/>
          </p:nvPr>
        </p:nvSpPr>
        <p:spPr/>
        <p:txBody>
          <a:bodyPr/>
          <a:lstStyle/>
          <a:p>
            <a:pPr lvl="0" algn="just"/>
            <a:r>
              <a:rPr lang="en-US" dirty="0"/>
              <a:t>Computation Time: The existing systems for tumor detection has a longer computation time, which can be a significant drawback in real-time applications where quick results are required. Takes more time than the usual time. The longer processing time may hinder the efficiency and practicality of the system. </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lvl="0" algn="just"/>
            <a:r>
              <a:rPr lang="en-US" dirty="0"/>
              <a:t>Limited Segmentation Accuracy: The approach mentioned by </a:t>
            </a:r>
            <a:r>
              <a:rPr lang="en-US" dirty="0" err="1"/>
              <a:t>Somasundaram</a:t>
            </a:r>
            <a:r>
              <a:rPr lang="en-US" dirty="0"/>
              <a:t> S. and </a:t>
            </a:r>
            <a:r>
              <a:rPr lang="en-US" dirty="0" err="1"/>
              <a:t>Gobinath</a:t>
            </a:r>
            <a:r>
              <a:rPr lang="en-US" dirty="0"/>
              <a:t> R. et al. focuses on tumor detection and segmentation using deep learning models, including 3D-based CNN, ANN, and SVM. While deep learning models have shown promise in various tasks, including medical image analysis, they can still face challenges in accurately segmenting tumors, particularly in complex cases or when dealing with overlapping structures. Limited segmentation accuracy can affect the overall performance of the system, leading to false-positive or false-negative results.</a:t>
            </a:r>
            <a:endParaRPr lang="en-IN" dirty="0"/>
          </a:p>
          <a:p>
            <a:pPr algn="just"/>
            <a:endParaRPr lang="en-IN" dirty="0"/>
          </a:p>
        </p:txBody>
      </p:sp>
    </p:spTree>
    <p:extLst>
      <p:ext uri="{BB962C8B-B14F-4D97-AF65-F5344CB8AC3E}">
        <p14:creationId xmlns:p14="http://schemas.microsoft.com/office/powerpoint/2010/main" val="1857093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lvl="0" algn="just"/>
            <a:r>
              <a:rPr lang="en-US" dirty="0"/>
              <a:t>Insufficient Feature Extraction: The existing system address the segmentation of different brain tissues and the classification of tumor images using Neural Networks (NN). However, the method may have limitations in extracting relevant features from the segmented tissues. Insufficient feature extraction can result in incomplete representation of the tumor characteristics, leading to reduced classification accuracy and potentially missing important information for accurate diagnosis.</a:t>
            </a:r>
            <a:endParaRPr lang="en-IN" dirty="0"/>
          </a:p>
          <a:p>
            <a:pPr algn="just"/>
            <a:endParaRPr lang="en-IN" dirty="0"/>
          </a:p>
        </p:txBody>
      </p:sp>
    </p:spTree>
    <p:extLst>
      <p:ext uri="{BB962C8B-B14F-4D97-AF65-F5344CB8AC3E}">
        <p14:creationId xmlns:p14="http://schemas.microsoft.com/office/powerpoint/2010/main" val="3909190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lvl="0" algn="just"/>
            <a:r>
              <a:rPr lang="en-US" dirty="0"/>
              <a:t>Lack of Generalizability: The mentioned existing systems focus on specific algorithms and techniques for brain tumor detection and segmentation. However, the generalizability of these methods to different datasets, imaging modalities, and tumor variations may be limited. This lack of generalizability can hinder the wider adoption and applicability of the system in diverse clinical settings and scenarios. Owing to the small size of tumors compared to the rest of the brain, brain imaging data are imbalanced. Due to this characterization, existing networks get to be biased towards the one class that is overrepresented.</a:t>
            </a:r>
            <a:endParaRPr lang="en-IN" dirty="0"/>
          </a:p>
          <a:p>
            <a:pPr algn="just"/>
            <a:endParaRPr lang="en-IN" dirty="0"/>
          </a:p>
        </p:txBody>
      </p:sp>
    </p:spTree>
    <p:extLst>
      <p:ext uri="{BB962C8B-B14F-4D97-AF65-F5344CB8AC3E}">
        <p14:creationId xmlns:p14="http://schemas.microsoft.com/office/powerpoint/2010/main" val="2095430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lvl="0" algn="just"/>
            <a:r>
              <a:rPr lang="en-US" dirty="0"/>
              <a:t>Complexity and Expertise Requirements: Some of the existing methods mentioned involve the utilization of complex algorithms and techniques, such as wavelet transforms, deep learning models, and neural networks. Implementing and maintaining these systems may require specialized expertise in the respective fields, making it challenging for non-experts or healthcare professionals without extensive technical knowledge to utilize the system effectively. Complex in implementing real time applications.</a:t>
            </a:r>
            <a:endParaRPr lang="en-IN" dirty="0"/>
          </a:p>
          <a:p>
            <a:pPr algn="just"/>
            <a:endParaRPr lang="en-IN" dirty="0"/>
          </a:p>
        </p:txBody>
      </p:sp>
    </p:spTree>
    <p:extLst>
      <p:ext uri="{BB962C8B-B14F-4D97-AF65-F5344CB8AC3E}">
        <p14:creationId xmlns:p14="http://schemas.microsoft.com/office/powerpoint/2010/main" val="28140665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10</TotalTime>
  <Words>1564</Words>
  <Application>Microsoft Office PowerPoint</Application>
  <PresentationFormat>On-screen Show (4:3)</PresentationFormat>
  <Paragraphs>41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Median</vt:lpstr>
      <vt:lpstr>Brain Tumour Detection Using Deep Learning</vt:lpstr>
      <vt:lpstr>ABSTRACT</vt:lpstr>
      <vt:lpstr>EXISTING SYSTEM</vt:lpstr>
      <vt:lpstr>PowerPoint Presentation</vt:lpstr>
      <vt:lpstr>DISADVANTAGES OF EXISTING SYSTEM</vt:lpstr>
      <vt:lpstr>PowerPoint Presentation</vt:lpstr>
      <vt:lpstr>PowerPoint Presentation</vt:lpstr>
      <vt:lpstr>PowerPoint Presentation</vt:lpstr>
      <vt:lpstr>PowerPoint Presentation</vt:lpstr>
      <vt:lpstr>PowerPoint Presentation</vt:lpstr>
      <vt:lpstr>PROPOSED SYSTEM</vt:lpstr>
      <vt:lpstr>PowerPoint Presentation</vt:lpstr>
      <vt:lpstr>PowerPoint Presentation</vt:lpstr>
      <vt:lpstr>ADVANTAGES OF PROPOSED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ARCHITECTURE</vt:lpstr>
      <vt:lpstr>HARDWARE REQUIREMENTS</vt:lpstr>
      <vt:lpstr>SOFTWARE REQUIREMENTS</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JPINFOTECH</cp:lastModifiedBy>
  <cp:revision>40</cp:revision>
  <dcterms:created xsi:type="dcterms:W3CDTF">2006-08-16T00:00:00Z</dcterms:created>
  <dcterms:modified xsi:type="dcterms:W3CDTF">2023-06-13T16:58:13Z</dcterms:modified>
</cp:coreProperties>
</file>