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5E59-32A8-501C-EAAF-522F445DBC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873905-3BA4-539C-7742-DCA84A598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0E914-3B6F-4B66-D5A2-2534A466EA1A}"/>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4F2C0299-6FC3-54D4-41E2-1F875A8A6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A542B-BF13-0219-692A-26A51015D323}"/>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314753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A954-4B20-C50D-2B6D-3C4989CE58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C2C19-6365-FD13-3A26-7DBFF148A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ADC5D-FDE5-F80C-7D5C-BE64A17C8924}"/>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42CBF1F7-8CB6-944B-AA08-824B4D9EA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FEEE5-14E4-0B1E-EF30-C105D65B48C9}"/>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75040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1B4FD-5C31-772A-8908-45A82E7729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866AC0-E3E7-54D7-1BCD-00D84B4E7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E128B-253F-F261-BA52-90DA1391C4E7}"/>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CD4223E7-DFE9-1692-ED18-AC39A1F27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5BD4B-9553-D853-91B0-3B7168157D37}"/>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60935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3C27-9E40-D4BA-D150-E057DC981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9A138D-96B9-CAE4-9DB9-72050B1D2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A9433-AEC2-95EA-540F-725DACCE7F75}"/>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FA87093B-1C60-5E3E-AE35-DEFD34186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03D30-01DD-196E-ACAD-633D0968A906}"/>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137549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0C1F-DC1F-FC51-7657-2D99217EA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39FA1-004A-2ADA-D6B8-50DD05A0F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9B6D57-B939-9C9B-62C3-59186ABF5623}"/>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FBA4994B-E19E-BC09-1CF0-4DD4CAD42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6FD25-E65C-0CFF-ABCB-9D452AB60D47}"/>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33408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B9B6-864C-8929-2D10-A3F31EB31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353DB-24BC-EDB3-E246-E5605FD87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244280-8FA7-0C61-20DF-5D5BBC5A9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FED752-BE05-21D9-BF52-5E4676D2A1C0}"/>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6" name="Footer Placeholder 5">
            <a:extLst>
              <a:ext uri="{FF2B5EF4-FFF2-40B4-BE49-F238E27FC236}">
                <a16:creationId xmlns:a16="http://schemas.microsoft.com/office/drawing/2014/main" id="{83B260F4-FD48-5958-25A1-019F3609B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3FE28-47FF-F8FB-22B6-6FF673F99FC4}"/>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22541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103E-4614-1974-0CDC-63BCBB8742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0E40D-FF85-D039-8D36-0EB4743AC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2C193-76B9-E30A-A8EA-91D71DFC0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75793-430C-8041-E7C8-81D39077E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EA8A0-83D2-7E51-58E5-17F88A4CA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AA4526-A9D2-287F-2D31-BBEA0B08A331}"/>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8" name="Footer Placeholder 7">
            <a:extLst>
              <a:ext uri="{FF2B5EF4-FFF2-40B4-BE49-F238E27FC236}">
                <a16:creationId xmlns:a16="http://schemas.microsoft.com/office/drawing/2014/main" id="{DC1DBA96-2E5D-0130-52F5-9AE3B1AEAF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58291-2362-3C67-61C4-CCF940F42975}"/>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393722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2CF-68D3-A75A-D6CB-60CEB0C38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0D6128-8F4D-8232-F2FB-00035F447381}"/>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4" name="Footer Placeholder 3">
            <a:extLst>
              <a:ext uri="{FF2B5EF4-FFF2-40B4-BE49-F238E27FC236}">
                <a16:creationId xmlns:a16="http://schemas.microsoft.com/office/drawing/2014/main" id="{A887FB8E-69E0-B601-FB5E-4282192286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592FEE-5BB2-CF08-8A50-6A01CB8EEE5A}"/>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151797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8CA00-DFDB-FEBC-9656-9E97FF1A25C8}"/>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3" name="Footer Placeholder 2">
            <a:extLst>
              <a:ext uri="{FF2B5EF4-FFF2-40B4-BE49-F238E27FC236}">
                <a16:creationId xmlns:a16="http://schemas.microsoft.com/office/drawing/2014/main" id="{10AF92AE-58CB-261C-394E-8B16427AD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6DC5E8-A67D-3DCD-4C57-81CE2705D056}"/>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229108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95-102E-5653-4CE8-48BFBF06C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A69E94-0728-7176-B81F-6C946A63D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ABC490-2799-A359-7C0F-956F13FD4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6A281-C6C3-E075-84FF-402B7D7463E7}"/>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6" name="Footer Placeholder 5">
            <a:extLst>
              <a:ext uri="{FF2B5EF4-FFF2-40B4-BE49-F238E27FC236}">
                <a16:creationId xmlns:a16="http://schemas.microsoft.com/office/drawing/2014/main" id="{4F922227-74E4-5576-2EC6-C2353CB70A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F30A-D656-CD37-1666-5CF39FAC99FD}"/>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4412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9A5-7097-D422-6984-2EAD44ABD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6C6B22-683E-BA20-68E1-596A94E7F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AEE2F7-DB11-52E6-7739-8953EAD1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966A2-2B43-0187-308E-288168C6A836}"/>
              </a:ext>
            </a:extLst>
          </p:cNvPr>
          <p:cNvSpPr>
            <a:spLocks noGrp="1"/>
          </p:cNvSpPr>
          <p:nvPr>
            <p:ph type="dt" sz="half" idx="10"/>
          </p:nvPr>
        </p:nvSpPr>
        <p:spPr/>
        <p:txBody>
          <a:bodyPr/>
          <a:lstStyle/>
          <a:p>
            <a:fld id="{FEDE1A6C-E508-4632-A696-F15EDFA52663}" type="datetimeFigureOut">
              <a:rPr lang="en-IN" smtClean="0"/>
              <a:t>01-02-2023</a:t>
            </a:fld>
            <a:endParaRPr lang="en-IN"/>
          </a:p>
        </p:txBody>
      </p:sp>
      <p:sp>
        <p:nvSpPr>
          <p:cNvPr id="6" name="Footer Placeholder 5">
            <a:extLst>
              <a:ext uri="{FF2B5EF4-FFF2-40B4-BE49-F238E27FC236}">
                <a16:creationId xmlns:a16="http://schemas.microsoft.com/office/drawing/2014/main" id="{CCD2ADE1-3184-DEE8-E700-C260AA71F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1F921-A2DC-F149-2495-27FA2F5B121D}"/>
              </a:ext>
            </a:extLst>
          </p:cNvPr>
          <p:cNvSpPr>
            <a:spLocks noGrp="1"/>
          </p:cNvSpPr>
          <p:nvPr>
            <p:ph type="sldNum" sz="quarter" idx="12"/>
          </p:nvPr>
        </p:nvSpPr>
        <p:spPr/>
        <p:txBody>
          <a:bodyPr/>
          <a:lstStyle/>
          <a:p>
            <a:fld id="{EC644542-F844-4EF8-84EA-0152D2B49ED3}" type="slidenum">
              <a:rPr lang="en-IN" smtClean="0"/>
              <a:t>‹#›</a:t>
            </a:fld>
            <a:endParaRPr lang="en-IN"/>
          </a:p>
        </p:txBody>
      </p:sp>
    </p:spTree>
    <p:extLst>
      <p:ext uri="{BB962C8B-B14F-4D97-AF65-F5344CB8AC3E}">
        <p14:creationId xmlns:p14="http://schemas.microsoft.com/office/powerpoint/2010/main" val="413823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5C41F-3372-EF16-7DF4-4FE06E4F4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B96B84-F3E7-C69E-D363-F76AE9BDF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9B525F-08F5-91E8-DDA0-4882F8FE9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E1A6C-E508-4632-A696-F15EDFA52663}" type="datetimeFigureOut">
              <a:rPr lang="en-IN" smtClean="0"/>
              <a:t>01-02-2023</a:t>
            </a:fld>
            <a:endParaRPr lang="en-IN"/>
          </a:p>
        </p:txBody>
      </p:sp>
      <p:sp>
        <p:nvSpPr>
          <p:cNvPr id="5" name="Footer Placeholder 4">
            <a:extLst>
              <a:ext uri="{FF2B5EF4-FFF2-40B4-BE49-F238E27FC236}">
                <a16:creationId xmlns:a16="http://schemas.microsoft.com/office/drawing/2014/main" id="{60FBA253-E480-D3A8-A84C-318915E55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C69DA-F1F1-BA5C-5E58-420EE819C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44542-F844-4EF8-84EA-0152D2B49ED3}" type="slidenum">
              <a:rPr lang="en-IN" smtClean="0"/>
              <a:t>‹#›</a:t>
            </a:fld>
            <a:endParaRPr lang="en-IN"/>
          </a:p>
        </p:txBody>
      </p:sp>
    </p:spTree>
    <p:extLst>
      <p:ext uri="{BB962C8B-B14F-4D97-AF65-F5344CB8AC3E}">
        <p14:creationId xmlns:p14="http://schemas.microsoft.com/office/powerpoint/2010/main" val="2937593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584A-CCEA-245F-5BCD-83F5FE0FA0AD}"/>
              </a:ext>
            </a:extLst>
          </p:cNvPr>
          <p:cNvSpPr>
            <a:spLocks noGrp="1"/>
          </p:cNvSpPr>
          <p:nvPr>
            <p:ph type="ctrTitle"/>
          </p:nvPr>
        </p:nvSpPr>
        <p:spPr/>
        <p:txBody>
          <a:bodyPr/>
          <a:lstStyle/>
          <a:p>
            <a:br>
              <a:rPr lang="en-IN" dirty="0"/>
            </a:br>
            <a:r>
              <a:rPr lang="en-IN" dirty="0"/>
              <a:t>Diffusion Models</a:t>
            </a:r>
          </a:p>
        </p:txBody>
      </p:sp>
      <p:sp>
        <p:nvSpPr>
          <p:cNvPr id="3" name="Subtitle 2">
            <a:extLst>
              <a:ext uri="{FF2B5EF4-FFF2-40B4-BE49-F238E27FC236}">
                <a16:creationId xmlns:a16="http://schemas.microsoft.com/office/drawing/2014/main" id="{5C0318BB-373A-E0B1-69CC-B369E24F58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482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4929-B5D2-7B84-D0B0-29412C994F5D}"/>
              </a:ext>
            </a:extLst>
          </p:cNvPr>
          <p:cNvSpPr>
            <a:spLocks noGrp="1"/>
          </p:cNvSpPr>
          <p:nvPr>
            <p:ph type="title"/>
          </p:nvPr>
        </p:nvSpPr>
        <p:spPr/>
        <p:txBody>
          <a:bodyPr/>
          <a:lstStyle/>
          <a:p>
            <a:r>
              <a:rPr lang="en-IN" dirty="0"/>
              <a:t>Variational Diffusion Models</a:t>
            </a:r>
          </a:p>
        </p:txBody>
      </p:sp>
      <p:sp>
        <p:nvSpPr>
          <p:cNvPr id="3" name="Content Placeholder 2">
            <a:extLst>
              <a:ext uri="{FF2B5EF4-FFF2-40B4-BE49-F238E27FC236}">
                <a16:creationId xmlns:a16="http://schemas.microsoft.com/office/drawing/2014/main" id="{3DA97FF1-92CD-FFC8-03DF-F632D76E0ABE}"/>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SFRM1000"/>
              </a:rPr>
              <a:t>The easiest way to think of a Variational Diffusion Model (VDM) is simply as a Markovian Hierarchical Variational Autoencoder with three key restrictions:</a:t>
            </a:r>
          </a:p>
          <a:p>
            <a:r>
              <a:rPr lang="en-US" sz="1800" b="0" i="0" u="none" strike="noStrike" baseline="0" dirty="0">
                <a:latin typeface="SFRM1000"/>
              </a:rPr>
              <a:t>The latent dimension is exactly equal to the data dimension</a:t>
            </a:r>
          </a:p>
          <a:p>
            <a:r>
              <a:rPr lang="en-US" sz="1800" b="0" i="0" u="none" strike="noStrike" baseline="0" dirty="0">
                <a:latin typeface="SFRM1000"/>
              </a:rPr>
              <a:t>The structure of the latent encoder at each timestep is not learned; it is pre-defined as a linear Gaussian model. In other words, it is a Gaussian distribution centered around the output of the previous timestep</a:t>
            </a:r>
          </a:p>
          <a:p>
            <a:r>
              <a:rPr lang="en-US" sz="1800" b="0" i="0" u="none" strike="noStrike" baseline="0" dirty="0">
                <a:latin typeface="SFRM1000"/>
              </a:rPr>
              <a:t>The Gaussian parameters of the latent encoders vary over time in such a way that the distribution of the latent at final timestep </a:t>
            </a:r>
            <a:r>
              <a:rPr lang="en-US" sz="1800" b="0" i="0" u="none" strike="noStrike" baseline="0" dirty="0">
                <a:latin typeface="CMMI10"/>
              </a:rPr>
              <a:t>T </a:t>
            </a:r>
            <a:r>
              <a:rPr lang="en-US" sz="1800" b="0" i="0" u="none" strike="noStrike" baseline="0" dirty="0">
                <a:latin typeface="SFRM1000"/>
              </a:rPr>
              <a:t>is a standard Gaussian</a:t>
            </a:r>
            <a:endParaRPr lang="en-IN" dirty="0"/>
          </a:p>
        </p:txBody>
      </p:sp>
      <p:pic>
        <p:nvPicPr>
          <p:cNvPr id="6" name="Picture 5">
            <a:extLst>
              <a:ext uri="{FF2B5EF4-FFF2-40B4-BE49-F238E27FC236}">
                <a16:creationId xmlns:a16="http://schemas.microsoft.com/office/drawing/2014/main" id="{7A043B03-9EB2-C560-DC91-024EED5A9B53}"/>
              </a:ext>
            </a:extLst>
          </p:cNvPr>
          <p:cNvPicPr>
            <a:picLocks noChangeAspect="1"/>
          </p:cNvPicPr>
          <p:nvPr/>
        </p:nvPicPr>
        <p:blipFill>
          <a:blip r:embed="rId2"/>
          <a:stretch>
            <a:fillRect/>
          </a:stretch>
        </p:blipFill>
        <p:spPr>
          <a:xfrm>
            <a:off x="3086431" y="4001294"/>
            <a:ext cx="6019137" cy="2455388"/>
          </a:xfrm>
          <a:prstGeom prst="rect">
            <a:avLst/>
          </a:prstGeom>
        </p:spPr>
      </p:pic>
    </p:spTree>
    <p:extLst>
      <p:ext uri="{BB962C8B-B14F-4D97-AF65-F5344CB8AC3E}">
        <p14:creationId xmlns:p14="http://schemas.microsoft.com/office/powerpoint/2010/main" val="235780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298DF-0AB3-8E77-DAE3-A3304BA01BDD}"/>
              </a:ext>
            </a:extLst>
          </p:cNvPr>
          <p:cNvSpPr>
            <a:spLocks noGrp="1"/>
          </p:cNvSpPr>
          <p:nvPr>
            <p:ph idx="1"/>
          </p:nvPr>
        </p:nvSpPr>
        <p:spPr>
          <a:xfrm>
            <a:off x="838200" y="667910"/>
            <a:ext cx="10515600" cy="5509053"/>
          </a:xfrm>
        </p:spPr>
        <p:txBody>
          <a:bodyPr/>
          <a:lstStyle/>
          <a:p>
            <a:pPr algn="l"/>
            <a:r>
              <a:rPr lang="en-US" sz="1800" b="0" i="0" u="none" strike="noStrike" baseline="0" dirty="0">
                <a:latin typeface="SFRM1000"/>
              </a:rPr>
              <a:t>From the first restriction, with some abuse of notation, we can now represent both true data samples and latent variables as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SFRM1000"/>
              </a:rPr>
              <a:t>, where </a:t>
            </a:r>
            <a:r>
              <a:rPr lang="en-US" sz="1800" b="0" i="0" u="none" strike="noStrike" baseline="0" dirty="0">
                <a:latin typeface="CMMI10"/>
              </a:rPr>
              <a:t>t </a:t>
            </a:r>
            <a:r>
              <a:rPr lang="en-US" sz="1800" b="0" i="0" u="none" strike="noStrike" baseline="0" dirty="0">
                <a:latin typeface="CMR10"/>
              </a:rPr>
              <a:t>= 0 </a:t>
            </a:r>
            <a:r>
              <a:rPr lang="en-US" sz="1800" b="0" i="0" u="none" strike="noStrike" baseline="0" dirty="0">
                <a:latin typeface="SFRM1000"/>
              </a:rPr>
              <a:t>represents true data samples and </a:t>
            </a:r>
            <a:r>
              <a:rPr lang="en-US" sz="1800" b="0" i="0" u="none" strike="noStrike" baseline="0" dirty="0">
                <a:latin typeface="CMMI10"/>
              </a:rPr>
              <a:t>t </a:t>
            </a:r>
            <a:r>
              <a:rPr lang="en-US" sz="1800" b="0" i="0" u="none" strike="noStrike" baseline="0" dirty="0">
                <a:latin typeface="CMSY10"/>
              </a:rPr>
              <a:t>2 </a:t>
            </a:r>
            <a:r>
              <a:rPr lang="en-US" sz="1800" b="0" i="0" u="none" strike="noStrike" baseline="0" dirty="0">
                <a:latin typeface="CMR10"/>
              </a:rPr>
              <a:t>[1</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represents a corresponding latent with hierarchy indexed by </a:t>
            </a:r>
            <a:r>
              <a:rPr lang="en-US" sz="1800" b="0" i="0" u="none" strike="noStrike" baseline="0" dirty="0">
                <a:latin typeface="CMMI10"/>
              </a:rPr>
              <a:t>t</a:t>
            </a:r>
            <a:r>
              <a:rPr lang="en-US" sz="1800" b="0" i="0" u="none" strike="noStrike" baseline="0" dirty="0">
                <a:latin typeface="SFRM1000"/>
              </a:rPr>
              <a:t>. The VDM posterior is the same as the MHVAE posterior, but can now be rewritten as:</a:t>
            </a:r>
          </a:p>
          <a:p>
            <a:pPr algn="l"/>
            <a:endParaRPr lang="en-US" sz="1800" b="0" i="0" u="none" strike="noStrike" baseline="0" dirty="0">
              <a:latin typeface="SFRM1000"/>
            </a:endParaRPr>
          </a:p>
          <a:p>
            <a:pPr algn="l"/>
            <a:endParaRPr lang="en-US" sz="1800" b="0" i="0" u="none" strike="noStrike" baseline="0" dirty="0">
              <a:latin typeface="SFRM1000"/>
            </a:endParaRPr>
          </a:p>
          <a:p>
            <a:pPr algn="l"/>
            <a:r>
              <a:rPr lang="en-US" sz="1800" b="0" i="0" u="none" strike="noStrike" baseline="0" dirty="0">
                <a:solidFill>
                  <a:srgbClr val="000000"/>
                </a:solidFill>
                <a:latin typeface="SFRM1000"/>
              </a:rPr>
              <a:t>From the second assumption, we know that the distribution of each latent variable in the encoder is a Gaussian centered around its previous hierarchical latent. Unlike a Markovian HVAE, the structure of the encoder at each timestep </a:t>
            </a:r>
            <a:r>
              <a:rPr lang="en-US" sz="1800" b="0" i="0" u="none" strike="noStrike" baseline="0" dirty="0">
                <a:solidFill>
                  <a:srgbClr val="000000"/>
                </a:solidFill>
                <a:latin typeface="CMMI10"/>
              </a:rPr>
              <a:t>t </a:t>
            </a:r>
            <a:r>
              <a:rPr lang="en-US" sz="1800" b="0" i="0" u="none" strike="noStrike" baseline="0" dirty="0">
                <a:solidFill>
                  <a:srgbClr val="000000"/>
                </a:solidFill>
                <a:latin typeface="SFRM1000"/>
              </a:rPr>
              <a:t>is not learned; it is fixed as a linear Gaussian model, where the mean and standard deviation can be set beforehand as hyperparameters [</a:t>
            </a:r>
            <a:r>
              <a:rPr lang="en-US" sz="1800" b="0" i="0" u="none" strike="noStrike" baseline="0" dirty="0">
                <a:solidFill>
                  <a:srgbClr val="4D4D9A"/>
                </a:solidFill>
                <a:latin typeface="SFRM1000"/>
              </a:rPr>
              <a:t>5</a:t>
            </a:r>
            <a:r>
              <a:rPr lang="en-US" sz="1800" b="0" i="0" u="none" strike="noStrike" baseline="0" dirty="0">
                <a:solidFill>
                  <a:srgbClr val="000000"/>
                </a:solidFill>
                <a:latin typeface="SFRM1000"/>
              </a:rPr>
              <a:t>], or learned as parameters [</a:t>
            </a:r>
            <a:r>
              <a:rPr lang="en-US" sz="1800" b="0" i="0" u="none" strike="noStrike" baseline="0" dirty="0">
                <a:solidFill>
                  <a:srgbClr val="4D4D9A"/>
                </a:solidFill>
                <a:latin typeface="SFRM1000"/>
              </a:rPr>
              <a:t>6</a:t>
            </a:r>
            <a:r>
              <a:rPr lang="en-US" sz="1800" b="0" i="0" u="none" strike="noStrike" baseline="0" dirty="0">
                <a:solidFill>
                  <a:srgbClr val="000000"/>
                </a:solidFill>
                <a:latin typeface="SFRM1000"/>
              </a:rPr>
              <a:t>]. We parameterize the Gaussian encoder with mean </a:t>
            </a:r>
            <a:r>
              <a:rPr lang="en-US" sz="1800" b="0" i="0" u="none" strike="noStrike" baseline="0" dirty="0">
                <a:solidFill>
                  <a:srgbClr val="000000"/>
                </a:solidFill>
                <a:latin typeface="CMMI7"/>
              </a:rPr>
              <a:t>t</a:t>
            </a:r>
            <a:r>
              <a:rPr lang="en-US" sz="1800" b="0" i="0" u="none" strike="noStrike" baseline="0" dirty="0">
                <a:solidFill>
                  <a:srgbClr val="000000"/>
                </a:solidFill>
                <a:latin typeface="CMR10"/>
              </a:rPr>
              <a:t>(</a:t>
            </a:r>
            <a:r>
              <a:rPr lang="en-US" sz="1800" b="0" i="0" u="none" strike="noStrike" baseline="0" dirty="0" err="1">
                <a:solidFill>
                  <a:srgbClr val="000000"/>
                </a:solidFill>
                <a:latin typeface="CMMIB10"/>
              </a:rPr>
              <a:t>x</a:t>
            </a:r>
            <a:r>
              <a:rPr lang="en-US" sz="1800" b="0" i="0" u="none" strike="noStrike" baseline="0" dirty="0" err="1">
                <a:solidFill>
                  <a:srgbClr val="000000"/>
                </a:solidFill>
                <a:latin typeface="CMMI7"/>
              </a:rPr>
              <a:t>t</a:t>
            </a:r>
            <a:r>
              <a:rPr lang="en-US" sz="1800" b="0" i="0" u="none" strike="noStrike" baseline="0" dirty="0">
                <a:solidFill>
                  <a:srgbClr val="000000"/>
                </a:solidFill>
                <a:latin typeface="CMR10"/>
              </a:rPr>
              <a:t>) = </a:t>
            </a:r>
            <a:r>
              <a:rPr lang="en-IN" sz="1800" b="0" i="0" u="none" strike="noStrike" baseline="0" dirty="0">
                <a:solidFill>
                  <a:srgbClr val="000000"/>
                </a:solidFill>
                <a:latin typeface="CMSY10"/>
              </a:rPr>
              <a:t>P </a:t>
            </a:r>
            <a:r>
              <a:rPr lang="en-US" sz="1800" b="0" i="0" u="none" strike="noStrike" baseline="0" dirty="0">
                <a:solidFill>
                  <a:srgbClr val="000000"/>
                </a:solidFill>
                <a:latin typeface="CMMI7"/>
              </a:rPr>
              <a:t>t</a:t>
            </a:r>
            <a:r>
              <a:rPr lang="en-US" sz="1800" b="0" i="0" u="none" strike="noStrike" baseline="0" dirty="0">
                <a:solidFill>
                  <a:srgbClr val="000000"/>
                </a:solidFill>
                <a:latin typeface="CMMIB10"/>
              </a:rPr>
              <a:t>x</a:t>
            </a:r>
            <a:r>
              <a:rPr lang="en-US" sz="1800" b="0" i="0" u="none" strike="noStrike" baseline="0" dirty="0">
                <a:solidFill>
                  <a:srgbClr val="000000"/>
                </a:solidFill>
                <a:latin typeface="CMMI7"/>
              </a:rPr>
              <a:t>t</a:t>
            </a:r>
            <a:r>
              <a:rPr lang="en-US" sz="1800" b="0" i="0" u="none" strike="noStrike" baseline="0" dirty="0">
                <a:solidFill>
                  <a:srgbClr val="000000"/>
                </a:solidFill>
                <a:latin typeface="CMSY7"/>
              </a:rPr>
              <a:t>􀀀</a:t>
            </a:r>
            <a:r>
              <a:rPr lang="en-US" sz="1800" b="0" i="0" u="none" strike="noStrike" baseline="0" dirty="0">
                <a:solidFill>
                  <a:srgbClr val="000000"/>
                </a:solidFill>
                <a:latin typeface="CMR7"/>
              </a:rPr>
              <a:t>1</a:t>
            </a:r>
            <a:r>
              <a:rPr lang="en-US" sz="1800" b="0" i="0" u="none" strike="noStrike" baseline="0" dirty="0">
                <a:solidFill>
                  <a:srgbClr val="000000"/>
                </a:solidFill>
                <a:latin typeface="SFRM1000"/>
              </a:rPr>
              <a:t>, and variance </a:t>
            </a:r>
            <a:r>
              <a:rPr lang="en-US" sz="1800" b="0" i="0" u="none" strike="noStrike" baseline="0" dirty="0">
                <a:solidFill>
                  <a:srgbClr val="000000"/>
                </a:solidFill>
                <a:latin typeface="CMMI7"/>
              </a:rPr>
              <a:t>t</a:t>
            </a:r>
            <a:r>
              <a:rPr lang="en-US" sz="1800" b="0" i="0" u="none" strike="noStrike" baseline="0" dirty="0">
                <a:solidFill>
                  <a:srgbClr val="000000"/>
                </a:solidFill>
                <a:latin typeface="CMR10"/>
              </a:rPr>
              <a:t>(</a:t>
            </a:r>
            <a:r>
              <a:rPr lang="en-US" sz="1800" b="0" i="0" u="none" strike="noStrike" baseline="0" dirty="0" err="1">
                <a:solidFill>
                  <a:srgbClr val="000000"/>
                </a:solidFill>
                <a:latin typeface="CMMIB10"/>
              </a:rPr>
              <a:t>x</a:t>
            </a:r>
            <a:r>
              <a:rPr lang="en-US" sz="1800" b="0" i="0" u="none" strike="noStrike" baseline="0" dirty="0" err="1">
                <a:solidFill>
                  <a:srgbClr val="000000"/>
                </a:solidFill>
                <a:latin typeface="CMMI7"/>
              </a:rPr>
              <a:t>t</a:t>
            </a:r>
            <a:r>
              <a:rPr lang="en-US" sz="1800" b="0" i="0" u="none" strike="noStrike" baseline="0" dirty="0">
                <a:solidFill>
                  <a:srgbClr val="000000"/>
                </a:solidFill>
                <a:latin typeface="CMR10"/>
              </a:rPr>
              <a:t>) = (1 </a:t>
            </a:r>
            <a:r>
              <a:rPr lang="en-US" sz="1800" b="0" i="0" u="none" strike="noStrike" baseline="0" dirty="0">
                <a:solidFill>
                  <a:srgbClr val="000000"/>
                </a:solidFill>
                <a:latin typeface="CMSY10"/>
              </a:rPr>
              <a:t>􀀀 </a:t>
            </a:r>
            <a:r>
              <a:rPr lang="en-US" sz="1800" b="0" i="0" u="none" strike="noStrike" baseline="0" dirty="0">
                <a:solidFill>
                  <a:srgbClr val="000000"/>
                </a:solidFill>
                <a:latin typeface="CMMI7"/>
              </a:rPr>
              <a:t>t</a:t>
            </a:r>
            <a:r>
              <a:rPr lang="en-US" sz="1800" b="0" i="0" u="none" strike="noStrike" baseline="0" dirty="0">
                <a:solidFill>
                  <a:srgbClr val="000000"/>
                </a:solidFill>
                <a:latin typeface="CMR10"/>
              </a:rPr>
              <a:t>)</a:t>
            </a:r>
            <a:r>
              <a:rPr lang="en-US" sz="1800" b="0" i="0" u="none" strike="noStrike" baseline="0" dirty="0">
                <a:solidFill>
                  <a:srgbClr val="000000"/>
                </a:solidFill>
                <a:latin typeface="SFBX1000"/>
              </a:rPr>
              <a:t>I</a:t>
            </a:r>
            <a:r>
              <a:rPr lang="en-US" sz="1800" b="0" i="0" u="none" strike="noStrike" baseline="0" dirty="0">
                <a:solidFill>
                  <a:srgbClr val="000000"/>
                </a:solidFill>
                <a:latin typeface="SFRM1000"/>
              </a:rPr>
              <a:t>, where the form of the coefficients are chosen such that the variance of the latent variables stay at a similar scale; in other words, the encoding process is </a:t>
            </a:r>
            <a:r>
              <a:rPr lang="en-US" sz="1800" b="0" i="0" u="none" strike="noStrike" baseline="0" dirty="0">
                <a:solidFill>
                  <a:srgbClr val="000000"/>
                </a:solidFill>
                <a:latin typeface="SFTI1000"/>
              </a:rPr>
              <a:t>variance-preserving</a:t>
            </a:r>
            <a:r>
              <a:rPr lang="en-US" sz="1800" b="0" i="0" u="none" strike="noStrike" baseline="0" dirty="0">
                <a:solidFill>
                  <a:srgbClr val="000000"/>
                </a:solidFill>
                <a:latin typeface="SFRM1000"/>
              </a:rPr>
              <a:t>. Note that alternate Gaussian parameterizations are allowed, and lead to similar derivations. The main takeaway is that </a:t>
            </a:r>
            <a:r>
              <a:rPr lang="en-US" sz="1800" b="0" i="0" u="none" strike="noStrike" baseline="0" dirty="0">
                <a:solidFill>
                  <a:srgbClr val="000000"/>
                </a:solidFill>
                <a:latin typeface="CMMI7"/>
              </a:rPr>
              <a:t>t </a:t>
            </a:r>
            <a:r>
              <a:rPr lang="en-US" sz="1800" b="0" i="0" u="none" strike="noStrike" baseline="0" dirty="0">
                <a:solidFill>
                  <a:srgbClr val="000000"/>
                </a:solidFill>
                <a:latin typeface="SFRM1000"/>
              </a:rPr>
              <a:t>is a (potentially learnable) coefficient that can vary with the hierarchical depth </a:t>
            </a:r>
            <a:r>
              <a:rPr lang="en-US" sz="1800" b="0" i="0" u="none" strike="noStrike" baseline="0" dirty="0">
                <a:solidFill>
                  <a:srgbClr val="000000"/>
                </a:solidFill>
                <a:latin typeface="CMMI10"/>
              </a:rPr>
              <a:t>t</a:t>
            </a:r>
            <a:r>
              <a:rPr lang="en-US" sz="1800" b="0" i="0" u="none" strike="noStrike" baseline="0" dirty="0">
                <a:solidFill>
                  <a:srgbClr val="000000"/>
                </a:solidFill>
                <a:latin typeface="SFRM1000"/>
              </a:rPr>
              <a:t>, for flexibility. Mathematically, encoder transitions are denoted as:</a:t>
            </a:r>
          </a:p>
        </p:txBody>
      </p:sp>
      <p:pic>
        <p:nvPicPr>
          <p:cNvPr id="4" name="Picture 3">
            <a:extLst>
              <a:ext uri="{FF2B5EF4-FFF2-40B4-BE49-F238E27FC236}">
                <a16:creationId xmlns:a16="http://schemas.microsoft.com/office/drawing/2014/main" id="{4D3A144D-CA7E-027F-8AAE-18854420CDBF}"/>
              </a:ext>
            </a:extLst>
          </p:cNvPr>
          <p:cNvPicPr>
            <a:picLocks noChangeAspect="1"/>
          </p:cNvPicPr>
          <p:nvPr/>
        </p:nvPicPr>
        <p:blipFill>
          <a:blip r:embed="rId2"/>
          <a:stretch>
            <a:fillRect/>
          </a:stretch>
        </p:blipFill>
        <p:spPr>
          <a:xfrm>
            <a:off x="4922574" y="1605915"/>
            <a:ext cx="2346851" cy="733021"/>
          </a:xfrm>
          <a:prstGeom prst="rect">
            <a:avLst/>
          </a:prstGeom>
        </p:spPr>
      </p:pic>
      <p:pic>
        <p:nvPicPr>
          <p:cNvPr id="6" name="Picture 5">
            <a:extLst>
              <a:ext uri="{FF2B5EF4-FFF2-40B4-BE49-F238E27FC236}">
                <a16:creationId xmlns:a16="http://schemas.microsoft.com/office/drawing/2014/main" id="{4DAFDEB6-2FBD-C794-97C3-26D0F8986B84}"/>
              </a:ext>
            </a:extLst>
          </p:cNvPr>
          <p:cNvPicPr>
            <a:picLocks noChangeAspect="1"/>
          </p:cNvPicPr>
          <p:nvPr/>
        </p:nvPicPr>
        <p:blipFill>
          <a:blip r:embed="rId3"/>
          <a:stretch>
            <a:fillRect/>
          </a:stretch>
        </p:blipFill>
        <p:spPr>
          <a:xfrm>
            <a:off x="4277571" y="4783021"/>
            <a:ext cx="3636855" cy="469064"/>
          </a:xfrm>
          <a:prstGeom prst="rect">
            <a:avLst/>
          </a:prstGeom>
        </p:spPr>
      </p:pic>
    </p:spTree>
    <p:extLst>
      <p:ext uri="{BB962C8B-B14F-4D97-AF65-F5344CB8AC3E}">
        <p14:creationId xmlns:p14="http://schemas.microsoft.com/office/powerpoint/2010/main" val="279655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FDB38-6B93-D9D9-E50D-84692E9F8708}"/>
              </a:ext>
            </a:extLst>
          </p:cNvPr>
          <p:cNvSpPr>
            <a:spLocks noGrp="1"/>
          </p:cNvSpPr>
          <p:nvPr>
            <p:ph idx="1"/>
          </p:nvPr>
        </p:nvSpPr>
        <p:spPr>
          <a:xfrm>
            <a:off x="838200" y="652007"/>
            <a:ext cx="10515600" cy="5524956"/>
          </a:xfrm>
        </p:spPr>
        <p:txBody>
          <a:bodyPr/>
          <a:lstStyle/>
          <a:p>
            <a:r>
              <a:rPr lang="en-US" sz="1800" dirty="0">
                <a:solidFill>
                  <a:srgbClr val="000000"/>
                </a:solidFill>
                <a:latin typeface="SFRM1000"/>
              </a:rPr>
              <a:t>From the third assumption, we know that t evolves over time according to a fixed or learnable schedule structured such that the distribution of the final latent p(</a:t>
            </a:r>
            <a:r>
              <a:rPr lang="en-US" sz="1800" dirty="0" err="1">
                <a:solidFill>
                  <a:srgbClr val="000000"/>
                </a:solidFill>
                <a:latin typeface="SFRM1000"/>
              </a:rPr>
              <a:t>xT</a:t>
            </a:r>
            <a:r>
              <a:rPr lang="en-US" sz="1800" dirty="0">
                <a:solidFill>
                  <a:srgbClr val="000000"/>
                </a:solidFill>
                <a:latin typeface="SFRM1000"/>
              </a:rPr>
              <a:t> ) is a standard Gaussian. We can then update the joint distribution of a Markovian HVAE (Equation 23) to write the joint distribution for a VDM as:</a:t>
            </a:r>
          </a:p>
          <a:p>
            <a:endParaRPr lang="en-US" sz="1800" dirty="0">
              <a:solidFill>
                <a:srgbClr val="000000"/>
              </a:solidFill>
              <a:latin typeface="SFRM1000"/>
            </a:endParaRPr>
          </a:p>
          <a:p>
            <a:pPr algn="l"/>
            <a:endParaRPr lang="en-US" sz="1800" b="0" i="0" u="none" strike="noStrike" baseline="0" dirty="0">
              <a:latin typeface="SFRM1000"/>
            </a:endParaRPr>
          </a:p>
          <a:p>
            <a:pPr algn="l"/>
            <a:endParaRPr lang="en-US" sz="1800" b="0" i="0" u="none" strike="noStrike" baseline="0" dirty="0">
              <a:latin typeface="SFRM1000"/>
            </a:endParaRPr>
          </a:p>
          <a:p>
            <a:pPr algn="l"/>
            <a:endParaRPr lang="en-US" sz="1800" b="0" i="0" u="none" strike="noStrike" baseline="0" dirty="0">
              <a:latin typeface="SFRM1000"/>
            </a:endParaRPr>
          </a:p>
          <a:p>
            <a:pPr algn="l"/>
            <a:r>
              <a:rPr lang="en-US" sz="1800" b="0" i="0" u="none" strike="noStrike" baseline="0" dirty="0">
                <a:latin typeface="SFRM1000"/>
              </a:rPr>
              <a:t>Collectively, what this set of assumptions describes is a steady </a:t>
            </a:r>
            <a:r>
              <a:rPr lang="en-US" sz="1800" b="0" i="0" u="none" strike="noStrike" baseline="0" dirty="0" err="1">
                <a:latin typeface="SFRM1000"/>
              </a:rPr>
              <a:t>noisification</a:t>
            </a:r>
            <a:r>
              <a:rPr lang="en-US" sz="1800" b="0" i="0" u="none" strike="noStrike" baseline="0" dirty="0">
                <a:latin typeface="SFRM1000"/>
              </a:rPr>
              <a:t> of an image input over time; we progressively corrupt an image by adding Gaussian noise until eventually it becomes completely identical to </a:t>
            </a:r>
            <a:r>
              <a:rPr lang="en-IN" sz="1800" b="0" i="0" u="none" strike="noStrike" baseline="0" dirty="0">
                <a:latin typeface="SFRM1000"/>
              </a:rPr>
              <a:t>pure Gaussian noise.</a:t>
            </a:r>
          </a:p>
          <a:p>
            <a:pPr algn="l"/>
            <a:r>
              <a:rPr lang="en-US" sz="1800" b="0" i="0" u="none" strike="noStrike" baseline="0" dirty="0">
                <a:latin typeface="SFRM1000"/>
              </a:rPr>
              <a:t>Our encoder distributions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err="1">
                <a:latin typeface="CMSY10"/>
              </a:rPr>
              <a:t>j</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R10"/>
              </a:rPr>
              <a:t>) </a:t>
            </a:r>
            <a:r>
              <a:rPr lang="en-US" sz="1800" b="0" i="0" u="none" strike="noStrike" baseline="0" dirty="0">
                <a:latin typeface="SFRM1000"/>
              </a:rPr>
              <a:t>are no longer parameterized by, as they are completely modeled as Gaussians with defined mean and variance parameters at each timestep. Therefore, in a VDM, we are only interested in learning conditionals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R10"/>
              </a:rPr>
              <a:t>)</a:t>
            </a:r>
            <a:r>
              <a:rPr lang="en-US" sz="1800" b="0" i="0" u="none" strike="noStrike" baseline="0" dirty="0">
                <a:latin typeface="SFRM1000"/>
              </a:rPr>
              <a:t>, so that we can simulate new data. After optimizing the VDM, the sampling procedure is as simple as sampling Gaussian noise from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7"/>
              </a:rPr>
              <a:t> </a:t>
            </a:r>
            <a:r>
              <a:rPr lang="en-US" sz="1800" b="0" i="0" u="none" strike="noStrike" baseline="0" dirty="0">
                <a:latin typeface="CMR10"/>
              </a:rPr>
              <a:t>) </a:t>
            </a:r>
            <a:r>
              <a:rPr lang="en-US" sz="1800" b="0" i="0" u="none" strike="noStrike" baseline="0" dirty="0">
                <a:latin typeface="SFRM1000"/>
              </a:rPr>
              <a:t>and iteratively running the denoising transitions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R10"/>
              </a:rPr>
              <a:t>) </a:t>
            </a:r>
            <a:r>
              <a:rPr lang="en-US" sz="1800" b="0" i="0" u="none" strike="noStrike" baseline="0" dirty="0">
                <a:latin typeface="SFRM1000"/>
              </a:rPr>
              <a:t>for </a:t>
            </a:r>
            <a:r>
              <a:rPr lang="en-US" sz="1800" b="0" i="0" u="none" strike="noStrike" baseline="0" dirty="0">
                <a:latin typeface="CMMI10"/>
              </a:rPr>
              <a:t>T </a:t>
            </a:r>
            <a:r>
              <a:rPr lang="en-US" sz="1800" b="0" i="0" u="none" strike="noStrike" baseline="0" dirty="0">
                <a:latin typeface="SFRM1000"/>
              </a:rPr>
              <a:t>steps to generate a novel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SFRM1000"/>
              </a:rPr>
              <a:t>.</a:t>
            </a:r>
            <a:endParaRPr lang="en-IN" dirty="0"/>
          </a:p>
        </p:txBody>
      </p:sp>
      <p:pic>
        <p:nvPicPr>
          <p:cNvPr id="7" name="Picture 6">
            <a:extLst>
              <a:ext uri="{FF2B5EF4-FFF2-40B4-BE49-F238E27FC236}">
                <a16:creationId xmlns:a16="http://schemas.microsoft.com/office/drawing/2014/main" id="{A573C2CD-07C8-33B6-D5BB-97CF6D7B6F0F}"/>
              </a:ext>
            </a:extLst>
          </p:cNvPr>
          <p:cNvPicPr>
            <a:picLocks noChangeAspect="1"/>
          </p:cNvPicPr>
          <p:nvPr/>
        </p:nvPicPr>
        <p:blipFill>
          <a:blip r:embed="rId2"/>
          <a:stretch>
            <a:fillRect/>
          </a:stretch>
        </p:blipFill>
        <p:spPr>
          <a:xfrm>
            <a:off x="4619480" y="1498433"/>
            <a:ext cx="2953040" cy="1371988"/>
          </a:xfrm>
          <a:prstGeom prst="rect">
            <a:avLst/>
          </a:prstGeom>
        </p:spPr>
      </p:pic>
    </p:spTree>
    <p:extLst>
      <p:ext uri="{BB962C8B-B14F-4D97-AF65-F5344CB8AC3E}">
        <p14:creationId xmlns:p14="http://schemas.microsoft.com/office/powerpoint/2010/main" val="21657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81AC-9F28-7900-0ECE-035237211FAA}"/>
              </a:ext>
            </a:extLst>
          </p:cNvPr>
          <p:cNvSpPr>
            <a:spLocks noGrp="1"/>
          </p:cNvSpPr>
          <p:nvPr>
            <p:ph type="title"/>
          </p:nvPr>
        </p:nvSpPr>
        <p:spPr/>
        <p:txBody>
          <a:bodyPr/>
          <a:lstStyle/>
          <a:p>
            <a:r>
              <a:rPr lang="en-IN" dirty="0"/>
              <a:t>Denoising</a:t>
            </a:r>
          </a:p>
        </p:txBody>
      </p:sp>
      <p:sp>
        <p:nvSpPr>
          <p:cNvPr id="3" name="Content Placeholder 2">
            <a:extLst>
              <a:ext uri="{FF2B5EF4-FFF2-40B4-BE49-F238E27FC236}">
                <a16:creationId xmlns:a16="http://schemas.microsoft.com/office/drawing/2014/main" id="{1ECC887A-A7CC-E096-F1B7-DCA6009055D8}"/>
              </a:ext>
            </a:extLst>
          </p:cNvPr>
          <p:cNvSpPr>
            <a:spLocks noGrp="1"/>
          </p:cNvSpPr>
          <p:nvPr>
            <p:ph idx="1"/>
          </p:nvPr>
        </p:nvSpPr>
        <p:spPr/>
        <p:txBody>
          <a:bodyPr/>
          <a:lstStyle/>
          <a:p>
            <a:r>
              <a:rPr lang="en-US" sz="1800" dirty="0">
                <a:latin typeface="SFRM1000"/>
              </a:rPr>
              <a:t>By Bayes rule, we have:</a:t>
            </a:r>
          </a:p>
          <a:p>
            <a:pPr algn="l"/>
            <a:endParaRPr lang="en-US" sz="1800" b="0" i="0" u="none" strike="noStrike" baseline="0" dirty="0">
              <a:latin typeface="SFRM1000"/>
            </a:endParaRPr>
          </a:p>
          <a:p>
            <a:pPr algn="l"/>
            <a:r>
              <a:rPr lang="en-US" sz="1800" b="0" i="0" u="none" strike="noStrike" baseline="0" dirty="0">
                <a:latin typeface="SFRM1000"/>
              </a:rPr>
              <a:t>Samples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err="1">
                <a:latin typeface="CMSY10"/>
              </a:rPr>
              <a:t>j</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R10"/>
              </a:rPr>
              <a:t>) </a:t>
            </a:r>
            <a:r>
              <a:rPr lang="en-US" sz="1800" b="0" i="0" u="none" strike="noStrike" baseline="0" dirty="0">
                <a:latin typeface="SFRM1000"/>
              </a:rPr>
              <a:t>can be </a:t>
            </a:r>
            <a:r>
              <a:rPr lang="en-IN" sz="1800" b="0" i="0" u="none" strike="noStrike" baseline="0" dirty="0">
                <a:latin typeface="SFRM1000"/>
              </a:rPr>
              <a:t>rewritten as:</a:t>
            </a:r>
          </a:p>
          <a:p>
            <a:pPr algn="l"/>
            <a:endParaRPr lang="en-IN" sz="1800" dirty="0">
              <a:latin typeface="SFRM1000"/>
            </a:endParaRPr>
          </a:p>
        </p:txBody>
      </p:sp>
      <p:pic>
        <p:nvPicPr>
          <p:cNvPr id="5" name="Picture 4">
            <a:extLst>
              <a:ext uri="{FF2B5EF4-FFF2-40B4-BE49-F238E27FC236}">
                <a16:creationId xmlns:a16="http://schemas.microsoft.com/office/drawing/2014/main" id="{84242172-AB0B-A016-6428-07866C36BD38}"/>
              </a:ext>
            </a:extLst>
          </p:cNvPr>
          <p:cNvPicPr>
            <a:picLocks noChangeAspect="1"/>
          </p:cNvPicPr>
          <p:nvPr/>
        </p:nvPicPr>
        <p:blipFill>
          <a:blip r:embed="rId2"/>
          <a:stretch>
            <a:fillRect/>
          </a:stretch>
        </p:blipFill>
        <p:spPr>
          <a:xfrm>
            <a:off x="4118890" y="1690688"/>
            <a:ext cx="3954216" cy="647790"/>
          </a:xfrm>
          <a:prstGeom prst="rect">
            <a:avLst/>
          </a:prstGeom>
        </p:spPr>
      </p:pic>
      <p:pic>
        <p:nvPicPr>
          <p:cNvPr id="9" name="Picture 8">
            <a:extLst>
              <a:ext uri="{FF2B5EF4-FFF2-40B4-BE49-F238E27FC236}">
                <a16:creationId xmlns:a16="http://schemas.microsoft.com/office/drawing/2014/main" id="{1702AB9F-C673-A862-3DF6-B4B8B2F0F786}"/>
              </a:ext>
            </a:extLst>
          </p:cNvPr>
          <p:cNvPicPr>
            <a:picLocks noChangeAspect="1"/>
          </p:cNvPicPr>
          <p:nvPr/>
        </p:nvPicPr>
        <p:blipFill>
          <a:blip r:embed="rId3"/>
          <a:stretch>
            <a:fillRect/>
          </a:stretch>
        </p:blipFill>
        <p:spPr>
          <a:xfrm>
            <a:off x="4118890" y="3016251"/>
            <a:ext cx="4134018" cy="3288541"/>
          </a:xfrm>
          <a:prstGeom prst="rect">
            <a:avLst/>
          </a:prstGeom>
        </p:spPr>
      </p:pic>
    </p:spTree>
    <p:extLst>
      <p:ext uri="{BB962C8B-B14F-4D97-AF65-F5344CB8AC3E}">
        <p14:creationId xmlns:p14="http://schemas.microsoft.com/office/powerpoint/2010/main" val="346020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5FD97-12F4-6412-FB3F-49671A27AC72}"/>
              </a:ext>
            </a:extLst>
          </p:cNvPr>
          <p:cNvSpPr>
            <a:spLocks noGrp="1"/>
          </p:cNvSpPr>
          <p:nvPr>
            <p:ph idx="1"/>
          </p:nvPr>
        </p:nvSpPr>
        <p:spPr>
          <a:xfrm>
            <a:off x="838200" y="731520"/>
            <a:ext cx="10515600" cy="5524956"/>
          </a:xfrm>
        </p:spPr>
        <p:txBody>
          <a:bodyPr>
            <a:normAutofit/>
          </a:bodyPr>
          <a:lstStyle/>
          <a:p>
            <a:r>
              <a:rPr lang="en-US" sz="1800" b="0" i="0" u="none" strike="noStrike" baseline="0" dirty="0">
                <a:latin typeface="SFRM1000"/>
              </a:rPr>
              <a:t>We can proceed to calculate the form of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 </a:t>
            </a:r>
            <a:r>
              <a:rPr lang="en-US" sz="1800" b="0" i="0" u="none" strike="noStrike" baseline="0" dirty="0">
                <a:latin typeface="SFRM1000"/>
              </a:rPr>
              <a:t>by substituting into the Bayes rule expansion:</a:t>
            </a: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pPr algn="l"/>
            <a:r>
              <a:rPr lang="en-US" sz="1800" b="0" i="0" u="none" strike="noStrike" baseline="0" dirty="0">
                <a:latin typeface="SFRM1000"/>
              </a:rPr>
              <a:t>We have therefore shown that at each step,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 </a:t>
            </a:r>
            <a:r>
              <a:rPr lang="en-US" sz="1800" b="0" i="0" u="none" strike="noStrike" baseline="0" dirty="0">
                <a:latin typeface="CMSY10"/>
              </a:rPr>
              <a:t>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 </a:t>
            </a:r>
            <a:r>
              <a:rPr lang="en-US" sz="1800" b="0" i="0" u="none" strike="noStrike" baseline="0" dirty="0">
                <a:latin typeface="SFRM1000"/>
              </a:rPr>
              <a:t>is normally distributed, with mean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 </a:t>
            </a:r>
            <a:r>
              <a:rPr lang="en-US" sz="1800" b="0" i="0" u="none" strike="noStrike" baseline="0" dirty="0">
                <a:latin typeface="SFRM1000"/>
              </a:rPr>
              <a:t>that is a function of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7"/>
              </a:rPr>
              <a:t> </a:t>
            </a:r>
            <a:r>
              <a:rPr lang="en-US" sz="1800" b="0" i="0" u="none" strike="noStrike" baseline="0" dirty="0">
                <a:latin typeface="SFRM1000"/>
              </a:rPr>
              <a:t>and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SFRM1000"/>
              </a:rPr>
              <a:t>, and variance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a:latin typeface="CMMI10"/>
              </a:rPr>
              <a:t>t</a:t>
            </a:r>
            <a:r>
              <a:rPr lang="en-US" sz="1800" b="0" i="0" u="none" strike="noStrike" baseline="0" dirty="0">
                <a:latin typeface="CMR10"/>
              </a:rPr>
              <a:t>) </a:t>
            </a:r>
            <a:r>
              <a:rPr lang="en-US" sz="1800" b="0" i="0" u="none" strike="noStrike" baseline="0" dirty="0">
                <a:latin typeface="SFRM1000"/>
              </a:rPr>
              <a:t>as a function of </a:t>
            </a:r>
            <a:r>
              <a:rPr lang="en-US" sz="1800" b="0" i="0" u="none" strike="noStrike" baseline="0" dirty="0">
                <a:latin typeface="CMMI10"/>
              </a:rPr>
              <a:t> </a:t>
            </a:r>
            <a:r>
              <a:rPr lang="en-US" sz="1800" b="0" i="0" u="none" strike="noStrike" baseline="0" dirty="0">
                <a:latin typeface="SFRM1000"/>
              </a:rPr>
              <a:t>coefficients. These</a:t>
            </a:r>
            <a:r>
              <a:rPr lang="en-US" sz="1800" b="0" i="0" u="none" strike="noStrike" baseline="0" dirty="0">
                <a:latin typeface="CMMI10"/>
              </a:rPr>
              <a:t> </a:t>
            </a:r>
            <a:r>
              <a:rPr lang="en-US" sz="1800" b="0" i="0" u="none" strike="noStrike" baseline="0" dirty="0">
                <a:latin typeface="SFRM1000"/>
              </a:rPr>
              <a:t>coefficients are known and fixed at each timestep; they are either set permanently when modeled as hyperparameters, or treated as the current inference output of a network that seeks to model them. Following Equation 84, we can rewrite our variance equation as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a:latin typeface="CMMI10"/>
              </a:rPr>
              <a:t>t</a:t>
            </a:r>
            <a:r>
              <a:rPr lang="en-US" sz="1800" b="0" i="0" u="none" strike="noStrike" baseline="0" dirty="0">
                <a:latin typeface="CMR10"/>
              </a:rPr>
              <a:t>) = </a:t>
            </a:r>
            <a:r>
              <a:rPr lang="en-US" sz="1800" b="0" i="0" u="none" strike="noStrike" baseline="0" dirty="0">
                <a:latin typeface="CMR7"/>
              </a:rPr>
              <a:t>2 </a:t>
            </a:r>
            <a:r>
              <a:rPr lang="en-IN" sz="1800" b="0" i="0" u="none" strike="noStrike" baseline="0" dirty="0">
                <a:latin typeface="CMMI7"/>
              </a:rPr>
              <a:t>q </a:t>
            </a:r>
            <a:r>
              <a:rPr lang="en-IN" sz="1800" b="0" i="0" u="none" strike="noStrike" baseline="0" dirty="0">
                <a:latin typeface="CMR10"/>
              </a:rPr>
              <a:t>(</a:t>
            </a:r>
            <a:r>
              <a:rPr lang="en-IN" sz="1800" b="0" i="0" u="none" strike="noStrike" baseline="0" dirty="0">
                <a:latin typeface="CMMI10"/>
              </a:rPr>
              <a:t>t</a:t>
            </a:r>
            <a:r>
              <a:rPr lang="en-IN" sz="1800" b="0" i="0" u="none" strike="noStrike" baseline="0" dirty="0">
                <a:latin typeface="CMR10"/>
              </a:rPr>
              <a:t>)</a:t>
            </a:r>
            <a:r>
              <a:rPr lang="en-IN" sz="1800" b="0" i="0" u="none" strike="noStrike" baseline="0" dirty="0">
                <a:latin typeface="SFBX1000"/>
              </a:rPr>
              <a:t>I</a:t>
            </a:r>
            <a:r>
              <a:rPr lang="en-IN" sz="1800" b="0" i="0" u="none" strike="noStrike" baseline="0" dirty="0">
                <a:latin typeface="SFRM1000"/>
              </a:rPr>
              <a:t>, where:</a:t>
            </a:r>
            <a:endParaRPr lang="en-IN" dirty="0"/>
          </a:p>
        </p:txBody>
      </p:sp>
      <p:pic>
        <p:nvPicPr>
          <p:cNvPr id="5" name="Picture 4">
            <a:extLst>
              <a:ext uri="{FF2B5EF4-FFF2-40B4-BE49-F238E27FC236}">
                <a16:creationId xmlns:a16="http://schemas.microsoft.com/office/drawing/2014/main" id="{5A26AE86-8D39-247E-6CB3-169E6348633E}"/>
              </a:ext>
            </a:extLst>
          </p:cNvPr>
          <p:cNvPicPr>
            <a:picLocks noChangeAspect="1"/>
          </p:cNvPicPr>
          <p:nvPr/>
        </p:nvPicPr>
        <p:blipFill>
          <a:blip r:embed="rId2"/>
          <a:stretch>
            <a:fillRect/>
          </a:stretch>
        </p:blipFill>
        <p:spPr>
          <a:xfrm>
            <a:off x="2260601" y="1060850"/>
            <a:ext cx="7670798" cy="2066871"/>
          </a:xfrm>
          <a:prstGeom prst="rect">
            <a:avLst/>
          </a:prstGeom>
        </p:spPr>
      </p:pic>
      <p:pic>
        <p:nvPicPr>
          <p:cNvPr id="7" name="Picture 6">
            <a:extLst>
              <a:ext uri="{FF2B5EF4-FFF2-40B4-BE49-F238E27FC236}">
                <a16:creationId xmlns:a16="http://schemas.microsoft.com/office/drawing/2014/main" id="{2EB47810-7AD2-D5FE-4093-4EF2FF41845F}"/>
              </a:ext>
            </a:extLst>
          </p:cNvPr>
          <p:cNvPicPr>
            <a:picLocks noChangeAspect="1"/>
          </p:cNvPicPr>
          <p:nvPr/>
        </p:nvPicPr>
        <p:blipFill>
          <a:blip r:embed="rId3"/>
          <a:stretch>
            <a:fillRect/>
          </a:stretch>
        </p:blipFill>
        <p:spPr>
          <a:xfrm>
            <a:off x="3382618" y="3127721"/>
            <a:ext cx="7049493" cy="909612"/>
          </a:xfrm>
          <a:prstGeom prst="rect">
            <a:avLst/>
          </a:prstGeom>
        </p:spPr>
      </p:pic>
      <p:pic>
        <p:nvPicPr>
          <p:cNvPr id="9" name="Picture 8">
            <a:extLst>
              <a:ext uri="{FF2B5EF4-FFF2-40B4-BE49-F238E27FC236}">
                <a16:creationId xmlns:a16="http://schemas.microsoft.com/office/drawing/2014/main" id="{669C46AB-36FD-2050-0BE2-F6B72CBA14EA}"/>
              </a:ext>
            </a:extLst>
          </p:cNvPr>
          <p:cNvPicPr>
            <a:picLocks noChangeAspect="1"/>
          </p:cNvPicPr>
          <p:nvPr/>
        </p:nvPicPr>
        <p:blipFill>
          <a:blip r:embed="rId4"/>
          <a:stretch>
            <a:fillRect/>
          </a:stretch>
        </p:blipFill>
        <p:spPr>
          <a:xfrm>
            <a:off x="4924917" y="5287910"/>
            <a:ext cx="2342165" cy="631049"/>
          </a:xfrm>
          <a:prstGeom prst="rect">
            <a:avLst/>
          </a:prstGeom>
        </p:spPr>
      </p:pic>
    </p:spTree>
    <p:extLst>
      <p:ext uri="{BB962C8B-B14F-4D97-AF65-F5344CB8AC3E}">
        <p14:creationId xmlns:p14="http://schemas.microsoft.com/office/powerpoint/2010/main" val="10819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35BE-AFC7-BB23-5807-15DB88E18CAC}"/>
              </a:ext>
            </a:extLst>
          </p:cNvPr>
          <p:cNvSpPr>
            <a:spLocks noGrp="1"/>
          </p:cNvSpPr>
          <p:nvPr>
            <p:ph type="title"/>
          </p:nvPr>
        </p:nvSpPr>
        <p:spPr/>
        <p:txBody>
          <a:bodyPr/>
          <a:lstStyle/>
          <a:p>
            <a:r>
              <a:rPr lang="en-IN" dirty="0"/>
              <a:t>3 Ways for Denoising</a:t>
            </a:r>
          </a:p>
        </p:txBody>
      </p:sp>
      <p:sp>
        <p:nvSpPr>
          <p:cNvPr id="3" name="Content Placeholder 2">
            <a:extLst>
              <a:ext uri="{FF2B5EF4-FFF2-40B4-BE49-F238E27FC236}">
                <a16:creationId xmlns:a16="http://schemas.microsoft.com/office/drawing/2014/main" id="{173B2AEB-C0E7-B4F6-FF43-AC4EE0BC234D}"/>
              </a:ext>
            </a:extLst>
          </p:cNvPr>
          <p:cNvSpPr>
            <a:spLocks noGrp="1"/>
          </p:cNvSpPr>
          <p:nvPr>
            <p:ph idx="1"/>
          </p:nvPr>
        </p:nvSpPr>
        <p:spPr/>
        <p:txBody>
          <a:bodyPr/>
          <a:lstStyle/>
          <a:p>
            <a:pPr marL="0" indent="0" algn="l">
              <a:buNone/>
            </a:pPr>
            <a:r>
              <a:rPr lang="en-US" sz="1800" b="0" i="0" u="none" strike="noStrike" baseline="0" dirty="0">
                <a:latin typeface="SFRM1000"/>
              </a:rPr>
              <a:t>1. In order to match approximate denoising transition step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R10"/>
              </a:rPr>
              <a:t>) </a:t>
            </a:r>
            <a:r>
              <a:rPr lang="en-US" sz="1800" b="0" i="0" u="none" strike="noStrike" baseline="0" dirty="0">
                <a:latin typeface="SFRM1000"/>
              </a:rPr>
              <a:t>to ground-truth denoising transition step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 </a:t>
            </a:r>
            <a:r>
              <a:rPr lang="en-US" sz="1800" b="0" i="0" u="none" strike="noStrike" baseline="0" dirty="0">
                <a:latin typeface="SFRM1000"/>
              </a:rPr>
              <a:t>as closely as possible, we can also model it as a Gaussian. Furthermore, as all </a:t>
            </a:r>
            <a:r>
              <a:rPr lang="en-US" sz="1800" b="0" i="0" u="none" strike="noStrike" baseline="0" dirty="0">
                <a:latin typeface="CMMI10"/>
              </a:rPr>
              <a:t> </a:t>
            </a:r>
            <a:r>
              <a:rPr lang="en-US" sz="1800" b="0" i="0" u="none" strike="noStrike" baseline="0" dirty="0">
                <a:latin typeface="SFRM1000"/>
              </a:rPr>
              <a:t>terms are known to be frozen at each timestep, we can immediately construct the variance of the approximate denoising transition step to also be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a:latin typeface="CMMI10"/>
              </a:rPr>
              <a:t>t</a:t>
            </a:r>
            <a:r>
              <a:rPr lang="en-US" sz="1800" b="0" i="0" u="none" strike="noStrike" baseline="0" dirty="0">
                <a:latin typeface="CMR10"/>
              </a:rPr>
              <a:t>) = </a:t>
            </a:r>
            <a:r>
              <a:rPr lang="en-US" sz="1800" b="0" i="0" u="none" strike="noStrike" baseline="0" dirty="0">
                <a:latin typeface="CMR7"/>
              </a:rPr>
              <a:t>2 </a:t>
            </a:r>
            <a:r>
              <a:rPr lang="en-US" sz="1800" b="0" i="0" u="none" strike="noStrike" baseline="0" dirty="0">
                <a:latin typeface="CMMI7"/>
              </a:rPr>
              <a:t>q </a:t>
            </a:r>
            <a:r>
              <a:rPr lang="en-US" sz="1800" b="0" i="0" u="none" strike="noStrike" baseline="0" dirty="0">
                <a:latin typeface="CMR10"/>
              </a:rPr>
              <a:t>(</a:t>
            </a:r>
            <a:r>
              <a:rPr lang="en-US" sz="1800" b="0" i="0" u="none" strike="noStrike" baseline="0" dirty="0">
                <a:latin typeface="CMMI10"/>
              </a:rPr>
              <a:t>t</a:t>
            </a:r>
            <a:r>
              <a:rPr lang="en-US" sz="1800" b="0" i="0" u="none" strike="noStrike" baseline="0" dirty="0">
                <a:latin typeface="CMR10"/>
              </a:rPr>
              <a:t>)</a:t>
            </a:r>
            <a:r>
              <a:rPr lang="en-US" sz="1800" b="0" i="0" u="none" strike="noStrike" baseline="0" dirty="0">
                <a:latin typeface="SFBX1000"/>
              </a:rPr>
              <a:t>I</a:t>
            </a:r>
            <a:r>
              <a:rPr lang="en-US" sz="1800" b="0" i="0" u="none" strike="noStrike" baseline="0" dirty="0">
                <a:latin typeface="SFRM1000"/>
              </a:rPr>
              <a:t>. We must parameterize its mean </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as a function of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SFRM1000"/>
              </a:rPr>
              <a:t>, however, since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SY7"/>
              </a:rPr>
              <a:t>􀀀</a:t>
            </a:r>
            <a:r>
              <a:rPr lang="en-US" sz="1800" b="0" i="0" u="none" strike="noStrike" baseline="0" dirty="0">
                <a:latin typeface="CMR7"/>
              </a:rPr>
              <a:t>1</a:t>
            </a:r>
            <a:r>
              <a:rPr lang="en-US" sz="1800" b="0" i="0" u="none" strike="noStrike" baseline="0" dirty="0">
                <a:latin typeface="CMSY10"/>
              </a:rPr>
              <a:t>j</a:t>
            </a:r>
            <a:r>
              <a:rPr lang="en-US" sz="1800" b="0" i="0" u="none" strike="noStrike" baseline="0" dirty="0">
                <a:latin typeface="CMMIB10"/>
              </a:rPr>
              <a:t>x</a:t>
            </a:r>
            <a:r>
              <a:rPr lang="en-US" sz="1800" b="0" i="0" u="none" strike="noStrike" baseline="0" dirty="0">
                <a:latin typeface="CMMI7"/>
              </a:rPr>
              <a:t>t</a:t>
            </a:r>
            <a:r>
              <a:rPr lang="en-US" sz="1800" b="0" i="0" u="none" strike="noStrike" baseline="0" dirty="0">
                <a:latin typeface="CMR10"/>
              </a:rPr>
              <a:t>) </a:t>
            </a:r>
            <a:r>
              <a:rPr lang="en-US" sz="1800" b="0" i="0" u="none" strike="noStrike" baseline="0" dirty="0">
                <a:latin typeface="SFRM1000"/>
              </a:rPr>
              <a:t>does not condition on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SFRM1000"/>
              </a:rPr>
              <a:t>.</a:t>
            </a:r>
          </a:p>
          <a:p>
            <a:pPr marL="0" indent="0" algn="l">
              <a:buNone/>
            </a:pPr>
            <a:r>
              <a:rPr lang="en-US" sz="1800" dirty="0">
                <a:latin typeface="SFRM1000"/>
              </a:rPr>
              <a:t>    W</a:t>
            </a:r>
            <a:r>
              <a:rPr lang="en-US" sz="1800" b="0" i="0" u="none" strike="noStrike" baseline="0" dirty="0">
                <a:latin typeface="SFRM1000"/>
              </a:rPr>
              <a:t>e want to optimize a </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that matches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a:t>
            </a:r>
          </a:p>
          <a:p>
            <a:pPr marL="0" indent="0" algn="l">
              <a:buNone/>
            </a:pPr>
            <a:endParaRPr lang="en-US" sz="1800" b="0" i="0" u="none" strike="noStrike" baseline="0" dirty="0">
              <a:latin typeface="SFRM1000"/>
            </a:endParaRPr>
          </a:p>
          <a:p>
            <a:pPr marL="0" indent="0" algn="l">
              <a:buNone/>
            </a:pPr>
            <a:endParaRPr lang="en-US" sz="1800" b="0" i="0" u="none" strike="noStrike" baseline="0" dirty="0">
              <a:latin typeface="SFRM1000"/>
            </a:endParaRPr>
          </a:p>
          <a:p>
            <a:pPr marL="0" indent="0" algn="l">
              <a:buNone/>
            </a:pPr>
            <a:r>
              <a:rPr lang="en-US" sz="1800" b="0" i="0" u="none" strike="noStrike" baseline="0" dirty="0">
                <a:latin typeface="SFRM1000"/>
              </a:rPr>
              <a:t>    As </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also conditions on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SFRM1000"/>
              </a:rPr>
              <a:t>, we can match </a:t>
            </a:r>
            <a:r>
              <a:rPr lang="en-US" sz="1800" b="0" i="0" u="none" strike="noStrike" baseline="0" dirty="0">
                <a:latin typeface="CMMI7"/>
              </a:rPr>
              <a:t>q</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a:t>
            </a:r>
            <a:r>
              <a:rPr lang="en-US" sz="1800" b="0" i="0" u="none" strike="noStrike" baseline="0" dirty="0">
                <a:latin typeface="CMMIB10"/>
              </a:rPr>
              <a:t>x</a:t>
            </a:r>
            <a:r>
              <a:rPr lang="en-US" sz="1800" b="0" i="0" u="none" strike="noStrike" baseline="0" dirty="0">
                <a:latin typeface="CMR7"/>
              </a:rPr>
              <a:t>0</a:t>
            </a:r>
            <a:r>
              <a:rPr lang="en-US" sz="1800" b="0" i="0" u="none" strike="noStrike" baseline="0" dirty="0">
                <a:latin typeface="CMR10"/>
              </a:rPr>
              <a:t>) </a:t>
            </a:r>
            <a:r>
              <a:rPr lang="en-US" sz="1800" b="0" i="0" u="none" strike="noStrike" baseline="0" dirty="0">
                <a:latin typeface="SFRM1000"/>
              </a:rPr>
              <a:t>closely by setting it to the following form:</a:t>
            </a:r>
          </a:p>
          <a:p>
            <a:pPr marL="0" indent="0" algn="l">
              <a:buNone/>
            </a:pPr>
            <a:endParaRPr lang="en-US" sz="1800" b="0" i="0" u="none" strike="noStrike" baseline="0" dirty="0">
              <a:latin typeface="SFRM1000"/>
            </a:endParaRPr>
          </a:p>
          <a:p>
            <a:pPr marL="0" indent="0" algn="l">
              <a:buNone/>
            </a:pPr>
            <a:endParaRPr lang="en-US" sz="1800" dirty="0">
              <a:latin typeface="SFRM1000"/>
            </a:endParaRPr>
          </a:p>
          <a:p>
            <a:pPr marL="0" indent="0" algn="l">
              <a:buNone/>
            </a:pPr>
            <a:r>
              <a:rPr lang="en-US" sz="1800" b="0" i="0" u="none" strike="noStrike" baseline="0" dirty="0">
                <a:latin typeface="SFRM1000"/>
              </a:rPr>
              <a:t>    Where </a:t>
            </a:r>
            <a:r>
              <a:rPr lang="en-US" sz="1800" b="0" i="0" u="none" strike="noStrike" baseline="0" dirty="0">
                <a:latin typeface="CMR10"/>
              </a:rPr>
              <a:t>^</a:t>
            </a:r>
            <a:r>
              <a:rPr lang="en-US" sz="1800" b="0" i="0" u="none" strike="noStrike" baseline="0" dirty="0">
                <a:latin typeface="CMMIB10"/>
              </a:rPr>
              <a:t>x</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is parameterized by a neural network that seeks to predict </a:t>
            </a:r>
            <a:r>
              <a:rPr lang="en-US" sz="1800" b="0" i="0" u="none" strike="noStrike" baseline="0" dirty="0">
                <a:latin typeface="CMMIB10"/>
              </a:rPr>
              <a:t>x</a:t>
            </a:r>
            <a:r>
              <a:rPr lang="en-US" sz="1800" b="0" i="0" u="none" strike="noStrike" baseline="0" dirty="0">
                <a:latin typeface="CMR7"/>
              </a:rPr>
              <a:t>0 </a:t>
            </a:r>
            <a:r>
              <a:rPr lang="en-US" sz="1800" b="0" i="0" u="none" strike="noStrike" baseline="0" dirty="0">
                <a:latin typeface="SFRM1000"/>
              </a:rPr>
              <a:t>from noisy image </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7"/>
              </a:rPr>
              <a:t> </a:t>
            </a:r>
            <a:r>
              <a:rPr lang="en-US" sz="1800" b="0" i="0" u="none" strike="noStrike" baseline="0" dirty="0">
                <a:latin typeface="SFRM1000"/>
              </a:rPr>
              <a:t>and time 	</a:t>
            </a:r>
            <a:r>
              <a:rPr lang="en-IN" sz="1800" b="0" i="0" u="none" strike="noStrike" baseline="0" dirty="0">
                <a:latin typeface="SFRM1000"/>
              </a:rPr>
              <a:t>index </a:t>
            </a:r>
            <a:r>
              <a:rPr lang="en-IN" sz="1800" b="0" i="0" u="none" strike="noStrike" baseline="0" dirty="0">
                <a:latin typeface="CMMI10"/>
              </a:rPr>
              <a:t>t</a:t>
            </a:r>
            <a:r>
              <a:rPr lang="en-IN" sz="1800" b="0" i="0" u="none" strike="noStrike" baseline="0" dirty="0">
                <a:latin typeface="SFRM1000"/>
              </a:rPr>
              <a:t>.</a:t>
            </a:r>
            <a:endParaRPr lang="en-IN" dirty="0"/>
          </a:p>
        </p:txBody>
      </p:sp>
      <p:pic>
        <p:nvPicPr>
          <p:cNvPr id="5" name="Picture 4">
            <a:extLst>
              <a:ext uri="{FF2B5EF4-FFF2-40B4-BE49-F238E27FC236}">
                <a16:creationId xmlns:a16="http://schemas.microsoft.com/office/drawing/2014/main" id="{332391E6-A71E-EEF1-4482-E07237443797}"/>
              </a:ext>
            </a:extLst>
          </p:cNvPr>
          <p:cNvPicPr>
            <a:picLocks noChangeAspect="1"/>
          </p:cNvPicPr>
          <p:nvPr/>
        </p:nvPicPr>
        <p:blipFill>
          <a:blip r:embed="rId2"/>
          <a:stretch>
            <a:fillRect/>
          </a:stretch>
        </p:blipFill>
        <p:spPr>
          <a:xfrm>
            <a:off x="4016472" y="3560760"/>
            <a:ext cx="4159055" cy="619687"/>
          </a:xfrm>
          <a:prstGeom prst="rect">
            <a:avLst/>
          </a:prstGeom>
        </p:spPr>
      </p:pic>
      <p:pic>
        <p:nvPicPr>
          <p:cNvPr id="7" name="Picture 6">
            <a:extLst>
              <a:ext uri="{FF2B5EF4-FFF2-40B4-BE49-F238E27FC236}">
                <a16:creationId xmlns:a16="http://schemas.microsoft.com/office/drawing/2014/main" id="{3839AE5B-A1F2-86C1-1E84-6E14234FEDD6}"/>
              </a:ext>
            </a:extLst>
          </p:cNvPr>
          <p:cNvPicPr>
            <a:picLocks noChangeAspect="1"/>
          </p:cNvPicPr>
          <p:nvPr/>
        </p:nvPicPr>
        <p:blipFill>
          <a:blip r:embed="rId3"/>
          <a:stretch>
            <a:fillRect/>
          </a:stretch>
        </p:blipFill>
        <p:spPr>
          <a:xfrm>
            <a:off x="4016472" y="4689095"/>
            <a:ext cx="4344649" cy="584636"/>
          </a:xfrm>
          <a:prstGeom prst="rect">
            <a:avLst/>
          </a:prstGeom>
        </p:spPr>
      </p:pic>
    </p:spTree>
    <p:extLst>
      <p:ext uri="{BB962C8B-B14F-4D97-AF65-F5344CB8AC3E}">
        <p14:creationId xmlns:p14="http://schemas.microsoft.com/office/powerpoint/2010/main" val="59154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07F4E-9D76-9059-B2E5-B5579ACD6533}"/>
              </a:ext>
            </a:extLst>
          </p:cNvPr>
          <p:cNvSpPr>
            <a:spLocks noGrp="1"/>
          </p:cNvSpPr>
          <p:nvPr>
            <p:ph idx="1"/>
          </p:nvPr>
        </p:nvSpPr>
        <p:spPr>
          <a:xfrm>
            <a:off x="838200" y="715617"/>
            <a:ext cx="10515600" cy="5461346"/>
          </a:xfrm>
        </p:spPr>
        <p:txBody>
          <a:bodyPr/>
          <a:lstStyle/>
          <a:p>
            <a:pPr marL="0" indent="0">
              <a:buNone/>
            </a:pPr>
            <a:r>
              <a:rPr lang="en-US" sz="1800" b="0" i="0" u="none" strike="noStrike" baseline="0" dirty="0">
                <a:latin typeface="SFRM1000"/>
              </a:rPr>
              <a:t>2. We can utilize the reparameterization trick</a:t>
            </a:r>
            <a:r>
              <a:rPr lang="en-IN" sz="1800" dirty="0">
                <a:latin typeface="SFRM1000"/>
              </a:rPr>
              <a:t>:</a:t>
            </a:r>
          </a:p>
          <a:p>
            <a:endParaRPr lang="en-IN" sz="1800" b="0" i="0" u="none" strike="noStrike" baseline="0" dirty="0">
              <a:latin typeface="SFRM1000"/>
            </a:endParaRPr>
          </a:p>
          <a:p>
            <a:pPr marL="0" indent="0">
              <a:buNone/>
            </a:pPr>
            <a:r>
              <a:rPr lang="en-US" sz="1800" b="0" i="0" u="none" strike="noStrike" baseline="0" dirty="0">
                <a:latin typeface="SFRM1000"/>
              </a:rPr>
              <a:t>    Plugging this into our previously derived true denoising transition mean:</a:t>
            </a: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endParaRPr lang="en-US" sz="1800" dirty="0">
              <a:latin typeface="SFRM1000"/>
            </a:endParaRPr>
          </a:p>
          <a:p>
            <a:pPr marL="0" indent="0">
              <a:buNone/>
            </a:pPr>
            <a:r>
              <a:rPr lang="en-US" sz="1800" b="0" i="0" u="none" strike="noStrike" baseline="0" dirty="0">
                <a:latin typeface="SFRM1000"/>
              </a:rPr>
              <a:t>    Therefore, we can set our approximate denoising transition mean </a:t>
            </a:r>
            <a:r>
              <a:rPr lang="en-US" sz="1800" b="0" i="0" u="none" strike="noStrike" baseline="0" dirty="0">
                <a:latin typeface="CMR10"/>
              </a:rPr>
              <a:t>(</a:t>
            </a:r>
            <a:r>
              <a:rPr lang="en-US" sz="1800" b="0" i="0" u="none" strike="noStrike" baseline="0" dirty="0" err="1">
                <a:latin typeface="CMMIB10"/>
              </a:rPr>
              <a:t>x</a:t>
            </a:r>
            <a:r>
              <a:rPr lang="en-US" sz="1800" b="0" i="0" u="none" strike="noStrike" baseline="0" dirty="0" err="1">
                <a:latin typeface="CMMI7"/>
              </a:rPr>
              <a:t>t</a:t>
            </a:r>
            <a:r>
              <a:rPr lang="en-US" sz="1800" b="0" i="0" u="none" strike="noStrike" baseline="0" dirty="0">
                <a:latin typeface="CMMI10"/>
              </a:rPr>
              <a:t>; t</a:t>
            </a:r>
            <a:r>
              <a:rPr lang="en-US" sz="1800" b="0" i="0" u="none" strike="noStrike" baseline="0" dirty="0">
                <a:latin typeface="CMR10"/>
              </a:rPr>
              <a:t>) </a:t>
            </a:r>
            <a:r>
              <a:rPr lang="en-US" sz="1800" b="0" i="0" u="none" strike="noStrike" baseline="0" dirty="0">
                <a:latin typeface="SFRM1000"/>
              </a:rPr>
              <a:t>as:</a:t>
            </a:r>
          </a:p>
          <a:p>
            <a:endParaRPr lang="en-IN" dirty="0"/>
          </a:p>
          <a:p>
            <a:pPr marL="0" indent="0">
              <a:buNone/>
            </a:pPr>
            <a:endParaRPr lang="en-IN" sz="1800" dirty="0">
              <a:latin typeface="SFRM1000"/>
            </a:endParaRPr>
          </a:p>
          <a:p>
            <a:pPr marL="0" indent="0">
              <a:buNone/>
            </a:pPr>
            <a:r>
              <a:rPr lang="en-IN" sz="1800" dirty="0">
                <a:latin typeface="SFRM1000"/>
              </a:rPr>
              <a:t>    This method works the best</a:t>
            </a:r>
          </a:p>
        </p:txBody>
      </p:sp>
      <p:pic>
        <p:nvPicPr>
          <p:cNvPr id="5" name="Picture 4">
            <a:extLst>
              <a:ext uri="{FF2B5EF4-FFF2-40B4-BE49-F238E27FC236}">
                <a16:creationId xmlns:a16="http://schemas.microsoft.com/office/drawing/2014/main" id="{E4B4A732-794F-1BB2-4F68-CCD983E7ED16}"/>
              </a:ext>
            </a:extLst>
          </p:cNvPr>
          <p:cNvPicPr>
            <a:picLocks noChangeAspect="1"/>
          </p:cNvPicPr>
          <p:nvPr/>
        </p:nvPicPr>
        <p:blipFill>
          <a:blip r:embed="rId2"/>
          <a:stretch>
            <a:fillRect/>
          </a:stretch>
        </p:blipFill>
        <p:spPr>
          <a:xfrm>
            <a:off x="5424666" y="831385"/>
            <a:ext cx="2137800" cy="666774"/>
          </a:xfrm>
          <a:prstGeom prst="rect">
            <a:avLst/>
          </a:prstGeom>
        </p:spPr>
      </p:pic>
      <p:pic>
        <p:nvPicPr>
          <p:cNvPr id="13" name="Picture 12">
            <a:extLst>
              <a:ext uri="{FF2B5EF4-FFF2-40B4-BE49-F238E27FC236}">
                <a16:creationId xmlns:a16="http://schemas.microsoft.com/office/drawing/2014/main" id="{5AED427D-5A26-6D97-A90D-CDFAA8EC8BDC}"/>
              </a:ext>
            </a:extLst>
          </p:cNvPr>
          <p:cNvPicPr>
            <a:picLocks noChangeAspect="1"/>
          </p:cNvPicPr>
          <p:nvPr/>
        </p:nvPicPr>
        <p:blipFill>
          <a:blip r:embed="rId3"/>
          <a:stretch>
            <a:fillRect/>
          </a:stretch>
        </p:blipFill>
        <p:spPr>
          <a:xfrm>
            <a:off x="1665875" y="1812899"/>
            <a:ext cx="6001494" cy="1141129"/>
          </a:xfrm>
          <a:prstGeom prst="rect">
            <a:avLst/>
          </a:prstGeom>
        </p:spPr>
      </p:pic>
      <p:pic>
        <p:nvPicPr>
          <p:cNvPr id="15" name="Picture 14">
            <a:extLst>
              <a:ext uri="{FF2B5EF4-FFF2-40B4-BE49-F238E27FC236}">
                <a16:creationId xmlns:a16="http://schemas.microsoft.com/office/drawing/2014/main" id="{4DBC9DC5-C4F5-2AC0-1F6E-7B6DC3AD7021}"/>
              </a:ext>
            </a:extLst>
          </p:cNvPr>
          <p:cNvPicPr>
            <a:picLocks noChangeAspect="1"/>
          </p:cNvPicPr>
          <p:nvPr/>
        </p:nvPicPr>
        <p:blipFill>
          <a:blip r:embed="rId4"/>
          <a:stretch>
            <a:fillRect/>
          </a:stretch>
        </p:blipFill>
        <p:spPr>
          <a:xfrm>
            <a:off x="2462768" y="2925598"/>
            <a:ext cx="5430815" cy="629481"/>
          </a:xfrm>
          <a:prstGeom prst="rect">
            <a:avLst/>
          </a:prstGeom>
        </p:spPr>
      </p:pic>
      <p:pic>
        <p:nvPicPr>
          <p:cNvPr id="17" name="Picture 16">
            <a:extLst>
              <a:ext uri="{FF2B5EF4-FFF2-40B4-BE49-F238E27FC236}">
                <a16:creationId xmlns:a16="http://schemas.microsoft.com/office/drawing/2014/main" id="{720954DB-339B-C308-BFE5-2B5D879ADAB4}"/>
              </a:ext>
            </a:extLst>
          </p:cNvPr>
          <p:cNvPicPr>
            <a:picLocks noChangeAspect="1"/>
          </p:cNvPicPr>
          <p:nvPr/>
        </p:nvPicPr>
        <p:blipFill>
          <a:blip r:embed="rId5"/>
          <a:stretch>
            <a:fillRect/>
          </a:stretch>
        </p:blipFill>
        <p:spPr>
          <a:xfrm>
            <a:off x="2976558" y="4141542"/>
            <a:ext cx="3517008" cy="629481"/>
          </a:xfrm>
          <a:prstGeom prst="rect">
            <a:avLst/>
          </a:prstGeom>
        </p:spPr>
      </p:pic>
    </p:spTree>
    <p:extLst>
      <p:ext uri="{BB962C8B-B14F-4D97-AF65-F5344CB8AC3E}">
        <p14:creationId xmlns:p14="http://schemas.microsoft.com/office/powerpoint/2010/main" val="419526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774910-BAEF-A20A-DCEC-374391C0EBD7}"/>
              </a:ext>
            </a:extLst>
          </p:cNvPr>
          <p:cNvSpPr>
            <a:spLocks noGrp="1"/>
          </p:cNvSpPr>
          <p:nvPr>
            <p:ph idx="1"/>
          </p:nvPr>
        </p:nvSpPr>
        <p:spPr>
          <a:xfrm>
            <a:off x="838200" y="715617"/>
            <a:ext cx="10515600" cy="5461346"/>
          </a:xfrm>
        </p:spPr>
        <p:txBody>
          <a:bodyPr>
            <a:normAutofit/>
          </a:bodyPr>
          <a:lstStyle/>
          <a:p>
            <a:pPr algn="l"/>
            <a:r>
              <a:rPr lang="en-US" sz="1600" b="0" i="0" u="none" strike="noStrike" baseline="0" dirty="0">
                <a:latin typeface="SFRM1000"/>
              </a:rPr>
              <a:t>3. Tweedie’s Formula states that the true mean of an exponential family distribution, given samples drawn from it, can be estimated by the maximum likelihood estimate of the samples (aka empirical mean) plus some correction term involving the score of the estimate.</a:t>
            </a:r>
          </a:p>
          <a:p>
            <a:pPr marL="0" indent="0" algn="l">
              <a:buNone/>
            </a:pPr>
            <a:r>
              <a:rPr lang="en-US" sz="1600" b="0" i="0" u="none" strike="noStrike" baseline="0" dirty="0">
                <a:latin typeface="SFRM1000"/>
              </a:rPr>
              <a:t>    Mathematically, for a Gaussian variable </a:t>
            </a:r>
            <a:r>
              <a:rPr lang="en-US" sz="1600" b="0" i="0" u="none" strike="noStrike" baseline="0" dirty="0">
                <a:latin typeface="CMMIB10"/>
              </a:rPr>
              <a:t>z </a:t>
            </a:r>
            <a:r>
              <a:rPr lang="en-US" sz="1600" b="0" i="0" u="none" strike="noStrike" baseline="0" dirty="0">
                <a:latin typeface="CMSY10"/>
              </a:rPr>
              <a:t> N</a:t>
            </a:r>
            <a:r>
              <a:rPr lang="en-US" sz="1600" b="0" i="0" u="none" strike="noStrike" baseline="0" dirty="0">
                <a:latin typeface="CMR10"/>
              </a:rPr>
              <a:t>(</a:t>
            </a:r>
            <a:r>
              <a:rPr lang="en-US" sz="1600" b="0" i="0" u="none" strike="noStrike" baseline="0" dirty="0" err="1">
                <a:latin typeface="CMMIB10"/>
              </a:rPr>
              <a:t>z</a:t>
            </a:r>
            <a:r>
              <a:rPr lang="en-US" sz="1600" b="0" i="0" u="none" strike="noStrike" baseline="0" dirty="0" err="1">
                <a:latin typeface="CMR10"/>
              </a:rPr>
              <a:t>;</a:t>
            </a:r>
            <a:r>
              <a:rPr lang="en-US" sz="1600" b="0" i="0" u="none" strike="noStrike" baseline="0" dirty="0" err="1">
                <a:latin typeface="CMMI7"/>
              </a:rPr>
              <a:t>z</a:t>
            </a:r>
            <a:r>
              <a:rPr lang="en-US" sz="1600" b="0" i="0" u="none" strike="noStrike" baseline="0" dirty="0" err="1">
                <a:latin typeface="CMMI10"/>
              </a:rPr>
              <a:t>;</a:t>
            </a:r>
            <a:r>
              <a:rPr lang="en-US" sz="1600" b="0" i="0" u="none" strike="noStrike" baseline="0" dirty="0" err="1">
                <a:latin typeface="CMMI7"/>
              </a:rPr>
              <a:t>z</a:t>
            </a:r>
            <a:r>
              <a:rPr lang="en-US" sz="1600" b="0" i="0" u="none" strike="noStrike" baseline="0" dirty="0">
                <a:latin typeface="CMR10"/>
              </a:rPr>
              <a:t>)</a:t>
            </a:r>
            <a:r>
              <a:rPr lang="en-US" sz="1600" b="0" i="0" u="none" strike="noStrike" baseline="0" dirty="0">
                <a:latin typeface="SFRM1000"/>
              </a:rPr>
              <a:t>, Tweedie’s Formula states that:</a:t>
            </a:r>
          </a:p>
          <a:p>
            <a:pPr marL="0" indent="0" algn="l">
              <a:buNone/>
            </a:pPr>
            <a:endParaRPr lang="en-US" sz="1600" dirty="0">
              <a:latin typeface="SFRM1000"/>
            </a:endParaRPr>
          </a:p>
          <a:p>
            <a:pPr marL="0" indent="0" algn="l">
              <a:buNone/>
            </a:pPr>
            <a:r>
              <a:rPr lang="en-US" sz="1600" b="0" i="0" u="none" strike="noStrike" baseline="0" dirty="0">
                <a:latin typeface="SFRM1000"/>
              </a:rPr>
              <a:t>    We apply it to predict the true posterior mean of </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MI7"/>
              </a:rPr>
              <a:t> </a:t>
            </a:r>
            <a:r>
              <a:rPr lang="en-US" sz="1600" b="0" i="0" u="none" strike="noStrike" baseline="0" dirty="0">
                <a:latin typeface="SFRM1000"/>
              </a:rPr>
              <a:t>given its samples by Tweedie’s Formula:</a:t>
            </a:r>
          </a:p>
          <a:p>
            <a:pPr marL="0" indent="0" algn="l">
              <a:buNone/>
            </a:pPr>
            <a:endParaRPr lang="en-US" sz="1600" dirty="0">
              <a:latin typeface="SFRM1000"/>
            </a:endParaRPr>
          </a:p>
          <a:p>
            <a:pPr marL="0" indent="0" algn="l">
              <a:buNone/>
            </a:pPr>
            <a:r>
              <a:rPr lang="en-US" sz="1600" dirty="0">
                <a:latin typeface="SFRM1000"/>
              </a:rPr>
              <a:t>    Therefore, we get:</a:t>
            </a:r>
          </a:p>
          <a:p>
            <a:pPr marL="0" indent="0" algn="l">
              <a:buNone/>
            </a:pPr>
            <a:endParaRPr lang="en-US" sz="1600" dirty="0">
              <a:latin typeface="SFRM1000"/>
            </a:endParaRPr>
          </a:p>
          <a:p>
            <a:pPr marL="0" indent="0" algn="l">
              <a:buNone/>
            </a:pPr>
            <a:endParaRPr lang="en-US" sz="1600" dirty="0">
              <a:latin typeface="SFRM1000"/>
            </a:endParaRPr>
          </a:p>
          <a:p>
            <a:pPr marL="0" indent="0" algn="l">
              <a:buNone/>
            </a:pPr>
            <a:endParaRPr lang="en-US" sz="1600" dirty="0">
              <a:latin typeface="SFRM1000"/>
            </a:endParaRPr>
          </a:p>
          <a:p>
            <a:pPr marL="0" indent="0" algn="l">
              <a:buNone/>
            </a:pPr>
            <a:r>
              <a:rPr lang="en-US" sz="1600" b="0" i="0" u="none" strike="noStrike" baseline="0" dirty="0">
                <a:latin typeface="SFRM1000"/>
              </a:rPr>
              <a:t>    We can plug Equation 133 into our ground-truth denoising transition mean </a:t>
            </a:r>
            <a:r>
              <a:rPr lang="en-US" sz="1600" b="0" i="0" u="none" strike="noStrike" baseline="0" dirty="0">
                <a:latin typeface="CMMI7"/>
              </a:rPr>
              <a:t>q</a:t>
            </a:r>
            <a:r>
              <a:rPr lang="en-US" sz="1600" b="0" i="0" u="none" strike="noStrike" baseline="0" dirty="0">
                <a:latin typeface="CMR10"/>
              </a:rPr>
              <a:t>(</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MI10"/>
              </a:rPr>
              <a:t>; </a:t>
            </a:r>
            <a:r>
              <a:rPr lang="en-US" sz="1600" b="0" i="0" u="none" strike="noStrike" baseline="0" dirty="0">
                <a:latin typeface="CMMIB10"/>
              </a:rPr>
              <a:t>x</a:t>
            </a:r>
            <a:r>
              <a:rPr lang="en-US" sz="1600" b="0" i="0" u="none" strike="noStrike" baseline="0" dirty="0">
                <a:latin typeface="CMR7"/>
              </a:rPr>
              <a:t>0</a:t>
            </a:r>
            <a:r>
              <a:rPr lang="en-US" sz="1600" b="0" i="0" u="none" strike="noStrike" baseline="0" dirty="0">
                <a:latin typeface="CMR10"/>
              </a:rPr>
              <a:t>) </a:t>
            </a:r>
            <a:r>
              <a:rPr lang="en-US" sz="1600" b="0" i="0" u="none" strike="noStrike" baseline="0" dirty="0">
                <a:latin typeface="SFRM1000"/>
              </a:rPr>
              <a:t>once again and </a:t>
            </a:r>
            <a:r>
              <a:rPr lang="en-IN" sz="1600" b="0" i="0" u="none" strike="noStrike" baseline="0" dirty="0">
                <a:latin typeface="SFRM1000"/>
              </a:rPr>
              <a:t>derive a 	new form:</a:t>
            </a:r>
          </a:p>
          <a:p>
            <a:pPr marL="0" indent="0" algn="l">
              <a:buNone/>
            </a:pPr>
            <a:endParaRPr lang="en-IN" sz="1600" b="0" i="0" u="none" strike="noStrike" baseline="0" dirty="0">
              <a:latin typeface="SFRM1000"/>
            </a:endParaRPr>
          </a:p>
        </p:txBody>
      </p:sp>
      <p:pic>
        <p:nvPicPr>
          <p:cNvPr id="7" name="Picture 6">
            <a:extLst>
              <a:ext uri="{FF2B5EF4-FFF2-40B4-BE49-F238E27FC236}">
                <a16:creationId xmlns:a16="http://schemas.microsoft.com/office/drawing/2014/main" id="{5DB2DE22-3739-3DBA-7AD2-18B8BD7DFFA9}"/>
              </a:ext>
            </a:extLst>
          </p:cNvPr>
          <p:cNvPicPr>
            <a:picLocks noChangeAspect="1"/>
          </p:cNvPicPr>
          <p:nvPr/>
        </p:nvPicPr>
        <p:blipFill>
          <a:blip r:embed="rId2"/>
          <a:stretch>
            <a:fillRect/>
          </a:stretch>
        </p:blipFill>
        <p:spPr>
          <a:xfrm>
            <a:off x="4584682" y="1836055"/>
            <a:ext cx="2704583" cy="358839"/>
          </a:xfrm>
          <a:prstGeom prst="rect">
            <a:avLst/>
          </a:prstGeom>
        </p:spPr>
      </p:pic>
      <p:pic>
        <p:nvPicPr>
          <p:cNvPr id="9" name="Picture 8">
            <a:extLst>
              <a:ext uri="{FF2B5EF4-FFF2-40B4-BE49-F238E27FC236}">
                <a16:creationId xmlns:a16="http://schemas.microsoft.com/office/drawing/2014/main" id="{D12C5FF8-B2F9-5F1F-420C-AE0A47F56A62}"/>
              </a:ext>
            </a:extLst>
          </p:cNvPr>
          <p:cNvPicPr>
            <a:picLocks noChangeAspect="1"/>
          </p:cNvPicPr>
          <p:nvPr/>
        </p:nvPicPr>
        <p:blipFill>
          <a:blip r:embed="rId3"/>
          <a:stretch>
            <a:fillRect/>
          </a:stretch>
        </p:blipFill>
        <p:spPr>
          <a:xfrm>
            <a:off x="4140767" y="2467452"/>
            <a:ext cx="3910464" cy="457982"/>
          </a:xfrm>
          <a:prstGeom prst="rect">
            <a:avLst/>
          </a:prstGeom>
        </p:spPr>
      </p:pic>
      <p:pic>
        <p:nvPicPr>
          <p:cNvPr id="11" name="Picture 10">
            <a:extLst>
              <a:ext uri="{FF2B5EF4-FFF2-40B4-BE49-F238E27FC236}">
                <a16:creationId xmlns:a16="http://schemas.microsoft.com/office/drawing/2014/main" id="{3145D8A3-3C6C-BA88-9667-5F9B424B5978}"/>
              </a:ext>
            </a:extLst>
          </p:cNvPr>
          <p:cNvPicPr>
            <a:picLocks noChangeAspect="1"/>
          </p:cNvPicPr>
          <p:nvPr/>
        </p:nvPicPr>
        <p:blipFill>
          <a:blip r:embed="rId4"/>
          <a:stretch>
            <a:fillRect/>
          </a:stretch>
        </p:blipFill>
        <p:spPr>
          <a:xfrm>
            <a:off x="4386971" y="3081410"/>
            <a:ext cx="3418055" cy="1075263"/>
          </a:xfrm>
          <a:prstGeom prst="rect">
            <a:avLst/>
          </a:prstGeom>
        </p:spPr>
      </p:pic>
      <p:pic>
        <p:nvPicPr>
          <p:cNvPr id="13" name="Picture 12">
            <a:extLst>
              <a:ext uri="{FF2B5EF4-FFF2-40B4-BE49-F238E27FC236}">
                <a16:creationId xmlns:a16="http://schemas.microsoft.com/office/drawing/2014/main" id="{95E7EEDE-3533-920F-6FA2-ABD363DAA7F1}"/>
              </a:ext>
            </a:extLst>
          </p:cNvPr>
          <p:cNvPicPr>
            <a:picLocks noChangeAspect="1"/>
          </p:cNvPicPr>
          <p:nvPr/>
        </p:nvPicPr>
        <p:blipFill>
          <a:blip r:embed="rId5"/>
          <a:stretch>
            <a:fillRect/>
          </a:stretch>
        </p:blipFill>
        <p:spPr>
          <a:xfrm>
            <a:off x="2867438" y="4571279"/>
            <a:ext cx="6457120" cy="1161309"/>
          </a:xfrm>
          <a:prstGeom prst="rect">
            <a:avLst/>
          </a:prstGeom>
        </p:spPr>
      </p:pic>
      <p:pic>
        <p:nvPicPr>
          <p:cNvPr id="15" name="Picture 14">
            <a:extLst>
              <a:ext uri="{FF2B5EF4-FFF2-40B4-BE49-F238E27FC236}">
                <a16:creationId xmlns:a16="http://schemas.microsoft.com/office/drawing/2014/main" id="{6EFDC556-AA65-A6DA-643E-1926AE1CC951}"/>
              </a:ext>
            </a:extLst>
          </p:cNvPr>
          <p:cNvPicPr>
            <a:picLocks noChangeAspect="1"/>
          </p:cNvPicPr>
          <p:nvPr/>
        </p:nvPicPr>
        <p:blipFill>
          <a:blip r:embed="rId6"/>
          <a:stretch>
            <a:fillRect/>
          </a:stretch>
        </p:blipFill>
        <p:spPr>
          <a:xfrm>
            <a:off x="3765362" y="5732588"/>
            <a:ext cx="6000559" cy="569605"/>
          </a:xfrm>
          <a:prstGeom prst="rect">
            <a:avLst/>
          </a:prstGeom>
        </p:spPr>
      </p:pic>
    </p:spTree>
    <p:extLst>
      <p:ext uri="{BB962C8B-B14F-4D97-AF65-F5344CB8AC3E}">
        <p14:creationId xmlns:p14="http://schemas.microsoft.com/office/powerpoint/2010/main" val="109865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057AF-BD7A-552E-AD4C-293888447BAE}"/>
              </a:ext>
            </a:extLst>
          </p:cNvPr>
          <p:cNvSpPr>
            <a:spLocks noGrp="1"/>
          </p:cNvSpPr>
          <p:nvPr>
            <p:ph idx="1"/>
          </p:nvPr>
        </p:nvSpPr>
        <p:spPr>
          <a:xfrm>
            <a:off x="838200" y="659958"/>
            <a:ext cx="10515600" cy="5517005"/>
          </a:xfrm>
        </p:spPr>
        <p:txBody>
          <a:bodyPr>
            <a:normAutofit/>
          </a:bodyPr>
          <a:lstStyle/>
          <a:p>
            <a:pPr marL="0" indent="0">
              <a:buNone/>
            </a:pPr>
            <a:r>
              <a:rPr lang="en-US" sz="1600" b="0" i="0" u="none" strike="noStrike" baseline="0" dirty="0">
                <a:latin typeface="SFRM1000"/>
              </a:rPr>
              <a:t>    Therefore, we can also set our approximate denoising transition mean </a:t>
            </a:r>
            <a:r>
              <a:rPr lang="en-US" sz="1600" b="0" i="0" u="none" strike="noStrike" baseline="0" dirty="0">
                <a:latin typeface="CMR10"/>
              </a:rPr>
              <a:t>(</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MI10"/>
              </a:rPr>
              <a:t>; t</a:t>
            </a:r>
            <a:r>
              <a:rPr lang="en-US" sz="1600" b="0" i="0" u="none" strike="noStrike" baseline="0" dirty="0">
                <a:latin typeface="CMR10"/>
              </a:rPr>
              <a:t>) </a:t>
            </a:r>
            <a:r>
              <a:rPr lang="en-US" sz="1600" b="0" i="0" u="none" strike="noStrike" baseline="0" dirty="0">
                <a:latin typeface="SFRM1000"/>
              </a:rPr>
              <a:t>as:</a:t>
            </a:r>
          </a:p>
          <a:p>
            <a:pPr algn="l"/>
            <a:endParaRPr lang="en-US" sz="1600" b="0" i="0" u="none" strike="noStrike" baseline="0" dirty="0">
              <a:latin typeface="SFRM1000"/>
            </a:endParaRPr>
          </a:p>
          <a:p>
            <a:pPr marL="0" indent="0" algn="l">
              <a:buNone/>
            </a:pPr>
            <a:r>
              <a:rPr lang="en-US" sz="1600" b="0" i="0" u="none" strike="noStrike" baseline="0" dirty="0">
                <a:latin typeface="SFRM1000"/>
              </a:rPr>
              <a:t>    Here, </a:t>
            </a:r>
            <a:r>
              <a:rPr lang="en-US" sz="1600" b="0" i="0" u="none" strike="noStrike" baseline="0" dirty="0">
                <a:latin typeface="CMMIB10"/>
              </a:rPr>
              <a:t>s</a:t>
            </a:r>
            <a:r>
              <a:rPr lang="en-US" sz="1600" b="0" i="0" u="none" strike="noStrike" baseline="0" dirty="0">
                <a:latin typeface="CMR10"/>
              </a:rPr>
              <a:t>(</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MI10"/>
              </a:rPr>
              <a:t>; t</a:t>
            </a:r>
            <a:r>
              <a:rPr lang="en-US" sz="1600" b="0" i="0" u="none" strike="noStrike" baseline="0" dirty="0">
                <a:latin typeface="CMR10"/>
              </a:rPr>
              <a:t>) </a:t>
            </a:r>
            <a:r>
              <a:rPr lang="en-US" sz="1600" b="0" i="0" u="none" strike="noStrike" baseline="0" dirty="0">
                <a:latin typeface="SFRM1000"/>
              </a:rPr>
              <a:t>is a neural network that learns to predict the score function </a:t>
            </a:r>
            <a:r>
              <a:rPr lang="en-US" sz="1600" b="0" i="0" u="none" strike="noStrike" baseline="0" dirty="0" err="1">
                <a:latin typeface="CMSY10"/>
              </a:rPr>
              <a:t>r</a:t>
            </a:r>
            <a:r>
              <a:rPr lang="en-US" sz="1600" b="0" i="0" u="none" strike="noStrike" baseline="0" dirty="0" err="1">
                <a:latin typeface="CMMIB7"/>
              </a:rPr>
              <a:t>x</a:t>
            </a:r>
            <a:r>
              <a:rPr lang="en-US" sz="1600" b="0" i="0" u="none" strike="noStrike" baseline="0" dirty="0" err="1">
                <a:latin typeface="CMMI5"/>
              </a:rPr>
              <a:t>t</a:t>
            </a:r>
            <a:r>
              <a:rPr lang="en-US" sz="1600" b="0" i="0" u="none" strike="noStrike" baseline="0" dirty="0">
                <a:latin typeface="CMMI5"/>
              </a:rPr>
              <a:t> </a:t>
            </a:r>
            <a:r>
              <a:rPr lang="en-US" sz="1600" b="0" i="0" u="none" strike="noStrike" baseline="0" dirty="0">
                <a:latin typeface="CMR10"/>
              </a:rPr>
              <a:t>log </a:t>
            </a:r>
            <a:r>
              <a:rPr lang="en-US" sz="1600" b="0" i="0" u="none" strike="noStrike" baseline="0" dirty="0">
                <a:latin typeface="CMMI10"/>
              </a:rPr>
              <a:t>p</a:t>
            </a:r>
            <a:r>
              <a:rPr lang="en-US" sz="1600" b="0" i="0" u="none" strike="noStrike" baseline="0" dirty="0">
                <a:latin typeface="CMR10"/>
              </a:rPr>
              <a:t>(</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R10"/>
              </a:rPr>
              <a:t>)</a:t>
            </a:r>
            <a:r>
              <a:rPr lang="en-US" sz="1600" b="0" i="0" u="none" strike="noStrike" baseline="0" dirty="0">
                <a:latin typeface="SFRM1000"/>
              </a:rPr>
              <a:t>, which is the gradient 	of </a:t>
            </a:r>
            <a:r>
              <a:rPr lang="en-US" sz="1600" b="0" i="0" u="none" strike="noStrike" baseline="0" dirty="0" err="1">
                <a:latin typeface="CMMIB10"/>
              </a:rPr>
              <a:t>x</a:t>
            </a:r>
            <a:r>
              <a:rPr lang="en-US" sz="1600" b="0" i="0" u="none" strike="noStrike" baseline="0" dirty="0" err="1">
                <a:latin typeface="CMMI7"/>
              </a:rPr>
              <a:t>t</a:t>
            </a:r>
            <a:r>
              <a:rPr lang="en-US" sz="1600" b="0" i="0" u="none" strike="noStrike" baseline="0" dirty="0">
                <a:latin typeface="CMMI7"/>
              </a:rPr>
              <a:t> </a:t>
            </a:r>
            <a:r>
              <a:rPr lang="en-US" sz="1600" b="0" i="0" u="none" strike="noStrike" baseline="0" dirty="0">
                <a:latin typeface="SFRM1000"/>
              </a:rPr>
              <a:t>in data space, for any arbitrary noise level </a:t>
            </a:r>
            <a:r>
              <a:rPr lang="en-US" sz="1600" b="0" i="0" u="none" strike="noStrike" baseline="0" dirty="0">
                <a:latin typeface="CMMI10"/>
              </a:rPr>
              <a:t>t</a:t>
            </a:r>
            <a:r>
              <a:rPr lang="en-US" sz="1600" b="0" i="0" u="none" strike="noStrike" baseline="0" dirty="0">
                <a:latin typeface="SFRM1000"/>
              </a:rPr>
              <a:t>.</a:t>
            </a:r>
          </a:p>
          <a:p>
            <a:r>
              <a:rPr lang="en-US" sz="1600" dirty="0">
                <a:latin typeface="SFRM1000"/>
              </a:rPr>
              <a:t>For all 3 ways, Maximizing the ELBO is majorly contributed by minimizing the following term, a modification of which can be used as a cost function for training the neural networks:</a:t>
            </a:r>
          </a:p>
          <a:p>
            <a:endParaRPr lang="en-US" sz="1600" dirty="0">
              <a:latin typeface="SFRM1000"/>
            </a:endParaRPr>
          </a:p>
          <a:p>
            <a:pPr marL="0" indent="0" algn="l">
              <a:buNone/>
            </a:pPr>
            <a:r>
              <a:rPr lang="en-US" sz="1600" dirty="0">
                <a:latin typeface="SFRM1000"/>
              </a:rPr>
              <a:t>    </a:t>
            </a:r>
            <a:r>
              <a:rPr lang="en-US" sz="1600" b="0" i="0" u="none" strike="noStrike" baseline="0" dirty="0">
                <a:latin typeface="SFRM1000"/>
              </a:rPr>
              <a:t>In our case, where we can set the variances of the two Gaussians to match exactly, optimizing the KL  Divergence term reduces to minimizing the difference between the means of the two distributions:</a:t>
            </a:r>
            <a:endParaRPr lang="en-US" sz="1600" dirty="0">
              <a:latin typeface="SFRM1000"/>
            </a:endParaRPr>
          </a:p>
        </p:txBody>
      </p:sp>
      <p:pic>
        <p:nvPicPr>
          <p:cNvPr id="5" name="Picture 4">
            <a:extLst>
              <a:ext uri="{FF2B5EF4-FFF2-40B4-BE49-F238E27FC236}">
                <a16:creationId xmlns:a16="http://schemas.microsoft.com/office/drawing/2014/main" id="{F7EA2A1C-D3C2-FFCE-75FD-A4E9EC3EC22C}"/>
              </a:ext>
            </a:extLst>
          </p:cNvPr>
          <p:cNvPicPr>
            <a:picLocks noChangeAspect="1"/>
          </p:cNvPicPr>
          <p:nvPr/>
        </p:nvPicPr>
        <p:blipFill>
          <a:blip r:embed="rId2"/>
          <a:stretch>
            <a:fillRect/>
          </a:stretch>
        </p:blipFill>
        <p:spPr>
          <a:xfrm>
            <a:off x="4681235" y="904431"/>
            <a:ext cx="2829530" cy="543312"/>
          </a:xfrm>
          <a:prstGeom prst="rect">
            <a:avLst/>
          </a:prstGeom>
        </p:spPr>
      </p:pic>
      <p:pic>
        <p:nvPicPr>
          <p:cNvPr id="7" name="Picture 6">
            <a:extLst>
              <a:ext uri="{FF2B5EF4-FFF2-40B4-BE49-F238E27FC236}">
                <a16:creationId xmlns:a16="http://schemas.microsoft.com/office/drawing/2014/main" id="{228D4BD1-A29A-5152-4805-309C33AE0E99}"/>
              </a:ext>
            </a:extLst>
          </p:cNvPr>
          <p:cNvPicPr>
            <a:picLocks noChangeAspect="1"/>
          </p:cNvPicPr>
          <p:nvPr/>
        </p:nvPicPr>
        <p:blipFill>
          <a:blip r:embed="rId3"/>
          <a:stretch>
            <a:fillRect/>
          </a:stretch>
        </p:blipFill>
        <p:spPr>
          <a:xfrm>
            <a:off x="4538133" y="2395515"/>
            <a:ext cx="3115729" cy="497611"/>
          </a:xfrm>
          <a:prstGeom prst="rect">
            <a:avLst/>
          </a:prstGeom>
        </p:spPr>
      </p:pic>
      <p:pic>
        <p:nvPicPr>
          <p:cNvPr id="9" name="Picture 8">
            <a:extLst>
              <a:ext uri="{FF2B5EF4-FFF2-40B4-BE49-F238E27FC236}">
                <a16:creationId xmlns:a16="http://schemas.microsoft.com/office/drawing/2014/main" id="{AA143857-AEC3-CA91-FD51-BC098B25A145}"/>
              </a:ext>
            </a:extLst>
          </p:cNvPr>
          <p:cNvPicPr>
            <a:picLocks noChangeAspect="1"/>
          </p:cNvPicPr>
          <p:nvPr/>
        </p:nvPicPr>
        <p:blipFill>
          <a:blip r:embed="rId4"/>
          <a:stretch>
            <a:fillRect/>
          </a:stretch>
        </p:blipFill>
        <p:spPr>
          <a:xfrm>
            <a:off x="3308633" y="3360993"/>
            <a:ext cx="5574727" cy="2837049"/>
          </a:xfrm>
          <a:prstGeom prst="rect">
            <a:avLst/>
          </a:prstGeom>
        </p:spPr>
      </p:pic>
    </p:spTree>
    <p:extLst>
      <p:ext uri="{BB962C8B-B14F-4D97-AF65-F5344CB8AC3E}">
        <p14:creationId xmlns:p14="http://schemas.microsoft.com/office/powerpoint/2010/main" val="239718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83165-D44D-3B71-9DD9-CD0AADC95A1B}"/>
              </a:ext>
            </a:extLst>
          </p:cNvPr>
          <p:cNvSpPr>
            <a:spLocks noGrp="1"/>
          </p:cNvSpPr>
          <p:nvPr>
            <p:ph idx="1"/>
          </p:nvPr>
        </p:nvSpPr>
        <p:spPr>
          <a:xfrm>
            <a:off x="838200" y="757646"/>
            <a:ext cx="10515600" cy="5419317"/>
          </a:xfrm>
        </p:spPr>
        <p:txBody>
          <a:bodyPr/>
          <a:lstStyle/>
          <a:p>
            <a:pPr algn="l"/>
            <a:r>
              <a:rPr lang="en-US" sz="1800" b="0" i="0" u="none" strike="noStrike" baseline="0" dirty="0">
                <a:latin typeface="SFRM1000"/>
              </a:rPr>
              <a:t>We have focused on modeling just the data distribution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a:latin typeface="CMMIB10"/>
              </a:rPr>
              <a:t>x</a:t>
            </a:r>
            <a:r>
              <a:rPr lang="en-US" sz="1800" b="0" i="0" u="none" strike="noStrike" baseline="0" dirty="0">
                <a:latin typeface="CMR10"/>
              </a:rPr>
              <a:t>)</a:t>
            </a:r>
            <a:r>
              <a:rPr lang="en-US" sz="1800" b="0" i="0" u="none" strike="noStrike" baseline="0" dirty="0">
                <a:latin typeface="SFRM1000"/>
              </a:rPr>
              <a:t>. However, we are often also interested in learning conditional distribution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dirty="0" err="1">
                <a:latin typeface="CMSY10"/>
              </a:rPr>
              <a:t>|</a:t>
            </a:r>
            <a:r>
              <a:rPr lang="en-US" sz="1800" b="0" i="0" u="none" strike="noStrike" baseline="0" dirty="0" err="1">
                <a:latin typeface="CMMI10"/>
              </a:rPr>
              <a:t>y</a:t>
            </a:r>
            <a:r>
              <a:rPr lang="en-US" sz="1800" b="0" i="0" u="none" strike="noStrike" baseline="0" dirty="0">
                <a:latin typeface="CMR10"/>
              </a:rPr>
              <a:t>)</a:t>
            </a:r>
            <a:r>
              <a:rPr lang="en-US" sz="1800" b="0" i="0" u="none" strike="noStrike" baseline="0" dirty="0">
                <a:latin typeface="SFRM1000"/>
              </a:rPr>
              <a:t>, which would enable us to explicitly control the data we generate </a:t>
            </a:r>
            <a:r>
              <a:rPr lang="en-IN" sz="1800" b="0" i="0" u="none" strike="noStrike" baseline="0" dirty="0">
                <a:latin typeface="SFRM1000"/>
              </a:rPr>
              <a:t>through conditioning information </a:t>
            </a:r>
            <a:r>
              <a:rPr lang="en-IN" sz="1800" b="0" i="0" u="none" strike="noStrike" baseline="0" dirty="0">
                <a:latin typeface="CMMI10"/>
              </a:rPr>
              <a:t>y</a:t>
            </a:r>
            <a:r>
              <a:rPr lang="en-IN" sz="1800" b="0" i="0" u="none" strike="noStrike" baseline="0" dirty="0">
                <a:latin typeface="SFRM1000"/>
              </a:rPr>
              <a:t>.</a:t>
            </a:r>
          </a:p>
          <a:p>
            <a:pPr algn="l"/>
            <a:r>
              <a:rPr lang="en-US" sz="1800" b="0" i="0" u="none" strike="noStrike" baseline="0" dirty="0">
                <a:latin typeface="SFRM1000"/>
              </a:rPr>
              <a:t>A natural way to add conditioning information is simply alongside the timestep information, at each iteration.</a:t>
            </a:r>
            <a:endParaRPr lang="en-IN" sz="1800" dirty="0">
              <a:latin typeface="SFRM1000"/>
            </a:endParaRPr>
          </a:p>
          <a:p>
            <a:pPr algn="l"/>
            <a:endParaRPr lang="en-IN" sz="1800" dirty="0">
              <a:latin typeface="SFRM1000"/>
            </a:endParaRPr>
          </a:p>
          <a:p>
            <a:pPr algn="l"/>
            <a:r>
              <a:rPr lang="en-US" sz="1800" b="0" i="0" u="none" strike="noStrike" baseline="0" dirty="0">
                <a:latin typeface="SFRM1000"/>
              </a:rPr>
              <a:t>Then, to turn this into a conditional diffusion model, we can simply add arbitrary conditioning information </a:t>
            </a:r>
            <a:r>
              <a:rPr lang="en-US" sz="1800" b="0" i="0" u="none" strike="noStrike" baseline="0" dirty="0">
                <a:latin typeface="CMMI10"/>
              </a:rPr>
              <a:t>y </a:t>
            </a:r>
            <a:r>
              <a:rPr lang="en-US" sz="1800" b="0" i="0" u="none" strike="noStrike" baseline="0" dirty="0">
                <a:latin typeface="SFRM1000"/>
              </a:rPr>
              <a:t>at each transition step as:</a:t>
            </a:r>
          </a:p>
          <a:p>
            <a:pPr algn="l"/>
            <a:endParaRPr lang="en-US" sz="1800" dirty="0">
              <a:latin typeface="SFRM1000"/>
            </a:endParaRPr>
          </a:p>
          <a:p>
            <a:pPr algn="l"/>
            <a:r>
              <a:rPr lang="en-US" sz="1800" b="0" i="0" u="none" strike="noStrike" baseline="0" dirty="0">
                <a:latin typeface="SFRM1000"/>
              </a:rPr>
              <a:t>For example, </a:t>
            </a:r>
            <a:r>
              <a:rPr lang="en-US" sz="1800" b="0" i="0" u="none" strike="noStrike" baseline="0" dirty="0">
                <a:latin typeface="CMMI10"/>
              </a:rPr>
              <a:t>y </a:t>
            </a:r>
            <a:r>
              <a:rPr lang="en-US" sz="1800" b="0" i="0" u="none" strike="noStrike" baseline="0" dirty="0">
                <a:latin typeface="SFRM1000"/>
              </a:rPr>
              <a:t>could be a text encoding in image-text generation, or a low-resolution image to perform super-resolution on. We are thus able to learn the core neural networks of a VDM as before, by predicting </a:t>
            </a:r>
          </a:p>
          <a:p>
            <a:pPr marL="0" indent="0" algn="l">
              <a:buNone/>
            </a:pPr>
            <a:endParaRPr lang="en-US" sz="1800" dirty="0">
              <a:latin typeface="SFRM1000"/>
            </a:endParaRPr>
          </a:p>
          <a:p>
            <a:pPr marL="0" indent="0" algn="l">
              <a:buNone/>
            </a:pPr>
            <a:r>
              <a:rPr lang="en-US" sz="1800" dirty="0">
                <a:latin typeface="SFRM1000"/>
              </a:rPr>
              <a:t>    </a:t>
            </a:r>
            <a:r>
              <a:rPr lang="en-US" sz="1800" b="0" i="0" u="none" strike="noStrike" baseline="0" dirty="0">
                <a:latin typeface="SFRM1000"/>
              </a:rPr>
              <a:t>for each desired interpretation and </a:t>
            </a:r>
            <a:r>
              <a:rPr lang="en-IN" sz="1800" b="0" i="0" u="none" strike="noStrike" baseline="0" dirty="0">
                <a:latin typeface="SFRM1000"/>
              </a:rPr>
              <a:t>implementation.</a:t>
            </a:r>
            <a:endParaRPr lang="en-IN" dirty="0"/>
          </a:p>
        </p:txBody>
      </p:sp>
      <p:pic>
        <p:nvPicPr>
          <p:cNvPr id="5" name="Picture 4">
            <a:extLst>
              <a:ext uri="{FF2B5EF4-FFF2-40B4-BE49-F238E27FC236}">
                <a16:creationId xmlns:a16="http://schemas.microsoft.com/office/drawing/2014/main" id="{9A00B4D1-6FC0-65B1-A0AC-C36AA591EA4A}"/>
              </a:ext>
            </a:extLst>
          </p:cNvPr>
          <p:cNvPicPr>
            <a:picLocks noChangeAspect="1"/>
          </p:cNvPicPr>
          <p:nvPr/>
        </p:nvPicPr>
        <p:blipFill>
          <a:blip r:embed="rId2"/>
          <a:stretch>
            <a:fillRect/>
          </a:stretch>
        </p:blipFill>
        <p:spPr>
          <a:xfrm>
            <a:off x="4719121" y="1904671"/>
            <a:ext cx="2753757" cy="730935"/>
          </a:xfrm>
          <a:prstGeom prst="rect">
            <a:avLst/>
          </a:prstGeom>
        </p:spPr>
      </p:pic>
      <p:pic>
        <p:nvPicPr>
          <p:cNvPr id="7" name="Picture 6">
            <a:extLst>
              <a:ext uri="{FF2B5EF4-FFF2-40B4-BE49-F238E27FC236}">
                <a16:creationId xmlns:a16="http://schemas.microsoft.com/office/drawing/2014/main" id="{B64A929F-D0C0-475E-44B7-6551A52C90D7}"/>
              </a:ext>
            </a:extLst>
          </p:cNvPr>
          <p:cNvPicPr>
            <a:picLocks noChangeAspect="1"/>
          </p:cNvPicPr>
          <p:nvPr/>
        </p:nvPicPr>
        <p:blipFill>
          <a:blip r:embed="rId3"/>
          <a:stretch>
            <a:fillRect/>
          </a:stretch>
        </p:blipFill>
        <p:spPr>
          <a:xfrm>
            <a:off x="4479090" y="2838281"/>
            <a:ext cx="3233820" cy="784485"/>
          </a:xfrm>
          <a:prstGeom prst="rect">
            <a:avLst/>
          </a:prstGeom>
        </p:spPr>
      </p:pic>
      <p:pic>
        <p:nvPicPr>
          <p:cNvPr id="9" name="Picture 8">
            <a:extLst>
              <a:ext uri="{FF2B5EF4-FFF2-40B4-BE49-F238E27FC236}">
                <a16:creationId xmlns:a16="http://schemas.microsoft.com/office/drawing/2014/main" id="{1104C036-B82E-9DDF-9C25-F96F267A5286}"/>
              </a:ext>
            </a:extLst>
          </p:cNvPr>
          <p:cNvPicPr>
            <a:picLocks noChangeAspect="1"/>
          </p:cNvPicPr>
          <p:nvPr/>
        </p:nvPicPr>
        <p:blipFill>
          <a:blip r:embed="rId4"/>
          <a:stretch>
            <a:fillRect/>
          </a:stretch>
        </p:blipFill>
        <p:spPr>
          <a:xfrm>
            <a:off x="1090237" y="4286773"/>
            <a:ext cx="6382641" cy="304843"/>
          </a:xfrm>
          <a:prstGeom prst="rect">
            <a:avLst/>
          </a:prstGeom>
        </p:spPr>
      </p:pic>
    </p:spTree>
    <p:extLst>
      <p:ext uri="{BB962C8B-B14F-4D97-AF65-F5344CB8AC3E}">
        <p14:creationId xmlns:p14="http://schemas.microsoft.com/office/powerpoint/2010/main" val="6073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3F92-AD3E-9B42-A160-17AE30D60783}"/>
              </a:ext>
            </a:extLst>
          </p:cNvPr>
          <p:cNvSpPr>
            <a:spLocks noGrp="1"/>
          </p:cNvSpPr>
          <p:nvPr>
            <p:ph type="title"/>
          </p:nvPr>
        </p:nvSpPr>
        <p:spPr/>
        <p:txBody>
          <a:bodyPr/>
          <a:lstStyle/>
          <a:p>
            <a:r>
              <a:rPr lang="en-IN" dirty="0"/>
              <a:t>Generative Models</a:t>
            </a:r>
          </a:p>
        </p:txBody>
      </p:sp>
      <p:sp>
        <p:nvSpPr>
          <p:cNvPr id="3" name="Content Placeholder 2">
            <a:extLst>
              <a:ext uri="{FF2B5EF4-FFF2-40B4-BE49-F238E27FC236}">
                <a16:creationId xmlns:a16="http://schemas.microsoft.com/office/drawing/2014/main" id="{CB67B196-91DF-8453-748B-44CD94936D17}"/>
              </a:ext>
            </a:extLst>
          </p:cNvPr>
          <p:cNvSpPr>
            <a:spLocks noGrp="1"/>
          </p:cNvSpPr>
          <p:nvPr>
            <p:ph idx="1"/>
          </p:nvPr>
        </p:nvSpPr>
        <p:spPr/>
        <p:txBody>
          <a:bodyPr/>
          <a:lstStyle/>
          <a:p>
            <a:pPr algn="l"/>
            <a:r>
              <a:rPr lang="en-US" sz="1800" b="0" i="0" u="none" strike="noStrike" baseline="0" dirty="0">
                <a:latin typeface="SFRM1000"/>
              </a:rPr>
              <a:t>Given observed samples </a:t>
            </a:r>
            <a:r>
              <a:rPr lang="en-US" sz="1800" b="0" i="0" u="none" strike="noStrike" baseline="0" dirty="0">
                <a:latin typeface="CMMIB10"/>
              </a:rPr>
              <a:t>x </a:t>
            </a:r>
            <a:r>
              <a:rPr lang="en-US" sz="1800" b="0" i="0" u="none" strike="noStrike" baseline="0" dirty="0">
                <a:latin typeface="SFRM1000"/>
              </a:rPr>
              <a:t>from a distribution of interest, the goal of a </a:t>
            </a:r>
            <a:r>
              <a:rPr lang="en-US" sz="1800" b="0" i="0" u="none" strike="noStrike" baseline="0" dirty="0">
                <a:latin typeface="SFBX1000"/>
              </a:rPr>
              <a:t>generative model </a:t>
            </a:r>
            <a:r>
              <a:rPr lang="en-US" sz="1800" b="0" i="0" u="none" strike="noStrike" baseline="0" dirty="0">
                <a:latin typeface="SFRM1000"/>
              </a:rPr>
              <a:t>is to learn to </a:t>
            </a:r>
            <a:r>
              <a:rPr lang="en-US" sz="1800" b="0" i="0" u="none" strike="noStrike" baseline="0" dirty="0">
                <a:latin typeface="SFTI1000"/>
              </a:rPr>
              <a:t>model </a:t>
            </a:r>
            <a:r>
              <a:rPr lang="en-US" sz="1800" b="0" i="0" u="none" strike="noStrike" baseline="0" dirty="0">
                <a:latin typeface="SFRM1000"/>
              </a:rPr>
              <a:t>its true data distribution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a:latin typeface="CMMIB10"/>
              </a:rPr>
              <a:t>x</a:t>
            </a:r>
            <a:r>
              <a:rPr lang="en-US" sz="1800" b="0" i="0" u="none" strike="noStrike" baseline="0" dirty="0">
                <a:latin typeface="CMR10"/>
              </a:rPr>
              <a:t>)</a:t>
            </a:r>
            <a:r>
              <a:rPr lang="en-US" sz="1800" b="0" i="0" u="none" strike="noStrike" baseline="0" dirty="0">
                <a:latin typeface="SFRM1000"/>
              </a:rPr>
              <a:t>. Once learned, we can </a:t>
            </a:r>
            <a:r>
              <a:rPr lang="en-US" sz="1800" b="0" i="0" u="none" strike="noStrike" baseline="0" dirty="0">
                <a:latin typeface="SFTI1000"/>
              </a:rPr>
              <a:t>generate </a:t>
            </a:r>
            <a:r>
              <a:rPr lang="en-US" sz="1800" b="0" i="0" u="none" strike="noStrike" baseline="0" dirty="0">
                <a:latin typeface="SFRM1000"/>
              </a:rPr>
              <a:t>new samples from our approximate </a:t>
            </a:r>
            <a:r>
              <a:rPr lang="en-IN" sz="1800" b="0" i="0" u="none" strike="noStrike" baseline="0" dirty="0">
                <a:latin typeface="SFRM1000"/>
              </a:rPr>
              <a:t>model at will.</a:t>
            </a:r>
          </a:p>
          <a:p>
            <a:pPr algn="l"/>
            <a:r>
              <a:rPr lang="en-US" sz="1800" b="0" i="0" u="none" strike="noStrike" baseline="0" dirty="0">
                <a:latin typeface="SFRM1000"/>
              </a:rPr>
              <a:t>Several well-known directions in current literature</a:t>
            </a:r>
            <a:r>
              <a:rPr lang="en-IN" sz="1800" dirty="0">
                <a:latin typeface="SFRM1000"/>
              </a:rPr>
              <a:t>: </a:t>
            </a:r>
            <a:r>
              <a:rPr lang="en-IN" sz="1800" b="0" i="0" u="none" strike="noStrike" baseline="0" dirty="0">
                <a:latin typeface="SFRM1000"/>
              </a:rPr>
              <a:t>Generative Adversarial Networks (GANs)</a:t>
            </a:r>
            <a:r>
              <a:rPr lang="en-IN" sz="1800" dirty="0">
                <a:latin typeface="SFRM1000"/>
              </a:rPr>
              <a:t>, </a:t>
            </a:r>
            <a:r>
              <a:rPr lang="en-IN" sz="1800" b="0" i="0" u="none" strike="noStrike" baseline="0" dirty="0">
                <a:latin typeface="SFRM1000"/>
              </a:rPr>
              <a:t>autoregressive </a:t>
            </a:r>
            <a:r>
              <a:rPr lang="en-US" sz="1800" b="0" i="0" u="none" strike="noStrike" baseline="0" dirty="0">
                <a:latin typeface="SFRM1000"/>
              </a:rPr>
              <a:t>models, normalizing flows, and Variational Autoencoders (VAEs), </a:t>
            </a:r>
            <a:r>
              <a:rPr lang="en-IN" sz="1800" b="0" i="0" u="none" strike="noStrike" baseline="0" dirty="0">
                <a:latin typeface="SFRM1000"/>
              </a:rPr>
              <a:t>energy-based modelling, Score-based modelling</a:t>
            </a:r>
            <a:r>
              <a:rPr lang="en-IN" sz="1800" dirty="0">
                <a:latin typeface="SFRM1000"/>
              </a:rPr>
              <a:t>.</a:t>
            </a:r>
          </a:p>
          <a:p>
            <a:pPr algn="l"/>
            <a:endParaRPr lang="en-IN" sz="1800" dirty="0">
              <a:latin typeface="SFRM1000"/>
            </a:endParaRPr>
          </a:p>
          <a:p>
            <a:pPr algn="l"/>
            <a:endParaRPr lang="en-IN" dirty="0"/>
          </a:p>
        </p:txBody>
      </p:sp>
    </p:spTree>
    <p:extLst>
      <p:ext uri="{BB962C8B-B14F-4D97-AF65-F5344CB8AC3E}">
        <p14:creationId xmlns:p14="http://schemas.microsoft.com/office/powerpoint/2010/main" val="197899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F895-E927-3CB3-CCB4-E8A735A502EF}"/>
              </a:ext>
            </a:extLst>
          </p:cNvPr>
          <p:cNvSpPr>
            <a:spLocks noGrp="1"/>
          </p:cNvSpPr>
          <p:nvPr>
            <p:ph type="title"/>
          </p:nvPr>
        </p:nvSpPr>
        <p:spPr/>
        <p:txBody>
          <a:bodyPr/>
          <a:lstStyle/>
          <a:p>
            <a:r>
              <a:rPr lang="en-US" dirty="0"/>
              <a:t>Trajectory Prediction</a:t>
            </a:r>
            <a:endParaRPr lang="en-IN" dirty="0"/>
          </a:p>
        </p:txBody>
      </p:sp>
      <p:pic>
        <p:nvPicPr>
          <p:cNvPr id="5" name="Content Placeholder 4">
            <a:extLst>
              <a:ext uri="{FF2B5EF4-FFF2-40B4-BE49-F238E27FC236}">
                <a16:creationId xmlns:a16="http://schemas.microsoft.com/office/drawing/2014/main" id="{CE24EE73-550A-9E0C-DF4F-F93C08D8B50E}"/>
              </a:ext>
            </a:extLst>
          </p:cNvPr>
          <p:cNvPicPr>
            <a:picLocks noGrp="1" noChangeAspect="1"/>
          </p:cNvPicPr>
          <p:nvPr>
            <p:ph idx="1"/>
          </p:nvPr>
        </p:nvPicPr>
        <p:blipFill>
          <a:blip r:embed="rId2"/>
          <a:stretch>
            <a:fillRect/>
          </a:stretch>
        </p:blipFill>
        <p:spPr>
          <a:xfrm>
            <a:off x="2902118" y="1825625"/>
            <a:ext cx="6387763" cy="4351338"/>
          </a:xfrm>
        </p:spPr>
      </p:pic>
    </p:spTree>
    <p:extLst>
      <p:ext uri="{BB962C8B-B14F-4D97-AF65-F5344CB8AC3E}">
        <p14:creationId xmlns:p14="http://schemas.microsoft.com/office/powerpoint/2010/main" val="2876750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D17FC-C269-4CC8-D163-4A4B55EE43F7}"/>
              </a:ext>
            </a:extLst>
          </p:cNvPr>
          <p:cNvSpPr>
            <a:spLocks noGrp="1"/>
          </p:cNvSpPr>
          <p:nvPr>
            <p:ph idx="1"/>
          </p:nvPr>
        </p:nvSpPr>
        <p:spPr>
          <a:xfrm>
            <a:off x="838200" y="775063"/>
            <a:ext cx="10515600" cy="5401900"/>
          </a:xfrm>
        </p:spPr>
        <p:txBody>
          <a:bodyPr/>
          <a:lstStyle/>
          <a:p>
            <a:pPr algn="l"/>
            <a:r>
              <a:rPr lang="en-IN" sz="1800" b="0" i="0" u="none" strike="noStrike" baseline="0" dirty="0">
                <a:latin typeface="NimbusRomNo9L-Regu"/>
              </a:rPr>
              <a:t>We consider the future </a:t>
            </a:r>
            <a:r>
              <a:rPr lang="en-US" sz="1800" b="0" i="0" u="none" strike="noStrike" baseline="0" dirty="0">
                <a:latin typeface="NimbusRomNo9L-Regu"/>
              </a:rPr>
              <a:t>positions as particles in thermodynamics in our framework.</a:t>
            </a:r>
          </a:p>
          <a:p>
            <a:pPr algn="l"/>
            <a:r>
              <a:rPr lang="en-US" sz="1800" b="0" i="0" u="none" strike="noStrike" baseline="0" dirty="0">
                <a:latin typeface="NimbusRomNo9L-Regu"/>
              </a:rPr>
              <a:t>The particles (positions) gather and deform to a clear trajectory under low indeterminacy, while stochastically spread over all walkable areas under high indeterminacy. The process of particles evolving from low indeterminacy to high indeterminacy is defined as the diffusion process.</a:t>
            </a:r>
          </a:p>
          <a:p>
            <a:pPr algn="l"/>
            <a:r>
              <a:rPr lang="en-US" sz="1800" b="0" i="0" u="none" strike="noStrike" baseline="0" dirty="0">
                <a:latin typeface="NimbusRomNo9L-Regu"/>
              </a:rPr>
              <a:t>Conditioned on the observed trajectories.</a:t>
            </a:r>
          </a:p>
          <a:p>
            <a:pPr algn="l"/>
            <a:r>
              <a:rPr lang="en-US" sz="1800" b="0" i="0" u="none" strike="noStrike" baseline="0" dirty="0">
                <a:latin typeface="NimbusRomNo9L-Regu"/>
              </a:rPr>
              <a:t>By choosing different lengths of the chain, we can obtain the predictions with a flexible indeterminacy that is capable of adapting to dynamic environment. Moreover, our method is more efficient to train than GANs, and is capable of producing more high-quality samples than CVAEs.</a:t>
            </a:r>
          </a:p>
          <a:p>
            <a:pPr algn="l"/>
            <a:r>
              <a:rPr lang="en-US" sz="1800" b="0" i="0" u="none" strike="noStrike" baseline="0" dirty="0" err="1">
                <a:latin typeface="NimbusRomNo9L-Regu"/>
              </a:rPr>
              <a:t>Wncode</a:t>
            </a:r>
            <a:r>
              <a:rPr lang="en-US" sz="1800" b="0" i="0" u="none" strike="noStrike" baseline="0" dirty="0">
                <a:latin typeface="NimbusRomNo9L-Regu"/>
              </a:rPr>
              <a:t> the history human trajectories and the social interactions as state embedding via a spatial-temporal graph network. Then, we exploit this state embedding as condition in the Markov chain to guide the learning of reverse diffusion process.</a:t>
            </a:r>
          </a:p>
          <a:p>
            <a:pPr algn="l"/>
            <a:r>
              <a:rPr lang="en-IN" sz="1800" b="0" i="0" u="none" strike="noStrike" baseline="0" dirty="0">
                <a:latin typeface="NimbusRomNo9L-Regu"/>
              </a:rPr>
              <a:t>We optimize the </a:t>
            </a:r>
            <a:r>
              <a:rPr lang="en-US" sz="1800" b="0" i="0" u="none" strike="noStrike" baseline="0" dirty="0">
                <a:latin typeface="NimbusRomNo9L-Regu"/>
              </a:rPr>
              <a:t>model with the variational lower bound, and during the inference, we sample the reasonable trajectories by progressive denoising from a noise distribution</a:t>
            </a:r>
            <a:endParaRPr lang="en-IN" dirty="0"/>
          </a:p>
        </p:txBody>
      </p:sp>
    </p:spTree>
    <p:extLst>
      <p:ext uri="{BB962C8B-B14F-4D97-AF65-F5344CB8AC3E}">
        <p14:creationId xmlns:p14="http://schemas.microsoft.com/office/powerpoint/2010/main" val="4250910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DE23F0-8692-FCF2-BCC1-EFCD4994451C}"/>
              </a:ext>
            </a:extLst>
          </p:cNvPr>
          <p:cNvPicPr>
            <a:picLocks noGrp="1" noChangeAspect="1"/>
          </p:cNvPicPr>
          <p:nvPr>
            <p:ph idx="1"/>
          </p:nvPr>
        </p:nvPicPr>
        <p:blipFill>
          <a:blip r:embed="rId2"/>
          <a:stretch>
            <a:fillRect/>
          </a:stretch>
        </p:blipFill>
        <p:spPr>
          <a:xfrm>
            <a:off x="615064" y="1470695"/>
            <a:ext cx="10961872" cy="3916609"/>
          </a:xfrm>
        </p:spPr>
      </p:pic>
    </p:spTree>
    <p:extLst>
      <p:ext uri="{BB962C8B-B14F-4D97-AF65-F5344CB8AC3E}">
        <p14:creationId xmlns:p14="http://schemas.microsoft.com/office/powerpoint/2010/main" val="104026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6C84-7BAC-811B-33FD-E143CF6E52F4}"/>
              </a:ext>
            </a:extLst>
          </p:cNvPr>
          <p:cNvSpPr>
            <a:spLocks noGrp="1"/>
          </p:cNvSpPr>
          <p:nvPr>
            <p:ph type="title"/>
          </p:nvPr>
        </p:nvSpPr>
        <p:spPr/>
        <p:txBody>
          <a:bodyPr/>
          <a:lstStyle/>
          <a:p>
            <a:r>
              <a:rPr lang="en-IN" dirty="0"/>
              <a:t>Evidence Lower Bound (ELBO)</a:t>
            </a:r>
          </a:p>
        </p:txBody>
      </p:sp>
      <p:sp>
        <p:nvSpPr>
          <p:cNvPr id="3" name="Content Placeholder 2">
            <a:extLst>
              <a:ext uri="{FF2B5EF4-FFF2-40B4-BE49-F238E27FC236}">
                <a16:creationId xmlns:a16="http://schemas.microsoft.com/office/drawing/2014/main" id="{F85E3FB2-E960-6E6F-3BCB-737B31781F83}"/>
              </a:ext>
            </a:extLst>
          </p:cNvPr>
          <p:cNvSpPr>
            <a:spLocks noGrp="1"/>
          </p:cNvSpPr>
          <p:nvPr>
            <p:ph idx="1"/>
          </p:nvPr>
        </p:nvSpPr>
        <p:spPr/>
        <p:txBody>
          <a:bodyPr>
            <a:normAutofit/>
          </a:bodyPr>
          <a:lstStyle/>
          <a:p>
            <a:pPr algn="l"/>
            <a:r>
              <a:rPr lang="en-US" sz="1800" b="0" i="0" u="none" strike="noStrike" baseline="0" dirty="0">
                <a:latin typeface="SFRM1000"/>
              </a:rPr>
              <a:t>We can think of the data we observe as represented or generated by an associated unseen </a:t>
            </a:r>
            <a:r>
              <a:rPr lang="en-US" sz="1800" b="0" i="0" u="none" strike="noStrike" baseline="0" dirty="0">
                <a:latin typeface="SFTI1000"/>
              </a:rPr>
              <a:t>latent </a:t>
            </a:r>
            <a:r>
              <a:rPr lang="en-US" sz="1800" b="0" i="0" u="none" strike="noStrike" baseline="0" dirty="0">
                <a:latin typeface="SFRM1000"/>
              </a:rPr>
              <a:t>variable, which we can denote by random variable </a:t>
            </a:r>
            <a:r>
              <a:rPr lang="en-US" sz="1800" b="0" i="0" u="none" strike="noStrike" baseline="0" dirty="0">
                <a:latin typeface="CMMIB10"/>
              </a:rPr>
              <a:t>z</a:t>
            </a:r>
            <a:r>
              <a:rPr lang="en-US" sz="1800" b="0" i="0" u="none" strike="noStrike" baseline="0" dirty="0">
                <a:latin typeface="SFRM1000"/>
              </a:rPr>
              <a:t>. We can imagine the latent variables and the data we observe as modeled by a joint distribution </a:t>
            </a:r>
            <a:r>
              <a:rPr lang="en-IN" sz="1800" b="0" i="0" u="none" strike="noStrike" baseline="0" dirty="0">
                <a:latin typeface="CMMI10"/>
              </a:rPr>
              <a:t>p</a:t>
            </a:r>
            <a:r>
              <a:rPr lang="en-IN" sz="1800" b="0" i="0" u="none" strike="noStrike" baseline="0" dirty="0">
                <a:latin typeface="CMR10"/>
              </a:rPr>
              <a:t>(</a:t>
            </a:r>
            <a:r>
              <a:rPr lang="en-IN" sz="1800" b="0" i="0" u="none" strike="noStrike" baseline="0" dirty="0">
                <a:latin typeface="CMMIB10"/>
              </a:rPr>
              <a:t>x</a:t>
            </a:r>
            <a:r>
              <a:rPr lang="en-IN" sz="1800" b="0" i="0" u="none" strike="noStrike" baseline="0" dirty="0">
                <a:latin typeface="CMMI10"/>
              </a:rPr>
              <a:t>; </a:t>
            </a:r>
            <a:r>
              <a:rPr lang="en-IN" sz="1800" b="0" i="0" u="none" strike="noStrike" baseline="0" dirty="0">
                <a:latin typeface="CMMIB10"/>
              </a:rPr>
              <a:t>z</a:t>
            </a:r>
            <a:r>
              <a:rPr lang="en-IN" sz="1800" b="0" i="0" u="none" strike="noStrike" baseline="0" dirty="0">
                <a:latin typeface="CMR10"/>
              </a:rPr>
              <a:t>)</a:t>
            </a:r>
            <a:r>
              <a:rPr lang="en-IN" sz="1800" b="0" i="0" u="none" strike="noStrike" baseline="0" dirty="0">
                <a:latin typeface="SFRM1000"/>
              </a:rPr>
              <a:t>.</a:t>
            </a:r>
          </a:p>
          <a:p>
            <a:pPr algn="l"/>
            <a:r>
              <a:rPr lang="en-IN" sz="1800" dirty="0">
                <a:solidFill>
                  <a:srgbClr val="000000"/>
                </a:solidFill>
                <a:latin typeface="SFRM1000"/>
              </a:rPr>
              <a:t>T</a:t>
            </a:r>
            <a:r>
              <a:rPr lang="en-US" sz="1800" b="0" i="0" u="none" strike="noStrike" baseline="0" dirty="0">
                <a:solidFill>
                  <a:srgbClr val="000000"/>
                </a:solidFill>
                <a:latin typeface="SFRM1000"/>
              </a:rPr>
              <a:t>wo ways we can manipulate this joint distribution to recover the likelihood of purely our observed data </a:t>
            </a:r>
            <a:r>
              <a:rPr lang="en-US" sz="1800" b="0" i="0" u="none" strike="noStrike" baseline="0" dirty="0">
                <a:solidFill>
                  <a:srgbClr val="000000"/>
                </a:solidFill>
                <a:latin typeface="CMMI10"/>
              </a:rPr>
              <a:t>p</a:t>
            </a:r>
            <a:r>
              <a:rPr lang="en-US" sz="1800" b="0" i="0" u="none" strike="noStrike" baseline="0" dirty="0">
                <a:solidFill>
                  <a:srgbClr val="000000"/>
                </a:solidFill>
                <a:latin typeface="CMR10"/>
              </a:rPr>
              <a:t>(</a:t>
            </a:r>
            <a:r>
              <a:rPr lang="en-US" sz="1800" b="0" i="0" u="none" strike="noStrike" baseline="0" dirty="0">
                <a:solidFill>
                  <a:srgbClr val="000000"/>
                </a:solidFill>
                <a:latin typeface="CMMIB10"/>
              </a:rPr>
              <a:t>x</a:t>
            </a:r>
            <a:r>
              <a:rPr lang="en-US" sz="1800" b="0" i="0" u="none" strike="noStrike" baseline="0" dirty="0">
                <a:solidFill>
                  <a:srgbClr val="000000"/>
                </a:solidFill>
                <a:latin typeface="CMR10"/>
              </a:rPr>
              <a:t>)</a:t>
            </a:r>
            <a:r>
              <a:rPr lang="en-US" sz="1800" b="0" i="0" u="none" strike="noStrike" baseline="0" dirty="0">
                <a:solidFill>
                  <a:srgbClr val="000000"/>
                </a:solidFill>
                <a:latin typeface="SFRM1000"/>
              </a:rPr>
              <a:t>; we can explicitly </a:t>
            </a:r>
            <a:r>
              <a:rPr lang="en-US" sz="1800" b="0" i="0" u="none" strike="noStrike" baseline="0" dirty="0">
                <a:solidFill>
                  <a:srgbClr val="4D4D9A"/>
                </a:solidFill>
                <a:latin typeface="SFRM1000"/>
              </a:rPr>
              <a:t>marginalize </a:t>
            </a:r>
            <a:r>
              <a:rPr lang="en-US" sz="1800" b="0" i="0" u="none" strike="noStrike" baseline="0" dirty="0">
                <a:solidFill>
                  <a:srgbClr val="000000"/>
                </a:solidFill>
                <a:latin typeface="SFRM1000"/>
              </a:rPr>
              <a:t>out the latent </a:t>
            </a:r>
            <a:r>
              <a:rPr lang="en-IN" sz="1800" b="0" i="0" u="none" strike="noStrike" baseline="0" dirty="0">
                <a:solidFill>
                  <a:srgbClr val="000000"/>
                </a:solidFill>
                <a:latin typeface="SFRM1000"/>
              </a:rPr>
              <a:t>variable </a:t>
            </a:r>
            <a:r>
              <a:rPr lang="en-IN" sz="1800" b="0" i="0" u="none" strike="noStrike" baseline="0" dirty="0">
                <a:solidFill>
                  <a:srgbClr val="000000"/>
                </a:solidFill>
                <a:latin typeface="CMMIB10"/>
              </a:rPr>
              <a:t>z</a:t>
            </a:r>
            <a:r>
              <a:rPr lang="en-IN" sz="1800" b="0" i="0" u="none" strike="noStrike" baseline="0" dirty="0">
                <a:solidFill>
                  <a:srgbClr val="000000"/>
                </a:solidFill>
                <a:latin typeface="SFRM1000"/>
              </a:rPr>
              <a:t>:</a:t>
            </a:r>
          </a:p>
          <a:p>
            <a:pPr marL="0" indent="0" algn="l">
              <a:buNone/>
            </a:pPr>
            <a:endParaRPr lang="en-IN" sz="1800" b="0" i="0" u="none" strike="noStrike" baseline="0" dirty="0">
              <a:solidFill>
                <a:srgbClr val="000000"/>
              </a:solidFill>
              <a:latin typeface="SFRM1000"/>
            </a:endParaRPr>
          </a:p>
          <a:p>
            <a:pPr marL="0" indent="0" algn="l">
              <a:buNone/>
            </a:pPr>
            <a:endParaRPr lang="en-IN" sz="1800" dirty="0">
              <a:solidFill>
                <a:srgbClr val="000000"/>
              </a:solidFill>
              <a:latin typeface="SFRM1000"/>
            </a:endParaRPr>
          </a:p>
          <a:p>
            <a:pPr marL="0" indent="0" algn="l">
              <a:buNone/>
            </a:pPr>
            <a:r>
              <a:rPr lang="en-US" sz="1800" b="0" i="0" u="none" strike="noStrike" baseline="0" dirty="0">
                <a:solidFill>
                  <a:srgbClr val="000000"/>
                </a:solidFill>
                <a:latin typeface="SFRM1000"/>
              </a:rPr>
              <a:t>or, we could also appeal to the </a:t>
            </a:r>
            <a:r>
              <a:rPr lang="en-US" sz="1800" b="0" i="0" u="none" strike="noStrike" baseline="0" dirty="0">
                <a:solidFill>
                  <a:srgbClr val="4D4D9A"/>
                </a:solidFill>
                <a:latin typeface="SFRM1000"/>
              </a:rPr>
              <a:t>chain rule of probability</a:t>
            </a:r>
          </a:p>
          <a:p>
            <a:pPr marL="0" indent="0" algn="l">
              <a:buNone/>
            </a:pPr>
            <a:endParaRPr lang="en-IN" sz="1800" b="0" i="0" u="none" strike="noStrike" baseline="0" dirty="0">
              <a:solidFill>
                <a:srgbClr val="000000"/>
              </a:solidFill>
              <a:latin typeface="SFRM1000"/>
            </a:endParaRPr>
          </a:p>
          <a:p>
            <a:pPr marL="0" indent="0" algn="l">
              <a:buNone/>
            </a:pPr>
            <a:endParaRPr lang="en-IN" sz="1800" dirty="0">
              <a:solidFill>
                <a:srgbClr val="000000"/>
              </a:solidFill>
              <a:latin typeface="SFRM1000"/>
            </a:endParaRPr>
          </a:p>
          <a:p>
            <a:pPr algn="l"/>
            <a:r>
              <a:rPr lang="en-US" sz="1800" b="0" i="0" u="none" strike="noStrike" baseline="0" dirty="0">
                <a:latin typeface="SFRM1000"/>
              </a:rPr>
              <a:t>Directly computing and maximizing the likelihood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a:latin typeface="CMMIB10"/>
              </a:rPr>
              <a:t>x</a:t>
            </a:r>
            <a:r>
              <a:rPr lang="en-US" sz="1800" b="0" i="0" u="none" strike="noStrike" baseline="0" dirty="0">
                <a:latin typeface="CMR10"/>
              </a:rPr>
              <a:t>) </a:t>
            </a:r>
            <a:r>
              <a:rPr lang="en-US" sz="1800" b="0" i="0" u="none" strike="noStrike" baseline="0" dirty="0">
                <a:latin typeface="SFRM1000"/>
              </a:rPr>
              <a:t>is difficult because it either involves integrating out all latent variables </a:t>
            </a:r>
            <a:r>
              <a:rPr lang="en-US" sz="1800" b="0" i="0" u="none" strike="noStrike" baseline="0" dirty="0">
                <a:latin typeface="CMMIB10"/>
              </a:rPr>
              <a:t>z</a:t>
            </a:r>
            <a:r>
              <a:rPr lang="en-US" sz="1800" b="0" i="0" u="none" strike="noStrike" baseline="0" dirty="0">
                <a:latin typeface="SFRM1000"/>
              </a:rPr>
              <a:t>, which is intractable for complex models, or it involves having access to a ground truth latent encoder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z</a:t>
            </a:r>
            <a:r>
              <a:rPr lang="en-US" sz="1800" dirty="0" err="1">
                <a:latin typeface="CMSY10"/>
              </a:rPr>
              <a:t>|</a:t>
            </a:r>
            <a:r>
              <a:rPr lang="en-US" sz="1800" b="0" i="0" u="none" strike="noStrike" baseline="0" dirty="0" err="1">
                <a:latin typeface="CMMIB10"/>
              </a:rPr>
              <a:t>x</a:t>
            </a:r>
            <a:r>
              <a:rPr lang="en-US" sz="1800" b="0" i="0" u="none" strike="noStrike" baseline="0" dirty="0">
                <a:latin typeface="CMR10"/>
              </a:rPr>
              <a:t>).</a:t>
            </a:r>
            <a:endParaRPr lang="en-IN" sz="1800" b="0" i="0" u="none" strike="noStrike" baseline="0" dirty="0">
              <a:solidFill>
                <a:srgbClr val="000000"/>
              </a:solidFill>
              <a:latin typeface="SFRM1000"/>
            </a:endParaRPr>
          </a:p>
        </p:txBody>
      </p:sp>
      <p:pic>
        <p:nvPicPr>
          <p:cNvPr id="5" name="Picture 4">
            <a:extLst>
              <a:ext uri="{FF2B5EF4-FFF2-40B4-BE49-F238E27FC236}">
                <a16:creationId xmlns:a16="http://schemas.microsoft.com/office/drawing/2014/main" id="{112B6806-80DF-49BB-41E9-2D986C288ABE}"/>
              </a:ext>
            </a:extLst>
          </p:cNvPr>
          <p:cNvPicPr>
            <a:picLocks noChangeAspect="1"/>
          </p:cNvPicPr>
          <p:nvPr/>
        </p:nvPicPr>
        <p:blipFill>
          <a:blip r:embed="rId2"/>
          <a:stretch>
            <a:fillRect/>
          </a:stretch>
        </p:blipFill>
        <p:spPr>
          <a:xfrm>
            <a:off x="4363124" y="3296501"/>
            <a:ext cx="1981930" cy="649134"/>
          </a:xfrm>
          <a:prstGeom prst="rect">
            <a:avLst/>
          </a:prstGeom>
        </p:spPr>
      </p:pic>
      <p:pic>
        <p:nvPicPr>
          <p:cNvPr id="7" name="Picture 6">
            <a:extLst>
              <a:ext uri="{FF2B5EF4-FFF2-40B4-BE49-F238E27FC236}">
                <a16:creationId xmlns:a16="http://schemas.microsoft.com/office/drawing/2014/main" id="{471F337A-48F1-E926-2CC7-820713A2CDF8}"/>
              </a:ext>
            </a:extLst>
          </p:cNvPr>
          <p:cNvPicPr>
            <a:picLocks noChangeAspect="1"/>
          </p:cNvPicPr>
          <p:nvPr/>
        </p:nvPicPr>
        <p:blipFill>
          <a:blip r:embed="rId3"/>
          <a:stretch>
            <a:fillRect/>
          </a:stretch>
        </p:blipFill>
        <p:spPr>
          <a:xfrm>
            <a:off x="4363124" y="4478373"/>
            <a:ext cx="1483736" cy="649134"/>
          </a:xfrm>
          <a:prstGeom prst="rect">
            <a:avLst/>
          </a:prstGeom>
        </p:spPr>
      </p:pic>
    </p:spTree>
    <p:extLst>
      <p:ext uri="{BB962C8B-B14F-4D97-AF65-F5344CB8AC3E}">
        <p14:creationId xmlns:p14="http://schemas.microsoft.com/office/powerpoint/2010/main" val="112959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004F4-C79F-84E6-0662-6A8219D1A601}"/>
              </a:ext>
            </a:extLst>
          </p:cNvPr>
          <p:cNvSpPr>
            <a:spLocks noGrp="1"/>
          </p:cNvSpPr>
          <p:nvPr>
            <p:ph idx="1"/>
          </p:nvPr>
        </p:nvSpPr>
        <p:spPr>
          <a:xfrm>
            <a:off x="838200" y="779228"/>
            <a:ext cx="10515600" cy="5397735"/>
          </a:xfrm>
        </p:spPr>
        <p:txBody>
          <a:bodyPr/>
          <a:lstStyle/>
          <a:p>
            <a:pPr algn="l"/>
            <a:r>
              <a:rPr lang="en-US" sz="1800" b="0" i="0" u="none" strike="noStrike" baseline="0" dirty="0">
                <a:solidFill>
                  <a:srgbClr val="000000"/>
                </a:solidFill>
                <a:latin typeface="SFRM1000"/>
              </a:rPr>
              <a:t>We can derive a term called the </a:t>
            </a:r>
            <a:r>
              <a:rPr lang="en-US" sz="1800" b="0" i="0" u="none" strike="noStrike" baseline="0" dirty="0">
                <a:solidFill>
                  <a:srgbClr val="000000"/>
                </a:solidFill>
                <a:latin typeface="SFBX1000"/>
              </a:rPr>
              <a:t>E</a:t>
            </a:r>
            <a:r>
              <a:rPr lang="en-US" sz="1800" b="0" i="0" u="none" strike="noStrike" baseline="0" dirty="0">
                <a:solidFill>
                  <a:srgbClr val="000000"/>
                </a:solidFill>
                <a:latin typeface="SFRM1000"/>
              </a:rPr>
              <a:t>vidence </a:t>
            </a:r>
            <a:r>
              <a:rPr lang="en-US" sz="1800" b="0" i="0" u="none" strike="noStrike" baseline="0" dirty="0">
                <a:solidFill>
                  <a:srgbClr val="000000"/>
                </a:solidFill>
                <a:latin typeface="SFBX1000"/>
              </a:rPr>
              <a:t>L</a:t>
            </a:r>
            <a:r>
              <a:rPr lang="en-US" sz="1800" b="0" i="0" u="none" strike="noStrike" baseline="0" dirty="0">
                <a:solidFill>
                  <a:srgbClr val="000000"/>
                </a:solidFill>
                <a:latin typeface="SFRM1000"/>
              </a:rPr>
              <a:t>ower </a:t>
            </a:r>
            <a:r>
              <a:rPr lang="en-US" sz="1800" b="0" i="0" u="none" strike="noStrike" baseline="0" dirty="0">
                <a:solidFill>
                  <a:srgbClr val="000000"/>
                </a:solidFill>
                <a:latin typeface="SFBX1000"/>
              </a:rPr>
              <a:t>Bo</a:t>
            </a:r>
            <a:r>
              <a:rPr lang="en-US" sz="1800" b="0" i="0" u="none" strike="noStrike" baseline="0" dirty="0">
                <a:solidFill>
                  <a:srgbClr val="000000"/>
                </a:solidFill>
                <a:latin typeface="SFRM1000"/>
              </a:rPr>
              <a:t>und (ELBO), which as its name suggests, is a </a:t>
            </a:r>
            <a:r>
              <a:rPr lang="en-US" sz="1800" b="0" i="0" u="none" strike="noStrike" baseline="0" dirty="0">
                <a:solidFill>
                  <a:srgbClr val="4D4D9A"/>
                </a:solidFill>
                <a:latin typeface="SFRM1000"/>
              </a:rPr>
              <a:t>lower bound </a:t>
            </a:r>
            <a:r>
              <a:rPr lang="en-US" sz="1800" b="0" i="0" u="none" strike="noStrike" baseline="0" dirty="0">
                <a:solidFill>
                  <a:srgbClr val="000000"/>
                </a:solidFill>
                <a:latin typeface="SFRM1000"/>
              </a:rPr>
              <a:t>of the evidence.</a:t>
            </a:r>
          </a:p>
          <a:p>
            <a:pPr algn="l"/>
            <a:r>
              <a:rPr lang="en-IN" sz="1800" b="0" i="0" u="none" strike="noStrike" baseline="0" dirty="0">
                <a:latin typeface="SFRM1000"/>
              </a:rPr>
              <a:t>Maximizing the </a:t>
            </a:r>
            <a:r>
              <a:rPr lang="en-US" sz="1800" b="0" i="0" u="none" strike="noStrike" baseline="0" dirty="0">
                <a:latin typeface="SFRM1000"/>
              </a:rPr>
              <a:t>ELBO becomes a proxy objective with which to optimize a latent variable model; in the best case, when the ELBO is powerfully parameterized and perfectly optimized, it becomes exactly equivalent to the evidence.</a:t>
            </a:r>
          </a:p>
          <a:p>
            <a:pPr algn="l"/>
            <a:r>
              <a:rPr lang="en-US" sz="1800" b="0" i="0" u="none" strike="noStrike" baseline="0" dirty="0">
                <a:latin typeface="SFRM1000"/>
              </a:rPr>
              <a:t>Formally, the equation of the ELBO is:</a:t>
            </a:r>
          </a:p>
          <a:p>
            <a:pPr algn="l"/>
            <a:endParaRPr lang="en-US" sz="1800" dirty="0">
              <a:latin typeface="SFRM1000"/>
            </a:endParaRPr>
          </a:p>
          <a:p>
            <a:pPr algn="l"/>
            <a:endParaRPr lang="en-US" sz="1800" b="0" i="0" u="none" strike="noStrike" baseline="0" dirty="0">
              <a:latin typeface="SFRM1000"/>
            </a:endParaRPr>
          </a:p>
          <a:p>
            <a:pPr marL="0" indent="0" algn="l">
              <a:buNone/>
            </a:pPr>
            <a:r>
              <a:rPr lang="en-US" sz="1800" b="0" i="0" u="none" strike="noStrike" baseline="0" dirty="0">
                <a:latin typeface="SFRM1000"/>
              </a:rPr>
              <a:t>Here,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z</a:t>
            </a:r>
            <a:r>
              <a:rPr lang="en-US" sz="1800" dirty="0" err="1">
                <a:latin typeface="CMSY10"/>
              </a:rPr>
              <a:t>|</a:t>
            </a:r>
            <a:r>
              <a:rPr lang="en-US" sz="1800" b="0" i="0" u="none" strike="noStrike" baseline="0" dirty="0" err="1">
                <a:latin typeface="CMMIB10"/>
              </a:rPr>
              <a:t>x</a:t>
            </a:r>
            <a:r>
              <a:rPr lang="en-US" sz="1800" b="0" i="0" u="none" strike="noStrike" baseline="0" dirty="0">
                <a:latin typeface="CMR10"/>
              </a:rPr>
              <a:t>) </a:t>
            </a:r>
            <a:r>
              <a:rPr lang="en-US" sz="1800" b="0" i="0" u="none" strike="noStrike" baseline="0" dirty="0">
                <a:latin typeface="SFRM1000"/>
              </a:rPr>
              <a:t>is a flexible approximate variational distribution with parameters </a:t>
            </a:r>
            <a:r>
              <a:rPr lang="en-US" sz="1800" b="0" i="0" u="none" strike="noStrike" baseline="0" dirty="0">
                <a:latin typeface="CMMIB10"/>
              </a:rPr>
              <a:t> </a:t>
            </a:r>
            <a:r>
              <a:rPr lang="en-US" sz="1800" b="0" i="0" u="none" strike="noStrike" baseline="0" dirty="0">
                <a:latin typeface="SFRM1000"/>
              </a:rPr>
              <a:t>that we seek to optimize.</a:t>
            </a:r>
          </a:p>
          <a:p>
            <a:pPr algn="l"/>
            <a:r>
              <a:rPr lang="en-US" sz="1800" b="0" i="0" u="none" strike="noStrike" baseline="0" dirty="0">
                <a:latin typeface="SFRM1000"/>
              </a:rPr>
              <a:t>Intuitively, it can be thought of as a parameterizable model that is learned to estimate the true distribution over latent variables for given observations </a:t>
            </a:r>
            <a:r>
              <a:rPr lang="en-US" sz="1800" b="0" i="0" u="none" strike="noStrike" baseline="0" dirty="0">
                <a:latin typeface="CMMIB10"/>
              </a:rPr>
              <a:t>x</a:t>
            </a:r>
            <a:r>
              <a:rPr lang="en-US" sz="1800" b="0" i="0" u="none" strike="noStrike" baseline="0" dirty="0">
                <a:latin typeface="SFRM1000"/>
              </a:rPr>
              <a:t>; in other words, it seeks to approximate true posterior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z</a:t>
            </a:r>
            <a:r>
              <a:rPr lang="en-US" sz="1800" dirty="0" err="1">
                <a:latin typeface="CMSY10"/>
              </a:rPr>
              <a:t>|</a:t>
            </a:r>
            <a:r>
              <a:rPr lang="en-US" sz="1800" b="0" i="0" u="none" strike="noStrike" baseline="0" dirty="0" err="1">
                <a:latin typeface="CMMIB10"/>
              </a:rPr>
              <a:t>x</a:t>
            </a:r>
            <a:r>
              <a:rPr lang="en-US" sz="1800" b="0" i="0" u="none" strike="noStrike" baseline="0" dirty="0">
                <a:latin typeface="CMR10"/>
              </a:rPr>
              <a:t>)</a:t>
            </a:r>
            <a:r>
              <a:rPr lang="en-US" sz="1800" b="0" i="0" u="none" strike="noStrike" baseline="0" dirty="0">
                <a:latin typeface="SFRM1000"/>
              </a:rPr>
              <a:t>.</a:t>
            </a:r>
            <a:endParaRPr lang="en-IN" dirty="0"/>
          </a:p>
        </p:txBody>
      </p:sp>
      <p:pic>
        <p:nvPicPr>
          <p:cNvPr id="5" name="Picture 4">
            <a:extLst>
              <a:ext uri="{FF2B5EF4-FFF2-40B4-BE49-F238E27FC236}">
                <a16:creationId xmlns:a16="http://schemas.microsoft.com/office/drawing/2014/main" id="{C477012C-5DA6-04D1-26A5-65C4A4581B28}"/>
              </a:ext>
            </a:extLst>
          </p:cNvPr>
          <p:cNvPicPr>
            <a:picLocks noChangeAspect="1"/>
          </p:cNvPicPr>
          <p:nvPr/>
        </p:nvPicPr>
        <p:blipFill>
          <a:blip r:embed="rId2"/>
          <a:stretch>
            <a:fillRect/>
          </a:stretch>
        </p:blipFill>
        <p:spPr>
          <a:xfrm>
            <a:off x="4282137" y="2605167"/>
            <a:ext cx="1813863" cy="634852"/>
          </a:xfrm>
          <a:prstGeom prst="rect">
            <a:avLst/>
          </a:prstGeom>
        </p:spPr>
      </p:pic>
    </p:spTree>
    <p:extLst>
      <p:ext uri="{BB962C8B-B14F-4D97-AF65-F5344CB8AC3E}">
        <p14:creationId xmlns:p14="http://schemas.microsoft.com/office/powerpoint/2010/main" val="108832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2CF03-D44C-3539-732B-089348DEDE60}"/>
              </a:ext>
            </a:extLst>
          </p:cNvPr>
          <p:cNvSpPr>
            <a:spLocks noGrp="1"/>
          </p:cNvSpPr>
          <p:nvPr>
            <p:ph idx="1"/>
          </p:nvPr>
        </p:nvSpPr>
        <p:spPr>
          <a:xfrm>
            <a:off x="838200" y="1017767"/>
            <a:ext cx="10515600" cy="5159196"/>
          </a:xfrm>
        </p:spPr>
        <p:txBody>
          <a:bodyPr>
            <a:normAutofit lnSpcReduction="10000"/>
          </a:bodyPr>
          <a:lstStyle/>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r>
              <a:rPr lang="en-US" sz="1800" b="0" i="0" u="none" strike="noStrike" baseline="0" dirty="0">
                <a:latin typeface="SFRM1000"/>
              </a:rPr>
              <a:t>Since the ELBO and KL Divergence terms sum up to a constant, any maximization of the ELBO term with respect to </a:t>
            </a:r>
            <a:r>
              <a:rPr lang="en-US" sz="1800" b="0" i="0" u="none" strike="noStrike" baseline="0" dirty="0">
                <a:latin typeface="CMMIB10"/>
              </a:rPr>
              <a:t> </a:t>
            </a:r>
            <a:r>
              <a:rPr lang="en-US" sz="1800" b="0" i="0" u="none" strike="noStrike" baseline="0" dirty="0">
                <a:latin typeface="SFRM1000"/>
              </a:rPr>
              <a:t>necessarily invokes an equal minimization of the KL Divergence term. Thus, the ELBO can be maximized as a proxy for learning how to perfectly model the true latent posterior distribution; the more we optimize the ELBO, the closer our approximate posterior gets to the true posterior.</a:t>
            </a:r>
          </a:p>
          <a:p>
            <a:pPr algn="l"/>
            <a:r>
              <a:rPr lang="en-US" sz="1800" b="1" dirty="0">
                <a:latin typeface="SFRM1000"/>
              </a:rPr>
              <a:t>CHECK</a:t>
            </a:r>
            <a:endParaRPr lang="en-IN" b="1" dirty="0"/>
          </a:p>
        </p:txBody>
      </p:sp>
      <p:pic>
        <p:nvPicPr>
          <p:cNvPr id="7" name="Picture 6">
            <a:extLst>
              <a:ext uri="{FF2B5EF4-FFF2-40B4-BE49-F238E27FC236}">
                <a16:creationId xmlns:a16="http://schemas.microsoft.com/office/drawing/2014/main" id="{1A77D4E2-18AA-345D-6703-7A880CA1019C}"/>
              </a:ext>
            </a:extLst>
          </p:cNvPr>
          <p:cNvPicPr>
            <a:picLocks noChangeAspect="1"/>
          </p:cNvPicPr>
          <p:nvPr/>
        </p:nvPicPr>
        <p:blipFill>
          <a:blip r:embed="rId2"/>
          <a:stretch>
            <a:fillRect/>
          </a:stretch>
        </p:blipFill>
        <p:spPr>
          <a:xfrm>
            <a:off x="838200" y="681037"/>
            <a:ext cx="7208786" cy="3695819"/>
          </a:xfrm>
          <a:prstGeom prst="rect">
            <a:avLst/>
          </a:prstGeom>
        </p:spPr>
      </p:pic>
    </p:spTree>
    <p:extLst>
      <p:ext uri="{BB962C8B-B14F-4D97-AF65-F5344CB8AC3E}">
        <p14:creationId xmlns:p14="http://schemas.microsoft.com/office/powerpoint/2010/main" val="120661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DE56-2A06-4B8B-34F0-BE7929883153}"/>
              </a:ext>
            </a:extLst>
          </p:cNvPr>
          <p:cNvSpPr>
            <a:spLocks noGrp="1"/>
          </p:cNvSpPr>
          <p:nvPr>
            <p:ph type="title"/>
          </p:nvPr>
        </p:nvSpPr>
        <p:spPr/>
        <p:txBody>
          <a:bodyPr/>
          <a:lstStyle/>
          <a:p>
            <a:r>
              <a:rPr lang="en-IN" dirty="0"/>
              <a:t>Variational Autoencoders</a:t>
            </a:r>
          </a:p>
        </p:txBody>
      </p:sp>
      <p:sp>
        <p:nvSpPr>
          <p:cNvPr id="3" name="Content Placeholder 2">
            <a:extLst>
              <a:ext uri="{FF2B5EF4-FFF2-40B4-BE49-F238E27FC236}">
                <a16:creationId xmlns:a16="http://schemas.microsoft.com/office/drawing/2014/main" id="{2D30CA48-2BC0-6484-2665-F9B3812D08AF}"/>
              </a:ext>
            </a:extLst>
          </p:cNvPr>
          <p:cNvSpPr>
            <a:spLocks noGrp="1"/>
          </p:cNvSpPr>
          <p:nvPr>
            <p:ph idx="1"/>
          </p:nvPr>
        </p:nvSpPr>
        <p:spPr/>
        <p:txBody>
          <a:bodyPr>
            <a:normAutofit/>
          </a:bodyPr>
          <a:lstStyle/>
          <a:p>
            <a:r>
              <a:rPr lang="en-US" sz="1800" b="0" i="0" u="none" strike="noStrike" baseline="0" dirty="0">
                <a:latin typeface="SFRM1000"/>
              </a:rPr>
              <a:t>A Variational Autoencoder graphically represented. Here, encoder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z</a:t>
            </a:r>
            <a:r>
              <a:rPr lang="en-US" sz="1800" b="0" i="0" u="none" strike="noStrike" baseline="0" dirty="0" err="1">
                <a:latin typeface="CMSY10"/>
              </a:rPr>
              <a:t>j</a:t>
            </a:r>
            <a:r>
              <a:rPr lang="en-US" sz="1800" b="0" i="0" u="none" strike="noStrike" baseline="0" dirty="0" err="1">
                <a:latin typeface="CMMIB10"/>
              </a:rPr>
              <a:t>x</a:t>
            </a:r>
            <a:r>
              <a:rPr lang="en-US" sz="1800" b="0" i="0" u="none" strike="noStrike" baseline="0" dirty="0">
                <a:latin typeface="CMR10"/>
              </a:rPr>
              <a:t>) </a:t>
            </a:r>
            <a:r>
              <a:rPr lang="en-US" sz="1800" b="0" i="0" u="none" strike="noStrike" baseline="0" dirty="0">
                <a:latin typeface="SFRM1000"/>
              </a:rPr>
              <a:t>defines a distribution </a:t>
            </a:r>
            <a:r>
              <a:rPr lang="en-IN" sz="1800" b="0" i="0" u="none" strike="noStrike" baseline="0" dirty="0">
                <a:latin typeface="SFRM1000"/>
              </a:rPr>
              <a:t>over latent variables </a:t>
            </a:r>
            <a:r>
              <a:rPr lang="en-IN" sz="1800" b="0" i="0" u="none" strike="noStrike" baseline="0" dirty="0">
                <a:latin typeface="CMMIB10"/>
              </a:rPr>
              <a:t>z </a:t>
            </a:r>
            <a:r>
              <a:rPr lang="en-IN" sz="1800" b="0" i="0" u="none" strike="noStrike" baseline="0" dirty="0">
                <a:latin typeface="SFRM1000"/>
              </a:rPr>
              <a:t>for observations </a:t>
            </a:r>
            <a:r>
              <a:rPr lang="en-IN" sz="1800" b="0" i="0" u="none" strike="noStrike" baseline="0" dirty="0">
                <a:latin typeface="CMMIB10"/>
              </a:rPr>
              <a:t>x</a:t>
            </a:r>
            <a:r>
              <a:rPr lang="en-IN" sz="1800" b="0" i="0" u="none" strike="noStrike" baseline="0" dirty="0">
                <a:latin typeface="SFRM1000"/>
              </a:rPr>
              <a:t>, and </a:t>
            </a:r>
            <a:r>
              <a:rPr lang="en-IN" sz="1800" b="0" i="0" u="none" strike="noStrike" baseline="0" dirty="0">
                <a:latin typeface="CMMI10"/>
              </a:rPr>
              <a:t>p</a:t>
            </a:r>
            <a:r>
              <a:rPr lang="en-IN" sz="1800" b="0" i="0" u="none" strike="noStrike" baseline="0" dirty="0">
                <a:latin typeface="CMR10"/>
              </a:rPr>
              <a:t>(</a:t>
            </a:r>
            <a:r>
              <a:rPr lang="en-IN" sz="1800" b="0" i="0" u="none" strike="noStrike" baseline="0" dirty="0" err="1">
                <a:latin typeface="CMMIB10"/>
              </a:rPr>
              <a:t>x</a:t>
            </a:r>
            <a:r>
              <a:rPr lang="en-IN" sz="1800" b="0" i="0" u="none" strike="noStrike" baseline="0" dirty="0" err="1">
                <a:latin typeface="CMSY10"/>
              </a:rPr>
              <a:t>j</a:t>
            </a:r>
            <a:r>
              <a:rPr lang="en-IN" sz="1800" b="0" i="0" u="none" strike="noStrike" baseline="0" dirty="0" err="1">
                <a:latin typeface="CMMIB10"/>
              </a:rPr>
              <a:t>z</a:t>
            </a:r>
            <a:r>
              <a:rPr lang="en-IN" sz="1800" b="0" i="0" u="none" strike="noStrike" baseline="0" dirty="0">
                <a:latin typeface="CMR10"/>
              </a:rPr>
              <a:t>) </a:t>
            </a:r>
            <a:r>
              <a:rPr lang="en-IN" sz="1800" b="0" i="0" u="none" strike="noStrike" baseline="0" dirty="0">
                <a:latin typeface="SFRM1000"/>
              </a:rPr>
              <a:t>decodes latent variables into observations.</a:t>
            </a:r>
          </a:p>
          <a:p>
            <a:endParaRPr lang="en-US" sz="1800" b="0" i="0" u="none" strike="noStrike" baseline="0" dirty="0">
              <a:solidFill>
                <a:srgbClr val="000000"/>
              </a:solidFill>
              <a:latin typeface="SFRM1000"/>
            </a:endParaRPr>
          </a:p>
          <a:p>
            <a:endParaRPr lang="en-US" sz="1800" dirty="0">
              <a:solidFill>
                <a:srgbClr val="000000"/>
              </a:solidFill>
              <a:latin typeface="SFRM1000"/>
            </a:endParaRPr>
          </a:p>
          <a:p>
            <a:endParaRPr lang="en-US" sz="1800" b="0" i="0" u="none" strike="noStrike" baseline="0" dirty="0">
              <a:solidFill>
                <a:srgbClr val="000000"/>
              </a:solidFill>
              <a:latin typeface="SFRM1000"/>
            </a:endParaRPr>
          </a:p>
          <a:p>
            <a:endParaRPr lang="en-US" sz="1800" dirty="0">
              <a:solidFill>
                <a:srgbClr val="000000"/>
              </a:solidFill>
              <a:latin typeface="SFRM1000"/>
            </a:endParaRPr>
          </a:p>
          <a:p>
            <a:endParaRPr lang="en-US" sz="1800" b="0" i="0" u="none" strike="noStrike" baseline="0" dirty="0">
              <a:solidFill>
                <a:srgbClr val="000000"/>
              </a:solidFill>
              <a:latin typeface="SFRM1000"/>
            </a:endParaRPr>
          </a:p>
          <a:p>
            <a:endParaRPr lang="en-US" sz="1800" dirty="0">
              <a:solidFill>
                <a:srgbClr val="000000"/>
              </a:solidFill>
              <a:latin typeface="SFRM1000"/>
            </a:endParaRPr>
          </a:p>
          <a:p>
            <a:r>
              <a:rPr lang="en-US" sz="1800" b="0" i="0" u="none" strike="noStrike" baseline="0" dirty="0">
                <a:solidFill>
                  <a:srgbClr val="000000"/>
                </a:solidFill>
                <a:latin typeface="SFRM1000"/>
              </a:rPr>
              <a:t>In the default formulation of the Variational Autoencoder (VAE), we directly maximize the ELBO. This approach is </a:t>
            </a:r>
            <a:r>
              <a:rPr lang="en-US" sz="1800" b="0" i="0" u="none" strike="noStrike" baseline="0" dirty="0">
                <a:solidFill>
                  <a:srgbClr val="000000"/>
                </a:solidFill>
                <a:latin typeface="SFTI1000"/>
              </a:rPr>
              <a:t>variational</a:t>
            </a:r>
            <a:r>
              <a:rPr lang="en-US" sz="1800" b="0" i="0" u="none" strike="noStrike" baseline="0" dirty="0">
                <a:solidFill>
                  <a:srgbClr val="000000"/>
                </a:solidFill>
                <a:latin typeface="SFRM1000"/>
              </a:rPr>
              <a:t>, because we optimize for the best </a:t>
            </a:r>
            <a:r>
              <a:rPr lang="en-US" sz="1800" b="0" i="0" u="none" strike="noStrike" baseline="0" dirty="0">
                <a:solidFill>
                  <a:srgbClr val="000000"/>
                </a:solidFill>
                <a:latin typeface="CMMI10"/>
              </a:rPr>
              <a:t>q</a:t>
            </a:r>
            <a:r>
              <a:rPr lang="en-US" sz="1800" b="0" i="0" u="none" strike="noStrike" baseline="0" dirty="0">
                <a:solidFill>
                  <a:srgbClr val="000000"/>
                </a:solidFill>
                <a:latin typeface="CMR10"/>
              </a:rPr>
              <a:t>(</a:t>
            </a:r>
            <a:r>
              <a:rPr lang="en-US" sz="1800" b="0" i="0" u="none" strike="noStrike" baseline="0" dirty="0" err="1">
                <a:solidFill>
                  <a:srgbClr val="000000"/>
                </a:solidFill>
                <a:latin typeface="CMMIB10"/>
              </a:rPr>
              <a:t>z</a:t>
            </a:r>
            <a:r>
              <a:rPr lang="en-US" sz="1800" dirty="0" err="1">
                <a:solidFill>
                  <a:srgbClr val="000000"/>
                </a:solidFill>
                <a:latin typeface="CMSY10"/>
              </a:rPr>
              <a:t>|</a:t>
            </a:r>
            <a:r>
              <a:rPr lang="en-US" sz="1800" b="0" i="0" u="none" strike="noStrike" baseline="0" dirty="0" err="1">
                <a:solidFill>
                  <a:srgbClr val="000000"/>
                </a:solidFill>
                <a:latin typeface="CMMIB10"/>
              </a:rPr>
              <a:t>x</a:t>
            </a:r>
            <a:r>
              <a:rPr lang="en-US" sz="1800" b="0" i="0" u="none" strike="noStrike" baseline="0" dirty="0">
                <a:solidFill>
                  <a:srgbClr val="000000"/>
                </a:solidFill>
                <a:latin typeface="CMR10"/>
              </a:rPr>
              <a:t>) </a:t>
            </a:r>
            <a:r>
              <a:rPr lang="en-US" sz="1800" b="0" i="0" u="none" strike="noStrike" baseline="0" dirty="0">
                <a:solidFill>
                  <a:srgbClr val="000000"/>
                </a:solidFill>
                <a:latin typeface="SFRM1000"/>
              </a:rPr>
              <a:t>amongst a family of potential posterior distributions parameterized by . It is called an </a:t>
            </a:r>
            <a:r>
              <a:rPr lang="en-US" sz="1800" b="0" i="0" u="none" strike="noStrike" baseline="0" dirty="0">
                <a:solidFill>
                  <a:srgbClr val="000000"/>
                </a:solidFill>
                <a:latin typeface="SFTI1000"/>
              </a:rPr>
              <a:t>autoencoder </a:t>
            </a:r>
            <a:r>
              <a:rPr lang="en-US" sz="1800" b="0" i="0" u="none" strike="noStrike" baseline="0" dirty="0">
                <a:solidFill>
                  <a:srgbClr val="000000"/>
                </a:solidFill>
                <a:latin typeface="SFRM1000"/>
              </a:rPr>
              <a:t>because it is reminiscent of a traditional autoencoder model, where input data is trained to predict itself after undergoing an intermediate bottleneck.</a:t>
            </a: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p:txBody>
      </p:sp>
      <p:pic>
        <p:nvPicPr>
          <p:cNvPr id="8" name="Content Placeholder 3">
            <a:extLst>
              <a:ext uri="{FF2B5EF4-FFF2-40B4-BE49-F238E27FC236}">
                <a16:creationId xmlns:a16="http://schemas.microsoft.com/office/drawing/2014/main" id="{0E09A7AE-9B0A-1CB4-4182-D64C26B9C459}"/>
              </a:ext>
            </a:extLst>
          </p:cNvPr>
          <p:cNvPicPr>
            <a:picLocks noChangeAspect="1"/>
          </p:cNvPicPr>
          <p:nvPr/>
        </p:nvPicPr>
        <p:blipFill>
          <a:blip r:embed="rId2"/>
          <a:stretch>
            <a:fillRect/>
          </a:stretch>
        </p:blipFill>
        <p:spPr>
          <a:xfrm>
            <a:off x="4810284" y="2359996"/>
            <a:ext cx="2571431" cy="2331274"/>
          </a:xfrm>
          <a:prstGeom prst="rect">
            <a:avLst/>
          </a:prstGeom>
        </p:spPr>
      </p:pic>
    </p:spTree>
    <p:extLst>
      <p:ext uri="{BB962C8B-B14F-4D97-AF65-F5344CB8AC3E}">
        <p14:creationId xmlns:p14="http://schemas.microsoft.com/office/powerpoint/2010/main" val="100510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A3CE-F811-A95C-BC9E-CBD048978453}"/>
              </a:ext>
            </a:extLst>
          </p:cNvPr>
          <p:cNvSpPr>
            <a:spLocks noGrp="1"/>
          </p:cNvSpPr>
          <p:nvPr>
            <p:ph idx="1"/>
          </p:nvPr>
        </p:nvSpPr>
        <p:spPr>
          <a:xfrm>
            <a:off x="838200" y="795130"/>
            <a:ext cx="10515600" cy="5381833"/>
          </a:xfrm>
        </p:spPr>
        <p:txBody>
          <a:bodyPr/>
          <a:lstStyle/>
          <a:p>
            <a:pPr algn="l"/>
            <a:r>
              <a:rPr lang="en-US" sz="1800" b="0" i="0" u="none" strike="noStrike" baseline="0" dirty="0">
                <a:latin typeface="SFRM1000"/>
              </a:rPr>
              <a:t>We learn an intermediate bottlenecking distribution </a:t>
            </a:r>
            <a:r>
              <a:rPr lang="en-US" sz="1800" b="0" i="0" u="none" strike="noStrike" baseline="0" dirty="0">
                <a:latin typeface="CMMI10"/>
              </a:rPr>
              <a:t>q</a:t>
            </a:r>
            <a:r>
              <a:rPr lang="en-US" sz="1800" b="0" i="0" u="none" strike="noStrike" baseline="0" dirty="0">
                <a:latin typeface="CMR10"/>
              </a:rPr>
              <a:t>(</a:t>
            </a:r>
            <a:r>
              <a:rPr lang="en-US" sz="1800" b="0" i="0" u="none" strike="noStrike" baseline="0" dirty="0" err="1">
                <a:latin typeface="CMMIB10"/>
              </a:rPr>
              <a:t>z</a:t>
            </a:r>
            <a:r>
              <a:rPr lang="en-US" sz="1800" dirty="0" err="1">
                <a:latin typeface="CMSY10"/>
              </a:rPr>
              <a:t>|</a:t>
            </a:r>
            <a:r>
              <a:rPr lang="en-US" sz="1800" b="0" i="0" u="none" strike="noStrike" baseline="0" dirty="0" err="1">
                <a:latin typeface="CMMIB10"/>
              </a:rPr>
              <a:t>x</a:t>
            </a:r>
            <a:r>
              <a:rPr lang="en-US" sz="1800" b="0" i="0" u="none" strike="noStrike" baseline="0" dirty="0">
                <a:latin typeface="CMR10"/>
              </a:rPr>
              <a:t>) </a:t>
            </a:r>
            <a:r>
              <a:rPr lang="en-US" sz="1800" b="0" i="0" u="none" strike="noStrike" baseline="0" dirty="0">
                <a:latin typeface="SFRM1000"/>
              </a:rPr>
              <a:t>that can be treated as an </a:t>
            </a:r>
            <a:r>
              <a:rPr lang="en-US" sz="1800" b="0" i="0" u="none" strike="noStrike" baseline="0" dirty="0">
                <a:latin typeface="SFTI1000"/>
              </a:rPr>
              <a:t>encoder</a:t>
            </a:r>
            <a:r>
              <a:rPr lang="en-US" sz="1800" b="0" i="0" u="none" strike="noStrike" baseline="0" dirty="0">
                <a:latin typeface="SFRM1000"/>
              </a:rPr>
              <a:t>; it transforms inputs into a distribution over possible </a:t>
            </a:r>
            <a:r>
              <a:rPr lang="en-US" sz="1800" b="0" i="0" u="none" strike="noStrike" baseline="0" dirty="0" err="1">
                <a:latin typeface="SFRM1000"/>
              </a:rPr>
              <a:t>latents</a:t>
            </a:r>
            <a:r>
              <a:rPr lang="en-US" sz="1800" b="0" i="0" u="none" strike="noStrike" baseline="0" dirty="0">
                <a:latin typeface="SFRM1000"/>
              </a:rPr>
              <a:t>. Simultaneously, we learn a deterministic function </a:t>
            </a:r>
            <a:r>
              <a:rPr lang="en-US" sz="1800" b="0" i="0" u="none" strike="noStrike" baseline="0" dirty="0">
                <a:latin typeface="CMMI10"/>
              </a:rPr>
              <a:t>p</a:t>
            </a:r>
            <a:r>
              <a:rPr lang="en-US" sz="1800" b="0" i="0" u="none" strike="noStrike" baseline="0" dirty="0">
                <a:latin typeface="CMR10"/>
              </a:rPr>
              <a:t>(</a:t>
            </a:r>
            <a:r>
              <a:rPr lang="en-US" sz="1800" b="0" i="0" u="none" strike="noStrike" baseline="0" dirty="0" err="1">
                <a:latin typeface="CMMIB10"/>
              </a:rPr>
              <a:t>x</a:t>
            </a:r>
            <a:r>
              <a:rPr lang="en-US" sz="1800" dirty="0" err="1">
                <a:latin typeface="CMSY10"/>
              </a:rPr>
              <a:t>|</a:t>
            </a:r>
            <a:r>
              <a:rPr lang="en-US" sz="1800" b="0" i="0" u="none" strike="noStrike" baseline="0" dirty="0" err="1">
                <a:latin typeface="CMMIB10"/>
              </a:rPr>
              <a:t>z</a:t>
            </a:r>
            <a:r>
              <a:rPr lang="en-US" sz="1800" b="0" i="0" u="none" strike="noStrike" baseline="0" dirty="0">
                <a:latin typeface="CMR10"/>
              </a:rPr>
              <a:t>) </a:t>
            </a:r>
            <a:r>
              <a:rPr lang="en-US" sz="1800" b="0" i="0" u="none" strike="noStrike" baseline="0" dirty="0">
                <a:latin typeface="SFRM1000"/>
              </a:rPr>
              <a:t>to convert a given latent vector </a:t>
            </a:r>
            <a:r>
              <a:rPr lang="en-US" sz="1800" b="0" i="0" u="none" strike="noStrike" baseline="0" dirty="0">
                <a:latin typeface="CMMIB10"/>
              </a:rPr>
              <a:t>z </a:t>
            </a:r>
            <a:r>
              <a:rPr lang="en-US" sz="1800" b="0" i="0" u="none" strike="noStrike" baseline="0" dirty="0">
                <a:latin typeface="SFRM1000"/>
              </a:rPr>
              <a:t>into an observation </a:t>
            </a:r>
            <a:r>
              <a:rPr lang="en-US" sz="1800" b="0" i="0" u="none" strike="noStrike" baseline="0" dirty="0">
                <a:latin typeface="CMMIB10"/>
              </a:rPr>
              <a:t>x</a:t>
            </a:r>
            <a:r>
              <a:rPr lang="en-US" sz="1800" b="0" i="0" u="none" strike="noStrike" baseline="0" dirty="0">
                <a:latin typeface="SFRM1000"/>
              </a:rPr>
              <a:t>, which can be interpreted as a </a:t>
            </a:r>
            <a:r>
              <a:rPr lang="en-US" sz="1800" b="0" i="0" u="none" strike="noStrike" baseline="0" dirty="0">
                <a:latin typeface="SFTI1000"/>
              </a:rPr>
              <a:t>decoder</a:t>
            </a:r>
            <a:r>
              <a:rPr lang="en-US" sz="1800" b="0" i="0" u="none" strike="noStrike" baseline="0" dirty="0">
                <a:latin typeface="SFRM1000"/>
              </a:rPr>
              <a:t>.</a:t>
            </a: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endParaRPr lang="en-US" sz="1800" dirty="0">
              <a:latin typeface="SFRM1000"/>
            </a:endParaRPr>
          </a:p>
          <a:p>
            <a:pPr algn="l"/>
            <a:endParaRPr lang="en-US" sz="1800" b="0" i="0" u="none" strike="noStrike" baseline="0" dirty="0">
              <a:latin typeface="SFRM1000"/>
            </a:endParaRPr>
          </a:p>
          <a:p>
            <a:pPr algn="l"/>
            <a:r>
              <a:rPr lang="en-US" sz="1800" b="0" i="0" u="none" strike="noStrike" baseline="0" dirty="0">
                <a:latin typeface="SFRM1000"/>
              </a:rPr>
              <a:t>The first term measures the reconstruction likelihood of the decoder from our variational distribution; this ensures that the learned distribution is modeling effective </a:t>
            </a:r>
            <a:r>
              <a:rPr lang="en-US" sz="1800" b="0" i="0" u="none" strike="noStrike" baseline="0" dirty="0" err="1">
                <a:latin typeface="SFRM1000"/>
              </a:rPr>
              <a:t>latents</a:t>
            </a:r>
            <a:r>
              <a:rPr lang="en-US" sz="1800" b="0" i="0" u="none" strike="noStrike" baseline="0" dirty="0">
                <a:latin typeface="SFRM1000"/>
              </a:rPr>
              <a:t> that the original data can be regenerated from. The second term measures how similar the learned variational distribution is to a prior belief held over latent variables. Maximizing the ELBO is thus equivalent to maximizing its first term and minimizing its second term.</a:t>
            </a:r>
            <a:endParaRPr lang="en-IN" sz="1800" dirty="0"/>
          </a:p>
          <a:p>
            <a:pPr algn="l"/>
            <a:r>
              <a:rPr lang="en-US" sz="1800" b="0" i="0" u="none" strike="noStrike" baseline="0" dirty="0">
                <a:latin typeface="SFRM1000"/>
              </a:rPr>
              <a:t>A defining feature of the VAE is how the ELBO is optimized jointly over parameters </a:t>
            </a:r>
            <a:r>
              <a:rPr lang="en-US" sz="1800" b="0" i="0" u="none" strike="noStrike" baseline="0" dirty="0">
                <a:latin typeface="CMMIB10"/>
              </a:rPr>
              <a:t> </a:t>
            </a:r>
            <a:r>
              <a:rPr lang="en-US" sz="1800" b="0" i="0" u="none" strike="noStrike" baseline="0" dirty="0">
                <a:latin typeface="SFRM1000"/>
              </a:rPr>
              <a:t>and . The encoder of the VAE is commonly chosen to model a multivariate Gaussian with diagonal covariance, and the prior is often selected to be a standard multivariate Gaussian</a:t>
            </a:r>
            <a:r>
              <a:rPr lang="en-IN" sz="1800" b="0" i="0" u="none" strike="noStrike" baseline="0" dirty="0">
                <a:solidFill>
                  <a:srgbClr val="000000"/>
                </a:solidFill>
                <a:latin typeface="SFRM1000"/>
              </a:rPr>
              <a:t>.</a:t>
            </a:r>
          </a:p>
          <a:p>
            <a:pPr algn="l"/>
            <a:endParaRPr lang="en-IN" sz="1800" dirty="0">
              <a:solidFill>
                <a:srgbClr val="000000"/>
              </a:solidFill>
              <a:latin typeface="SFRM1000"/>
            </a:endParaRPr>
          </a:p>
          <a:p>
            <a:pPr algn="l"/>
            <a:endParaRPr lang="en-IN" sz="1800" b="0" i="0" u="none" strike="noStrike" baseline="0" dirty="0">
              <a:solidFill>
                <a:srgbClr val="000000"/>
              </a:solidFill>
              <a:latin typeface="SFRM1000"/>
            </a:endParaRPr>
          </a:p>
          <a:p>
            <a:pPr algn="l"/>
            <a:endParaRPr lang="en-IN" sz="1800" b="0" i="0" u="none" strike="noStrike" baseline="0" dirty="0">
              <a:solidFill>
                <a:srgbClr val="000000"/>
              </a:solidFill>
              <a:latin typeface="SFRM1000"/>
            </a:endParaRPr>
          </a:p>
          <a:p>
            <a:pPr algn="l"/>
            <a:endParaRPr lang="en-IN" dirty="0"/>
          </a:p>
        </p:txBody>
      </p:sp>
      <p:pic>
        <p:nvPicPr>
          <p:cNvPr id="8" name="Picture 7">
            <a:extLst>
              <a:ext uri="{FF2B5EF4-FFF2-40B4-BE49-F238E27FC236}">
                <a16:creationId xmlns:a16="http://schemas.microsoft.com/office/drawing/2014/main" id="{682F93E4-CBEE-F7FE-4E4C-16E23023D900}"/>
              </a:ext>
            </a:extLst>
          </p:cNvPr>
          <p:cNvPicPr>
            <a:picLocks noChangeAspect="1"/>
          </p:cNvPicPr>
          <p:nvPr/>
        </p:nvPicPr>
        <p:blipFill>
          <a:blip r:embed="rId2"/>
          <a:stretch>
            <a:fillRect/>
          </a:stretch>
        </p:blipFill>
        <p:spPr>
          <a:xfrm>
            <a:off x="1722391" y="1652872"/>
            <a:ext cx="8747218" cy="1833174"/>
          </a:xfrm>
          <a:prstGeom prst="rect">
            <a:avLst/>
          </a:prstGeom>
        </p:spPr>
      </p:pic>
      <p:pic>
        <p:nvPicPr>
          <p:cNvPr id="9" name="Picture 8">
            <a:extLst>
              <a:ext uri="{FF2B5EF4-FFF2-40B4-BE49-F238E27FC236}">
                <a16:creationId xmlns:a16="http://schemas.microsoft.com/office/drawing/2014/main" id="{24892E73-923F-7CDD-5552-E9DF49B1A8F5}"/>
              </a:ext>
            </a:extLst>
          </p:cNvPr>
          <p:cNvPicPr>
            <a:picLocks noChangeAspect="1"/>
          </p:cNvPicPr>
          <p:nvPr/>
        </p:nvPicPr>
        <p:blipFill>
          <a:blip r:embed="rId3"/>
          <a:stretch>
            <a:fillRect/>
          </a:stretch>
        </p:blipFill>
        <p:spPr>
          <a:xfrm>
            <a:off x="4526831" y="5779532"/>
            <a:ext cx="3138337" cy="794862"/>
          </a:xfrm>
          <a:prstGeom prst="rect">
            <a:avLst/>
          </a:prstGeom>
        </p:spPr>
      </p:pic>
    </p:spTree>
    <p:extLst>
      <p:ext uri="{BB962C8B-B14F-4D97-AF65-F5344CB8AC3E}">
        <p14:creationId xmlns:p14="http://schemas.microsoft.com/office/powerpoint/2010/main" val="267159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D7C6-E139-789F-7EC3-27FE14C4EE14}"/>
              </a:ext>
            </a:extLst>
          </p:cNvPr>
          <p:cNvSpPr>
            <a:spLocks noGrp="1"/>
          </p:cNvSpPr>
          <p:nvPr>
            <p:ph type="title"/>
          </p:nvPr>
        </p:nvSpPr>
        <p:spPr/>
        <p:txBody>
          <a:bodyPr/>
          <a:lstStyle/>
          <a:p>
            <a:r>
              <a:rPr lang="en-IN" dirty="0"/>
              <a:t>Hierarchical Variational Autoencoders</a:t>
            </a:r>
          </a:p>
        </p:txBody>
      </p:sp>
      <p:sp>
        <p:nvSpPr>
          <p:cNvPr id="3" name="Content Placeholder 2">
            <a:extLst>
              <a:ext uri="{FF2B5EF4-FFF2-40B4-BE49-F238E27FC236}">
                <a16:creationId xmlns:a16="http://schemas.microsoft.com/office/drawing/2014/main" id="{A06EAD10-6B19-06FF-8CB2-BB46A1DFE094}"/>
              </a:ext>
            </a:extLst>
          </p:cNvPr>
          <p:cNvSpPr>
            <a:spLocks noGrp="1"/>
          </p:cNvSpPr>
          <p:nvPr>
            <p:ph idx="1"/>
          </p:nvPr>
        </p:nvSpPr>
        <p:spPr/>
        <p:txBody>
          <a:bodyPr/>
          <a:lstStyle/>
          <a:p>
            <a:pPr algn="l"/>
            <a:r>
              <a:rPr lang="en-US" sz="1800" b="0" i="0" u="none" strike="noStrike" baseline="0" dirty="0">
                <a:solidFill>
                  <a:srgbClr val="000000"/>
                </a:solidFill>
                <a:latin typeface="SFRM1000"/>
              </a:rPr>
              <a:t>A Hierarchical Variational Autoencoder (HVAE) is a generalization of a VAE that extends to multiple hierarchies over latent variables. Under this formulation, latent variables themselves are interpreted as generated from other higher-level, more abstract </a:t>
            </a:r>
            <a:r>
              <a:rPr lang="en-US" sz="1800" b="0" i="0" u="none" strike="noStrike" baseline="0" dirty="0" err="1">
                <a:solidFill>
                  <a:srgbClr val="000000"/>
                </a:solidFill>
                <a:latin typeface="SFRM1000"/>
              </a:rPr>
              <a:t>latents</a:t>
            </a:r>
            <a:r>
              <a:rPr lang="en-US" sz="1800" b="0" i="0" u="none" strike="noStrike" baseline="0" dirty="0">
                <a:solidFill>
                  <a:srgbClr val="000000"/>
                </a:solidFill>
                <a:latin typeface="SFRM1000"/>
              </a:rPr>
              <a:t>.</a:t>
            </a:r>
          </a:p>
          <a:p>
            <a:pPr algn="l"/>
            <a:r>
              <a:rPr lang="en-US" sz="1800" b="0" i="0" u="none" strike="noStrike" baseline="0" dirty="0">
                <a:latin typeface="SFRM1000"/>
              </a:rPr>
              <a:t>In the general HVAE with </a:t>
            </a:r>
            <a:r>
              <a:rPr lang="en-US" sz="1800" b="0" i="0" u="none" strike="noStrike" baseline="0" dirty="0">
                <a:latin typeface="CMMI10"/>
              </a:rPr>
              <a:t>T </a:t>
            </a:r>
            <a:r>
              <a:rPr lang="en-US" sz="1800" b="0" i="0" u="none" strike="noStrike" baseline="0" dirty="0">
                <a:latin typeface="SFRM1000"/>
              </a:rPr>
              <a:t>hierarchical levels, each latent is allowed to condition on all previous </a:t>
            </a:r>
            <a:r>
              <a:rPr lang="en-US" sz="1800" b="0" i="0" u="none" strike="noStrike" baseline="0" dirty="0" err="1">
                <a:latin typeface="SFRM1000"/>
              </a:rPr>
              <a:t>latents</a:t>
            </a:r>
            <a:r>
              <a:rPr lang="en-US" sz="1800" b="0" i="0" u="none" strike="noStrike" baseline="0" dirty="0">
                <a:latin typeface="SFRM1000"/>
              </a:rPr>
              <a:t>, in this work we focus on a special case which we call a Markovian HVAE (MHVAE). In a MHVAE, the generative process is a Markov chain; that is, each transition down the hierarchy is Markovian, where</a:t>
            </a:r>
            <a:r>
              <a:rPr lang="en-US" sz="1800" dirty="0">
                <a:solidFill>
                  <a:srgbClr val="000000"/>
                </a:solidFill>
                <a:latin typeface="SFRM1000"/>
              </a:rPr>
              <a:t> </a:t>
            </a:r>
            <a:r>
              <a:rPr lang="en-US" sz="1800" b="0" i="0" u="none" strike="noStrike" baseline="0" dirty="0">
                <a:latin typeface="SFRM1000"/>
              </a:rPr>
              <a:t>decoding each latent </a:t>
            </a:r>
            <a:r>
              <a:rPr lang="en-US" sz="1800" b="0" i="0" u="none" strike="noStrike" baseline="0" dirty="0" err="1">
                <a:latin typeface="CMMIB10"/>
              </a:rPr>
              <a:t>z</a:t>
            </a:r>
            <a:r>
              <a:rPr lang="en-US" sz="1800" b="0" i="0" u="none" strike="noStrike" baseline="0" dirty="0" err="1">
                <a:latin typeface="CMMI7"/>
              </a:rPr>
              <a:t>t</a:t>
            </a:r>
            <a:r>
              <a:rPr lang="en-US" sz="1800" b="0" i="0" u="none" strike="noStrike" baseline="0" dirty="0">
                <a:latin typeface="CMMI7"/>
              </a:rPr>
              <a:t> </a:t>
            </a:r>
            <a:r>
              <a:rPr lang="en-US" sz="1800" b="0" i="0" u="none" strike="noStrike" baseline="0" dirty="0">
                <a:latin typeface="SFRM1000"/>
              </a:rPr>
              <a:t>only conditions on previous latent </a:t>
            </a:r>
            <a:r>
              <a:rPr lang="en-US" sz="1800" b="0" i="0" u="none" strike="noStrike" baseline="0" dirty="0">
                <a:latin typeface="CMMIB10"/>
              </a:rPr>
              <a:t>z</a:t>
            </a:r>
            <a:r>
              <a:rPr lang="en-US" sz="1800" b="0" i="0" u="none" strike="noStrike" baseline="0" dirty="0">
                <a:latin typeface="CMMI7"/>
              </a:rPr>
              <a:t>t</a:t>
            </a:r>
            <a:r>
              <a:rPr lang="en-US" sz="1800" b="0" i="0" u="none" strike="noStrike" baseline="0" dirty="0">
                <a:latin typeface="CMR7"/>
              </a:rPr>
              <a:t>+1</a:t>
            </a:r>
            <a:r>
              <a:rPr lang="en-US" sz="1800" b="0" i="0" u="none" strike="noStrike" baseline="0" dirty="0">
                <a:latin typeface="SFRM1000"/>
              </a:rPr>
              <a:t>. Intuitively, and visually, this can be seen as simply stacking VAEs on top of each other.</a:t>
            </a:r>
            <a:endParaRPr lang="en-IN" dirty="0"/>
          </a:p>
        </p:txBody>
      </p:sp>
      <p:pic>
        <p:nvPicPr>
          <p:cNvPr id="5" name="Picture 4">
            <a:extLst>
              <a:ext uri="{FF2B5EF4-FFF2-40B4-BE49-F238E27FC236}">
                <a16:creationId xmlns:a16="http://schemas.microsoft.com/office/drawing/2014/main" id="{520190CC-545B-5318-E5A5-F06EC3BF2061}"/>
              </a:ext>
            </a:extLst>
          </p:cNvPr>
          <p:cNvPicPr>
            <a:picLocks noChangeAspect="1"/>
          </p:cNvPicPr>
          <p:nvPr/>
        </p:nvPicPr>
        <p:blipFill>
          <a:blip r:embed="rId2"/>
          <a:stretch>
            <a:fillRect/>
          </a:stretch>
        </p:blipFill>
        <p:spPr>
          <a:xfrm>
            <a:off x="3420952" y="4104825"/>
            <a:ext cx="5350096" cy="2072138"/>
          </a:xfrm>
          <a:prstGeom prst="rect">
            <a:avLst/>
          </a:prstGeom>
        </p:spPr>
      </p:pic>
    </p:spTree>
    <p:extLst>
      <p:ext uri="{BB962C8B-B14F-4D97-AF65-F5344CB8AC3E}">
        <p14:creationId xmlns:p14="http://schemas.microsoft.com/office/powerpoint/2010/main" val="308071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8EB2-7EBF-31A0-7FA6-58ACA04F60D9}"/>
              </a:ext>
            </a:extLst>
          </p:cNvPr>
          <p:cNvSpPr>
            <a:spLocks noGrp="1"/>
          </p:cNvSpPr>
          <p:nvPr>
            <p:ph idx="1"/>
          </p:nvPr>
        </p:nvSpPr>
        <p:spPr>
          <a:xfrm>
            <a:off x="838200" y="699715"/>
            <a:ext cx="10515600" cy="5477248"/>
          </a:xfrm>
        </p:spPr>
        <p:txBody>
          <a:bodyPr/>
          <a:lstStyle/>
          <a:p>
            <a:pPr algn="l"/>
            <a:r>
              <a:rPr lang="en-US" sz="1800" b="0" i="0" u="none" strike="noStrike" baseline="0" dirty="0">
                <a:latin typeface="SFRM1000"/>
              </a:rPr>
              <a:t>Mathematically, we represent the joint distribution and the posterior of a </a:t>
            </a:r>
            <a:r>
              <a:rPr lang="en-IN" sz="1800" b="0" i="0" u="none" strike="noStrike" baseline="0" dirty="0">
                <a:latin typeface="SFRM1000"/>
              </a:rPr>
              <a:t>Markovian HVAE as:</a:t>
            </a:r>
          </a:p>
          <a:p>
            <a:pPr algn="l"/>
            <a:endParaRPr lang="en-US" sz="1800" dirty="0">
              <a:latin typeface="SFRM1000"/>
            </a:endParaRPr>
          </a:p>
          <a:p>
            <a:pPr algn="l"/>
            <a:endParaRPr lang="en-US" sz="1800" dirty="0">
              <a:latin typeface="SFRM1000"/>
            </a:endParaRPr>
          </a:p>
          <a:p>
            <a:pPr algn="l"/>
            <a:endParaRPr lang="en-US" sz="1800" dirty="0">
              <a:latin typeface="SFRM1000"/>
            </a:endParaRPr>
          </a:p>
          <a:p>
            <a:pPr algn="l"/>
            <a:r>
              <a:rPr lang="en-US" sz="1800" dirty="0">
                <a:latin typeface="SFRM1000"/>
              </a:rPr>
              <a:t>W</a:t>
            </a:r>
            <a:r>
              <a:rPr lang="en-US" sz="1800" b="0" i="0" u="none" strike="noStrike" baseline="0" dirty="0">
                <a:latin typeface="SFRM1000"/>
              </a:rPr>
              <a:t>e can easily extend the ELBO to be:</a:t>
            </a:r>
            <a:endParaRPr lang="en-IN" dirty="0"/>
          </a:p>
        </p:txBody>
      </p:sp>
      <p:pic>
        <p:nvPicPr>
          <p:cNvPr id="5" name="Picture 4">
            <a:extLst>
              <a:ext uri="{FF2B5EF4-FFF2-40B4-BE49-F238E27FC236}">
                <a16:creationId xmlns:a16="http://schemas.microsoft.com/office/drawing/2014/main" id="{0585F084-FAC2-4AAC-430C-ACAF5819859A}"/>
              </a:ext>
            </a:extLst>
          </p:cNvPr>
          <p:cNvPicPr>
            <a:picLocks noChangeAspect="1"/>
          </p:cNvPicPr>
          <p:nvPr/>
        </p:nvPicPr>
        <p:blipFill>
          <a:blip r:embed="rId2"/>
          <a:stretch>
            <a:fillRect/>
          </a:stretch>
        </p:blipFill>
        <p:spPr>
          <a:xfrm>
            <a:off x="4377116" y="1083352"/>
            <a:ext cx="3437768" cy="1174287"/>
          </a:xfrm>
          <a:prstGeom prst="rect">
            <a:avLst/>
          </a:prstGeom>
        </p:spPr>
      </p:pic>
      <p:pic>
        <p:nvPicPr>
          <p:cNvPr id="7" name="Picture 6">
            <a:extLst>
              <a:ext uri="{FF2B5EF4-FFF2-40B4-BE49-F238E27FC236}">
                <a16:creationId xmlns:a16="http://schemas.microsoft.com/office/drawing/2014/main" id="{F56141B9-8B8E-948D-0576-4A5386A8860D}"/>
              </a:ext>
            </a:extLst>
          </p:cNvPr>
          <p:cNvPicPr>
            <a:picLocks noChangeAspect="1"/>
          </p:cNvPicPr>
          <p:nvPr/>
        </p:nvPicPr>
        <p:blipFill>
          <a:blip r:embed="rId3"/>
          <a:stretch>
            <a:fillRect/>
          </a:stretch>
        </p:blipFill>
        <p:spPr>
          <a:xfrm>
            <a:off x="2488212" y="2641276"/>
            <a:ext cx="7215576" cy="2188433"/>
          </a:xfrm>
          <a:prstGeom prst="rect">
            <a:avLst/>
          </a:prstGeom>
        </p:spPr>
      </p:pic>
      <p:pic>
        <p:nvPicPr>
          <p:cNvPr id="9" name="Picture 8">
            <a:extLst>
              <a:ext uri="{FF2B5EF4-FFF2-40B4-BE49-F238E27FC236}">
                <a16:creationId xmlns:a16="http://schemas.microsoft.com/office/drawing/2014/main" id="{36E4F497-96A9-8BEF-E467-A7EF4BABE981}"/>
              </a:ext>
            </a:extLst>
          </p:cNvPr>
          <p:cNvPicPr>
            <a:picLocks noChangeAspect="1"/>
          </p:cNvPicPr>
          <p:nvPr/>
        </p:nvPicPr>
        <p:blipFill>
          <a:blip r:embed="rId4"/>
          <a:stretch>
            <a:fillRect/>
          </a:stretch>
        </p:blipFill>
        <p:spPr>
          <a:xfrm>
            <a:off x="2488212" y="5153849"/>
            <a:ext cx="6854571" cy="833152"/>
          </a:xfrm>
          <a:prstGeom prst="rect">
            <a:avLst/>
          </a:prstGeom>
        </p:spPr>
      </p:pic>
    </p:spTree>
    <p:extLst>
      <p:ext uri="{BB962C8B-B14F-4D97-AF65-F5344CB8AC3E}">
        <p14:creationId xmlns:p14="http://schemas.microsoft.com/office/powerpoint/2010/main" val="4217041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2434</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vt:i4>
      </vt:variant>
    </vt:vector>
  </HeadingPairs>
  <TitlesOfParts>
    <vt:vector size="39" baseType="lpstr">
      <vt:lpstr>Arial</vt:lpstr>
      <vt:lpstr>Calibri</vt:lpstr>
      <vt:lpstr>Calibri Light</vt:lpstr>
      <vt:lpstr>CMMI10</vt:lpstr>
      <vt:lpstr>CMMI5</vt:lpstr>
      <vt:lpstr>CMMI7</vt:lpstr>
      <vt:lpstr>CMMIB10</vt:lpstr>
      <vt:lpstr>CMMIB7</vt:lpstr>
      <vt:lpstr>CMR10</vt:lpstr>
      <vt:lpstr>CMR7</vt:lpstr>
      <vt:lpstr>CMSY10</vt:lpstr>
      <vt:lpstr>CMSY7</vt:lpstr>
      <vt:lpstr>NimbusRomNo9L-Regu</vt:lpstr>
      <vt:lpstr>SFBX1000</vt:lpstr>
      <vt:lpstr>SFRM1000</vt:lpstr>
      <vt:lpstr>SFTI1000</vt:lpstr>
      <vt:lpstr>Office Theme</vt:lpstr>
      <vt:lpstr> Diffusion Models</vt:lpstr>
      <vt:lpstr>Generative Models</vt:lpstr>
      <vt:lpstr>Evidence Lower Bound (ELBO)</vt:lpstr>
      <vt:lpstr>PowerPoint Presentation</vt:lpstr>
      <vt:lpstr>PowerPoint Presentation</vt:lpstr>
      <vt:lpstr>Variational Autoencoders</vt:lpstr>
      <vt:lpstr>PowerPoint Presentation</vt:lpstr>
      <vt:lpstr>Hierarchical Variational Autoencoders</vt:lpstr>
      <vt:lpstr>PowerPoint Presentation</vt:lpstr>
      <vt:lpstr>Variational Diffusion Models</vt:lpstr>
      <vt:lpstr>PowerPoint Presentation</vt:lpstr>
      <vt:lpstr>PowerPoint Presentation</vt:lpstr>
      <vt:lpstr>Denoising</vt:lpstr>
      <vt:lpstr>PowerPoint Presentation</vt:lpstr>
      <vt:lpstr>3 Ways for Denoising</vt:lpstr>
      <vt:lpstr>PowerPoint Presentation</vt:lpstr>
      <vt:lpstr>PowerPoint Presentation</vt:lpstr>
      <vt:lpstr>PowerPoint Presentation</vt:lpstr>
      <vt:lpstr>PowerPoint Presentation</vt:lpstr>
      <vt:lpstr>Trajectory Prediction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Diffusion Models</dc:title>
  <dc:creator>Pallav Pandey</dc:creator>
  <cp:lastModifiedBy>Pallav Pandey</cp:lastModifiedBy>
  <cp:revision>3</cp:revision>
  <dcterms:created xsi:type="dcterms:W3CDTF">2023-01-24T23:03:38Z</dcterms:created>
  <dcterms:modified xsi:type="dcterms:W3CDTF">2023-02-01T03:45:38Z</dcterms:modified>
</cp:coreProperties>
</file>