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pubs.com/g_jw/ggplot2_tutorial" TargetMode="External"/><Relationship Id="rId13" Type="http://schemas.openxmlformats.org/officeDocument/2006/relationships/hyperlink" Target="https://stat.ethz.ch/R-manual/R-devel/library/datasets/html/iris.html" TargetMode="External"/><Relationship Id="rId3" Type="http://schemas.openxmlformats.org/officeDocument/2006/relationships/hyperlink" Target="http://ggplot2.tidyverse.org/" TargetMode="External"/><Relationship Id="rId7" Type="http://schemas.openxmlformats.org/officeDocument/2006/relationships/hyperlink" Target="https://www.rstudio.com/wp-content/uploads/2015/03/ggplot2-cheatsheet.pdf" TargetMode="External"/><Relationship Id="rId12" Type="http://schemas.openxmlformats.org/officeDocument/2006/relationships/hyperlink" Target="http://ggplot2.tidyverse.org/reference/economics.html" TargetMode="External"/><Relationship Id="rId2" Type="http://schemas.openxmlformats.org/officeDocument/2006/relationships/hyperlink" Target="http://htmlcolorcode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gplot2.tidyverse.org/reference/" TargetMode="External"/><Relationship Id="rId11" Type="http://schemas.openxmlformats.org/officeDocument/2006/relationships/hyperlink" Target="http://ggplot2.tidyverse.org/reference/diamonds.html" TargetMode="External"/><Relationship Id="rId5" Type="http://schemas.openxmlformats.org/officeDocument/2006/relationships/hyperlink" Target="https://www.amazon.com/dp/0387981403/ref=cm_sw_su_dp?tag=ggplot2-20" TargetMode="External"/><Relationship Id="rId10" Type="http://schemas.openxmlformats.org/officeDocument/2006/relationships/hyperlink" Target="https://stackoverflow.com/" TargetMode="External"/><Relationship Id="rId4" Type="http://schemas.openxmlformats.org/officeDocument/2006/relationships/hyperlink" Target="http://hadley.nz/" TargetMode="External"/><Relationship Id="rId9" Type="http://schemas.openxmlformats.org/officeDocument/2006/relationships/hyperlink" Target="https://www.youtube.com/watch?v=JxwxefRAu7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69A8-DB7A-4D32-A390-94B57375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11F72-27AA-4F5B-BBC0-B4005B47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831" y="4340188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PALLAV ROUTH</a:t>
            </a:r>
          </a:p>
        </p:txBody>
      </p:sp>
    </p:spTree>
    <p:extLst>
      <p:ext uri="{BB962C8B-B14F-4D97-AF65-F5344CB8AC3E}">
        <p14:creationId xmlns:p14="http://schemas.microsoft.com/office/powerpoint/2010/main" val="220216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75FA6-D158-412A-B3C3-6DAC02C9B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/>
          </a:blip>
          <a:srcRect t="8435" b="128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48804-5520-4182-8BA0-6FA909C8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Geometry Layer (Part IV): GEOM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AF805-015D-4857-A0AC-D2B31EE51AC4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line plot connects the data points in order of the x axis variable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Ideally used to show time series plots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Multiline plots can capture more than one category of variable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aesthetics by using line-width, line-type, the color ,alpha or size.</a:t>
            </a:r>
          </a:p>
        </p:txBody>
      </p:sp>
    </p:spTree>
    <p:extLst>
      <p:ext uri="{BB962C8B-B14F-4D97-AF65-F5344CB8AC3E}">
        <p14:creationId xmlns:p14="http://schemas.microsoft.com/office/powerpoint/2010/main" val="165703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8B80-6946-4488-9D68-C87DF28DB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584" y="409663"/>
            <a:ext cx="7568514" cy="70244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 up A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D5D1A-0867-4178-AE7C-57E0D41D4839}"/>
              </a:ext>
            </a:extLst>
          </p:cNvPr>
          <p:cNvSpPr txBox="1"/>
          <p:nvPr/>
        </p:nvSpPr>
        <p:spPr>
          <a:xfrm>
            <a:off x="599303" y="1466488"/>
            <a:ext cx="7568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x- axis and y-axis label : xlab() and ylab()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title : ggtitle()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add together : labs()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Important scale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scale_x_continuous or scale_x_discrete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scale_y_continuous or scale_y_discrete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scale_color_manual or scale_fill_manual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theme_bw() or theme_classic()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Limits to x and y axis: xlim() and ylim()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B2D34-0253-43BD-8447-9D7F7E0F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1" r="22714"/>
          <a:stretch/>
        </p:blipFill>
        <p:spPr>
          <a:xfrm>
            <a:off x="6609629" y="1208862"/>
            <a:ext cx="4327337" cy="3039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1A026-2D0F-460C-9190-EFD8B201360E}"/>
              </a:ext>
            </a:extLst>
          </p:cNvPr>
          <p:cNvSpPr txBox="1"/>
          <p:nvPr/>
        </p:nvSpPr>
        <p:spPr>
          <a:xfrm>
            <a:off x="5498758" y="4345510"/>
            <a:ext cx="6549080" cy="203132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ggplot(mammals, aes(x = body, y = brain))+ annotation_logticks()+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geom_point(alpha = 0.6)+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coord_fixed(xlim = c(10^-3, 10^4), ylim = c(10^-1, 10^4))+ scale_x_log10(expression("Body weight (log"["10"]*"(Kg))"),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breaks = trans_breaks("log10", function(x) 10^x),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labels = trans_format("log10", math_format(10^.x)))+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scale_y_log10(expression("Brain weight (log"["10"]*"(g))"),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breaks = trans_breaks("log10", function(x) 10^x),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labels = trans_format("log10", math_format(10^.x)))+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stat_smooth(method = "lm", col = "#C42126", se = FALSE, size = 1) 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ggtitle("Mammalian Body weight vs Brain weight")+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theme_classic()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24D85-4952-47C3-AAF4-886326A5DE5A}"/>
              </a:ext>
            </a:extLst>
          </p:cNvPr>
          <p:cNvSpPr txBox="1"/>
          <p:nvPr/>
        </p:nvSpPr>
        <p:spPr>
          <a:xfrm>
            <a:off x="10744200" y="634278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Credits: Rick Scavetta</a:t>
            </a:r>
          </a:p>
        </p:txBody>
      </p:sp>
    </p:spTree>
    <p:extLst>
      <p:ext uri="{BB962C8B-B14F-4D97-AF65-F5344CB8AC3E}">
        <p14:creationId xmlns:p14="http://schemas.microsoft.com/office/powerpoint/2010/main" val="37398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2BFE-75B8-4B65-BC6D-19FCBC743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434" y="321455"/>
            <a:ext cx="8261252" cy="944637"/>
          </a:xfrm>
        </p:spPr>
        <p:txBody>
          <a:bodyPr/>
          <a:lstStyle/>
          <a:p>
            <a:r>
              <a:rPr lang="en-US" dirty="0"/>
              <a:t>The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CEA4-426E-429E-ABEB-53400CC0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47" y="1433383"/>
            <a:ext cx="8947826" cy="51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05C-5AC5-4CAF-BA35-7097C2F9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4" y="335522"/>
            <a:ext cx="6629400" cy="57887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DB6B-E594-43F2-8B1E-34811A16BA3A}"/>
              </a:ext>
            </a:extLst>
          </p:cNvPr>
          <p:cNvSpPr txBox="1"/>
          <p:nvPr/>
        </p:nvSpPr>
        <p:spPr>
          <a:xfrm>
            <a:off x="864973" y="1421026"/>
            <a:ext cx="107256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List of hexadecimal color codes: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http://htmlcolorcodes.com/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Tidyverse::ggplot2: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http://ggplot2.tidyverse.org/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Hadley Wickham blog: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http://hadley.nz/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useful ggplot2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Official book: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https://www.amazon.com/dp/0387981403/ref=cm_sw_su_dp?tag=ggplot2-20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ggplot2 documentation: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http://ggplot2.tidyverse.org/reference/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ggplot2 cheat sheet: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https://www.rstudio.com/wp-content/uploads/2015/03/ggplot2-cheatsheet.pdf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good starting tutorial: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https://rpubs.com/g_jw/ggplot2_tutorial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Hadley Wickham interview: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https://www.youtube.com/watch?v=JxwxefRAu70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Getting help: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https://stackoverflow.com/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Datasets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Diamonds: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11"/>
              </a:rPr>
              <a:t>http://ggplot2.tidyverse.org/reference/diamonds.html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Economics: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http://ggplot2.tidyverse.org/reference/economics.html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Iris: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13"/>
              </a:rPr>
              <a:t>https://stat.ethz.ch/R-manual/R-devel/library/datasets/html/iris.html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1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EDE6-BEA9-4C61-8C6A-205ED2D27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Happy plotting</a:t>
            </a:r>
          </a:p>
        </p:txBody>
      </p:sp>
    </p:spTree>
    <p:extLst>
      <p:ext uri="{BB962C8B-B14F-4D97-AF65-F5344CB8AC3E}">
        <p14:creationId xmlns:p14="http://schemas.microsoft.com/office/powerpoint/2010/main" val="32990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red shirt&#10;&#10;Description generated with very high confidence">
            <a:extLst>
              <a:ext uri="{FF2B5EF4-FFF2-40B4-BE49-F238E27FC236}">
                <a16:creationId xmlns:a16="http://schemas.microsoft.com/office/drawing/2014/main" id="{DEA666A2-8CBD-4E2E-8DE8-F342AC84A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t="813" b="7724"/>
          <a:stretch/>
        </p:blipFill>
        <p:spPr>
          <a:xfrm flipH="1">
            <a:off x="20" y="13175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DD1CE-7495-48D9-B271-E8D70B765818}"/>
              </a:ext>
            </a:extLst>
          </p:cNvPr>
          <p:cNvSpPr txBox="1"/>
          <p:nvPr/>
        </p:nvSpPr>
        <p:spPr>
          <a:xfrm>
            <a:off x="429125" y="526063"/>
            <a:ext cx="6603944" cy="11887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What is ggplot2?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91477-4F0C-4374-A78D-8CE5D1CB1817}"/>
              </a:ext>
            </a:extLst>
          </p:cNvPr>
          <p:cNvSpPr txBox="1"/>
          <p:nvPr/>
        </p:nvSpPr>
        <p:spPr>
          <a:xfrm>
            <a:off x="532082" y="2259792"/>
            <a:ext cx="6814010" cy="20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ggplot2 is an advanced graphics package in R which implements the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grammar of graphics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build plots 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package was first written by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Hadley Wickham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2005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635F1-86C1-4215-ACD6-D876AF9DFB59}"/>
              </a:ext>
            </a:extLst>
          </p:cNvPr>
          <p:cNvSpPr txBox="1"/>
          <p:nvPr/>
        </p:nvSpPr>
        <p:spPr>
          <a:xfrm>
            <a:off x="631160" y="4980888"/>
            <a:ext cx="642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https://svs.gsfc.nasa.gov/cgi-bin/details.cgi?aid=11719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AB780-8ABD-4D25-B434-716CAC80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0" y="1370143"/>
            <a:ext cx="5522973" cy="3545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A8652A-90AC-4349-AC81-F52BC46C7092}"/>
              </a:ext>
            </a:extLst>
          </p:cNvPr>
          <p:cNvSpPr txBox="1"/>
          <p:nvPr/>
        </p:nvSpPr>
        <p:spPr>
          <a:xfrm>
            <a:off x="623441" y="4979219"/>
            <a:ext cx="692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https://www.economist.com/blogs/dailychart/2011/12/corruption-and-development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C8D16F-203D-4975-B3FA-85CABC428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5" y="1384033"/>
            <a:ext cx="5525678" cy="35453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59F164-AC08-4D2B-99B6-8EE18487B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06" y="1371600"/>
            <a:ext cx="5614775" cy="3543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1C433-F914-4F29-A34A-48F959935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464" y="937529"/>
            <a:ext cx="5027725" cy="50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build="allAtOnce"/>
      <p:bldP spid="9" grpId="0"/>
      <p:bldP spid="9" grpId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CDB-F557-47D4-87DA-50B3ABA1D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659" y="422019"/>
            <a:ext cx="6567617" cy="102372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not base plot?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28B60-8320-4CF0-A5CE-B11E1D5A029D}"/>
              </a:ext>
            </a:extLst>
          </p:cNvPr>
          <p:cNvSpPr txBox="1"/>
          <p:nvPr/>
        </p:nvSpPr>
        <p:spPr>
          <a:xfrm>
            <a:off x="571430" y="1866555"/>
            <a:ext cx="6567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too wordy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unified system of plotting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does not get redrawn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is drawn as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D1A46-D476-42C8-9CC0-3C9D093AA29E}"/>
              </a:ext>
            </a:extLst>
          </p:cNvPr>
          <p:cNvSpPr txBox="1"/>
          <p:nvPr/>
        </p:nvSpPr>
        <p:spPr>
          <a:xfrm>
            <a:off x="611659" y="2465845"/>
            <a:ext cx="546285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plot(iris$Sepal.Length,iris$Sepal.Width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5CB6E-A05F-4402-9391-260B4AFF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9" y="2927510"/>
            <a:ext cx="5422558" cy="3670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E634C-2DE6-4A58-9678-8FBE77BCF8D5}"/>
              </a:ext>
            </a:extLst>
          </p:cNvPr>
          <p:cNvSpPr txBox="1"/>
          <p:nvPr/>
        </p:nvSpPr>
        <p:spPr>
          <a:xfrm>
            <a:off x="623568" y="2389448"/>
            <a:ext cx="5439033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plot(iris$Sepal.Length,iris$Sepal.Width)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points(iris$Petal.Length,iris$Petal.Width, col = "red")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B6A83-5A25-4E97-A1E1-294381BD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8" y="2927510"/>
            <a:ext cx="5422559" cy="367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E3B69-289C-4088-9189-25E6F0C37A40}"/>
              </a:ext>
            </a:extLst>
          </p:cNvPr>
          <p:cNvSpPr txBox="1"/>
          <p:nvPr/>
        </p:nvSpPr>
        <p:spPr>
          <a:xfrm>
            <a:off x="6125656" y="2389448"/>
            <a:ext cx="5439033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aes(Sepal.Length,Sepal.Width))+geom_point()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4E474-19A8-4015-BCEF-77AF3228693C}"/>
              </a:ext>
            </a:extLst>
          </p:cNvPr>
          <p:cNvCxnSpPr>
            <a:cxnSpLocks/>
          </p:cNvCxnSpPr>
          <p:nvPr/>
        </p:nvCxnSpPr>
        <p:spPr>
          <a:xfrm flipV="1">
            <a:off x="7048841" y="1977082"/>
            <a:ext cx="0" cy="43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BAB991-D519-4D60-8D10-0F11D03E3591}"/>
              </a:ext>
            </a:extLst>
          </p:cNvPr>
          <p:cNvSpPr txBox="1"/>
          <p:nvPr/>
        </p:nvSpPr>
        <p:spPr>
          <a:xfrm>
            <a:off x="6703541" y="1607750"/>
            <a:ext cx="65490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DBF50-F72B-46B9-BE81-5B554D9E8558}"/>
              </a:ext>
            </a:extLst>
          </p:cNvPr>
          <p:cNvSpPr txBox="1"/>
          <p:nvPr/>
        </p:nvSpPr>
        <p:spPr>
          <a:xfrm>
            <a:off x="8281634" y="1607043"/>
            <a:ext cx="11111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aesthetics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0F73B1-BE8B-4F4D-AC2D-E085316E57A2}"/>
              </a:ext>
            </a:extLst>
          </p:cNvPr>
          <p:cNvCxnSpPr>
            <a:cxnSpLocks/>
          </p:cNvCxnSpPr>
          <p:nvPr/>
        </p:nvCxnSpPr>
        <p:spPr>
          <a:xfrm flipV="1">
            <a:off x="8855264" y="1976375"/>
            <a:ext cx="0" cy="43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8AD2A8-F4B3-4ED7-86C1-E2D96C2F7F5E}"/>
              </a:ext>
            </a:extLst>
          </p:cNvPr>
          <p:cNvSpPr txBox="1"/>
          <p:nvPr/>
        </p:nvSpPr>
        <p:spPr>
          <a:xfrm>
            <a:off x="10238604" y="1607043"/>
            <a:ext cx="116359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geometry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F2ABA-2720-43EC-8AC7-807C81CA99CE}"/>
              </a:ext>
            </a:extLst>
          </p:cNvPr>
          <p:cNvCxnSpPr>
            <a:cxnSpLocks/>
          </p:cNvCxnSpPr>
          <p:nvPr/>
        </p:nvCxnSpPr>
        <p:spPr>
          <a:xfrm flipV="1">
            <a:off x="10803924" y="1948235"/>
            <a:ext cx="0" cy="43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5C9CC27-6162-48FC-BFF0-658CBCF9A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55" y="2927510"/>
            <a:ext cx="5439033" cy="3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7" grpId="0" animBg="1"/>
      <p:bldP spid="10" grpId="0" animBg="1"/>
      <p:bldP spid="14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6940-8565-41D7-82BE-308B6BBE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6" y="446733"/>
            <a:ext cx="6612286" cy="9125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Grammar of 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5D5A4-3309-4CD1-BE0C-A4523CAB726A}"/>
              </a:ext>
            </a:extLst>
          </p:cNvPr>
          <p:cNvSpPr txBox="1"/>
          <p:nvPr/>
        </p:nvSpPr>
        <p:spPr>
          <a:xfrm>
            <a:off x="505206" y="1705232"/>
            <a:ext cx="6525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Plotting framework suggested by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Leland Wilkinson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his book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Grammar of Graphics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important aspects: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Graphical components are made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distinct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Accurate plotting through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aesthetic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46104-1157-4607-A150-17AC78057704}"/>
              </a:ext>
            </a:extLst>
          </p:cNvPr>
          <p:cNvSpPr txBox="1"/>
          <p:nvPr/>
        </p:nvSpPr>
        <p:spPr>
          <a:xfrm>
            <a:off x="505206" y="3736557"/>
            <a:ext cx="54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an inefficient plot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A35F2-C5C2-4A61-934F-9022788C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696" y="1090448"/>
            <a:ext cx="3178473" cy="2693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F9B35-8031-4517-A4DB-EBDEBABE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97" y="3921223"/>
            <a:ext cx="3178473" cy="2787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594ED-F785-4413-A880-63B6817FB252}"/>
              </a:ext>
            </a:extLst>
          </p:cNvPr>
          <p:cNvSpPr txBox="1"/>
          <p:nvPr/>
        </p:nvSpPr>
        <p:spPr>
          <a:xfrm>
            <a:off x="505206" y="3736557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an efficient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12875-8626-4EF5-8BBC-FB37BD494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904" y="2828331"/>
            <a:ext cx="5432031" cy="3880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6A93A-92B8-4812-AF92-FCEE3AE66E9B}"/>
              </a:ext>
            </a:extLst>
          </p:cNvPr>
          <p:cNvSpPr txBox="1"/>
          <p:nvPr/>
        </p:nvSpPr>
        <p:spPr>
          <a:xfrm>
            <a:off x="577812" y="4475221"/>
            <a:ext cx="5202195" cy="15696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library(tidyr)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iris.tidy &lt;- iris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gather(key, Value, -Species)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separate(key, c("Part", "Measure"), "\\.")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ggplot(iris.tidy, aes(x = Species, y = Value, col = Part)) + geom_jitter() + facet_grid(. ~ Measure)</a:t>
            </a:r>
          </a:p>
        </p:txBody>
      </p:sp>
    </p:spTree>
    <p:extLst>
      <p:ext uri="{BB962C8B-B14F-4D97-AF65-F5344CB8AC3E}">
        <p14:creationId xmlns:p14="http://schemas.microsoft.com/office/powerpoint/2010/main" val="15544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4250-CEB5-48ED-A44B-80E140AF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38" y="434376"/>
            <a:ext cx="7790935" cy="94958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Architecture of ggplot2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4B994-A6ED-4727-9C0D-952BE09AAFEE}"/>
              </a:ext>
            </a:extLst>
          </p:cNvPr>
          <p:cNvSpPr txBox="1"/>
          <p:nvPr/>
        </p:nvSpPr>
        <p:spPr>
          <a:xfrm>
            <a:off x="518984" y="1804086"/>
            <a:ext cx="48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GGPLOT2 Layers: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C272C13-8AC7-444B-9491-5265CEE6DC27}"/>
              </a:ext>
            </a:extLst>
          </p:cNvPr>
          <p:cNvSpPr/>
          <p:nvPr/>
        </p:nvSpPr>
        <p:spPr>
          <a:xfrm>
            <a:off x="1124465" y="5189838"/>
            <a:ext cx="2817340" cy="654908"/>
          </a:xfrm>
          <a:prstGeom prst="parallelogra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43BDF6C-E6D1-4EA6-BEFA-AB953E630A5B}"/>
              </a:ext>
            </a:extLst>
          </p:cNvPr>
          <p:cNvSpPr/>
          <p:nvPr/>
        </p:nvSpPr>
        <p:spPr>
          <a:xfrm>
            <a:off x="1124465" y="4699686"/>
            <a:ext cx="2817340" cy="654908"/>
          </a:xfrm>
          <a:prstGeom prst="parallelogram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Aesthetics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38E99C6-8E20-4F25-BABA-C3DA10219E03}"/>
              </a:ext>
            </a:extLst>
          </p:cNvPr>
          <p:cNvSpPr/>
          <p:nvPr/>
        </p:nvSpPr>
        <p:spPr>
          <a:xfrm>
            <a:off x="1124465" y="4209534"/>
            <a:ext cx="2817340" cy="654908"/>
          </a:xfrm>
          <a:prstGeom prst="parallelogram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Geometries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AFAEEC8-73F0-4490-A287-B1B56CF9E989}"/>
              </a:ext>
            </a:extLst>
          </p:cNvPr>
          <p:cNvSpPr/>
          <p:nvPr/>
        </p:nvSpPr>
        <p:spPr>
          <a:xfrm>
            <a:off x="1124465" y="3717322"/>
            <a:ext cx="2817340" cy="654908"/>
          </a:xfrm>
          <a:prstGeom prst="parallelogram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Facets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6D9C4DC-87A5-4076-BACE-24973F62F33C}"/>
              </a:ext>
            </a:extLst>
          </p:cNvPr>
          <p:cNvSpPr/>
          <p:nvPr/>
        </p:nvSpPr>
        <p:spPr>
          <a:xfrm>
            <a:off x="1124465" y="3222020"/>
            <a:ext cx="2817340" cy="654908"/>
          </a:xfrm>
          <a:prstGeom prst="parallelogram">
            <a:avLst/>
          </a:prstGeom>
          <a:solidFill>
            <a:srgbClr val="99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Statistics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8C4ABEB-9F2F-4EC0-A10B-828D5B4066EE}"/>
              </a:ext>
            </a:extLst>
          </p:cNvPr>
          <p:cNvSpPr/>
          <p:nvPr/>
        </p:nvSpPr>
        <p:spPr>
          <a:xfrm>
            <a:off x="1124465" y="2728263"/>
            <a:ext cx="2817340" cy="654908"/>
          </a:xfrm>
          <a:prstGeom prst="parallelogram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Coordinates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E5B54C0-BAA2-4A27-9D66-DC9EC94DD950}"/>
              </a:ext>
            </a:extLst>
          </p:cNvPr>
          <p:cNvSpPr/>
          <p:nvPr/>
        </p:nvSpPr>
        <p:spPr>
          <a:xfrm>
            <a:off x="1124465" y="2266093"/>
            <a:ext cx="2817340" cy="654908"/>
          </a:xfrm>
          <a:prstGeom prst="parallelogram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15D8D9-6C24-4F00-90A7-F888AEC0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43" y="3268856"/>
            <a:ext cx="4816432" cy="1504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4D6206-72AE-4719-9611-B74AFEB31F7E}"/>
              </a:ext>
            </a:extLst>
          </p:cNvPr>
          <p:cNvSpPr txBox="1"/>
          <p:nvPr/>
        </p:nvSpPr>
        <p:spPr>
          <a:xfrm>
            <a:off x="5909163" y="1957375"/>
            <a:ext cx="4235665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9A4BC0-4460-493C-AD1F-65AA6322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01" y="3000131"/>
            <a:ext cx="3898910" cy="3548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26D42-8225-4A2D-876F-D635F26FFE15}"/>
              </a:ext>
            </a:extLst>
          </p:cNvPr>
          <p:cNvSpPr txBox="1"/>
          <p:nvPr/>
        </p:nvSpPr>
        <p:spPr>
          <a:xfrm>
            <a:off x="5909163" y="1805490"/>
            <a:ext cx="5844746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aes(Sepal.Length,Sepal.Width))+geom_jitter(alpha = 0.6)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9EFC95-86E5-4303-A15D-31BA8AC1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71" y="2999549"/>
            <a:ext cx="3895140" cy="3548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01A401-B034-4373-A9E9-2295B7DA846E}"/>
              </a:ext>
            </a:extLst>
          </p:cNvPr>
          <p:cNvSpPr txBox="1"/>
          <p:nvPr/>
        </p:nvSpPr>
        <p:spPr>
          <a:xfrm>
            <a:off x="5910060" y="1798324"/>
            <a:ext cx="5980671" cy="55399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ggplot(iris,aes(Sepal.Length,Sepal.Width))+geom_jitter(alpha = 0.6)+facet_grid(.~Species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4A16CB-7A41-4260-A2D6-1D13E1B86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01" y="2994087"/>
            <a:ext cx="3898910" cy="35485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3F6DC1-9262-4B21-8F52-3EE6F153361D}"/>
              </a:ext>
            </a:extLst>
          </p:cNvPr>
          <p:cNvSpPr txBox="1"/>
          <p:nvPr/>
        </p:nvSpPr>
        <p:spPr>
          <a:xfrm>
            <a:off x="5904826" y="1818942"/>
            <a:ext cx="598067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aes(Sepal.Length,Sepal.Width))+geom_jitter(alpha = 0.6)+ facet_grid(.~Species)+stat_smooth(method = "lm",se = F, col = "red")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C4E618-FEC1-4E70-8896-8B18A1D6A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053" y="2994087"/>
            <a:ext cx="3890958" cy="35485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1EA96D-699F-4288-B02A-08116D050818}"/>
              </a:ext>
            </a:extLst>
          </p:cNvPr>
          <p:cNvSpPr txBox="1"/>
          <p:nvPr/>
        </p:nvSpPr>
        <p:spPr>
          <a:xfrm>
            <a:off x="5899592" y="1782143"/>
            <a:ext cx="5980671" cy="110799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aes(Sepal.Length,Sepal.Width))+geom_jitter(alpha = 0.6)+facet_grid(.~Species)+stat_smooth(method = "lm",se = F, col = "red")+scale_y_continuous("Sepal Width (cm)",limits = c(2,5),expand = c(0,0))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53309E-D653-44EE-AF23-69B2C745E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101" y="2994087"/>
            <a:ext cx="3898910" cy="35485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D4A91A-6D39-42F1-8DD0-83027A291687}"/>
              </a:ext>
            </a:extLst>
          </p:cNvPr>
          <p:cNvSpPr txBox="1"/>
          <p:nvPr/>
        </p:nvSpPr>
        <p:spPr>
          <a:xfrm>
            <a:off x="5909163" y="1777872"/>
            <a:ext cx="5991139" cy="110799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ggplot(iris, aes(Sepal.Length,Sepal.Width))+geom_jitter(alpha = 0.6)+ facet_grid(.~Species)+stat_smooth(method = "lm",se = F, col = "red")+scale_y_continuous("Sepal Width (cm)",limits = c(2,5),expand = c(0,0))+theme_bw()</a:t>
            </a:r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39388A-6184-4281-AB72-F230C129F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004" y="2988043"/>
            <a:ext cx="3890959" cy="35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1E42-BB0F-46B8-BC83-CC545664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367" y="384949"/>
            <a:ext cx="5739714" cy="8507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Base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61B64-99C5-4164-BE35-60B4362DBF97}"/>
              </a:ext>
            </a:extLst>
          </p:cNvPr>
          <p:cNvSpPr txBox="1"/>
          <p:nvPr/>
        </p:nvSpPr>
        <p:spPr>
          <a:xfrm>
            <a:off x="926757" y="1878227"/>
            <a:ext cx="5622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layer contain the specifications of data set being used for plotting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a ggplot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layer contains the aesthetics, a.k.a attributes or scales onto which we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attributes include: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and y axis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Linetype, Linewidth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Alpha blending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Important to have the data in the correct format: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Concept of tidy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vs Wide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10E0C-A2C0-4042-8121-B21658E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37" y="2060448"/>
            <a:ext cx="4013475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B118-7EEC-4A8D-9DC8-BE444AF0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37" y="2060448"/>
            <a:ext cx="4151871" cy="296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15FB2-0DE1-4EB3-8327-589E07251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37" y="2071063"/>
            <a:ext cx="4411362" cy="3150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41F9-6F53-4D4E-A56A-D7AE19ADA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37" y="2010150"/>
            <a:ext cx="4496640" cy="321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61A36-1500-40CA-A155-8D5B61725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263" y="2960473"/>
            <a:ext cx="4371975" cy="175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F7C6D-3E8E-4EDE-BFD3-6FBEE4FEF2D3}"/>
              </a:ext>
            </a:extLst>
          </p:cNvPr>
          <p:cNvSpPr txBox="1"/>
          <p:nvPr/>
        </p:nvSpPr>
        <p:spPr>
          <a:xfrm>
            <a:off x="7241270" y="5330062"/>
            <a:ext cx="489657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library(tidyr)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iris.long &lt;- gather(iris, key = measurement_type,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 = measurement_value, -Species)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D6B55-FEA0-436C-B932-1581C5FE0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3263" y="2960473"/>
            <a:ext cx="3801095" cy="16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DC70A-4D40-4487-8252-A339AE29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9" r="3" b="3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7857D-A60F-44D3-884B-857B7281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9" r="3" b="3"/>
          <a:stretch/>
        </p:blipFill>
        <p:spPr>
          <a:xfrm>
            <a:off x="20" y="-2"/>
            <a:ext cx="5315041" cy="3429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71054-3575-4E01-B0C3-825D895AD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430" y="333421"/>
            <a:ext cx="6006619" cy="143910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Geometry Layer (Part I): GEOM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002D3-B454-4C32-80B1-CF497F3D8FDD}"/>
              </a:ext>
            </a:extLst>
          </p:cNvPr>
          <p:cNvSpPr txBox="1"/>
          <p:nvPr/>
        </p:nvSpPr>
        <p:spPr>
          <a:xfrm>
            <a:off x="5641430" y="2105950"/>
            <a:ext cx="5623701" cy="401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create scatter plots</a:t>
            </a:r>
          </a:p>
          <a:p>
            <a:pPr marL="342900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for showing relationships between two continuous variables, or even a continuous and categorical (with modifications)</a:t>
            </a:r>
          </a:p>
          <a:p>
            <a:pPr marL="342900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arguments:</a:t>
            </a:r>
          </a:p>
          <a:p>
            <a:pPr marL="80010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There are 6 positions – identity, dodge, stack, fill, jitter and jitterdodge</a:t>
            </a:r>
          </a:p>
          <a:p>
            <a:pPr marL="80010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  <a:p>
            <a:pPr marL="80010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</a:t>
            </a:r>
          </a:p>
          <a:p>
            <a:pPr marL="80010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</a:p>
          <a:p>
            <a:pPr marL="80010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8CC0-A2A1-4F44-8D59-683FFBDB1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9" r="3" b="3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F7759-5C4E-4661-8EF2-20C66760D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9" r="3" b="3"/>
          <a:stretch/>
        </p:blipFill>
        <p:spPr>
          <a:xfrm>
            <a:off x="20" y="-2"/>
            <a:ext cx="5315041" cy="3429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04AB2-C54E-4F7E-A3A6-2252AE20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3295" y="240632"/>
            <a:ext cx="5950348" cy="1081731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Geometry Layer (Part II): GEOM 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1498-D25C-46E3-8044-AAD55BE02F1B}"/>
              </a:ext>
            </a:extLst>
          </p:cNvPr>
          <p:cNvSpPr txBox="1"/>
          <p:nvPr/>
        </p:nvSpPr>
        <p:spPr>
          <a:xfrm>
            <a:off x="5613295" y="1562995"/>
            <a:ext cx="5285791" cy="415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Histograms are one of the most common and intuitive ways of showing distributions usually of continuous variables.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aesthetics:</a:t>
            </a:r>
          </a:p>
          <a:p>
            <a:pPr marL="742950" lvl="1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aesthetic: histograms cut up a continuous variable into discrete bins</a:t>
            </a:r>
          </a:p>
          <a:p>
            <a:pPr marL="742950" lvl="1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aesthetics: there’s no y aesthetic!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position and alpha blending to modify aesthetic layer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‘stat’ argument to count instances on the fly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close alternative: geom density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DE26A-7CB9-4525-92DA-172C5E68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9" r="3" b="3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7A82-381B-4641-ADCA-8A98B79D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4" r="3" b="4758"/>
          <a:stretch/>
        </p:blipFill>
        <p:spPr>
          <a:xfrm>
            <a:off x="20" y="-2"/>
            <a:ext cx="5315041" cy="3429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05AEF-577C-4AC2-B659-68B7E26AF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Geometry Layer (Part III): GEOM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EA8BC-F9F9-46E9-A760-CFD76B698C41}"/>
              </a:ext>
            </a:extLst>
          </p:cNvPr>
          <p:cNvSpPr txBox="1"/>
          <p:nvPr/>
        </p:nvSpPr>
        <p:spPr>
          <a:xfrm>
            <a:off x="6119732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 bar chart or bar graph is a chart or graph that presents categorical data with rectangular bars with heights or lengths proportional to the values that they represent</a:t>
            </a:r>
          </a:p>
          <a:p>
            <a:pPr marL="342900" indent="-285750" algn="just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aesthetics with position dodge, stack, fill, color and alpha</a:t>
            </a:r>
            <a:endParaRPr lang="en-US" dirty="0">
              <a:solidFill>
                <a:srgbClr val="FFFFFF"/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212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1083</TotalTime>
  <Words>1329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Gill Sans MT</vt:lpstr>
      <vt:lpstr>Parcel</vt:lpstr>
      <vt:lpstr>Introduction to ggplot2</vt:lpstr>
      <vt:lpstr>PowerPoint Presentation</vt:lpstr>
      <vt:lpstr>Why not base plot?</vt:lpstr>
      <vt:lpstr>Grammar of Graphics</vt:lpstr>
      <vt:lpstr>Architecture of ggplot2</vt:lpstr>
      <vt:lpstr>The Base Layer</vt:lpstr>
      <vt:lpstr>Geometry Layer (Part I): GEOM POINt</vt:lpstr>
      <vt:lpstr>Geometry Layer (Part II): GEOM HISTOGRAM</vt:lpstr>
      <vt:lpstr>Geometry Layer (Part III): GEOM BAR</vt:lpstr>
      <vt:lpstr>Geometry Layer (Part IV): GEOM LINE</vt:lpstr>
      <vt:lpstr>Cleaning up A plot</vt:lpstr>
      <vt:lpstr>The Goal</vt:lpstr>
      <vt:lpstr>Resources</vt:lpstr>
      <vt:lpstr>Thank you! Happy plotting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Pallav Routh</dc:creator>
  <cp:lastModifiedBy>Pallav Routh</cp:lastModifiedBy>
  <cp:revision>46</cp:revision>
  <dcterms:created xsi:type="dcterms:W3CDTF">2017-09-09T14:53:46Z</dcterms:created>
  <dcterms:modified xsi:type="dcterms:W3CDTF">2017-09-14T14:55:22Z</dcterms:modified>
</cp:coreProperties>
</file>