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5"/>
  </p:notesMasterIdLst>
  <p:handoutMasterIdLst>
    <p:handoutMasterId r:id="rId26"/>
  </p:handoutMasterIdLst>
  <p:sldIdLst>
    <p:sldId id="258" r:id="rId3"/>
    <p:sldId id="257" r:id="rId4"/>
    <p:sldId id="259" r:id="rId5"/>
    <p:sldId id="286" r:id="rId6"/>
    <p:sldId id="260" r:id="rId7"/>
    <p:sldId id="271" r:id="rId8"/>
    <p:sldId id="263" r:id="rId9"/>
    <p:sldId id="283" r:id="rId10"/>
    <p:sldId id="284" r:id="rId11"/>
    <p:sldId id="285" r:id="rId12"/>
    <p:sldId id="287" r:id="rId13"/>
    <p:sldId id="288" r:id="rId14"/>
    <p:sldId id="289" r:id="rId15"/>
    <p:sldId id="274" r:id="rId16"/>
    <p:sldId id="275" r:id="rId17"/>
    <p:sldId id="273" r:id="rId18"/>
    <p:sldId id="277" r:id="rId19"/>
    <p:sldId id="280" r:id="rId20"/>
    <p:sldId id="281" r:id="rId21"/>
    <p:sldId id="282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C84AEC-D641-4BBD-9BE7-A5B73FFDAA1F}">
          <p14:sldIdLst>
            <p14:sldId id="258"/>
            <p14:sldId id="257"/>
            <p14:sldId id="259"/>
            <p14:sldId id="286"/>
            <p14:sldId id="260"/>
            <p14:sldId id="271"/>
            <p14:sldId id="263"/>
            <p14:sldId id="283"/>
            <p14:sldId id="284"/>
            <p14:sldId id="285"/>
            <p14:sldId id="287"/>
            <p14:sldId id="288"/>
            <p14:sldId id="289"/>
            <p14:sldId id="274"/>
            <p14:sldId id="275"/>
            <p14:sldId id="273"/>
            <p14:sldId id="277"/>
            <p14:sldId id="280"/>
            <p14:sldId id="281"/>
            <p14:sldId id="282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77BA099B-FABA-4EDB-8759-5E2C45E01008}">
      <dgm:prSet phldrT="[Text]"/>
      <dgm:spPr/>
      <dgm:t>
        <a:bodyPr/>
        <a:lstStyle/>
        <a:p>
          <a:r>
            <a:rPr lang="en-US" dirty="0"/>
            <a:t>Prototypes</a:t>
          </a:r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plugging cables into computer" title="Sample Picture"/>
        </a:ext>
      </dgm:extLst>
    </dgm:pt>
    <dgm:pt modelId="{FE41D54D-1250-4C9D-AE1C-6ADFB89E3A98}">
      <dgm:prSet phldrT="[Text]"/>
      <dgm:spPr/>
      <dgm:t>
        <a:bodyPr/>
        <a:lstStyle/>
        <a:p>
          <a:r>
            <a:rPr lang="en-US" dirty="0"/>
            <a:t>Financials</a:t>
          </a:r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finger pushing power button" title="Sample Picture"/>
        </a:ext>
      </dgm:extLst>
    </dgm:pt>
    <dgm:pt modelId="{2F80060B-2178-4C39-88DE-E22E8C663FD1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 and pointing to data in column chart" title="Sample Picture"/>
        </a:ext>
      </dgm:extLst>
    </dgm:pt>
    <dgm:pt modelId="{C439EFA3-ACE9-4C38-B298-4238E6E66A25}">
      <dgm:prSet phldrT="[Text]"/>
      <dgm:spPr/>
      <dgm:t>
        <a:bodyPr/>
        <a:lstStyle/>
        <a:p>
          <a:r>
            <a:rPr lang="en-US" dirty="0"/>
            <a:t>System Requirements</a:t>
          </a:r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</dgm:pt>
    <dgm:pt modelId="{173C0D5B-2D86-456D-A251-8B716EB11AFA}" type="pres">
      <dgm:prSet presAssocID="{0FA85C9F-FCD6-4993-9528-4311BF84B060}" presName="dot1" presStyleLbl="alignNode1" presStyleIdx="0" presStyleCnt="15"/>
      <dgm:spPr/>
    </dgm:pt>
    <dgm:pt modelId="{8DC00181-D81A-4F72-A6D3-399EA3C15E73}" type="pres">
      <dgm:prSet presAssocID="{0FA85C9F-FCD6-4993-9528-4311BF84B060}" presName="dot2" presStyleLbl="alignNode1" presStyleIdx="1" presStyleCnt="15"/>
      <dgm:spPr/>
    </dgm:pt>
    <dgm:pt modelId="{226876B2-78A7-408C-8E45-1C8F63D543CB}" type="pres">
      <dgm:prSet presAssocID="{0FA85C9F-FCD6-4993-9528-4311BF84B060}" presName="dot3" presStyleLbl="alignNode1" presStyleIdx="2" presStyleCnt="15"/>
      <dgm:spPr/>
    </dgm:pt>
    <dgm:pt modelId="{23B56457-2346-4EA1-A1AC-1DD61A1D74A4}" type="pres">
      <dgm:prSet presAssocID="{0FA85C9F-FCD6-4993-9528-4311BF84B060}" presName="dot4" presStyleLbl="alignNode1" presStyleIdx="3" presStyleCnt="15"/>
      <dgm:spPr/>
    </dgm:pt>
    <dgm:pt modelId="{1C728761-B222-436F-8742-41E3FE1663C6}" type="pres">
      <dgm:prSet presAssocID="{0FA85C9F-FCD6-4993-9528-4311BF84B060}" presName="dot5" presStyleLbl="alignNode1" presStyleIdx="4" presStyleCnt="15"/>
      <dgm:spPr/>
    </dgm:pt>
    <dgm:pt modelId="{3D62AC57-7E65-4F55-B2C5-DE2DA495D972}" type="pres">
      <dgm:prSet presAssocID="{0FA85C9F-FCD6-4993-9528-4311BF84B060}" presName="dot6" presStyleLbl="alignNode1" presStyleIdx="5" presStyleCnt="15"/>
      <dgm:spPr/>
    </dgm:pt>
    <dgm:pt modelId="{55818819-EAC3-4B37-A758-623F7E9412F6}" type="pres">
      <dgm:prSet presAssocID="{0FA85C9F-FCD6-4993-9528-4311BF84B060}" presName="dot7" presStyleLbl="alignNode1" presStyleIdx="6" presStyleCnt="15"/>
      <dgm:spPr/>
    </dgm:pt>
    <dgm:pt modelId="{39E6420D-4C99-4A8E-B833-9FE8E1353E87}" type="pres">
      <dgm:prSet presAssocID="{0FA85C9F-FCD6-4993-9528-4311BF84B060}" presName="dot8" presStyleLbl="alignNode1" presStyleIdx="7" presStyleCnt="15"/>
      <dgm:spPr/>
    </dgm:pt>
    <dgm:pt modelId="{B9F44449-A2CF-46FB-A980-E172ECF811A0}" type="pres">
      <dgm:prSet presAssocID="{0FA85C9F-FCD6-4993-9528-4311BF84B060}" presName="dotArrow1" presStyleLbl="alignNode1" presStyleIdx="8" presStyleCnt="15"/>
      <dgm:spPr/>
    </dgm:pt>
    <dgm:pt modelId="{E648252E-CAA2-455A-A82D-AC6BB7541290}" type="pres">
      <dgm:prSet presAssocID="{0FA85C9F-FCD6-4993-9528-4311BF84B060}" presName="dotArrow2" presStyleLbl="alignNode1" presStyleIdx="9" presStyleCnt="15"/>
      <dgm:spPr/>
    </dgm:pt>
    <dgm:pt modelId="{714104D8-930A-4A1F-B402-2BE77935EFCA}" type="pres">
      <dgm:prSet presAssocID="{0FA85C9F-FCD6-4993-9528-4311BF84B060}" presName="dotArrow3" presStyleLbl="alignNode1" presStyleIdx="10" presStyleCnt="15"/>
      <dgm:spPr/>
    </dgm:pt>
    <dgm:pt modelId="{3F3A5ABE-0386-4878-B907-72E8EB073835}" type="pres">
      <dgm:prSet presAssocID="{0FA85C9F-FCD6-4993-9528-4311BF84B060}" presName="dotArrow4" presStyleLbl="alignNode1" presStyleIdx="11" presStyleCnt="15"/>
      <dgm:spPr/>
    </dgm:pt>
    <dgm:pt modelId="{66B157D2-617F-4600-81C1-54D22E05BD4D}" type="pres">
      <dgm:prSet presAssocID="{0FA85C9F-FCD6-4993-9528-4311BF84B060}" presName="dotArrow5" presStyleLbl="alignNode1" presStyleIdx="12" presStyleCnt="15"/>
      <dgm:spPr/>
    </dgm:pt>
    <dgm:pt modelId="{416A2F15-73F9-46F3-AD47-B996F5DC5F04}" type="pres">
      <dgm:prSet presAssocID="{0FA85C9F-FCD6-4993-9528-4311BF84B060}" presName="dotArrow6" presStyleLbl="alignNode1" presStyleIdx="13" presStyleCnt="15"/>
      <dgm:spPr/>
    </dgm:pt>
    <dgm:pt modelId="{DA7AAD41-5E68-49D8-BAB9-31F95DE8BA53}" type="pres">
      <dgm:prSet presAssocID="{0FA85C9F-FCD6-4993-9528-4311BF84B060}" presName="dotArrow7" presStyleLbl="alignNode1" presStyleIdx="14" presStyleCnt="15"/>
      <dgm:spPr/>
    </dgm:pt>
    <dgm:pt modelId="{AFAE8CB1-BD31-4AB5-813F-04CE280D7BC3}" type="pres">
      <dgm:prSet presAssocID="{AB1508C4-962A-456C-9EFB-7744E7A6850E}" presName="parTx1" presStyleLbl="node1" presStyleIdx="0" presStyleCnt="5" custLinFactNeighborX="-2442"/>
      <dgm:spPr/>
    </dgm:pt>
    <dgm:pt modelId="{7A566C52-34DA-42C8-B174-71CC7A781691}" type="pres">
      <dgm:prSet presAssocID="{0DD5DE82-B95D-4528-A702-A258F5E2C4C0}" presName="picture1" presStyleCnt="0"/>
      <dgm:spPr/>
    </dgm:pt>
    <dgm:pt modelId="{1BDDF1A7-8F9A-491D-B616-D31125DA6177}" type="pres">
      <dgm:prSet presAssocID="{0DD5DE82-B95D-4528-A702-A258F5E2C4C0}" presName="imageRepeatNode" presStyleLbl="fgImgPlace1" presStyleIdx="0" presStyleCnt="5" custLinFactNeighborX="4272" custLinFactNeighborY="-1"/>
      <dgm:spPr/>
    </dgm:pt>
    <dgm:pt modelId="{25CE29FA-35B5-4976-AE6F-6E275956B89D}" type="pres">
      <dgm:prSet presAssocID="{C439EFA3-ACE9-4C38-B298-4238E6E66A25}" presName="parTx2" presStyleLbl="node1" presStyleIdx="1" presStyleCnt="5" custLinFactNeighborX="-7120"/>
      <dgm:spPr/>
    </dgm:pt>
    <dgm:pt modelId="{303E2316-F5E0-4CA7-9B70-76FC5CD2449E}" type="pres">
      <dgm:prSet presAssocID="{4ED2BF27-E356-4271-BA0C-541D11CE4E57}" presName="picture2" presStyleCnt="0"/>
      <dgm:spPr/>
    </dgm:pt>
    <dgm:pt modelId="{E7155B03-8DE3-4B3E-A115-8567A0C88F58}" type="pres">
      <dgm:prSet presAssocID="{4ED2BF27-E356-4271-BA0C-541D11CE4E57}" presName="imageRepeatNode" presStyleLbl="fgImgPlace1" presStyleIdx="1" presStyleCnt="5"/>
      <dgm:spPr/>
    </dgm:pt>
    <dgm:pt modelId="{4BD86202-302F-4E2F-AFBB-306A3A126EF3}" type="pres">
      <dgm:prSet presAssocID="{77BA099B-FABA-4EDB-8759-5E2C45E01008}" presName="parTx3" presStyleLbl="node1" presStyleIdx="2" presStyleCnt="5"/>
      <dgm:spPr/>
    </dgm:pt>
    <dgm:pt modelId="{D7317E7B-4A4D-48AC-8D09-7E398136BB1D}" type="pres">
      <dgm:prSet presAssocID="{EE4C2868-C8D1-438D-84C2-1764E0A268CC}" presName="picture3" presStyleCnt="0"/>
      <dgm:spPr/>
    </dgm:pt>
    <dgm:pt modelId="{49CE950B-4F82-48D2-AF26-10C2170F8BB6}" type="pres">
      <dgm:prSet presAssocID="{EE4C2868-C8D1-438D-84C2-1764E0A268CC}" presName="imageRepeatNode" presStyleLbl="fgImgPlace1" presStyleIdx="2" presStyleCnt="5"/>
      <dgm:spPr/>
    </dgm:pt>
    <dgm:pt modelId="{DF1382B8-D134-46BF-9446-A780E4628B73}" type="pres">
      <dgm:prSet presAssocID="{FE41D54D-1250-4C9D-AE1C-6ADFB89E3A98}" presName="parTx4" presStyleLbl="node1" presStyleIdx="3" presStyleCnt="5"/>
      <dgm:spPr/>
    </dgm:pt>
    <dgm:pt modelId="{037FC98E-7686-4B85-A2D0-C76880C404EA}" type="pres">
      <dgm:prSet presAssocID="{58C2F588-1BB4-4D51-A46C-70E04AC3E278}" presName="picture4" presStyleCnt="0"/>
      <dgm:spPr/>
    </dgm:pt>
    <dgm:pt modelId="{BD330E29-DA28-4F5D-921B-C021D1F357B7}" type="pres">
      <dgm:prSet presAssocID="{58C2F588-1BB4-4D51-A46C-70E04AC3E278}" presName="imageRepeatNode" presStyleLbl="fgImgPlace1" presStyleIdx="3" presStyleCnt="5"/>
      <dgm:spPr/>
    </dgm:pt>
    <dgm:pt modelId="{D0FCD607-9F49-4A15-929A-8BBA12F40DC1}" type="pres">
      <dgm:prSet presAssocID="{2F80060B-2178-4C39-88DE-E22E8C663FD1}" presName="parTx5" presStyleLbl="node1" presStyleIdx="4" presStyleCnt="5"/>
      <dgm:spPr/>
    </dgm:pt>
    <dgm:pt modelId="{09319809-6BB4-43B1-9493-1B2DDCD76FA9}" type="pres">
      <dgm:prSet presAssocID="{24613E54-F040-4D87-9E02-F9F71F79060E}" presName="picture5" presStyleCnt="0"/>
      <dgm:spPr/>
    </dgm:pt>
    <dgm:pt modelId="{6BFFBD56-1663-40C9-A9CA-11AB837289A3}" type="pres">
      <dgm:prSet presAssocID="{24613E54-F040-4D87-9E02-F9F71F79060E}" presName="imageRepeatNode" presStyleLbl="fgImgPlace1" presStyleIdx="4" presStyleCnt="5"/>
      <dgm:spPr/>
    </dgm:pt>
  </dgm:ptLst>
  <dgm:cxnLst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77BA099B-FABA-4EDB-8759-5E2C45E01008}">
      <dgm:prSet phldrT="[Text]"/>
      <dgm:spPr/>
      <dgm:t>
        <a:bodyPr/>
        <a:lstStyle/>
        <a:p>
          <a:r>
            <a:rPr lang="en-US" dirty="0"/>
            <a:t>Prototypes</a:t>
          </a:r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plugging cables into computer" title="Sample Picture"/>
        </a:ext>
      </dgm:extLst>
    </dgm:pt>
    <dgm:pt modelId="{FE41D54D-1250-4C9D-AE1C-6ADFB89E3A98}">
      <dgm:prSet phldrT="[Text]"/>
      <dgm:spPr/>
      <dgm:t>
        <a:bodyPr/>
        <a:lstStyle/>
        <a:p>
          <a:r>
            <a:rPr lang="en-US" dirty="0"/>
            <a:t>Financials</a:t>
          </a:r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finger pushing power button" title="Sample Picture"/>
        </a:ext>
      </dgm:extLst>
    </dgm:pt>
    <dgm:pt modelId="{2F80060B-2178-4C39-88DE-E22E8C663FD1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 and pointing to data in column chart" title="Sample Picture"/>
        </a:ext>
      </dgm:extLst>
    </dgm:pt>
    <dgm:pt modelId="{C439EFA3-ACE9-4C38-B298-4238E6E66A25}">
      <dgm:prSet phldrT="[Text]"/>
      <dgm:spPr/>
      <dgm:t>
        <a:bodyPr/>
        <a:lstStyle/>
        <a:p>
          <a:r>
            <a:rPr lang="en-US" dirty="0"/>
            <a:t>System Requirements</a:t>
          </a:r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</dgm:pt>
    <dgm:pt modelId="{173C0D5B-2D86-456D-A251-8B716EB11AFA}" type="pres">
      <dgm:prSet presAssocID="{0FA85C9F-FCD6-4993-9528-4311BF84B060}" presName="dot1" presStyleLbl="alignNode1" presStyleIdx="0" presStyleCnt="15"/>
      <dgm:spPr/>
    </dgm:pt>
    <dgm:pt modelId="{8DC00181-D81A-4F72-A6D3-399EA3C15E73}" type="pres">
      <dgm:prSet presAssocID="{0FA85C9F-FCD6-4993-9528-4311BF84B060}" presName="dot2" presStyleLbl="alignNode1" presStyleIdx="1" presStyleCnt="15"/>
      <dgm:spPr/>
    </dgm:pt>
    <dgm:pt modelId="{226876B2-78A7-408C-8E45-1C8F63D543CB}" type="pres">
      <dgm:prSet presAssocID="{0FA85C9F-FCD6-4993-9528-4311BF84B060}" presName="dot3" presStyleLbl="alignNode1" presStyleIdx="2" presStyleCnt="15"/>
      <dgm:spPr/>
    </dgm:pt>
    <dgm:pt modelId="{23B56457-2346-4EA1-A1AC-1DD61A1D74A4}" type="pres">
      <dgm:prSet presAssocID="{0FA85C9F-FCD6-4993-9528-4311BF84B060}" presName="dot4" presStyleLbl="alignNode1" presStyleIdx="3" presStyleCnt="15"/>
      <dgm:spPr/>
    </dgm:pt>
    <dgm:pt modelId="{1C728761-B222-436F-8742-41E3FE1663C6}" type="pres">
      <dgm:prSet presAssocID="{0FA85C9F-FCD6-4993-9528-4311BF84B060}" presName="dot5" presStyleLbl="alignNode1" presStyleIdx="4" presStyleCnt="15"/>
      <dgm:spPr/>
    </dgm:pt>
    <dgm:pt modelId="{3D62AC57-7E65-4F55-B2C5-DE2DA495D972}" type="pres">
      <dgm:prSet presAssocID="{0FA85C9F-FCD6-4993-9528-4311BF84B060}" presName="dot6" presStyleLbl="alignNode1" presStyleIdx="5" presStyleCnt="15"/>
      <dgm:spPr/>
    </dgm:pt>
    <dgm:pt modelId="{55818819-EAC3-4B37-A758-623F7E9412F6}" type="pres">
      <dgm:prSet presAssocID="{0FA85C9F-FCD6-4993-9528-4311BF84B060}" presName="dot7" presStyleLbl="alignNode1" presStyleIdx="6" presStyleCnt="15"/>
      <dgm:spPr/>
    </dgm:pt>
    <dgm:pt modelId="{39E6420D-4C99-4A8E-B833-9FE8E1353E87}" type="pres">
      <dgm:prSet presAssocID="{0FA85C9F-FCD6-4993-9528-4311BF84B060}" presName="dot8" presStyleLbl="alignNode1" presStyleIdx="7" presStyleCnt="15"/>
      <dgm:spPr/>
    </dgm:pt>
    <dgm:pt modelId="{B9F44449-A2CF-46FB-A980-E172ECF811A0}" type="pres">
      <dgm:prSet presAssocID="{0FA85C9F-FCD6-4993-9528-4311BF84B060}" presName="dotArrow1" presStyleLbl="alignNode1" presStyleIdx="8" presStyleCnt="15"/>
      <dgm:spPr/>
    </dgm:pt>
    <dgm:pt modelId="{E648252E-CAA2-455A-A82D-AC6BB7541290}" type="pres">
      <dgm:prSet presAssocID="{0FA85C9F-FCD6-4993-9528-4311BF84B060}" presName="dotArrow2" presStyleLbl="alignNode1" presStyleIdx="9" presStyleCnt="15"/>
      <dgm:spPr/>
    </dgm:pt>
    <dgm:pt modelId="{714104D8-930A-4A1F-B402-2BE77935EFCA}" type="pres">
      <dgm:prSet presAssocID="{0FA85C9F-FCD6-4993-9528-4311BF84B060}" presName="dotArrow3" presStyleLbl="alignNode1" presStyleIdx="10" presStyleCnt="15"/>
      <dgm:spPr/>
    </dgm:pt>
    <dgm:pt modelId="{3F3A5ABE-0386-4878-B907-72E8EB073835}" type="pres">
      <dgm:prSet presAssocID="{0FA85C9F-FCD6-4993-9528-4311BF84B060}" presName="dotArrow4" presStyleLbl="alignNode1" presStyleIdx="11" presStyleCnt="15"/>
      <dgm:spPr/>
    </dgm:pt>
    <dgm:pt modelId="{66B157D2-617F-4600-81C1-54D22E05BD4D}" type="pres">
      <dgm:prSet presAssocID="{0FA85C9F-FCD6-4993-9528-4311BF84B060}" presName="dotArrow5" presStyleLbl="alignNode1" presStyleIdx="12" presStyleCnt="15"/>
      <dgm:spPr/>
    </dgm:pt>
    <dgm:pt modelId="{416A2F15-73F9-46F3-AD47-B996F5DC5F04}" type="pres">
      <dgm:prSet presAssocID="{0FA85C9F-FCD6-4993-9528-4311BF84B060}" presName="dotArrow6" presStyleLbl="alignNode1" presStyleIdx="13" presStyleCnt="15"/>
      <dgm:spPr/>
    </dgm:pt>
    <dgm:pt modelId="{DA7AAD41-5E68-49D8-BAB9-31F95DE8BA53}" type="pres">
      <dgm:prSet presAssocID="{0FA85C9F-FCD6-4993-9528-4311BF84B060}" presName="dotArrow7" presStyleLbl="alignNode1" presStyleIdx="14" presStyleCnt="15"/>
      <dgm:spPr/>
    </dgm:pt>
    <dgm:pt modelId="{AFAE8CB1-BD31-4AB5-813F-04CE280D7BC3}" type="pres">
      <dgm:prSet presAssocID="{AB1508C4-962A-456C-9EFB-7744E7A6850E}" presName="parTx1" presStyleLbl="node1" presStyleIdx="0" presStyleCnt="5" custLinFactNeighborX="-2442"/>
      <dgm:spPr/>
    </dgm:pt>
    <dgm:pt modelId="{7A566C52-34DA-42C8-B174-71CC7A781691}" type="pres">
      <dgm:prSet presAssocID="{0DD5DE82-B95D-4528-A702-A258F5E2C4C0}" presName="picture1" presStyleCnt="0"/>
      <dgm:spPr/>
    </dgm:pt>
    <dgm:pt modelId="{1BDDF1A7-8F9A-491D-B616-D31125DA6177}" type="pres">
      <dgm:prSet presAssocID="{0DD5DE82-B95D-4528-A702-A258F5E2C4C0}" presName="imageRepeatNode" presStyleLbl="fgImgPlace1" presStyleIdx="0" presStyleCnt="5"/>
      <dgm:spPr/>
    </dgm:pt>
    <dgm:pt modelId="{25CE29FA-35B5-4976-AE6F-6E275956B89D}" type="pres">
      <dgm:prSet presAssocID="{C439EFA3-ACE9-4C38-B298-4238E6E66A25}" presName="parTx2" presStyleLbl="node1" presStyleIdx="1" presStyleCnt="5"/>
      <dgm:spPr/>
    </dgm:pt>
    <dgm:pt modelId="{303E2316-F5E0-4CA7-9B70-76FC5CD2449E}" type="pres">
      <dgm:prSet presAssocID="{4ED2BF27-E356-4271-BA0C-541D11CE4E57}" presName="picture2" presStyleCnt="0"/>
      <dgm:spPr/>
    </dgm:pt>
    <dgm:pt modelId="{E7155B03-8DE3-4B3E-A115-8567A0C88F58}" type="pres">
      <dgm:prSet presAssocID="{4ED2BF27-E356-4271-BA0C-541D11CE4E57}" presName="imageRepeatNode" presStyleLbl="fgImgPlace1" presStyleIdx="1" presStyleCnt="5"/>
      <dgm:spPr/>
    </dgm:pt>
    <dgm:pt modelId="{4BD86202-302F-4E2F-AFBB-306A3A126EF3}" type="pres">
      <dgm:prSet presAssocID="{77BA099B-FABA-4EDB-8759-5E2C45E01008}" presName="parTx3" presStyleLbl="node1" presStyleIdx="2" presStyleCnt="5"/>
      <dgm:spPr/>
    </dgm:pt>
    <dgm:pt modelId="{D7317E7B-4A4D-48AC-8D09-7E398136BB1D}" type="pres">
      <dgm:prSet presAssocID="{EE4C2868-C8D1-438D-84C2-1764E0A268CC}" presName="picture3" presStyleCnt="0"/>
      <dgm:spPr/>
    </dgm:pt>
    <dgm:pt modelId="{49CE950B-4F82-48D2-AF26-10C2170F8BB6}" type="pres">
      <dgm:prSet presAssocID="{EE4C2868-C8D1-438D-84C2-1764E0A268CC}" presName="imageRepeatNode" presStyleLbl="fgImgPlace1" presStyleIdx="2" presStyleCnt="5"/>
      <dgm:spPr/>
    </dgm:pt>
    <dgm:pt modelId="{DF1382B8-D134-46BF-9446-A780E4628B73}" type="pres">
      <dgm:prSet presAssocID="{FE41D54D-1250-4C9D-AE1C-6ADFB89E3A98}" presName="parTx4" presStyleLbl="node1" presStyleIdx="3" presStyleCnt="5"/>
      <dgm:spPr/>
    </dgm:pt>
    <dgm:pt modelId="{037FC98E-7686-4B85-A2D0-C76880C404EA}" type="pres">
      <dgm:prSet presAssocID="{58C2F588-1BB4-4D51-A46C-70E04AC3E278}" presName="picture4" presStyleCnt="0"/>
      <dgm:spPr/>
    </dgm:pt>
    <dgm:pt modelId="{BD330E29-DA28-4F5D-921B-C021D1F357B7}" type="pres">
      <dgm:prSet presAssocID="{58C2F588-1BB4-4D51-A46C-70E04AC3E278}" presName="imageRepeatNode" presStyleLbl="fgImgPlace1" presStyleIdx="3" presStyleCnt="5"/>
      <dgm:spPr/>
    </dgm:pt>
    <dgm:pt modelId="{D0FCD607-9F49-4A15-929A-8BBA12F40DC1}" type="pres">
      <dgm:prSet presAssocID="{2F80060B-2178-4C39-88DE-E22E8C663FD1}" presName="parTx5" presStyleLbl="node1" presStyleIdx="4" presStyleCnt="5"/>
      <dgm:spPr/>
    </dgm:pt>
    <dgm:pt modelId="{09319809-6BB4-43B1-9493-1B2DDCD76FA9}" type="pres">
      <dgm:prSet presAssocID="{24613E54-F040-4D87-9E02-F9F71F79060E}" presName="picture5" presStyleCnt="0"/>
      <dgm:spPr/>
    </dgm:pt>
    <dgm:pt modelId="{6BFFBD56-1663-40C9-A9CA-11AB837289A3}" type="pres">
      <dgm:prSet presAssocID="{24613E54-F040-4D87-9E02-F9F71F79060E}" presName="imageRepeatNode" presStyleLbl="fgImgPlace1" presStyleIdx="4" presStyleCnt="5"/>
      <dgm:spPr/>
    </dgm:pt>
  </dgm:ptLst>
  <dgm:cxnLst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485112" y="4917058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2278675" y="5000957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2067679" y="5070313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853428" y="5124008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611723" y="4104920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448267" y="4270480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288342" y="3098138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651723" y="1871541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470032" y="420655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605486" y="316062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740940" y="210909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877045" y="316062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5012499" y="420655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740940" y="432401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740940" y="653893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1287037" y="5302571"/>
          <a:ext cx="2006410" cy="5380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Problem</a:t>
          </a:r>
        </a:p>
      </dsp:txBody>
      <dsp:txXfrm>
        <a:off x="1313303" y="5328837"/>
        <a:ext cx="1953878" cy="485537"/>
      </dsp:txXfrm>
    </dsp:sp>
    <dsp:sp modelId="{1BDDF1A7-8F9A-491D-B616-D31125DA6177}">
      <dsp:nvSpPr>
        <dsp:cNvPr id="0" name=""/>
        <dsp:cNvSpPr/>
      </dsp:nvSpPr>
      <dsp:spPr>
        <a:xfrm>
          <a:off x="819320" y="4775399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2956031" y="4666620"/>
          <a:ext cx="2006410" cy="53806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System Requirements</a:t>
          </a:r>
        </a:p>
      </dsp:txBody>
      <dsp:txXfrm>
        <a:off x="2982297" y="4692886"/>
        <a:ext cx="1953878" cy="485537"/>
      </dsp:txXfrm>
    </dsp:sp>
    <dsp:sp modelId="{E7155B03-8DE3-4B3E-A115-8567A0C88F58}">
      <dsp:nvSpPr>
        <dsp:cNvPr id="0" name=""/>
        <dsp:cNvSpPr/>
      </dsp:nvSpPr>
      <dsp:spPr>
        <a:xfrm>
          <a:off x="2542419" y="413945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4054879" y="3747651"/>
          <a:ext cx="2006410" cy="5380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Prototypes</a:t>
          </a:r>
        </a:p>
      </dsp:txBody>
      <dsp:txXfrm>
        <a:off x="4081145" y="3773917"/>
        <a:ext cx="1953878" cy="485537"/>
      </dsp:txXfrm>
    </dsp:sp>
    <dsp:sp modelId="{49CE950B-4F82-48D2-AF26-10C2170F8BB6}">
      <dsp:nvSpPr>
        <dsp:cNvPr id="0" name=""/>
        <dsp:cNvSpPr/>
      </dsp:nvSpPr>
      <dsp:spPr>
        <a:xfrm>
          <a:off x="3498411" y="322048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4554365" y="2566359"/>
          <a:ext cx="2006410" cy="5380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Financials</a:t>
          </a:r>
        </a:p>
      </dsp:txBody>
      <dsp:txXfrm>
        <a:off x="4580631" y="2592625"/>
        <a:ext cx="1953878" cy="485537"/>
      </dsp:txXfrm>
    </dsp:sp>
    <dsp:sp modelId="{BD330E29-DA28-4F5D-921B-C021D1F357B7}">
      <dsp:nvSpPr>
        <dsp:cNvPr id="0" name=""/>
        <dsp:cNvSpPr/>
      </dsp:nvSpPr>
      <dsp:spPr>
        <a:xfrm>
          <a:off x="3997897" y="203919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832436" y="1363813"/>
          <a:ext cx="2006410" cy="53806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</a:t>
          </a:r>
        </a:p>
      </dsp:txBody>
      <dsp:txXfrm>
        <a:off x="4858702" y="1390079"/>
        <a:ext cx="1953878" cy="485537"/>
      </dsp:txXfrm>
    </dsp:sp>
    <dsp:sp modelId="{6BFFBD56-1663-40C9-A9CA-11AB837289A3}">
      <dsp:nvSpPr>
        <dsp:cNvPr id="0" name=""/>
        <dsp:cNvSpPr/>
      </dsp:nvSpPr>
      <dsp:spPr>
        <a:xfrm>
          <a:off x="4275968" y="836651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485112" y="4917058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2278675" y="5000957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2067679" y="5070313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853428" y="5124008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611723" y="4104920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448267" y="4270480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288342" y="3098138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651723" y="1871541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470032" y="420655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605486" y="316062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740940" y="210909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877045" y="316062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5012499" y="420655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740940" y="432401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740940" y="653893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1287037" y="5302571"/>
          <a:ext cx="2006410" cy="5380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Problem</a:t>
          </a:r>
        </a:p>
      </dsp:txBody>
      <dsp:txXfrm>
        <a:off x="1313303" y="5328837"/>
        <a:ext cx="1953878" cy="485537"/>
      </dsp:txXfrm>
    </dsp:sp>
    <dsp:sp modelId="{1BDDF1A7-8F9A-491D-B616-D31125DA6177}">
      <dsp:nvSpPr>
        <dsp:cNvPr id="0" name=""/>
        <dsp:cNvSpPr/>
      </dsp:nvSpPr>
      <dsp:spPr>
        <a:xfrm>
          <a:off x="779565" y="477540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3098887" y="4666620"/>
          <a:ext cx="2006410" cy="53806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System Requirements</a:t>
          </a:r>
        </a:p>
      </dsp:txBody>
      <dsp:txXfrm>
        <a:off x="3125153" y="4692886"/>
        <a:ext cx="1953878" cy="485537"/>
      </dsp:txXfrm>
    </dsp:sp>
    <dsp:sp modelId="{E7155B03-8DE3-4B3E-A115-8567A0C88F58}">
      <dsp:nvSpPr>
        <dsp:cNvPr id="0" name=""/>
        <dsp:cNvSpPr/>
      </dsp:nvSpPr>
      <dsp:spPr>
        <a:xfrm>
          <a:off x="2542419" y="413945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4054879" y="3747651"/>
          <a:ext cx="2006410" cy="5380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Prototypes</a:t>
          </a:r>
        </a:p>
      </dsp:txBody>
      <dsp:txXfrm>
        <a:off x="4081145" y="3773917"/>
        <a:ext cx="1953878" cy="485537"/>
      </dsp:txXfrm>
    </dsp:sp>
    <dsp:sp modelId="{49CE950B-4F82-48D2-AF26-10C2170F8BB6}">
      <dsp:nvSpPr>
        <dsp:cNvPr id="0" name=""/>
        <dsp:cNvSpPr/>
      </dsp:nvSpPr>
      <dsp:spPr>
        <a:xfrm>
          <a:off x="3498411" y="322048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4554365" y="2566359"/>
          <a:ext cx="2006410" cy="5380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Financials</a:t>
          </a:r>
        </a:p>
      </dsp:txBody>
      <dsp:txXfrm>
        <a:off x="4580631" y="2592625"/>
        <a:ext cx="1953878" cy="485537"/>
      </dsp:txXfrm>
    </dsp:sp>
    <dsp:sp modelId="{BD330E29-DA28-4F5D-921B-C021D1F357B7}">
      <dsp:nvSpPr>
        <dsp:cNvPr id="0" name=""/>
        <dsp:cNvSpPr/>
      </dsp:nvSpPr>
      <dsp:spPr>
        <a:xfrm>
          <a:off x="3997897" y="203919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832436" y="1363813"/>
          <a:ext cx="2006410" cy="53806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</a:t>
          </a:r>
        </a:p>
      </dsp:txBody>
      <dsp:txXfrm>
        <a:off x="4858702" y="1390079"/>
        <a:ext cx="1953878" cy="485537"/>
      </dsp:txXfrm>
    </dsp:sp>
    <dsp:sp modelId="{6BFFBD56-1663-40C9-A9CA-11AB837289A3}">
      <dsp:nvSpPr>
        <dsp:cNvPr id="0" name=""/>
        <dsp:cNvSpPr/>
      </dsp:nvSpPr>
      <dsp:spPr>
        <a:xfrm>
          <a:off x="4275968" y="836651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n-US"/>
              <a:t>5/2/2017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n-US"/>
              <a:t>5/2/2017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3B08C-5B41-4DE7-826F-BE88CF277A0B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1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5/2/2017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5/2/2017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5/2/2017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5/2/2017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5/2/2017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5/2/2017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5/2/2017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5/2/2017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30729" y="1124530"/>
            <a:ext cx="10417627" cy="2387600"/>
          </a:xfrm>
        </p:spPr>
        <p:txBody>
          <a:bodyPr>
            <a:normAutofit/>
          </a:bodyPr>
          <a:lstStyle/>
          <a:p>
            <a:r>
              <a:rPr lang="en-US" sz="8000" dirty="0"/>
              <a:t>Essential Systems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6071" y="3557084"/>
            <a:ext cx="9144000" cy="610733"/>
          </a:xfrm>
        </p:spPr>
        <p:txBody>
          <a:bodyPr>
            <a:normAutofit/>
          </a:bodyPr>
          <a:lstStyle/>
          <a:p>
            <a:r>
              <a:rPr lang="en-US" sz="3200" dirty="0"/>
              <a:t>The Race to a New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7642" y="4212771"/>
            <a:ext cx="909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Krysta Albertson, Jordan Gates, Andrew Huff, Adam </a:t>
            </a:r>
            <a:r>
              <a:rPr lang="en-US" dirty="0" err="1"/>
              <a:t>Passanisi</a:t>
            </a:r>
            <a:r>
              <a:rPr lang="en-US" dirty="0"/>
              <a:t>, Nick Phelps, Louis </a:t>
            </a:r>
            <a:r>
              <a:rPr lang="en-US" dirty="0" err="1"/>
              <a:t>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7642" y="5584371"/>
            <a:ext cx="79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Kentucky Horsemen’s Benevolent and Protective Association</a:t>
            </a:r>
          </a:p>
        </p:txBody>
      </p:sp>
    </p:spTree>
    <p:extLst>
      <p:ext uri="{BB962C8B-B14F-4D97-AF65-F5344CB8AC3E}">
        <p14:creationId xmlns:p14="http://schemas.microsoft.com/office/powerpoint/2010/main" val="214999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Benefits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741297"/>
            <a:ext cx="4886325" cy="50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9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Feed</a:t>
            </a:r>
          </a:p>
        </p:txBody>
      </p:sp>
      <p:pic>
        <p:nvPicPr>
          <p:cNvPr id="4" name="Picture 3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2646335"/>
            <a:ext cx="7943850" cy="30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Form</a:t>
            </a:r>
          </a:p>
        </p:txBody>
      </p:sp>
      <p:pic>
        <p:nvPicPr>
          <p:cNvPr id="4" name="Picture 3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06" y="1691322"/>
            <a:ext cx="4392842" cy="365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8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Member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362" y="2314829"/>
            <a:ext cx="5910062" cy="39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8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Newsletter</a:t>
            </a:r>
          </a:p>
        </p:txBody>
      </p:sp>
      <p:pic>
        <p:nvPicPr>
          <p:cNvPr id="4" name="Picture 3" descr="Sample ema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24" y="1476375"/>
            <a:ext cx="11052439" cy="50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Forms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17" y="2055290"/>
            <a:ext cx="3631685" cy="36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Claims</a:t>
            </a:r>
          </a:p>
        </p:txBody>
      </p:sp>
      <p:pic>
        <p:nvPicPr>
          <p:cNvPr id="4" name="Picture 4" descr="clai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388" y="1371600"/>
            <a:ext cx="4085193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Recover Data</a:t>
            </a:r>
          </a:p>
        </p:txBody>
      </p:sp>
      <p:pic>
        <p:nvPicPr>
          <p:cNvPr id="3" name="Picture 2" descr="Screen Shot 2017-03-08 at 7.51.52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2" y="1553584"/>
            <a:ext cx="3182926" cy="1678848"/>
          </a:xfrm>
          <a:prstGeom prst="rect">
            <a:avLst/>
          </a:prstGeom>
        </p:spPr>
      </p:pic>
      <p:pic>
        <p:nvPicPr>
          <p:cNvPr id="4" name="Picture 3" descr="Screen Shot 2017-03-08 at 7.56.54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2" y="3864151"/>
            <a:ext cx="3408990" cy="2046164"/>
          </a:xfrm>
          <a:prstGeom prst="rect">
            <a:avLst/>
          </a:prstGeom>
        </p:spPr>
      </p:pic>
      <p:pic>
        <p:nvPicPr>
          <p:cNvPr id="5" name="Picture 4" descr="Screen Shot 2017-03-08 at 7.56.08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8" y="1437956"/>
            <a:ext cx="3182926" cy="191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770" y="5128281"/>
            <a:ext cx="1740558" cy="1564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00" y="2962366"/>
            <a:ext cx="4680140" cy="2010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00" y="806777"/>
            <a:ext cx="4667842" cy="2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628" y="365760"/>
            <a:ext cx="9692640" cy="68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Economic Benefits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247582"/>
              </p:ext>
            </p:extLst>
          </p:nvPr>
        </p:nvGraphicFramePr>
        <p:xfrm>
          <a:off x="477572" y="1149436"/>
          <a:ext cx="11340752" cy="5144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7594">
                  <a:extLst>
                    <a:ext uri="{9D8B030D-6E8A-4147-A177-3AD203B41FA5}">
                      <a16:colId xmlns:a16="http://schemas.microsoft.com/office/drawing/2014/main" val="3720259415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1871330939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2143149571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2960504997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2997454196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321466557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405012006"/>
                    </a:ext>
                  </a:extLst>
                </a:gridCol>
                <a:gridCol w="1417594">
                  <a:extLst>
                    <a:ext uri="{9D8B030D-6E8A-4147-A177-3AD203B41FA5}">
                      <a16:colId xmlns:a16="http://schemas.microsoft.com/office/drawing/2014/main" val="1355792219"/>
                    </a:ext>
                  </a:extLst>
                </a:gridCol>
              </a:tblGrid>
              <a:tr h="45115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2017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2018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2019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2020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2021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2022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2930358"/>
                  </a:ext>
                </a:extLst>
              </a:tr>
              <a:tr h="451157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2598477"/>
                  </a:ext>
                </a:extLst>
              </a:tr>
              <a:tr h="451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Newsletter Savings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6,000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6,126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6,255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6,386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6,520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7,889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572287"/>
                  </a:ext>
                </a:extLst>
              </a:tr>
              <a:tr h="530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Disaster Recovery Savings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10,000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10,210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10,424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10,643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10,867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11,095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1599344"/>
                  </a:ext>
                </a:extLst>
              </a:tr>
              <a:tr h="79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Manual Labor Savings (12hrs/</a:t>
                      </a:r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wk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@ $20/</a:t>
                      </a:r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hr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12,000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12,252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12,509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12,772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13,040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13,314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8355954"/>
                  </a:ext>
                </a:extLst>
              </a:tr>
              <a:tr h="522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Online Donations (</a:t>
                      </a:r>
                      <a:r>
                        <a:rPr lang="en-US" sz="16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Avg</a:t>
                      </a:r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175/6mo)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175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179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182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186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194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6011830"/>
                  </a:ext>
                </a:extLst>
              </a:tr>
              <a:tr h="22557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Legislative Value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4572335"/>
                  </a:ext>
                </a:extLst>
              </a:tr>
              <a:tr h="225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 BENEFITS: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38,175 </a:t>
                      </a:r>
                      <a:endParaRPr lang="en-US" sz="1600" b="0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38,588 </a:t>
                      </a:r>
                      <a:endParaRPr lang="en-US" sz="1600" b="0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39,189 </a:t>
                      </a:r>
                      <a:endParaRPr lang="en-US" sz="1600" b="0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39,801 </a:t>
                      </a:r>
                      <a:endParaRPr lang="en-US" sz="1600" b="0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40,427 </a:t>
                      </a:r>
                      <a:endParaRPr lang="en-US" sz="1600" b="0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42,298 </a:t>
                      </a:r>
                      <a:endParaRPr lang="en-US" sz="1600" b="0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8230383"/>
                  </a:ext>
                </a:extLst>
              </a:tr>
              <a:tr h="451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PV of BENEFITS: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37,063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26,947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26,712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26,478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26,247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27,861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$    171,308 </a:t>
                      </a:r>
                      <a:endParaRPr lang="en-US" sz="16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900228"/>
                  </a:ext>
                </a:extLst>
              </a:tr>
              <a:tr h="530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PV of ALL BENEFITS: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37,063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64,010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90,722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117,200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143,447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171,308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27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82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149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Economic Costs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438912" y="980661"/>
          <a:ext cx="11338560" cy="5522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114691825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22339235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7211621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17880484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10648587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54873846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30998691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488014462"/>
                    </a:ext>
                  </a:extLst>
                </a:gridCol>
              </a:tblGrid>
              <a:tr h="448056">
                <a:tc>
                  <a:txBody>
                    <a:bodyPr/>
                    <a:lstStyle/>
                    <a:p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2017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2018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2020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2021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2022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85807580"/>
                  </a:ext>
                </a:extLst>
              </a:tr>
              <a:tr h="558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Database Administrator Labor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15,800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208931"/>
                  </a:ext>
                </a:extLst>
              </a:tr>
              <a:tr h="262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Analyst Labor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12,000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253405"/>
                  </a:ext>
                </a:extLst>
              </a:tr>
              <a:tr h="374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Software Developer Labor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18,000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6691851"/>
                  </a:ext>
                </a:extLst>
              </a:tr>
              <a:tr h="372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 DEVELOPMENT COSTS: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45,800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0069275"/>
                  </a:ext>
                </a:extLst>
              </a:tr>
              <a:tr h="2626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474062"/>
                  </a:ext>
                </a:extLst>
              </a:tr>
              <a:tr h="259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Hosting License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200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854050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Cloud Backup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119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121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124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127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129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132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421620"/>
                  </a:ext>
                </a:extLst>
              </a:tr>
              <a:tr h="251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SQL Server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60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61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63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64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65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67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006523"/>
                  </a:ext>
                </a:extLst>
              </a:tr>
              <a:tr h="558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 OPERATIONAL COSTS: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479 </a:t>
                      </a:r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183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187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391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395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399 </a:t>
                      </a:r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6314317"/>
                  </a:ext>
                </a:extLst>
              </a:tr>
              <a:tr h="2626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991904"/>
                  </a:ext>
                </a:extLst>
              </a:tr>
              <a:tr h="262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 COSTS: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46,279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183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187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391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395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399 </a:t>
                      </a:r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179708"/>
                  </a:ext>
                </a:extLst>
              </a:tr>
              <a:tr h="262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PV of COSTS: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44,931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172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171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347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340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344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$      45,961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5984358"/>
                  </a:ext>
                </a:extLst>
              </a:tr>
              <a:tr h="262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PV of ALL COSTS: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44,931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45,103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45,274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45,621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45,961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46,305 </a:t>
                      </a:r>
                      <a:endParaRPr lang="en-US" sz="1600" b="1" i="0" u="sng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840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55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74638"/>
            <a:ext cx="6614652" cy="13255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4" descr="Ascending Picture Accent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909561"/>
              </p:ext>
            </p:extLst>
          </p:nvPr>
        </p:nvGraphicFramePr>
        <p:xfrm>
          <a:off x="3960812" y="273050"/>
          <a:ext cx="7618413" cy="605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Totals and ROI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421651"/>
              </p:ext>
            </p:extLst>
          </p:nvPr>
        </p:nvGraphicFramePr>
        <p:xfrm>
          <a:off x="438912" y="2199862"/>
          <a:ext cx="11338560" cy="3366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49503861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88612535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92621940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96410589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30618173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8676762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74954448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60048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2021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2022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0112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Total Project Benefits - Costs: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(8,104)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28,405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29,002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29,411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30,033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31,900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9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Yearly NPV: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(7,868)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26,775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26,541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26,131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25,906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27,517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$      97,485 </a:t>
                      </a:r>
                      <a:endParaRPr lang="en-US" sz="16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15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Cumulative NPV:</a:t>
                      </a:r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(7,868)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18,907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45,448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71,579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97,485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125,002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12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77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Return on Investment:</a:t>
                      </a:r>
                      <a:endParaRPr lang="en-US" sz="20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212.10%</a:t>
                      </a:r>
                      <a:endParaRPr lang="en-US" sz="2400" b="1" i="0" u="sng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191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Breakeven Point:</a:t>
                      </a:r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1.293858447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95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1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4" name="Content Placeholder 4" descr="Ascending Picture Accent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297370"/>
              </p:ext>
            </p:extLst>
          </p:nvPr>
        </p:nvGraphicFramePr>
        <p:xfrm>
          <a:off x="3960812" y="273050"/>
          <a:ext cx="7618413" cy="605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36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570" y="2668089"/>
            <a:ext cx="4690259" cy="1325562"/>
          </a:xfrm>
        </p:spPr>
        <p:txBody>
          <a:bodyPr>
            <a:normAutofit/>
          </a:bodyPr>
          <a:lstStyle/>
          <a:p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38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receive money for reports or donations online</a:t>
            </a:r>
          </a:p>
          <a:p>
            <a:r>
              <a:rPr lang="en-US" dirty="0"/>
              <a:t>No ability to process forms, claims, memberships, sales bills or reports online</a:t>
            </a:r>
          </a:p>
          <a:p>
            <a:r>
              <a:rPr lang="en-US" dirty="0"/>
              <a:t>Newsletter not electronically available online</a:t>
            </a:r>
          </a:p>
          <a:p>
            <a:r>
              <a:rPr lang="en-US" dirty="0"/>
              <a:t>No plan for business continuity</a:t>
            </a:r>
          </a:p>
        </p:txBody>
      </p:sp>
    </p:spTree>
    <p:extLst>
      <p:ext uri="{BB962C8B-B14F-4D97-AF65-F5344CB8AC3E}">
        <p14:creationId xmlns:p14="http://schemas.microsoft.com/office/powerpoint/2010/main" val="173146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100" dirty="0"/>
              <a:t>Donations shall be able to be received online. </a:t>
            </a:r>
          </a:p>
          <a:p>
            <a:r>
              <a:rPr lang="en-US" sz="2100" dirty="0"/>
              <a:t>Reports shall be able to be requested online.</a:t>
            </a:r>
          </a:p>
          <a:p>
            <a:r>
              <a:rPr lang="en-US" sz="2100" dirty="0"/>
              <a:t>Reports shall be able to be paid for online.</a:t>
            </a:r>
          </a:p>
          <a:p>
            <a:r>
              <a:rPr lang="en-US" sz="2100" dirty="0"/>
              <a:t>Benefit forms shall be online for members to view in a documents gallery.</a:t>
            </a:r>
          </a:p>
          <a:p>
            <a:r>
              <a:rPr lang="en-US" sz="2100" dirty="0"/>
              <a:t>The KHBPA shall be able to poll members online.</a:t>
            </a:r>
          </a:p>
          <a:p>
            <a:r>
              <a:rPr lang="en-US" sz="2100" dirty="0"/>
              <a:t>The website shall drive traffic through the use of social media links.</a:t>
            </a:r>
          </a:p>
          <a:p>
            <a:r>
              <a:rPr lang="en-US" sz="2100" dirty="0"/>
              <a:t>The system shall have a disaster recovery plan.</a:t>
            </a:r>
          </a:p>
          <a:p>
            <a:r>
              <a:rPr lang="en-US" sz="2100" dirty="0"/>
              <a:t>The system shall allow for backups.</a:t>
            </a:r>
          </a:p>
          <a:p>
            <a:r>
              <a:rPr lang="en-US" sz="2100" dirty="0"/>
              <a:t>The website shall allow for users to sign up for a membership online.</a:t>
            </a:r>
          </a:p>
          <a:p>
            <a:r>
              <a:rPr lang="en-US" sz="2100" dirty="0"/>
              <a:t>The website shall have a member log in page for members to access their accounts.</a:t>
            </a:r>
          </a:p>
          <a:p>
            <a:r>
              <a:rPr lang="en-US" dirty="0"/>
              <a:t>The website shall have a method for allowing events to get feedback.</a:t>
            </a:r>
          </a:p>
          <a:p>
            <a:r>
              <a:rPr lang="en-US" dirty="0"/>
              <a:t>The website shall allow users to submit forms.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000" dirty="0"/>
              <a:t>The website shall have a calendar to show upcoming events.</a:t>
            </a:r>
          </a:p>
          <a:p>
            <a:r>
              <a:rPr lang="en-US" sz="6000" dirty="0"/>
              <a:t>The website shall allow members or users to upload photos directly to the website.</a:t>
            </a:r>
          </a:p>
          <a:p>
            <a:r>
              <a:rPr lang="en-US" sz="6000" dirty="0"/>
              <a:t>The website shall have a photo gallery.</a:t>
            </a:r>
          </a:p>
          <a:p>
            <a:r>
              <a:rPr lang="en-US" sz="6000" dirty="0"/>
              <a:t>The website shall allow the KHBPA to send electronic newsletters.</a:t>
            </a:r>
          </a:p>
          <a:p>
            <a:r>
              <a:rPr lang="en-US" sz="6000" dirty="0"/>
              <a:t>The website shall allow for newsletter signup requests to be submitted. </a:t>
            </a:r>
          </a:p>
          <a:p>
            <a:r>
              <a:rPr lang="en-US" sz="6000" dirty="0"/>
              <a:t>The website shall have a contact us section for viewers to send questions to the KHBPA.</a:t>
            </a:r>
          </a:p>
          <a:p>
            <a:r>
              <a:rPr lang="en-US" sz="6000" dirty="0"/>
              <a:t>The website shall be mobile friendly so that users without a computer can easily navigate the website. </a:t>
            </a:r>
          </a:p>
          <a:p>
            <a:r>
              <a:rPr lang="en-US" sz="6000" dirty="0"/>
              <a:t>The website shall allow for an admin to manage users accounts. </a:t>
            </a:r>
          </a:p>
          <a:p>
            <a:r>
              <a:rPr lang="en-US" sz="6000" dirty="0"/>
              <a:t>The website shall allow for employees of the KHBPA information to be shown for contact purposes.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9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12" y="1426278"/>
            <a:ext cx="4862430" cy="50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6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71" y="1384946"/>
            <a:ext cx="5270112" cy="53140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Member</a:t>
            </a:r>
          </a:p>
        </p:txBody>
      </p:sp>
    </p:spTree>
    <p:extLst>
      <p:ext uri="{BB962C8B-B14F-4D97-AF65-F5344CB8AC3E}">
        <p14:creationId xmlns:p14="http://schemas.microsoft.com/office/powerpoint/2010/main" val="26263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Donation</a:t>
            </a:r>
          </a:p>
        </p:txBody>
      </p:sp>
      <p:sp>
        <p:nvSpPr>
          <p:cNvPr id="8" name="Callout: Down Arrow 7"/>
          <p:cNvSpPr/>
          <p:nvPr/>
        </p:nvSpPr>
        <p:spPr>
          <a:xfrm>
            <a:off x="6102927" y="1375923"/>
            <a:ext cx="2441519" cy="281176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02"/>
          <a:stretch/>
        </p:blipFill>
        <p:spPr>
          <a:xfrm>
            <a:off x="501365" y="1777414"/>
            <a:ext cx="2422589" cy="1024604"/>
          </a:xfrm>
          <a:prstGeom prst="rect">
            <a:avLst/>
          </a:prstGeom>
        </p:spPr>
      </p:pic>
      <p:sp>
        <p:nvSpPr>
          <p:cNvPr id="4" name="Arrow: Right 3"/>
          <p:cNvSpPr/>
          <p:nvPr/>
        </p:nvSpPr>
        <p:spPr>
          <a:xfrm>
            <a:off x="3572540" y="1915638"/>
            <a:ext cx="2402958" cy="74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1375923"/>
            <a:ext cx="2441519" cy="1827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62" y="3495624"/>
            <a:ext cx="1468473" cy="3202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06" y="3495624"/>
            <a:ext cx="2456283" cy="2716280"/>
          </a:xfrm>
          <a:prstGeom prst="rect">
            <a:avLst/>
          </a:prstGeom>
        </p:spPr>
      </p:pic>
      <p:sp>
        <p:nvSpPr>
          <p:cNvPr id="10" name="Arrow: Left-Right 9"/>
          <p:cNvSpPr/>
          <p:nvPr/>
        </p:nvSpPr>
        <p:spPr>
          <a:xfrm>
            <a:off x="5876036" y="4412003"/>
            <a:ext cx="2895299" cy="11264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Claim</a:t>
            </a:r>
          </a:p>
        </p:txBody>
      </p:sp>
      <p:pic>
        <p:nvPicPr>
          <p:cNvPr id="4" name="Picture 3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73" y="1895475"/>
            <a:ext cx="40862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Feedback</a:t>
            </a:r>
          </a:p>
        </p:txBody>
      </p:sp>
      <p:pic>
        <p:nvPicPr>
          <p:cNvPr id="5" name="Picture 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672770"/>
            <a:ext cx="4937579" cy="49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69218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01 16x9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C868D2-6573-4D26-A171-D32801EAA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0</TotalTime>
  <Words>640</Words>
  <Application>Microsoft Office PowerPoint</Application>
  <PresentationFormat>Widescreen</PresentationFormat>
  <Paragraphs>246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 Light</vt:lpstr>
      <vt:lpstr>Candara</vt:lpstr>
      <vt:lpstr>Process 01 16x9</vt:lpstr>
      <vt:lpstr>Essential Systems</vt:lpstr>
      <vt:lpstr>Agenda</vt:lpstr>
      <vt:lpstr>Problem Statement</vt:lpstr>
      <vt:lpstr>System Requirements</vt:lpstr>
      <vt:lpstr>Login Page</vt:lpstr>
      <vt:lpstr>Create Member</vt:lpstr>
      <vt:lpstr>Make a Donation</vt:lpstr>
      <vt:lpstr>Benefits Claim</vt:lpstr>
      <vt:lpstr>Event Feedback</vt:lpstr>
      <vt:lpstr>View Benefits</vt:lpstr>
      <vt:lpstr>News Feed</vt:lpstr>
      <vt:lpstr>Print Form</vt:lpstr>
      <vt:lpstr>Poll Member</vt:lpstr>
      <vt:lpstr>Send Newsletter</vt:lpstr>
      <vt:lpstr>Submit Forms</vt:lpstr>
      <vt:lpstr>Process Claims</vt:lpstr>
      <vt:lpstr>Backup and Recover Data</vt:lpstr>
      <vt:lpstr>Economic Benefits</vt:lpstr>
      <vt:lpstr>Economic Costs</vt:lpstr>
      <vt:lpstr>Totals and ROI</vt:lpstr>
      <vt:lpstr>Review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Systems</dc:title>
  <dc:creator/>
  <cp:keywords/>
  <cp:lastModifiedBy/>
  <cp:revision>7</cp:revision>
  <dcterms:created xsi:type="dcterms:W3CDTF">2017-03-03T14:58:52Z</dcterms:created>
  <dcterms:modified xsi:type="dcterms:W3CDTF">2017-05-02T13:16:52Z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