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60" r:id="rId6"/>
    <p:sldId id="266" r:id="rId7"/>
    <p:sldId id="267" r:id="rId8"/>
    <p:sldId id="263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4A8C-EE62-4C41-859D-37CAAA7C6895}" type="datetimeFigureOut">
              <a:rPr lang="en-US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3B08C-5B41-4DE7-826F-BE88CF277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shows the activity of the current web site. As shown in this model, all processes of the current web site are single actions,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8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2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74.128.158.20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Essential Systems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Race to a New System</a:t>
            </a:r>
            <a:endParaRPr lang="en-US" sz="1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Louis Ries, Andrew Huff, Krysta Albertson, Nick Phelps, Jordan Gates, Adam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Passanisi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Kentucky Horsemen's Benevolent and Protective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Major Problems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System Requirements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Economic Benefits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Prototypes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5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Major Problems</a:t>
            </a:r>
            <a:endParaRPr lang="en-US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Can’t receive money for reports or donations online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No ability to process forms, claims, memberships, sales bills or reports online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Newsletter not electronically available online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No plan for business continuity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Mobile website needs to be modernized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Printable documents</a:t>
            </a:r>
          </a:p>
          <a:p>
            <a:pPr lvl="1"/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Online payments</a:t>
            </a:r>
          </a:p>
          <a:p>
            <a:pPr lvl="1"/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Donations</a:t>
            </a:r>
          </a:p>
          <a:p>
            <a:pPr lvl="1"/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Newsletter</a:t>
            </a:r>
          </a:p>
          <a:p>
            <a:pPr lvl="1"/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Member sign-up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28" y="365760"/>
            <a:ext cx="9692640" cy="68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Economic Benefits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837786"/>
              </p:ext>
            </p:extLst>
          </p:nvPr>
        </p:nvGraphicFramePr>
        <p:xfrm>
          <a:off x="477572" y="1202444"/>
          <a:ext cx="11340752" cy="5089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594">
                  <a:extLst>
                    <a:ext uri="{9D8B030D-6E8A-4147-A177-3AD203B41FA5}">
                      <a16:colId xmlns:a16="http://schemas.microsoft.com/office/drawing/2014/main" val="3720259415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1871330939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143149571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960504997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997454196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321466557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405012006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1355792219"/>
                    </a:ext>
                  </a:extLst>
                </a:gridCol>
              </a:tblGrid>
              <a:tr h="45115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2017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2018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2019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2020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2021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2022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2930358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2598477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Newsletter Savings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6,000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6,126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6,255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6,386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6,520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7,889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572287"/>
                  </a:ext>
                </a:extLst>
              </a:tr>
              <a:tr h="530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Disaster Recovery Savings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10,210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10,424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10,643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10,867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11,095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599344"/>
                  </a:ext>
                </a:extLst>
              </a:tr>
              <a:tr h="79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Manual Labor Savings (12hrs/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wk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@ $20/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hr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12,000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12,252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12,509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12,772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13,040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13,314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8355954"/>
                  </a:ext>
                </a:extLst>
              </a:tr>
              <a:tr h="530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Online Donations (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175/6mo)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175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179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182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186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6011830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BENEFITS: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28,175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28,588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29,189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29,801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30,427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32,298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572335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BENEFITS: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27,354 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26,947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26,712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26,478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26,247 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27,861 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$    161,599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900228"/>
                  </a:ext>
                </a:extLst>
              </a:tr>
              <a:tr h="530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ALL BENEFITS: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27,354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54,301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81,013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107,491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133,738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161,599 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2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8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49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Economic Costs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054344"/>
              </p:ext>
            </p:extLst>
          </p:nvPr>
        </p:nvGraphicFramePr>
        <p:xfrm>
          <a:off x="438912" y="980661"/>
          <a:ext cx="11338560" cy="5522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114691825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22339235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7211621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17880484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1064858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54873846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30998691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488014462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5807580"/>
                  </a:ext>
                </a:extLst>
              </a:tr>
              <a:tr h="558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Database Administrator Labor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15,800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208931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Analyst Labor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12,000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253405"/>
                  </a:ext>
                </a:extLst>
              </a:tr>
              <a:tr h="374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Software Developer Labor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691851"/>
                  </a:ext>
                </a:extLst>
              </a:tr>
              <a:tr h="372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DEVELOPMENT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45,800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069275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474062"/>
                  </a:ext>
                </a:extLst>
              </a:tr>
              <a:tr h="259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Hosting License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54050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Cloud Backup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121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127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132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421620"/>
                  </a:ext>
                </a:extLst>
              </a:tr>
              <a:tr h="251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SQL Server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61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63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67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006523"/>
                  </a:ext>
                </a:extLst>
              </a:tr>
              <a:tr h="558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OPERATIONAL COSTS: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479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183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187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391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6314317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991904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46,279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183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187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391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395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399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179708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44,931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172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347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340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344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$      45,961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984358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ALL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44,931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45,103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45,274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45,621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45,961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46,305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84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5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Totals and ROI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883690"/>
              </p:ext>
            </p:extLst>
          </p:nvPr>
        </p:nvGraphicFramePr>
        <p:xfrm>
          <a:off x="438912" y="2199862"/>
          <a:ext cx="11338560" cy="3366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49503861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8612535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92621940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96410589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30618173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8676762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74954448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60048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11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Project Benefits - Costs: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(18,104)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28,405 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29,002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29,411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30,033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31,900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9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Yearly NPV: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(17,577)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26,775 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26,541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26,131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25,906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27,517 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$      87,777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1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Cumulative NPV: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(17,577)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9,198 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35,739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61,870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87,777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115,294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12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7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Return on Investment:</a:t>
                      </a:r>
                      <a:endParaRPr lang="en-US" sz="20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190.98%</a:t>
                      </a:r>
                      <a:endParaRPr lang="en-US" sz="24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19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Breakeven Point: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1.65646759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95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HBPA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 Prototype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Major Problems</a:t>
            </a:r>
          </a:p>
          <a:p>
            <a:pPr lv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Website needs to be modernized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System Requirements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Economic Benefits</a:t>
            </a:r>
          </a:p>
          <a:p>
            <a:pPr lv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ROI: 190.8% 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Prototypes 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398</Words>
  <Application>Microsoft Office PowerPoint</Application>
  <PresentationFormat>Widescreen</PresentationFormat>
  <Paragraphs>223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Wingdings 2</vt:lpstr>
      <vt:lpstr>View</vt:lpstr>
      <vt:lpstr>Essential Systems The Race to a New System</vt:lpstr>
      <vt:lpstr>Agenda</vt:lpstr>
      <vt:lpstr>Major Problems</vt:lpstr>
      <vt:lpstr>System Requirements</vt:lpstr>
      <vt:lpstr>Economic Benefits</vt:lpstr>
      <vt:lpstr>Economic Costs</vt:lpstr>
      <vt:lpstr>Totals and ROI</vt:lpstr>
      <vt:lpstr>Prototypes</vt:lpstr>
      <vt:lpstr>Recap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Systems</dc:title>
  <dc:creator/>
  <cp:lastModifiedBy>Louis Ries</cp:lastModifiedBy>
  <cp:revision>33</cp:revision>
  <dcterms:created xsi:type="dcterms:W3CDTF">2012-07-27T01:16:44Z</dcterms:created>
  <dcterms:modified xsi:type="dcterms:W3CDTF">2017-02-15T00:45:41Z</dcterms:modified>
</cp:coreProperties>
</file>