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0" r:id="rId4"/>
  </p:sldMasterIdLst>
  <p:notesMasterIdLst>
    <p:notesMasterId r:id="rId20"/>
  </p:notesMasterIdLst>
  <p:handoutMasterIdLst>
    <p:handoutMasterId r:id="rId21"/>
  </p:handoutMasterIdLst>
  <p:sldIdLst>
    <p:sldId id="268" r:id="rId5"/>
    <p:sldId id="270" r:id="rId6"/>
    <p:sldId id="272" r:id="rId7"/>
    <p:sldId id="271" r:id="rId8"/>
    <p:sldId id="277" r:id="rId9"/>
    <p:sldId id="274" r:id="rId10"/>
    <p:sldId id="275" r:id="rId11"/>
    <p:sldId id="276" r:id="rId12"/>
    <p:sldId id="279" r:id="rId13"/>
    <p:sldId id="285" r:id="rId14"/>
    <p:sldId id="286" r:id="rId15"/>
    <p:sldId id="287" r:id="rId16"/>
    <p:sldId id="283" r:id="rId17"/>
    <p:sldId id="284" r:id="rId18"/>
    <p:sldId id="28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chana Sharma" initials="AS" lastIdx="2" clrIdx="0">
    <p:extLst>
      <p:ext uri="{19B8F6BF-5375-455C-9EA6-DF929625EA0E}">
        <p15:presenceInfo xmlns:p15="http://schemas.microsoft.com/office/powerpoint/2012/main" userId="0be6fd4b196052b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35" autoAdjust="0"/>
  </p:normalViewPr>
  <p:slideViewPr>
    <p:cSldViewPr snapToGrid="0" snapToObjects="1">
      <p:cViewPr varScale="1">
        <p:scale>
          <a:sx n="62" d="100"/>
          <a:sy n="62" d="100"/>
        </p:scale>
        <p:origin x="828" y="44"/>
      </p:cViewPr>
      <p:guideLst/>
    </p:cSldViewPr>
  </p:slideViewPr>
  <p:notesTextViewPr>
    <p:cViewPr>
      <p:scale>
        <a:sx n="1" d="1"/>
        <a:sy n="1" d="1"/>
      </p:scale>
      <p:origin x="0" y="0"/>
    </p:cViewPr>
  </p:notesTextViewPr>
  <p:notesViewPr>
    <p:cSldViewPr snapToGrid="0" snapToObjects="1">
      <p:cViewPr varScale="1">
        <p:scale>
          <a:sx n="68" d="100"/>
          <a:sy n="68" d="100"/>
        </p:scale>
        <p:origin x="3288" y="3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0BB816-636F-4C40-9EC7-A3BA365B89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7CE0D02-F780-4697-9A30-3F10F4D67C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99885C-64C6-4202-8B65-38170DBD673D}" type="datetimeFigureOut">
              <a:rPr lang="en-US" smtClean="0"/>
              <a:t>10/31/2023</a:t>
            </a:fld>
            <a:endParaRPr lang="en-US" dirty="0"/>
          </a:p>
        </p:txBody>
      </p:sp>
      <p:sp>
        <p:nvSpPr>
          <p:cNvPr id="4" name="Footer Placeholder 3">
            <a:extLst>
              <a:ext uri="{FF2B5EF4-FFF2-40B4-BE49-F238E27FC236}">
                <a16:creationId xmlns:a16="http://schemas.microsoft.com/office/drawing/2014/main" id="{E50C7536-00AB-4C14-90D3-7D88603F2A5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FDBC111-E561-48D6-9DB3-85F8BE552B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1AA4D1-BF1D-4260-B442-EBD7859EC5F1}" type="slidenum">
              <a:rPr lang="en-US" smtClean="0"/>
              <a:t>‹#›</a:t>
            </a:fld>
            <a:endParaRPr lang="en-US" dirty="0"/>
          </a:p>
        </p:txBody>
      </p:sp>
    </p:spTree>
    <p:extLst>
      <p:ext uri="{BB962C8B-B14F-4D97-AF65-F5344CB8AC3E}">
        <p14:creationId xmlns:p14="http://schemas.microsoft.com/office/powerpoint/2010/main" val="6911460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49326-15A5-4041-B3F6-1CB1FE840753}" type="datetimeFigureOut">
              <a:rPr lang="en-US" smtClean="0"/>
              <a:t>10/31/2023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D39BA2-F127-4DB1-B8FD-D5A70CC3E01B}" type="slidenum">
              <a:rPr lang="en-US" smtClean="0"/>
              <a:t>‹#›</a:t>
            </a:fld>
            <a:endParaRPr lang="en-US" dirty="0"/>
          </a:p>
        </p:txBody>
      </p:sp>
    </p:spTree>
    <p:extLst>
      <p:ext uri="{BB962C8B-B14F-4D97-AF65-F5344CB8AC3E}">
        <p14:creationId xmlns:p14="http://schemas.microsoft.com/office/powerpoint/2010/main" val="4002405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D39BA2-F127-4DB1-B8FD-D5A70CC3E01B}" type="slidenum">
              <a:rPr lang="en-US" smtClean="0"/>
              <a:t>1</a:t>
            </a:fld>
            <a:endParaRPr lang="en-US" dirty="0"/>
          </a:p>
        </p:txBody>
      </p:sp>
    </p:spTree>
    <p:extLst>
      <p:ext uri="{BB962C8B-B14F-4D97-AF65-F5344CB8AC3E}">
        <p14:creationId xmlns:p14="http://schemas.microsoft.com/office/powerpoint/2010/main" val="2738549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519C6-11A5-294F-4048-175F98E1DA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CA4BD04-3E8A-1C31-5554-05DFCEF2E9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361AB0D-3B2B-BE4A-30F2-14AC3F3A4A02}"/>
              </a:ext>
            </a:extLst>
          </p:cNvPr>
          <p:cNvSpPr>
            <a:spLocks noGrp="1"/>
          </p:cNvSpPr>
          <p:nvPr>
            <p:ph type="dt" sz="half" idx="10"/>
          </p:nvPr>
        </p:nvSpPr>
        <p:spPr/>
        <p:txBody>
          <a:bodyPr/>
          <a:lstStyle/>
          <a:p>
            <a:fld id="{B61BEF0D-F0BB-DE4B-95CE-6DB70DBA9567}" type="datetimeFigureOut">
              <a:rPr lang="en-US" smtClean="0"/>
              <a:pPr/>
              <a:t>10/31/2023</a:t>
            </a:fld>
            <a:endParaRPr lang="en-US" dirty="0"/>
          </a:p>
        </p:txBody>
      </p:sp>
      <p:sp>
        <p:nvSpPr>
          <p:cNvPr id="5" name="Footer Placeholder 4">
            <a:extLst>
              <a:ext uri="{FF2B5EF4-FFF2-40B4-BE49-F238E27FC236}">
                <a16:creationId xmlns:a16="http://schemas.microsoft.com/office/drawing/2014/main" id="{72F70EF3-5BAF-FB1B-1750-7586111EDE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003C41A-5E31-8F37-230D-72295461AFB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7541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18C4A-A7B9-8BBB-6A7A-33BB4655BDF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D2D56F-6BE7-8D68-6687-2030B182EF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2A4C8F-B077-0079-E0BF-9E8076D23ECA}"/>
              </a:ext>
            </a:extLst>
          </p:cNvPr>
          <p:cNvSpPr>
            <a:spLocks noGrp="1"/>
          </p:cNvSpPr>
          <p:nvPr>
            <p:ph type="dt" sz="half" idx="10"/>
          </p:nvPr>
        </p:nvSpPr>
        <p:spPr/>
        <p:txBody>
          <a:bodyPr/>
          <a:lstStyle/>
          <a:p>
            <a:fld id="{B61BEF0D-F0BB-DE4B-95CE-6DB70DBA9567}" type="datetimeFigureOut">
              <a:rPr lang="en-US" smtClean="0"/>
              <a:pPr/>
              <a:t>10/31/2023</a:t>
            </a:fld>
            <a:endParaRPr lang="en-US" dirty="0"/>
          </a:p>
        </p:txBody>
      </p:sp>
      <p:sp>
        <p:nvSpPr>
          <p:cNvPr id="5" name="Footer Placeholder 4">
            <a:extLst>
              <a:ext uri="{FF2B5EF4-FFF2-40B4-BE49-F238E27FC236}">
                <a16:creationId xmlns:a16="http://schemas.microsoft.com/office/drawing/2014/main" id="{797CA468-8594-4893-8197-1F885209577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B2B854A-F723-F03E-E752-758EC7595AE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43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E896ED-5B95-AD1C-4035-FADBD6A686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02B151-BCC8-B4EF-DB5F-699E683432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824D97-484F-9E83-1E53-F59D2375EC1B}"/>
              </a:ext>
            </a:extLst>
          </p:cNvPr>
          <p:cNvSpPr>
            <a:spLocks noGrp="1"/>
          </p:cNvSpPr>
          <p:nvPr>
            <p:ph type="dt" sz="half" idx="10"/>
          </p:nvPr>
        </p:nvSpPr>
        <p:spPr/>
        <p:txBody>
          <a:bodyPr/>
          <a:lstStyle/>
          <a:p>
            <a:fld id="{B61BEF0D-F0BB-DE4B-95CE-6DB70DBA9567}" type="datetimeFigureOut">
              <a:rPr lang="en-US" smtClean="0"/>
              <a:pPr/>
              <a:t>10/31/2023</a:t>
            </a:fld>
            <a:endParaRPr lang="en-US" dirty="0"/>
          </a:p>
        </p:txBody>
      </p:sp>
      <p:sp>
        <p:nvSpPr>
          <p:cNvPr id="5" name="Footer Placeholder 4">
            <a:extLst>
              <a:ext uri="{FF2B5EF4-FFF2-40B4-BE49-F238E27FC236}">
                <a16:creationId xmlns:a16="http://schemas.microsoft.com/office/drawing/2014/main" id="{917BFC4D-15B6-60B2-264B-5041C73FCFC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B2056AB-F8C2-8E24-41C9-4A296E7EDD1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2604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E5FEE-193A-118B-16D6-B8976772E6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2C4019-4F09-10C5-515C-1DC2D35951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05581E-DFB0-2F6A-710C-2C2E7D89422F}"/>
              </a:ext>
            </a:extLst>
          </p:cNvPr>
          <p:cNvSpPr>
            <a:spLocks noGrp="1"/>
          </p:cNvSpPr>
          <p:nvPr>
            <p:ph type="dt" sz="half" idx="10"/>
          </p:nvPr>
        </p:nvSpPr>
        <p:spPr/>
        <p:txBody>
          <a:bodyPr/>
          <a:lstStyle/>
          <a:p>
            <a:fld id="{B61BEF0D-F0BB-DE4B-95CE-6DB70DBA9567}" type="datetimeFigureOut">
              <a:rPr lang="en-US" smtClean="0"/>
              <a:pPr/>
              <a:t>10/31/2023</a:t>
            </a:fld>
            <a:endParaRPr lang="en-US" dirty="0"/>
          </a:p>
        </p:txBody>
      </p:sp>
      <p:sp>
        <p:nvSpPr>
          <p:cNvPr id="5" name="Footer Placeholder 4">
            <a:extLst>
              <a:ext uri="{FF2B5EF4-FFF2-40B4-BE49-F238E27FC236}">
                <a16:creationId xmlns:a16="http://schemas.microsoft.com/office/drawing/2014/main" id="{087744E7-C0D7-C92E-5392-2B5D3EA8A0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E80204D-EDF1-84C1-F537-5EEAAE6ECE9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9548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18BA9-6B13-A09F-57EF-C84B064571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84E2F36-35C9-CE1C-71EB-14A158F5A5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661A81-20AE-5863-23F6-750DFFFD6CEC}"/>
              </a:ext>
            </a:extLst>
          </p:cNvPr>
          <p:cNvSpPr>
            <a:spLocks noGrp="1"/>
          </p:cNvSpPr>
          <p:nvPr>
            <p:ph type="dt" sz="half" idx="10"/>
          </p:nvPr>
        </p:nvSpPr>
        <p:spPr/>
        <p:txBody>
          <a:bodyPr/>
          <a:lstStyle/>
          <a:p>
            <a:fld id="{B61BEF0D-F0BB-DE4B-95CE-6DB70DBA9567}" type="datetimeFigureOut">
              <a:rPr lang="en-US" smtClean="0"/>
              <a:pPr/>
              <a:t>10/31/2023</a:t>
            </a:fld>
            <a:endParaRPr lang="en-US" dirty="0"/>
          </a:p>
        </p:txBody>
      </p:sp>
      <p:sp>
        <p:nvSpPr>
          <p:cNvPr id="5" name="Footer Placeholder 4">
            <a:extLst>
              <a:ext uri="{FF2B5EF4-FFF2-40B4-BE49-F238E27FC236}">
                <a16:creationId xmlns:a16="http://schemas.microsoft.com/office/drawing/2014/main" id="{736795E7-AA71-C62E-8A0E-59F3A373C07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E05A0AB-2258-F2AA-EB08-B0B6985301A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717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AE48B-E423-F9AE-83F7-1B01A5133D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0D5730-5446-144E-6C48-316E6ABE24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BD9CB7B-A6F0-823F-3CAB-73C4537461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94D2B36-D8BD-BD35-C5BF-E55DF5DDD170}"/>
              </a:ext>
            </a:extLst>
          </p:cNvPr>
          <p:cNvSpPr>
            <a:spLocks noGrp="1"/>
          </p:cNvSpPr>
          <p:nvPr>
            <p:ph type="dt" sz="half" idx="10"/>
          </p:nvPr>
        </p:nvSpPr>
        <p:spPr/>
        <p:txBody>
          <a:bodyPr/>
          <a:lstStyle/>
          <a:p>
            <a:fld id="{B61BEF0D-F0BB-DE4B-95CE-6DB70DBA9567}" type="datetimeFigureOut">
              <a:rPr lang="en-US" smtClean="0"/>
              <a:pPr/>
              <a:t>10/31/2023</a:t>
            </a:fld>
            <a:endParaRPr lang="en-US" dirty="0"/>
          </a:p>
        </p:txBody>
      </p:sp>
      <p:sp>
        <p:nvSpPr>
          <p:cNvPr id="6" name="Footer Placeholder 5">
            <a:extLst>
              <a:ext uri="{FF2B5EF4-FFF2-40B4-BE49-F238E27FC236}">
                <a16:creationId xmlns:a16="http://schemas.microsoft.com/office/drawing/2014/main" id="{1A7011ED-A7A5-FABC-48FB-6CA23543A0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354E841-F691-71D3-22A3-0AC755F7FD4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3962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68388-F86A-820F-C1A3-E23961EF9CF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7DC41D-547D-E51E-4C70-D8B98F94AE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B8256-FB24-7AA0-11BE-523AA26C4B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DE7163-714A-2BA9-490B-871FDD2B42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F3C5DE-FB1F-1261-360E-DE3FB38478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68EE40-4228-E1EF-2E9E-6ED20F14DE3A}"/>
              </a:ext>
            </a:extLst>
          </p:cNvPr>
          <p:cNvSpPr>
            <a:spLocks noGrp="1"/>
          </p:cNvSpPr>
          <p:nvPr>
            <p:ph type="dt" sz="half" idx="10"/>
          </p:nvPr>
        </p:nvSpPr>
        <p:spPr/>
        <p:txBody>
          <a:bodyPr/>
          <a:lstStyle/>
          <a:p>
            <a:fld id="{B61BEF0D-F0BB-DE4B-95CE-6DB70DBA9567}" type="datetimeFigureOut">
              <a:rPr lang="en-US" smtClean="0"/>
              <a:pPr/>
              <a:t>10/31/2023</a:t>
            </a:fld>
            <a:endParaRPr lang="en-US" dirty="0"/>
          </a:p>
        </p:txBody>
      </p:sp>
      <p:sp>
        <p:nvSpPr>
          <p:cNvPr id="8" name="Footer Placeholder 7">
            <a:extLst>
              <a:ext uri="{FF2B5EF4-FFF2-40B4-BE49-F238E27FC236}">
                <a16:creationId xmlns:a16="http://schemas.microsoft.com/office/drawing/2014/main" id="{29592039-1D6C-9534-5B09-E8C722B8F80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031209E-EA7E-5F36-8571-74026BB1FAE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4847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6A9AA-071D-DFCA-E5F0-AA4595C55F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BE21747-AFB8-A842-427A-E575AD503A65}"/>
              </a:ext>
            </a:extLst>
          </p:cNvPr>
          <p:cNvSpPr>
            <a:spLocks noGrp="1"/>
          </p:cNvSpPr>
          <p:nvPr>
            <p:ph type="dt" sz="half" idx="10"/>
          </p:nvPr>
        </p:nvSpPr>
        <p:spPr/>
        <p:txBody>
          <a:bodyPr/>
          <a:lstStyle/>
          <a:p>
            <a:fld id="{B61BEF0D-F0BB-DE4B-95CE-6DB70DBA9567}" type="datetimeFigureOut">
              <a:rPr lang="en-US" smtClean="0"/>
              <a:pPr/>
              <a:t>10/31/2023</a:t>
            </a:fld>
            <a:endParaRPr lang="en-US" dirty="0"/>
          </a:p>
        </p:txBody>
      </p:sp>
      <p:sp>
        <p:nvSpPr>
          <p:cNvPr id="4" name="Footer Placeholder 3">
            <a:extLst>
              <a:ext uri="{FF2B5EF4-FFF2-40B4-BE49-F238E27FC236}">
                <a16:creationId xmlns:a16="http://schemas.microsoft.com/office/drawing/2014/main" id="{9D4A9852-0CC3-A2CF-DAE3-3A4AE8AEB19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0279CBF-9D26-9FD4-9D79-A6B7D90770B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7533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74BDB8-EB63-69A7-089F-FCB9FC14BAB6}"/>
              </a:ext>
            </a:extLst>
          </p:cNvPr>
          <p:cNvSpPr>
            <a:spLocks noGrp="1"/>
          </p:cNvSpPr>
          <p:nvPr>
            <p:ph type="dt" sz="half" idx="10"/>
          </p:nvPr>
        </p:nvSpPr>
        <p:spPr/>
        <p:txBody>
          <a:bodyPr/>
          <a:lstStyle/>
          <a:p>
            <a:fld id="{B61BEF0D-F0BB-DE4B-95CE-6DB70DBA9567}" type="datetimeFigureOut">
              <a:rPr lang="en-US" smtClean="0"/>
              <a:pPr/>
              <a:t>10/31/2023</a:t>
            </a:fld>
            <a:endParaRPr lang="en-US" dirty="0"/>
          </a:p>
        </p:txBody>
      </p:sp>
      <p:sp>
        <p:nvSpPr>
          <p:cNvPr id="3" name="Footer Placeholder 2">
            <a:extLst>
              <a:ext uri="{FF2B5EF4-FFF2-40B4-BE49-F238E27FC236}">
                <a16:creationId xmlns:a16="http://schemas.microsoft.com/office/drawing/2014/main" id="{DD030D12-2C10-C8A1-DCEC-EE17C93A37A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96CCDDE-CF70-3DF5-82CA-78710C20E57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0977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ED855-D40D-9BF6-17B2-C66110CE4D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E80D353-5D92-4522-4990-E54FF426EC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663D974-6437-E77D-A57E-77B13BA3F6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86A842-8D80-1DD1-7233-2391A2404856}"/>
              </a:ext>
            </a:extLst>
          </p:cNvPr>
          <p:cNvSpPr>
            <a:spLocks noGrp="1"/>
          </p:cNvSpPr>
          <p:nvPr>
            <p:ph type="dt" sz="half" idx="10"/>
          </p:nvPr>
        </p:nvSpPr>
        <p:spPr/>
        <p:txBody>
          <a:bodyPr/>
          <a:lstStyle/>
          <a:p>
            <a:fld id="{B61BEF0D-F0BB-DE4B-95CE-6DB70DBA9567}" type="datetimeFigureOut">
              <a:rPr lang="en-US" smtClean="0"/>
              <a:pPr/>
              <a:t>10/31/2023</a:t>
            </a:fld>
            <a:endParaRPr lang="en-US" dirty="0"/>
          </a:p>
        </p:txBody>
      </p:sp>
      <p:sp>
        <p:nvSpPr>
          <p:cNvPr id="6" name="Footer Placeholder 5">
            <a:extLst>
              <a:ext uri="{FF2B5EF4-FFF2-40B4-BE49-F238E27FC236}">
                <a16:creationId xmlns:a16="http://schemas.microsoft.com/office/drawing/2014/main" id="{8ABFA2AF-B82E-009A-EED3-4B5AE9E4141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B315094-7A58-E7EB-2BE2-DA8A92220A5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1352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4A651-7612-8BAD-3D0E-A5C02F2C9A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8A1CF0A-086F-D9C4-EDEA-4C926B04D5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C840955-9703-6D99-11A5-1F7C8D8A2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290B89-44C7-D977-C945-2AD7436C3C82}"/>
              </a:ext>
            </a:extLst>
          </p:cNvPr>
          <p:cNvSpPr>
            <a:spLocks noGrp="1"/>
          </p:cNvSpPr>
          <p:nvPr>
            <p:ph type="dt" sz="half" idx="10"/>
          </p:nvPr>
        </p:nvSpPr>
        <p:spPr/>
        <p:txBody>
          <a:bodyPr/>
          <a:lstStyle/>
          <a:p>
            <a:fld id="{B61BEF0D-F0BB-DE4B-95CE-6DB70DBA9567}" type="datetimeFigureOut">
              <a:rPr lang="en-US" smtClean="0"/>
              <a:pPr/>
              <a:t>10/31/2023</a:t>
            </a:fld>
            <a:endParaRPr lang="en-US" dirty="0"/>
          </a:p>
        </p:txBody>
      </p:sp>
      <p:sp>
        <p:nvSpPr>
          <p:cNvPr id="6" name="Footer Placeholder 5">
            <a:extLst>
              <a:ext uri="{FF2B5EF4-FFF2-40B4-BE49-F238E27FC236}">
                <a16:creationId xmlns:a16="http://schemas.microsoft.com/office/drawing/2014/main" id="{EA986965-7226-F87C-49BC-2A1220FA98F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AF60BA6-EE67-17EC-576D-CCA43AF9E71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3785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48C231-6C49-7DA0-8488-100AE2DAE4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8262AA-33E3-A03D-BBCF-A452572CF0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16A8BF-0350-24A5-862F-10D8092E63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10/31/2023</a:t>
            </a:fld>
            <a:endParaRPr lang="en-US" dirty="0"/>
          </a:p>
        </p:txBody>
      </p:sp>
      <p:sp>
        <p:nvSpPr>
          <p:cNvPr id="5" name="Footer Placeholder 4">
            <a:extLst>
              <a:ext uri="{FF2B5EF4-FFF2-40B4-BE49-F238E27FC236}">
                <a16:creationId xmlns:a16="http://schemas.microsoft.com/office/drawing/2014/main" id="{20B6FDF0-041D-EA07-9391-DF00B477BD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FBEDBC0-F119-C7B4-0AE0-C944036224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8086155"/>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kaggle.com/kumar012/hypothyroid"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6081D-517B-5D43-A7B4-E67DDEDC0B31}"/>
              </a:ext>
            </a:extLst>
          </p:cNvPr>
          <p:cNvSpPr>
            <a:spLocks noGrp="1"/>
          </p:cNvSpPr>
          <p:nvPr>
            <p:ph type="ctrTitle"/>
          </p:nvPr>
        </p:nvSpPr>
        <p:spPr>
          <a:xfrm>
            <a:off x="1761423" y="3060835"/>
            <a:ext cx="8008220" cy="1142866"/>
          </a:xfrm>
        </p:spPr>
        <p:txBody>
          <a:bodyPr>
            <a:normAutofit fontScale="90000"/>
          </a:bodyPr>
          <a:lstStyle/>
          <a:p>
            <a:br>
              <a:rPr lang="en-IN" sz="3100" b="1" kern="100" dirty="0">
                <a:solidFill>
                  <a:schemeClr val="tx1"/>
                </a:solidFill>
                <a:effectLst/>
                <a:latin typeface="Times New Roman" panose="02020603050405020304" pitchFamily="18" charset="0"/>
                <a:ea typeface="Times New Roman" panose="02020603050405020304" pitchFamily="18" charset="0"/>
              </a:rPr>
            </a:br>
            <a:br>
              <a:rPr lang="en-IN" sz="3100" b="1" kern="100" dirty="0">
                <a:solidFill>
                  <a:schemeClr val="tx1"/>
                </a:solidFill>
                <a:effectLst/>
                <a:latin typeface="Times New Roman" panose="02020603050405020304" pitchFamily="18" charset="0"/>
                <a:ea typeface="Times New Roman" panose="02020603050405020304" pitchFamily="18" charset="0"/>
              </a:rPr>
            </a:br>
            <a:br>
              <a:rPr lang="en-IN" sz="3100" b="1" kern="100" dirty="0">
                <a:solidFill>
                  <a:schemeClr val="tx1"/>
                </a:solidFill>
                <a:effectLst/>
                <a:latin typeface="Times New Roman" panose="02020603050405020304" pitchFamily="18" charset="0"/>
                <a:ea typeface="Times New Roman" panose="02020603050405020304" pitchFamily="18" charset="0"/>
              </a:rPr>
            </a:br>
            <a:r>
              <a:rPr lang="en-IN" sz="3100" b="1" kern="100" dirty="0">
                <a:solidFill>
                  <a:schemeClr val="tx1"/>
                </a:solidFill>
                <a:effectLst/>
                <a:latin typeface="Times New Roman" panose="02020603050405020304" pitchFamily="18" charset="0"/>
                <a:ea typeface="Times New Roman" panose="02020603050405020304" pitchFamily="18" charset="0"/>
              </a:rPr>
              <a:t>DETECTION OF THYROID DISORDERS USING MACHINE LEARNING APPOARCH</a:t>
            </a:r>
            <a:br>
              <a:rPr lang="en-IN" sz="4000" kern="100" dirty="0">
                <a:solidFill>
                  <a:schemeClr val="tx1"/>
                </a:solidFill>
                <a:effectLst/>
                <a:latin typeface="Times New Roman" panose="02020603050405020304" pitchFamily="18" charset="0"/>
                <a:ea typeface="Times New Roman" panose="02020603050405020304" pitchFamily="18" charset="0"/>
              </a:rPr>
            </a:br>
            <a:br>
              <a:rPr lang="en-IN" sz="1200" dirty="0">
                <a:solidFill>
                  <a:schemeClr val="tx1"/>
                </a:solidFill>
              </a:rPr>
            </a:br>
            <a:endParaRPr lang="en-US" sz="4000" b="1" dirty="0">
              <a:solidFill>
                <a:schemeClr val="bg1"/>
              </a:solidFill>
              <a:latin typeface="Arial Black" panose="020B0A04020102020204" pitchFamily="34" charset="0"/>
            </a:endParaRPr>
          </a:p>
        </p:txBody>
      </p:sp>
      <p:sp>
        <p:nvSpPr>
          <p:cNvPr id="13" name="Subtitle 12">
            <a:extLst>
              <a:ext uri="{FF2B5EF4-FFF2-40B4-BE49-F238E27FC236}">
                <a16:creationId xmlns:a16="http://schemas.microsoft.com/office/drawing/2014/main" id="{F05262DB-6398-4AF9-96A3-041CFB112303}"/>
              </a:ext>
            </a:extLst>
          </p:cNvPr>
          <p:cNvSpPr>
            <a:spLocks noGrp="1"/>
          </p:cNvSpPr>
          <p:nvPr>
            <p:ph type="subTitle" idx="1"/>
          </p:nvPr>
        </p:nvSpPr>
        <p:spPr>
          <a:xfrm>
            <a:off x="6502401" y="4419600"/>
            <a:ext cx="5002212" cy="2084195"/>
          </a:xfrm>
        </p:spPr>
        <p:txBody>
          <a:bodyPr>
            <a:normAutofit/>
          </a:bodyPr>
          <a:lstStyle/>
          <a:p>
            <a:r>
              <a:rPr lang="en-US" sz="2000" b="1" dirty="0">
                <a:latin typeface="Times New Roman" panose="02020603050405020304" pitchFamily="18" charset="0"/>
                <a:cs typeface="Times New Roman" panose="02020603050405020304" pitchFamily="18" charset="0"/>
              </a:rPr>
              <a:t>PRESENTED BY </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21RH1A05H5</a:t>
            </a:r>
          </a:p>
          <a:p>
            <a:r>
              <a:rPr lang="en-US" sz="2000" dirty="0">
                <a:latin typeface="Times New Roman" panose="02020603050405020304" pitchFamily="18" charset="0"/>
                <a:cs typeface="Times New Roman" panose="02020603050405020304" pitchFamily="18" charset="0"/>
              </a:rPr>
              <a:t>21RH1A05J2</a:t>
            </a:r>
          </a:p>
          <a:p>
            <a:r>
              <a:rPr lang="en-US" sz="2000" dirty="0">
                <a:latin typeface="Times New Roman" panose="02020603050405020304" pitchFamily="18" charset="0"/>
                <a:cs typeface="Times New Roman" panose="02020603050405020304" pitchFamily="18" charset="0"/>
              </a:rPr>
              <a:t>21RH1A05D1</a:t>
            </a:r>
          </a:p>
          <a:p>
            <a:r>
              <a:rPr lang="en-US" sz="2000" dirty="0">
                <a:latin typeface="Times New Roman" panose="02020603050405020304" pitchFamily="18" charset="0"/>
                <a:cs typeface="Times New Roman" panose="02020603050405020304" pitchFamily="18" charset="0"/>
              </a:rPr>
              <a:t>21RH1A05H3</a:t>
            </a:r>
          </a:p>
          <a:p>
            <a:endParaRPr lang="en-US" b="1" dirty="0"/>
          </a:p>
        </p:txBody>
      </p:sp>
      <p:sp>
        <p:nvSpPr>
          <p:cNvPr id="9" name="TextBox 8">
            <a:extLst>
              <a:ext uri="{FF2B5EF4-FFF2-40B4-BE49-F238E27FC236}">
                <a16:creationId xmlns:a16="http://schemas.microsoft.com/office/drawing/2014/main" id="{2C1417E3-5096-1CB2-5DAA-A1B8FA3720BE}"/>
              </a:ext>
            </a:extLst>
          </p:cNvPr>
          <p:cNvSpPr txBox="1"/>
          <p:nvPr/>
        </p:nvSpPr>
        <p:spPr>
          <a:xfrm>
            <a:off x="4576411" y="-538800"/>
            <a:ext cx="1197832" cy="243793"/>
          </a:xfrm>
          <a:prstGeom prst="rect">
            <a:avLst/>
          </a:prstGeom>
          <a:noFill/>
        </p:spPr>
        <p:txBody>
          <a:bodyPr wrap="square" rtlCol="0">
            <a:spAutoFit/>
          </a:bodyPr>
          <a:lstStyle/>
          <a:p>
            <a:endParaRPr lang="en-IN" dirty="0"/>
          </a:p>
        </p:txBody>
      </p:sp>
      <p:pic>
        <p:nvPicPr>
          <p:cNvPr id="10" name="Picture 9">
            <a:extLst>
              <a:ext uri="{FF2B5EF4-FFF2-40B4-BE49-F238E27FC236}">
                <a16:creationId xmlns:a16="http://schemas.microsoft.com/office/drawing/2014/main" id="{A637D4AC-9D88-C135-8E21-8C2D17CB4CCB}"/>
              </a:ext>
            </a:extLst>
          </p:cNvPr>
          <p:cNvPicPr>
            <a:picLocks noChangeAspect="1"/>
          </p:cNvPicPr>
          <p:nvPr/>
        </p:nvPicPr>
        <p:blipFill>
          <a:blip r:embed="rId3"/>
          <a:stretch>
            <a:fillRect/>
          </a:stretch>
        </p:blipFill>
        <p:spPr>
          <a:xfrm>
            <a:off x="0" y="0"/>
            <a:ext cx="12192000" cy="2336800"/>
          </a:xfrm>
          <a:prstGeom prst="rect">
            <a:avLst/>
          </a:prstGeom>
        </p:spPr>
      </p:pic>
      <p:pic>
        <p:nvPicPr>
          <p:cNvPr id="11" name="Picture 10">
            <a:extLst>
              <a:ext uri="{FF2B5EF4-FFF2-40B4-BE49-F238E27FC236}">
                <a16:creationId xmlns:a16="http://schemas.microsoft.com/office/drawing/2014/main" id="{D71A80C1-D9D4-22B9-118A-9BE9DDF7DA17}"/>
              </a:ext>
            </a:extLst>
          </p:cNvPr>
          <p:cNvPicPr>
            <a:picLocks noChangeAspect="1"/>
          </p:cNvPicPr>
          <p:nvPr/>
        </p:nvPicPr>
        <p:blipFill>
          <a:blip r:embed="rId4"/>
          <a:stretch>
            <a:fillRect/>
          </a:stretch>
        </p:blipFill>
        <p:spPr>
          <a:xfrm>
            <a:off x="431800" y="4051300"/>
            <a:ext cx="3378200" cy="2725872"/>
          </a:xfrm>
          <a:prstGeom prst="rect">
            <a:avLst/>
          </a:prstGeom>
        </p:spPr>
      </p:pic>
    </p:spTree>
    <p:extLst>
      <p:ext uri="{BB962C8B-B14F-4D97-AF65-F5344CB8AC3E}">
        <p14:creationId xmlns:p14="http://schemas.microsoft.com/office/powerpoint/2010/main" val="312941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7D7ECC-3931-A8EF-5AE8-916C1DD6AA0B}"/>
              </a:ext>
            </a:extLst>
          </p:cNvPr>
          <p:cNvPicPr>
            <a:picLocks noChangeAspect="1"/>
          </p:cNvPicPr>
          <p:nvPr/>
        </p:nvPicPr>
        <p:blipFill>
          <a:blip r:embed="rId2"/>
          <a:stretch>
            <a:fillRect/>
          </a:stretch>
        </p:blipFill>
        <p:spPr>
          <a:xfrm>
            <a:off x="0" y="0"/>
            <a:ext cx="5524901" cy="6858000"/>
          </a:xfrm>
          <a:prstGeom prst="rect">
            <a:avLst/>
          </a:prstGeom>
        </p:spPr>
      </p:pic>
      <p:pic>
        <p:nvPicPr>
          <p:cNvPr id="5" name="Picture 4">
            <a:extLst>
              <a:ext uri="{FF2B5EF4-FFF2-40B4-BE49-F238E27FC236}">
                <a16:creationId xmlns:a16="http://schemas.microsoft.com/office/drawing/2014/main" id="{C395B38E-7B88-E1E5-4AAD-7C9679D4D37E}"/>
              </a:ext>
            </a:extLst>
          </p:cNvPr>
          <p:cNvPicPr>
            <a:picLocks noChangeAspect="1"/>
          </p:cNvPicPr>
          <p:nvPr/>
        </p:nvPicPr>
        <p:blipFill>
          <a:blip r:embed="rId3"/>
          <a:stretch>
            <a:fillRect/>
          </a:stretch>
        </p:blipFill>
        <p:spPr>
          <a:xfrm>
            <a:off x="6949440" y="0"/>
            <a:ext cx="5249865" cy="7055318"/>
          </a:xfrm>
          <a:prstGeom prst="rect">
            <a:avLst/>
          </a:prstGeom>
        </p:spPr>
      </p:pic>
    </p:spTree>
    <p:extLst>
      <p:ext uri="{BB962C8B-B14F-4D97-AF65-F5344CB8AC3E}">
        <p14:creationId xmlns:p14="http://schemas.microsoft.com/office/powerpoint/2010/main" val="1871733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62C6622-FFC3-D964-B8D4-BB857C62AD8B}"/>
              </a:ext>
            </a:extLst>
          </p:cNvPr>
          <p:cNvPicPr>
            <a:picLocks noChangeAspect="1"/>
          </p:cNvPicPr>
          <p:nvPr/>
        </p:nvPicPr>
        <p:blipFill>
          <a:blip r:embed="rId2"/>
          <a:stretch>
            <a:fillRect/>
          </a:stretch>
        </p:blipFill>
        <p:spPr>
          <a:xfrm>
            <a:off x="0" y="0"/>
            <a:ext cx="5572227" cy="6858000"/>
          </a:xfrm>
          <a:prstGeom prst="rect">
            <a:avLst/>
          </a:prstGeom>
        </p:spPr>
      </p:pic>
      <p:pic>
        <p:nvPicPr>
          <p:cNvPr id="5" name="Picture 4">
            <a:extLst>
              <a:ext uri="{FF2B5EF4-FFF2-40B4-BE49-F238E27FC236}">
                <a16:creationId xmlns:a16="http://schemas.microsoft.com/office/drawing/2014/main" id="{E0924770-F224-E716-D413-416D63475471}"/>
              </a:ext>
            </a:extLst>
          </p:cNvPr>
          <p:cNvPicPr>
            <a:picLocks noChangeAspect="1"/>
          </p:cNvPicPr>
          <p:nvPr/>
        </p:nvPicPr>
        <p:blipFill>
          <a:blip r:embed="rId3"/>
          <a:stretch>
            <a:fillRect/>
          </a:stretch>
        </p:blipFill>
        <p:spPr>
          <a:xfrm>
            <a:off x="6619773" y="192505"/>
            <a:ext cx="5572227" cy="6554804"/>
          </a:xfrm>
          <a:prstGeom prst="rect">
            <a:avLst/>
          </a:prstGeom>
        </p:spPr>
      </p:pic>
    </p:spTree>
    <p:extLst>
      <p:ext uri="{BB962C8B-B14F-4D97-AF65-F5344CB8AC3E}">
        <p14:creationId xmlns:p14="http://schemas.microsoft.com/office/powerpoint/2010/main" val="588979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656FB3-5D86-2807-E739-D82FE6BE0E8D}"/>
              </a:ext>
            </a:extLst>
          </p:cNvPr>
          <p:cNvPicPr>
            <a:picLocks noChangeAspect="1"/>
          </p:cNvPicPr>
          <p:nvPr/>
        </p:nvPicPr>
        <p:blipFill>
          <a:blip r:embed="rId2"/>
          <a:stretch>
            <a:fillRect/>
          </a:stretch>
        </p:blipFill>
        <p:spPr>
          <a:xfrm>
            <a:off x="1386038" y="1048497"/>
            <a:ext cx="9962147" cy="5035055"/>
          </a:xfrm>
          <a:prstGeom prst="rect">
            <a:avLst/>
          </a:prstGeom>
        </p:spPr>
      </p:pic>
    </p:spTree>
    <p:extLst>
      <p:ext uri="{BB962C8B-B14F-4D97-AF65-F5344CB8AC3E}">
        <p14:creationId xmlns:p14="http://schemas.microsoft.com/office/powerpoint/2010/main" val="3353614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3A759-97CD-BDC8-EA64-7757A8712AA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CONCLUSION :</a:t>
            </a:r>
          </a:p>
        </p:txBody>
      </p:sp>
      <p:sp>
        <p:nvSpPr>
          <p:cNvPr id="3" name="Content Placeholder 2">
            <a:extLst>
              <a:ext uri="{FF2B5EF4-FFF2-40B4-BE49-F238E27FC236}">
                <a16:creationId xmlns:a16="http://schemas.microsoft.com/office/drawing/2014/main" id="{2C4DAF49-F71B-5EC5-50E2-30ED06629027}"/>
              </a:ext>
            </a:extLst>
          </p:cNvPr>
          <p:cNvSpPr>
            <a:spLocks noGrp="1"/>
          </p:cNvSpPr>
          <p:nvPr>
            <p:ph idx="1"/>
          </p:nvPr>
        </p:nvSpPr>
        <p:spPr/>
        <p:txBody>
          <a:bodyPr>
            <a:normAutofit/>
          </a:bodyPr>
          <a:lstStyle/>
          <a:p>
            <a:r>
              <a:rPr lang="en-IN" sz="2400" kern="100" dirty="0">
                <a:solidFill>
                  <a:srgbClr val="000000"/>
                </a:solidFill>
                <a:effectLst/>
                <a:latin typeface="Times New Roman" panose="02020603050405020304" pitchFamily="18" charset="0"/>
                <a:ea typeface="Times New Roman" panose="02020603050405020304" pitchFamily="18" charset="0"/>
              </a:rPr>
              <a:t>Thus, the proposed work will be very much useful to identify the thyroid disease in a patient at an early stage using classification-based machine learning techniques. These algorithms give various levels of precision and accuracy. These methods also aid in decreasing the unwanted redundant data from the patient’s database. The algorithms used in the proposed model are cost effective and also have good output performance and speed. These classification methods make the treatment of the thyroid patient simple by reducing further complex procedures with an affordable price.</a:t>
            </a:r>
          </a:p>
          <a:p>
            <a:endParaRPr lang="en-IN" sz="2400" dirty="0">
              <a:latin typeface="Arial Black" panose="020B0A04020102020204" pitchFamily="34" charset="0"/>
            </a:endParaRPr>
          </a:p>
        </p:txBody>
      </p:sp>
    </p:spTree>
    <p:extLst>
      <p:ext uri="{BB962C8B-B14F-4D97-AF65-F5344CB8AC3E}">
        <p14:creationId xmlns:p14="http://schemas.microsoft.com/office/powerpoint/2010/main" val="2198054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D99FF-1DFE-1361-F2F3-C5F8E05F57C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REFERENCE :</a:t>
            </a:r>
          </a:p>
        </p:txBody>
      </p:sp>
      <p:sp>
        <p:nvSpPr>
          <p:cNvPr id="3" name="Content Placeholder 2">
            <a:extLst>
              <a:ext uri="{FF2B5EF4-FFF2-40B4-BE49-F238E27FC236}">
                <a16:creationId xmlns:a16="http://schemas.microsoft.com/office/drawing/2014/main" id="{88DEBF07-5A7F-6592-41F7-32655E97ACC5}"/>
              </a:ext>
            </a:extLst>
          </p:cNvPr>
          <p:cNvSpPr>
            <a:spLocks noGrp="1"/>
          </p:cNvSpPr>
          <p:nvPr>
            <p:ph idx="1"/>
          </p:nvPr>
        </p:nvSpPr>
        <p:spPr/>
        <p:txBody>
          <a:bodyPr>
            <a:normAutofit/>
          </a:bodyPr>
          <a:lstStyle/>
          <a:p>
            <a:pPr marL="342900" marR="170815" lvl="0" indent="-342900" algn="just">
              <a:lnSpc>
                <a:spcPct val="103000"/>
              </a:lnSpc>
              <a:buFont typeface="+mj-lt"/>
              <a:buAutoNum type="arabicPeriod"/>
            </a:pPr>
            <a:r>
              <a:rPr lang="en-IN" sz="2000" u="sng" kern="100" dirty="0">
                <a:solidFill>
                  <a:srgbClr val="000000"/>
                </a:solidFill>
                <a:effectLst/>
                <a:latin typeface="Times New Roman" panose="02020603050405020304" pitchFamily="18" charset="0"/>
                <a:ea typeface="Times New Roman" panose="02020603050405020304" pitchFamily="18" charset="0"/>
                <a:hlinkClick r:id="rId2"/>
              </a:rPr>
              <a:t>https://www.kaggle.com/kumar012/hypothyroid</a:t>
            </a:r>
            <a:endParaRPr lang="en-IN" sz="2000" kern="100" dirty="0">
              <a:solidFill>
                <a:srgbClr val="000000"/>
              </a:solidFill>
              <a:effectLst/>
              <a:latin typeface="Times New Roman" panose="02020603050405020304" pitchFamily="18" charset="0"/>
              <a:ea typeface="Times New Roman" panose="02020603050405020304" pitchFamily="18" charset="0"/>
            </a:endParaRPr>
          </a:p>
          <a:p>
            <a:pPr marL="342900" marR="170815" lvl="0" indent="-342900" algn="just">
              <a:lnSpc>
                <a:spcPct val="103000"/>
              </a:lnSpc>
              <a:buFont typeface="+mj-lt"/>
              <a:buAutoNum type="arabicPeriod"/>
            </a:pPr>
            <a:r>
              <a:rPr lang="en-IN" sz="2000" kern="100" dirty="0">
                <a:solidFill>
                  <a:srgbClr val="000000"/>
                </a:solidFill>
                <a:effectLst/>
                <a:latin typeface="Times New Roman" panose="02020603050405020304" pitchFamily="18" charset="0"/>
                <a:ea typeface="Times New Roman" panose="02020603050405020304" pitchFamily="18" charset="0"/>
              </a:rPr>
              <a:t> Bibi Amina Begum and Dr. Parkavi “Prediction of thyroid Disease Using Data Mining Techniques” 5Th International Conference on Advanced Computing &amp; Communication Systems (ICACCS), 2019</a:t>
            </a:r>
          </a:p>
          <a:p>
            <a:pPr marL="342900" marR="170815" lvl="0" indent="-342900" algn="just">
              <a:lnSpc>
                <a:spcPct val="103000"/>
              </a:lnSpc>
              <a:buFont typeface="+mj-lt"/>
              <a:buAutoNum type="arabicPeriod"/>
            </a:pPr>
            <a:r>
              <a:rPr lang="en-IN" sz="2000" kern="100" dirty="0">
                <a:solidFill>
                  <a:srgbClr val="000000"/>
                </a:solidFill>
                <a:effectLst/>
                <a:latin typeface="Times New Roman" panose="02020603050405020304" pitchFamily="18" charset="0"/>
                <a:ea typeface="Times New Roman" panose="02020603050405020304" pitchFamily="18" charset="0"/>
              </a:rPr>
              <a:t> Ankith Tyagi, Ritika Mehra, Aditya Saxena “Interactive Thyroid Disease Prediction System Using Machine Learning Technique” 5th IEEE International Conference on Parallel, Distributed and Grid Computing (PDGC-2018), 20-22 Dec, 2018, Solan, India </a:t>
            </a:r>
          </a:p>
          <a:p>
            <a:pPr marL="342900" marR="170815" lvl="0" indent="-342900" algn="just">
              <a:lnSpc>
                <a:spcPct val="103000"/>
              </a:lnSpc>
              <a:spcAft>
                <a:spcPts val="75"/>
              </a:spcAft>
              <a:buFont typeface="+mj-lt"/>
              <a:buAutoNum type="arabicPeriod"/>
            </a:pPr>
            <a:r>
              <a:rPr lang="en-IN" sz="2000" kern="100" dirty="0">
                <a:solidFill>
                  <a:srgbClr val="000000"/>
                </a:solidFill>
                <a:effectLst/>
                <a:latin typeface="Times New Roman" panose="02020603050405020304" pitchFamily="18" charset="0"/>
                <a:ea typeface="Times New Roman" panose="02020603050405020304" pitchFamily="18" charset="0"/>
              </a:rPr>
              <a:t> Aswathi A K and Anil Antony “An Intelligent System for Thyroid Disease Classification and Diagnosis” Proceedings of the 2nd International Conference on Inventive Communication and Computational Technologies (ICICCT 2018) IEEE Xplore Compliant - Part Number: CFP18BAC-ART; ISBN:978-1-5386-1974-2</a:t>
            </a:r>
          </a:p>
          <a:p>
            <a:endParaRPr lang="en-IN" sz="2000" dirty="0">
              <a:latin typeface="Arial Black" panose="020B0A04020102020204" pitchFamily="34" charset="0"/>
            </a:endParaRPr>
          </a:p>
        </p:txBody>
      </p:sp>
    </p:spTree>
    <p:extLst>
      <p:ext uri="{BB962C8B-B14F-4D97-AF65-F5344CB8AC3E}">
        <p14:creationId xmlns:p14="http://schemas.microsoft.com/office/powerpoint/2010/main" val="3675822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AEB822-0495-D327-1602-2F43638403BD}"/>
              </a:ext>
            </a:extLst>
          </p:cNvPr>
          <p:cNvPicPr>
            <a:picLocks noChangeAspect="1"/>
          </p:cNvPicPr>
          <p:nvPr/>
        </p:nvPicPr>
        <p:blipFill>
          <a:blip r:embed="rId2"/>
          <a:stretch>
            <a:fillRect/>
          </a:stretch>
        </p:blipFill>
        <p:spPr>
          <a:xfrm>
            <a:off x="2324100" y="759003"/>
            <a:ext cx="7950200" cy="5627670"/>
          </a:xfrm>
          <a:prstGeom prst="rect">
            <a:avLst/>
          </a:prstGeom>
        </p:spPr>
      </p:pic>
    </p:spTree>
    <p:extLst>
      <p:ext uri="{BB962C8B-B14F-4D97-AF65-F5344CB8AC3E}">
        <p14:creationId xmlns:p14="http://schemas.microsoft.com/office/powerpoint/2010/main" val="954528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16141-0145-DB91-ABCD-B9B5562984AA}"/>
              </a:ext>
            </a:extLst>
          </p:cNvPr>
          <p:cNvSpPr>
            <a:spLocks noGrp="1"/>
          </p:cNvSpPr>
          <p:nvPr>
            <p:ph type="title"/>
          </p:nvPr>
        </p:nvSpPr>
        <p:spPr>
          <a:xfrm>
            <a:off x="838200" y="365126"/>
            <a:ext cx="9980596" cy="1001662"/>
          </a:xfrm>
        </p:spPr>
        <p:txBody>
          <a:bodyPr/>
          <a:lstStyle/>
          <a:p>
            <a:r>
              <a:rPr lang="en-IN" b="1" dirty="0">
                <a:latin typeface="Times New Roman" panose="02020603050405020304" pitchFamily="18" charset="0"/>
                <a:cs typeface="Times New Roman" panose="02020603050405020304" pitchFamily="18" charset="0"/>
              </a:rPr>
              <a:t>Contents :</a:t>
            </a:r>
          </a:p>
        </p:txBody>
      </p:sp>
      <p:sp>
        <p:nvSpPr>
          <p:cNvPr id="3" name="Content Placeholder 2">
            <a:extLst>
              <a:ext uri="{FF2B5EF4-FFF2-40B4-BE49-F238E27FC236}">
                <a16:creationId xmlns:a16="http://schemas.microsoft.com/office/drawing/2014/main" id="{3C1AC6DB-11AE-A705-B864-39FF254E93F7}"/>
              </a:ext>
            </a:extLst>
          </p:cNvPr>
          <p:cNvSpPr>
            <a:spLocks noGrp="1"/>
          </p:cNvSpPr>
          <p:nvPr>
            <p:ph idx="1"/>
          </p:nvPr>
        </p:nvSpPr>
        <p:spPr>
          <a:xfrm>
            <a:off x="2589212" y="1498060"/>
            <a:ext cx="8915400" cy="5175114"/>
          </a:xfrm>
        </p:spPr>
        <p:txBody>
          <a:bodyPr>
            <a:normAutofit/>
          </a:bodyPr>
          <a:lstStyle/>
          <a:p>
            <a:r>
              <a:rPr lang="en-IN" dirty="0">
                <a:latin typeface="Times New Roman" panose="02020603050405020304" pitchFamily="18" charset="0"/>
                <a:cs typeface="Times New Roman" panose="02020603050405020304" pitchFamily="18" charset="0"/>
              </a:rPr>
              <a:t>Abstract</a:t>
            </a:r>
          </a:p>
          <a:p>
            <a:r>
              <a:rPr lang="en-IN" dirty="0">
                <a:latin typeface="Times New Roman" panose="02020603050405020304" pitchFamily="18" charset="0"/>
                <a:cs typeface="Times New Roman" panose="02020603050405020304" pitchFamily="18" charset="0"/>
              </a:rPr>
              <a:t>Introduction</a:t>
            </a:r>
            <a:endParaRPr lang="en-US" b="0" i="0" dirty="0">
              <a:solidFill>
                <a:schemeClr val="tx1"/>
              </a:solidFill>
              <a:effectLst/>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Methodology</a:t>
            </a:r>
          </a:p>
          <a:p>
            <a:r>
              <a:rPr lang="en-IN" dirty="0">
                <a:latin typeface="Times New Roman" panose="02020603050405020304" pitchFamily="18" charset="0"/>
                <a:cs typeface="Times New Roman" panose="02020603050405020304" pitchFamily="18" charset="0"/>
              </a:rPr>
              <a:t>Dataset’s</a:t>
            </a:r>
          </a:p>
          <a:p>
            <a:r>
              <a:rPr lang="en-IN" dirty="0">
                <a:latin typeface="Times New Roman" panose="02020603050405020304" pitchFamily="18" charset="0"/>
                <a:cs typeface="Times New Roman" panose="02020603050405020304" pitchFamily="18" charset="0"/>
              </a:rPr>
              <a:t>Architecture</a:t>
            </a:r>
          </a:p>
          <a:p>
            <a:r>
              <a:rPr lang="en-IN" dirty="0">
                <a:latin typeface="Times New Roman" panose="02020603050405020304" pitchFamily="18" charset="0"/>
                <a:cs typeface="Times New Roman" panose="02020603050405020304" pitchFamily="18" charset="0"/>
              </a:rPr>
              <a:t>Algorithms</a:t>
            </a:r>
          </a:p>
          <a:p>
            <a:r>
              <a:rPr lang="en-IN" dirty="0">
                <a:latin typeface="Times New Roman" panose="02020603050405020304" pitchFamily="18" charset="0"/>
                <a:cs typeface="Times New Roman" panose="02020603050405020304" pitchFamily="18" charset="0"/>
              </a:rPr>
              <a:t>Results</a:t>
            </a:r>
          </a:p>
          <a:p>
            <a:r>
              <a:rPr lang="en-IN" dirty="0">
                <a:latin typeface="Times New Roman" panose="02020603050405020304" pitchFamily="18" charset="0"/>
                <a:cs typeface="Times New Roman" panose="02020603050405020304" pitchFamily="18" charset="0"/>
              </a:rPr>
              <a:t>Conclusion</a:t>
            </a:r>
          </a:p>
          <a:p>
            <a:r>
              <a:rPr lang="en-IN" dirty="0">
                <a:latin typeface="Times New Roman" panose="02020603050405020304" pitchFamily="18" charset="0"/>
                <a:cs typeface="Times New Roman" panose="02020603050405020304" pitchFamily="18" charset="0"/>
              </a:rPr>
              <a:t>Reference</a:t>
            </a: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EC5C6AA-F852-B686-B485-D632DB62AC01}"/>
              </a:ext>
            </a:extLst>
          </p:cNvPr>
          <p:cNvPicPr>
            <a:picLocks noChangeAspect="1"/>
          </p:cNvPicPr>
          <p:nvPr/>
        </p:nvPicPr>
        <p:blipFill>
          <a:blip r:embed="rId2"/>
          <a:stretch>
            <a:fillRect/>
          </a:stretch>
        </p:blipFill>
        <p:spPr>
          <a:xfrm rot="19427638">
            <a:off x="5892282" y="2033539"/>
            <a:ext cx="5775245" cy="2873249"/>
          </a:xfrm>
          <a:prstGeom prst="rect">
            <a:avLst/>
          </a:prstGeom>
        </p:spPr>
      </p:pic>
    </p:spTree>
    <p:extLst>
      <p:ext uri="{BB962C8B-B14F-4D97-AF65-F5344CB8AC3E}">
        <p14:creationId xmlns:p14="http://schemas.microsoft.com/office/powerpoint/2010/main" val="240998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18E0E-BC02-54A5-8205-F3F90093B140}"/>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ABSTRACT :</a:t>
            </a:r>
          </a:p>
        </p:txBody>
      </p:sp>
      <p:sp>
        <p:nvSpPr>
          <p:cNvPr id="3" name="Content Placeholder 2">
            <a:extLst>
              <a:ext uri="{FF2B5EF4-FFF2-40B4-BE49-F238E27FC236}">
                <a16:creationId xmlns:a16="http://schemas.microsoft.com/office/drawing/2014/main" id="{E65EABFA-AEC7-B70F-186F-B867402B023E}"/>
              </a:ext>
            </a:extLst>
          </p:cNvPr>
          <p:cNvSpPr>
            <a:spLocks noGrp="1"/>
          </p:cNvSpPr>
          <p:nvPr>
            <p:ph idx="1"/>
          </p:nvPr>
        </p:nvSpPr>
        <p:spPr/>
        <p:txBody>
          <a:bodyPr>
            <a:normAutofit fontScale="70000" lnSpcReduction="20000"/>
          </a:bodyPr>
          <a:lstStyle/>
          <a:p>
            <a:pPr algn="just">
              <a:lnSpc>
                <a:spcPct val="150000"/>
              </a:lnSpc>
              <a:spcAft>
                <a:spcPts val="800"/>
              </a:spcAft>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Classification based Machine learning plays a major role in various medical services. In medical field, the salient and demanding task is to diagnose patient’s health conditions and to provide proper care and treatment of the disease at the initial stage. Let us consider Thyroid disease as the example. The normal and traditional methods of thyroid diagnosis involve a thorough inspection and also various blood tests. The main goal is to recognize the disease at the early stages with a very high correctness. Machine learning techniques play a major role in medical field for making a correct decision, proper disease diagnosis and also saves cost and time of the patient. The purpose of this study is prediction of thyroid disease using classification Predictive Modelling followed by binary classification using Decision Tree ID3 and Naive Bayes Algorithms. The Thyroid Patient dataset with proper attributes are fetched and using the Decision Tree algorithm the presence of thyroid in the patient is tested. Further, if thyroid is present then Naïve Bayes algorithm is applied to check for the thyroid stage in the patient.</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latin typeface="Arial Black" panose="020B0A04020102020204" pitchFamily="34" charset="0"/>
            </a:endParaRPr>
          </a:p>
        </p:txBody>
      </p:sp>
    </p:spTree>
    <p:extLst>
      <p:ext uri="{BB962C8B-B14F-4D97-AF65-F5344CB8AC3E}">
        <p14:creationId xmlns:p14="http://schemas.microsoft.com/office/powerpoint/2010/main" val="2198263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6CE67-BABE-6544-74E0-3F60E291BB3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INTRODUCTION :</a:t>
            </a:r>
          </a:p>
        </p:txBody>
      </p:sp>
      <p:sp>
        <p:nvSpPr>
          <p:cNvPr id="5" name="TextBox 4">
            <a:extLst>
              <a:ext uri="{FF2B5EF4-FFF2-40B4-BE49-F238E27FC236}">
                <a16:creationId xmlns:a16="http://schemas.microsoft.com/office/drawing/2014/main" id="{DF590951-E7BA-D49D-844A-B6FCC27524FB}"/>
              </a:ext>
            </a:extLst>
          </p:cNvPr>
          <p:cNvSpPr txBox="1"/>
          <p:nvPr/>
        </p:nvSpPr>
        <p:spPr>
          <a:xfrm>
            <a:off x="395437" y="1286578"/>
            <a:ext cx="11453262" cy="6860853"/>
          </a:xfrm>
          <a:prstGeom prst="rect">
            <a:avLst/>
          </a:prstGeom>
          <a:noFill/>
        </p:spPr>
        <p:txBody>
          <a:bodyPr wrap="square">
            <a:spAutoFit/>
          </a:bodyPr>
          <a:lstStyle/>
          <a:p>
            <a:endParaRPr lang="en-US" dirty="0">
              <a:latin typeface="Times New Roman" panose="02020603050405020304" pitchFamily="18" charset="0"/>
              <a:cs typeface="Times New Roman" panose="02020603050405020304" pitchFamily="18" charset="0"/>
            </a:endParaRPr>
          </a:p>
          <a:p>
            <a:pPr marL="632460" marR="170815" indent="-285750" algn="just">
              <a:lnSpc>
                <a:spcPct val="115000"/>
              </a:lnSpc>
              <a:spcAft>
                <a:spcPts val="75"/>
              </a:spcAft>
              <a:buFont typeface="Wingdings" panose="05000000000000000000" pitchFamily="2" charset="2"/>
              <a:buChar char="v"/>
            </a:pPr>
            <a:r>
              <a:rPr lang="en-IN"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Thyroid disease diagnosis is not a simple task. It involves many procedures. The normal traditional way includes a proper medical examination and many blood samples for blood tests. Therefore, there is a necessity for a model which detects the thyroid disease at a very early stage of development.</a:t>
            </a:r>
          </a:p>
          <a:p>
            <a:pPr marL="632460" marR="170815" indent="-285750" algn="just">
              <a:lnSpc>
                <a:spcPct val="115000"/>
              </a:lnSpc>
              <a:spcAft>
                <a:spcPts val="75"/>
              </a:spcAft>
              <a:buFont typeface="Wingdings" panose="05000000000000000000" pitchFamily="2" charset="2"/>
              <a:buChar char="v"/>
            </a:pPr>
            <a:r>
              <a:rPr lang="en-IN"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medical field machine learning plays an important role for thyroid disease diagnosis as it has various classification models based on which we can train our model with proper train dataset of the thyroid patient and can predict and give the results in an accurate manner with higher degree of correctness.</a:t>
            </a:r>
          </a:p>
          <a:p>
            <a:pPr marL="632460" marR="170815" indent="-285750" algn="just">
              <a:lnSpc>
                <a:spcPct val="115000"/>
              </a:lnSpc>
              <a:spcAft>
                <a:spcPts val="75"/>
              </a:spcAft>
              <a:buFont typeface="Wingdings" panose="05000000000000000000" pitchFamily="2" charset="2"/>
              <a:buChar char="v"/>
            </a:pPr>
            <a:r>
              <a:rPr lang="en-IN"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Some recent studies from Mumbai have suggested that congenital hypothyroidism is common in India. The disease occurs in 1 part of 2640 new born children, when compared to the worldwide average range of 1 in 3800 considered. Congenital hypothyroidism can lead to serious complications if not detected in early stages. Therefore, the proposed model serves the goal in early detection of thyroid disease.</a:t>
            </a:r>
          </a:p>
          <a:p>
            <a:pPr marL="632460" marR="170815" indent="-285750" algn="just">
              <a:lnSpc>
                <a:spcPct val="115000"/>
              </a:lnSpc>
              <a:spcAft>
                <a:spcPts val="75"/>
              </a:spcAft>
              <a:buFont typeface="Wingdings" panose="05000000000000000000" pitchFamily="2" charset="2"/>
              <a:buChar char="v"/>
            </a:pPr>
            <a:r>
              <a:rPr lang="en-IN"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Based on the obtained test values the health care staff can easily examine the condition of the patient and also skip further clinical examinations if not necessary. Hence, this approach proves to be very much beneficial to the healthcare field. A proper train dataset results into an accurate predicting model therefore reducing the overall cost of the thyroid patient treatment and also saving the time . Classification algorithms are most suitable in decision making and also solving the real-world problems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6387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1AE0-1267-9878-8316-28096F19C66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METHODOLOGY :</a:t>
            </a:r>
          </a:p>
        </p:txBody>
      </p:sp>
      <p:sp>
        <p:nvSpPr>
          <p:cNvPr id="3" name="Content Placeholder 2">
            <a:extLst>
              <a:ext uri="{FF2B5EF4-FFF2-40B4-BE49-F238E27FC236}">
                <a16:creationId xmlns:a16="http://schemas.microsoft.com/office/drawing/2014/main" id="{6789B572-31AC-46F7-3B86-32CDBA111F32}"/>
              </a:ext>
            </a:extLst>
          </p:cNvPr>
          <p:cNvSpPr>
            <a:spLocks noGrp="1"/>
          </p:cNvSpPr>
          <p:nvPr>
            <p:ph idx="1"/>
          </p:nvPr>
        </p:nvSpPr>
        <p:spPr>
          <a:xfrm>
            <a:off x="838200" y="1825625"/>
            <a:ext cx="6265244" cy="2850297"/>
          </a:xfrm>
        </p:spPr>
        <p:txBody>
          <a:bodyPr/>
          <a:lstStyle/>
          <a:p>
            <a:r>
              <a:rPr lang="en-US" dirty="0">
                <a:latin typeface="Times New Roman" panose="02020603050405020304" pitchFamily="18" charset="0"/>
                <a:cs typeface="Times New Roman" panose="02020603050405020304" pitchFamily="18" charset="0"/>
              </a:rPr>
              <a:t>For this research, I've chosen to use a variety of supervised learning classification algorithms.</a:t>
            </a:r>
          </a:p>
          <a:p>
            <a:r>
              <a:rPr lang="en-US" dirty="0">
                <a:latin typeface="Times New Roman" panose="02020603050405020304" pitchFamily="18" charset="0"/>
                <a:cs typeface="Times New Roman" panose="02020603050405020304" pitchFamily="18" charset="0"/>
              </a:rPr>
              <a:t>The efficient algorithms for differentiation regression analysis that are currently in use.</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4B525A1-8D23-AF1A-090D-6E9F24F63578}"/>
              </a:ext>
            </a:extLst>
          </p:cNvPr>
          <p:cNvPicPr>
            <a:picLocks noChangeAspect="1"/>
          </p:cNvPicPr>
          <p:nvPr/>
        </p:nvPicPr>
        <p:blipFill>
          <a:blip r:embed="rId2"/>
          <a:stretch>
            <a:fillRect/>
          </a:stretch>
        </p:blipFill>
        <p:spPr>
          <a:xfrm>
            <a:off x="7193940" y="1825625"/>
            <a:ext cx="4283233" cy="2850297"/>
          </a:xfrm>
          <a:prstGeom prst="rect">
            <a:avLst/>
          </a:prstGeom>
        </p:spPr>
      </p:pic>
    </p:spTree>
    <p:extLst>
      <p:ext uri="{BB962C8B-B14F-4D97-AF65-F5344CB8AC3E}">
        <p14:creationId xmlns:p14="http://schemas.microsoft.com/office/powerpoint/2010/main" val="796005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48D4-F8A3-475B-503F-12B674A5C7FB}"/>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DATASET’S:</a:t>
            </a:r>
          </a:p>
        </p:txBody>
      </p:sp>
      <p:sp>
        <p:nvSpPr>
          <p:cNvPr id="3" name="Content Placeholder 2">
            <a:extLst>
              <a:ext uri="{FF2B5EF4-FFF2-40B4-BE49-F238E27FC236}">
                <a16:creationId xmlns:a16="http://schemas.microsoft.com/office/drawing/2014/main" id="{D41429A9-CDB3-EF77-16CA-3D28CBA27523}"/>
              </a:ext>
            </a:extLst>
          </p:cNvPr>
          <p:cNvSpPr>
            <a:spLocks noGrp="1"/>
          </p:cNvSpPr>
          <p:nvPr>
            <p:ph idx="1"/>
          </p:nvPr>
        </p:nvSpPr>
        <p:spPr>
          <a:xfrm>
            <a:off x="317500" y="1825625"/>
            <a:ext cx="8851900" cy="435133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It contain  two data sets.</a:t>
            </a:r>
          </a:p>
          <a:p>
            <a:pPr marL="0" indent="0">
              <a:buNone/>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b="1" dirty="0">
                <a:latin typeface="Times New Roman" panose="02020603050405020304" pitchFamily="18" charset="0"/>
                <a:cs typeface="Times New Roman" panose="02020603050405020304" pitchFamily="18" charset="0"/>
              </a:rPr>
              <a:t>Hypothyroid</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Hypothyroid data set contains  more that 3500 records. </a:t>
            </a:r>
          </a:p>
          <a:p>
            <a:pPr marL="0" indent="0">
              <a:buNone/>
            </a:pPr>
            <a:r>
              <a:rPr lang="en-US" b="1" dirty="0">
                <a:latin typeface="Times New Roman" panose="02020603050405020304" pitchFamily="18" charset="0"/>
                <a:cs typeface="Times New Roman" panose="02020603050405020304" pitchFamily="18" charset="0"/>
              </a:rPr>
              <a:t>2.   Test data:</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Contains the data for testing</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8E24D74-9B3C-F3D1-2A88-D010E584A97F}"/>
              </a:ext>
            </a:extLst>
          </p:cNvPr>
          <p:cNvPicPr>
            <a:picLocks noChangeAspect="1"/>
          </p:cNvPicPr>
          <p:nvPr/>
        </p:nvPicPr>
        <p:blipFill>
          <a:blip r:embed="rId2"/>
          <a:stretch>
            <a:fillRect/>
          </a:stretch>
        </p:blipFill>
        <p:spPr>
          <a:xfrm>
            <a:off x="8478837" y="858837"/>
            <a:ext cx="2143125" cy="2143125"/>
          </a:xfrm>
          <a:prstGeom prst="rect">
            <a:avLst/>
          </a:prstGeom>
        </p:spPr>
      </p:pic>
    </p:spTree>
    <p:extLst>
      <p:ext uri="{BB962C8B-B14F-4D97-AF65-F5344CB8AC3E}">
        <p14:creationId xmlns:p14="http://schemas.microsoft.com/office/powerpoint/2010/main" val="1554188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A3995-4E25-3195-37D9-7B53A3FEF103}"/>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ARCHITECTURE :</a:t>
            </a:r>
          </a:p>
        </p:txBody>
      </p:sp>
      <p:pic>
        <p:nvPicPr>
          <p:cNvPr id="9" name="Content Placeholder 8">
            <a:extLst>
              <a:ext uri="{FF2B5EF4-FFF2-40B4-BE49-F238E27FC236}">
                <a16:creationId xmlns:a16="http://schemas.microsoft.com/office/drawing/2014/main" id="{F41AAE56-ACE9-B72C-B4A2-E7E08B99C695}"/>
              </a:ext>
            </a:extLst>
          </p:cNvPr>
          <p:cNvPicPr>
            <a:picLocks noGrp="1" noChangeAspect="1"/>
          </p:cNvPicPr>
          <p:nvPr>
            <p:ph idx="1"/>
          </p:nvPr>
        </p:nvPicPr>
        <p:blipFill>
          <a:blip r:embed="rId2"/>
          <a:stretch>
            <a:fillRect/>
          </a:stretch>
        </p:blipFill>
        <p:spPr>
          <a:xfrm>
            <a:off x="3667225" y="2035143"/>
            <a:ext cx="3736875" cy="3025090"/>
          </a:xfrm>
          <a:prstGeom prst="rect">
            <a:avLst/>
          </a:prstGeom>
        </p:spPr>
      </p:pic>
    </p:spTree>
    <p:extLst>
      <p:ext uri="{BB962C8B-B14F-4D97-AF65-F5344CB8AC3E}">
        <p14:creationId xmlns:p14="http://schemas.microsoft.com/office/powerpoint/2010/main" val="2244257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9B039-8546-A2E4-A825-82B205BFFD5D}"/>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ALGORITHMS</a:t>
            </a:r>
            <a:r>
              <a:rPr lang="en-IN" sz="32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30BC975B-F202-615B-E090-2AF4D308AB31}"/>
              </a:ext>
            </a:extLst>
          </p:cNvPr>
          <p:cNvSpPr>
            <a:spLocks noGrp="1"/>
          </p:cNvSpPr>
          <p:nvPr>
            <p:ph idx="1"/>
          </p:nvPr>
        </p:nvSpPr>
        <p:spPr/>
        <p:txBody>
          <a:bodyPr/>
          <a:lstStyle/>
          <a:p>
            <a:endParaRPr lang="en-US" dirty="0">
              <a:latin typeface="Arial Black" panose="020B0A04020102020204" pitchFamily="34" charset="0"/>
            </a:endParaRPr>
          </a:p>
          <a:p>
            <a:r>
              <a:rPr lang="en-US" dirty="0">
                <a:latin typeface="Times New Roman" panose="02020603050405020304" pitchFamily="18" charset="0"/>
                <a:cs typeface="Times New Roman" panose="02020603050405020304" pitchFamily="18" charset="0"/>
              </a:rPr>
              <a:t>Navie Bayas  (NB)</a:t>
            </a:r>
          </a:p>
          <a:p>
            <a:r>
              <a:rPr lang="en-US" dirty="0">
                <a:latin typeface="Times New Roman" panose="02020603050405020304" pitchFamily="18" charset="0"/>
                <a:cs typeface="Times New Roman" panose="02020603050405020304" pitchFamily="18" charset="0"/>
              </a:rPr>
              <a:t>Support vector machine (SVM)</a:t>
            </a:r>
          </a:p>
          <a:p>
            <a:r>
              <a:rPr lang="en-US" dirty="0">
                <a:latin typeface="Times New Roman" panose="02020603050405020304" pitchFamily="18" charset="0"/>
                <a:cs typeface="Times New Roman" panose="02020603050405020304" pitchFamily="18" charset="0"/>
              </a:rPr>
              <a:t>Random forest (RF)</a:t>
            </a:r>
          </a:p>
        </p:txBody>
      </p:sp>
    </p:spTree>
    <p:extLst>
      <p:ext uri="{BB962C8B-B14F-4D97-AF65-F5344CB8AC3E}">
        <p14:creationId xmlns:p14="http://schemas.microsoft.com/office/powerpoint/2010/main" val="2786313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5C5A3-9D94-9C91-3382-D2E9CFB08897}"/>
              </a:ext>
            </a:extLst>
          </p:cNvPr>
          <p:cNvSpPr>
            <a:spLocks noGrp="1"/>
          </p:cNvSpPr>
          <p:nvPr>
            <p:ph type="title"/>
          </p:nvPr>
        </p:nvSpPr>
        <p:spPr>
          <a:xfrm>
            <a:off x="838200" y="336249"/>
            <a:ext cx="10515600" cy="660267"/>
          </a:xfrm>
        </p:spPr>
        <p:txBody>
          <a:bodyPr>
            <a:normAutofit fontScale="90000"/>
          </a:bodyPr>
          <a:lstStyle/>
          <a:p>
            <a:r>
              <a:rPr lang="en-IN" b="1" dirty="0">
                <a:latin typeface="Times New Roman" panose="02020603050405020304" pitchFamily="18" charset="0"/>
                <a:cs typeface="Times New Roman" panose="02020603050405020304" pitchFamily="18" charset="0"/>
              </a:rPr>
              <a:t>RESULTS :</a:t>
            </a:r>
          </a:p>
        </p:txBody>
      </p:sp>
      <p:pic>
        <p:nvPicPr>
          <p:cNvPr id="3" name="Picture 2">
            <a:extLst>
              <a:ext uri="{FF2B5EF4-FFF2-40B4-BE49-F238E27FC236}">
                <a16:creationId xmlns:a16="http://schemas.microsoft.com/office/drawing/2014/main" id="{E9A76B97-E195-D96E-EAD8-0E4FFB90AE8E}"/>
              </a:ext>
            </a:extLst>
          </p:cNvPr>
          <p:cNvPicPr>
            <a:picLocks noChangeAspect="1"/>
          </p:cNvPicPr>
          <p:nvPr/>
        </p:nvPicPr>
        <p:blipFill>
          <a:blip r:embed="rId2"/>
          <a:stretch>
            <a:fillRect/>
          </a:stretch>
        </p:blipFill>
        <p:spPr>
          <a:xfrm>
            <a:off x="4300477" y="1025392"/>
            <a:ext cx="6181434" cy="2266743"/>
          </a:xfrm>
          <a:prstGeom prst="rect">
            <a:avLst/>
          </a:prstGeom>
        </p:spPr>
      </p:pic>
      <p:pic>
        <p:nvPicPr>
          <p:cNvPr id="4" name="Picture 3">
            <a:extLst>
              <a:ext uri="{FF2B5EF4-FFF2-40B4-BE49-F238E27FC236}">
                <a16:creationId xmlns:a16="http://schemas.microsoft.com/office/drawing/2014/main" id="{1126E555-E9DA-2093-D158-36ACAAAA021D}"/>
              </a:ext>
            </a:extLst>
          </p:cNvPr>
          <p:cNvPicPr>
            <a:picLocks noChangeAspect="1"/>
          </p:cNvPicPr>
          <p:nvPr/>
        </p:nvPicPr>
        <p:blipFill>
          <a:blip r:embed="rId3"/>
          <a:stretch>
            <a:fillRect/>
          </a:stretch>
        </p:blipFill>
        <p:spPr>
          <a:xfrm>
            <a:off x="931635" y="3565865"/>
            <a:ext cx="6903329" cy="3133616"/>
          </a:xfrm>
          <a:prstGeom prst="rect">
            <a:avLst/>
          </a:prstGeom>
        </p:spPr>
      </p:pic>
    </p:spTree>
    <p:extLst>
      <p:ext uri="{BB962C8B-B14F-4D97-AF65-F5344CB8AC3E}">
        <p14:creationId xmlns:p14="http://schemas.microsoft.com/office/powerpoint/2010/main" val="154383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8664C2C-082A-4164-A0C5-E616AB2AD5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2C7EEC-86F6-4CA7-805C-CB656E6A6356}">
  <ds:schemaRefs>
    <ds:schemaRef ds:uri="http://schemas.microsoft.com/sharepoint/v3/contenttype/forms"/>
  </ds:schemaRefs>
</ds:datastoreItem>
</file>

<file path=customXml/itemProps3.xml><?xml version="1.0" encoding="utf-8"?>
<ds:datastoreItem xmlns:ds="http://schemas.openxmlformats.org/officeDocument/2006/customXml" ds:itemID="{26C8EDA9-70CE-4A62-99FE-71B395D1BB0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835</TotalTime>
  <Words>797</Words>
  <Application>Microsoft Office PowerPoint</Application>
  <PresentationFormat>Widescreen</PresentationFormat>
  <Paragraphs>53</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Black</vt:lpstr>
      <vt:lpstr>Calibri</vt:lpstr>
      <vt:lpstr>Calibri Light</vt:lpstr>
      <vt:lpstr>Times New Roman</vt:lpstr>
      <vt:lpstr>Wingdings</vt:lpstr>
      <vt:lpstr>Office Theme</vt:lpstr>
      <vt:lpstr>   DETECTION OF THYROID DISORDERS USING MACHINE LEARNING APPOARCH  </vt:lpstr>
      <vt:lpstr>Contents :</vt:lpstr>
      <vt:lpstr>ABSTRACT :</vt:lpstr>
      <vt:lpstr>INTRODUCTION :</vt:lpstr>
      <vt:lpstr>METHODOLOGY :</vt:lpstr>
      <vt:lpstr>DATASET’S:</vt:lpstr>
      <vt:lpstr>ARCHITECTURE :</vt:lpstr>
      <vt:lpstr>ALGORITHMS :</vt:lpstr>
      <vt:lpstr>RESULTS :</vt:lpstr>
      <vt:lpstr>PowerPoint Presentation</vt:lpstr>
      <vt:lpstr>PowerPoint Presentation</vt:lpstr>
      <vt:lpstr>PowerPoint Presentation</vt:lpstr>
      <vt:lpstr>CONCLUSION :</vt:lpstr>
      <vt:lpstr>REFERENCE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Malicious URL Detection Using Machine Learning</dc:title>
  <dc:creator>Archana Sharma</dc:creator>
  <cp:lastModifiedBy>patlollasanjanareddi@gmail.com</cp:lastModifiedBy>
  <cp:revision>4</cp:revision>
  <dcterms:created xsi:type="dcterms:W3CDTF">2023-06-24T16:41:19Z</dcterms:created>
  <dcterms:modified xsi:type="dcterms:W3CDTF">2023-10-31T15:51:01Z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