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4" d="100"/>
          <a:sy n="74" d="100"/>
        </p:scale>
        <p:origin x="171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10/16/2025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50861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10/16/2025</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75710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10/16/2025</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1FF6DA9-008F-8B48-92A6-B652298478BF}" type="slidenum">
              <a:rPr lang="en-US" smtClean="0"/>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83297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10/16/2025</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588194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10/16/2025</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1FF6DA9-008F-8B48-92A6-B652298478BF}" type="slidenum">
              <a:rPr lang="en-US" smtClean="0"/>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975265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10/16/2025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77522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10/16/2025</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384564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10/16/2025</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20457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10/16/2025</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0029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10/16/2025</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74298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10/16/2025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73145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10/16/2025</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40008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10/16/2025</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46205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10/16/2025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39370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10/16/2025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01645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10/16/2025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50325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a:solidFill>
            <a:schemeClr val="accent1">
              <a:lumMod val="75000"/>
              <a:alpha val="40000"/>
            </a:schemeClr>
          </a:solidFill>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49" name="Group 48"/>
          <p:cNvGrpSpPr/>
          <p:nvPr/>
        </p:nvGrpSpPr>
        <p:grpSpPr>
          <a:xfrm>
            <a:off x="20421" y="-318"/>
            <a:ext cx="1952272" cy="6853571"/>
            <a:chOff x="6627813" y="195220"/>
            <a:chExt cx="1952625" cy="5678531"/>
          </a:xfrm>
          <a:solidFill>
            <a:schemeClr val="accent1"/>
          </a:solidFill>
        </p:grpSpPr>
        <p:sp>
          <p:nvSpPr>
            <p:cNvPr id="50" name="Freeform 27"/>
            <p:cNvSpPr/>
            <p:nvPr/>
          </p:nvSpPr>
          <p:spPr bwMode="auto">
            <a:xfrm>
              <a:off x="6627813" y="19522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62" name="Rectangle 61"/>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5BCAD085-E8A6-8845-BD4E-CB4CCA059FC4}" type="datetimeFigureOut">
              <a:rPr lang="en-US" smtClean="0"/>
              <a:t>10/16/2025</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643953879"/>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Codes on papers">
            <a:extLst>
              <a:ext uri="{FF2B5EF4-FFF2-40B4-BE49-F238E27FC236}">
                <a16:creationId xmlns:a16="http://schemas.microsoft.com/office/drawing/2014/main" id="{A38C9CAB-9A6E-0333-02DE-B49C7583DB5A}"/>
              </a:ext>
            </a:extLst>
          </p:cNvPr>
          <p:cNvPicPr>
            <a:picLocks noChangeAspect="1"/>
          </p:cNvPicPr>
          <p:nvPr/>
        </p:nvPicPr>
        <p:blipFill>
          <a:blip r:embed="rId2"/>
          <a:srcRect l="14059" t="9091" r="5032"/>
          <a:stretch>
            <a:fillRect/>
          </a:stretch>
        </p:blipFill>
        <p:spPr>
          <a:xfrm>
            <a:off x="20" y="10"/>
            <a:ext cx="9143980" cy="6857990"/>
          </a:xfrm>
          <a:prstGeom prst="rect">
            <a:avLst/>
          </a:prstGeom>
        </p:spPr>
      </p:pic>
      <p:sp>
        <p:nvSpPr>
          <p:cNvPr id="10" name="Freeform 5">
            <a:extLst>
              <a:ext uri="{FF2B5EF4-FFF2-40B4-BE49-F238E27FC236}">
                <a16:creationId xmlns:a16="http://schemas.microsoft.com/office/drawing/2014/main" id="{7102DD2F-6A56-424C-A720-5289E4FE4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3632297"/>
            <a:ext cx="7951572" cy="2170389"/>
          </a:xfrm>
          <a:custGeom>
            <a:avLst/>
            <a:gdLst>
              <a:gd name="T0" fmla="*/ 2253 w 2259"/>
              <a:gd name="T1" fmla="*/ 195 h 413"/>
              <a:gd name="T2" fmla="*/ 2064 w 2259"/>
              <a:gd name="T3" fmla="*/ 7 h 413"/>
              <a:gd name="T4" fmla="*/ 2062 w 2259"/>
              <a:gd name="T5" fmla="*/ 5 h 413"/>
              <a:gd name="T6" fmla="*/ 2048 w 2259"/>
              <a:gd name="T7" fmla="*/ 0 h 413"/>
              <a:gd name="T8" fmla="*/ 891 w 2259"/>
              <a:gd name="T9" fmla="*/ 0 h 413"/>
              <a:gd name="T10" fmla="*/ 851 w 2259"/>
              <a:gd name="T11" fmla="*/ 0 h 413"/>
              <a:gd name="T12" fmla="*/ 541 w 2259"/>
              <a:gd name="T13" fmla="*/ 0 h 413"/>
              <a:gd name="T14" fmla="*/ 54 w 2259"/>
              <a:gd name="T15" fmla="*/ 0 h 413"/>
              <a:gd name="T16" fmla="*/ 0 w 2259"/>
              <a:gd name="T17" fmla="*/ 0 h 413"/>
              <a:gd name="T18" fmla="*/ 0 w 2259"/>
              <a:gd name="T19" fmla="*/ 413 h 413"/>
              <a:gd name="T20" fmla="*/ 54 w 2259"/>
              <a:gd name="T21" fmla="*/ 413 h 413"/>
              <a:gd name="T22" fmla="*/ 541 w 2259"/>
              <a:gd name="T23" fmla="*/ 413 h 413"/>
              <a:gd name="T24" fmla="*/ 851 w 2259"/>
              <a:gd name="T25" fmla="*/ 413 h 413"/>
              <a:gd name="T26" fmla="*/ 891 w 2259"/>
              <a:gd name="T27" fmla="*/ 413 h 413"/>
              <a:gd name="T28" fmla="*/ 2048 w 2259"/>
              <a:gd name="T29" fmla="*/ 413 h 413"/>
              <a:gd name="T30" fmla="*/ 2062 w 2259"/>
              <a:gd name="T31" fmla="*/ 408 h 413"/>
              <a:gd name="T32" fmla="*/ 2064 w 2259"/>
              <a:gd name="T33" fmla="*/ 406 h 413"/>
              <a:gd name="T34" fmla="*/ 2253 w 2259"/>
              <a:gd name="T35" fmla="*/ 217 h 413"/>
              <a:gd name="T36" fmla="*/ 2253 w 2259"/>
              <a:gd name="T37" fmla="*/ 195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59" h="413">
                <a:moveTo>
                  <a:pt x="2253" y="195"/>
                </a:moveTo>
                <a:cubicBezTo>
                  <a:pt x="2064" y="7"/>
                  <a:pt x="2064" y="7"/>
                  <a:pt x="2064" y="7"/>
                </a:cubicBezTo>
                <a:cubicBezTo>
                  <a:pt x="2064" y="6"/>
                  <a:pt x="2063" y="5"/>
                  <a:pt x="2062" y="5"/>
                </a:cubicBezTo>
                <a:cubicBezTo>
                  <a:pt x="2058" y="2"/>
                  <a:pt x="2053" y="0"/>
                  <a:pt x="2048" y="0"/>
                </a:cubicBezTo>
                <a:cubicBezTo>
                  <a:pt x="891" y="0"/>
                  <a:pt x="891" y="0"/>
                  <a:pt x="891" y="0"/>
                </a:cubicBezTo>
                <a:cubicBezTo>
                  <a:pt x="851" y="0"/>
                  <a:pt x="851" y="0"/>
                  <a:pt x="851" y="0"/>
                </a:cubicBezTo>
                <a:cubicBezTo>
                  <a:pt x="541" y="0"/>
                  <a:pt x="541" y="0"/>
                  <a:pt x="541" y="0"/>
                </a:cubicBezTo>
                <a:cubicBezTo>
                  <a:pt x="54" y="0"/>
                  <a:pt x="54" y="0"/>
                  <a:pt x="54" y="0"/>
                </a:cubicBezTo>
                <a:cubicBezTo>
                  <a:pt x="0" y="0"/>
                  <a:pt x="0" y="0"/>
                  <a:pt x="0" y="0"/>
                </a:cubicBezTo>
                <a:cubicBezTo>
                  <a:pt x="0" y="413"/>
                  <a:pt x="0" y="413"/>
                  <a:pt x="0" y="413"/>
                </a:cubicBezTo>
                <a:cubicBezTo>
                  <a:pt x="54" y="413"/>
                  <a:pt x="54" y="413"/>
                  <a:pt x="54" y="413"/>
                </a:cubicBezTo>
                <a:cubicBezTo>
                  <a:pt x="541" y="413"/>
                  <a:pt x="541" y="413"/>
                  <a:pt x="541" y="413"/>
                </a:cubicBezTo>
                <a:cubicBezTo>
                  <a:pt x="851" y="413"/>
                  <a:pt x="851" y="413"/>
                  <a:pt x="851" y="413"/>
                </a:cubicBezTo>
                <a:cubicBezTo>
                  <a:pt x="891" y="413"/>
                  <a:pt x="891" y="413"/>
                  <a:pt x="891" y="413"/>
                </a:cubicBezTo>
                <a:cubicBezTo>
                  <a:pt x="2048" y="413"/>
                  <a:pt x="2048" y="413"/>
                  <a:pt x="2048" y="413"/>
                </a:cubicBezTo>
                <a:cubicBezTo>
                  <a:pt x="2053" y="413"/>
                  <a:pt x="2058" y="411"/>
                  <a:pt x="2062" y="408"/>
                </a:cubicBezTo>
                <a:cubicBezTo>
                  <a:pt x="2063" y="407"/>
                  <a:pt x="2064" y="406"/>
                  <a:pt x="2064" y="406"/>
                </a:cubicBezTo>
                <a:cubicBezTo>
                  <a:pt x="2253" y="217"/>
                  <a:pt x="2253" y="217"/>
                  <a:pt x="2253" y="217"/>
                </a:cubicBezTo>
                <a:cubicBezTo>
                  <a:pt x="2259" y="211"/>
                  <a:pt x="2259" y="201"/>
                  <a:pt x="2253" y="195"/>
                </a:cubicBezTo>
                <a:close/>
              </a:path>
            </a:pathLst>
          </a:custGeom>
          <a:solidFill>
            <a:schemeClr val="accent1">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ctrTitle"/>
          </p:nvPr>
        </p:nvSpPr>
        <p:spPr>
          <a:xfrm>
            <a:off x="812799" y="3962400"/>
            <a:ext cx="6343650" cy="958911"/>
          </a:xfrm>
        </p:spPr>
        <p:txBody>
          <a:bodyPr>
            <a:normAutofit/>
          </a:bodyPr>
          <a:lstStyle/>
          <a:p>
            <a:pPr>
              <a:lnSpc>
                <a:spcPct val="90000"/>
              </a:lnSpc>
            </a:pPr>
            <a:r>
              <a:rPr lang="en-US" sz="2900" dirty="0" err="1">
                <a:solidFill>
                  <a:srgbClr val="FEFFFF"/>
                </a:solidFill>
              </a:rPr>
              <a:t>Zepto</a:t>
            </a:r>
            <a:r>
              <a:rPr lang="en-US" sz="2900" dirty="0">
                <a:solidFill>
                  <a:srgbClr val="FEFFFF"/>
                </a:solidFill>
              </a:rPr>
              <a:t> Sales Growth &amp; Profitability Analysis (2020–2024)</a:t>
            </a:r>
          </a:p>
        </p:txBody>
      </p:sp>
      <p:sp>
        <p:nvSpPr>
          <p:cNvPr id="3" name="Subtitle 2"/>
          <p:cNvSpPr>
            <a:spLocks noGrp="1"/>
          </p:cNvSpPr>
          <p:nvPr>
            <p:ph type="subTitle" idx="1"/>
          </p:nvPr>
        </p:nvSpPr>
        <p:spPr>
          <a:xfrm>
            <a:off x="812799" y="4944531"/>
            <a:ext cx="6343650" cy="524935"/>
          </a:xfrm>
        </p:spPr>
        <p:txBody>
          <a:bodyPr>
            <a:normAutofit/>
          </a:bodyPr>
          <a:lstStyle/>
          <a:p>
            <a:r>
              <a:rPr lang="en-US">
                <a:solidFill>
                  <a:srgbClr val="FEFFFF"/>
                </a:solidFill>
              </a:rPr>
              <a:t>Sales and Profitability Dashboard Overview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Problem Statement</a:t>
            </a:r>
          </a:p>
        </p:txBody>
      </p:sp>
      <p:sp>
        <p:nvSpPr>
          <p:cNvPr id="3" name="Content Placeholder 2"/>
          <p:cNvSpPr>
            <a:spLocks noGrp="1"/>
          </p:cNvSpPr>
          <p:nvPr>
            <p:ph idx="1"/>
          </p:nvPr>
        </p:nvSpPr>
        <p:spPr/>
        <p:txBody>
          <a:bodyPr/>
          <a:lstStyle/>
          <a:p>
            <a:r>
              <a:t>Zepto aims to analyze its sales and profitability trends from 2020 to 2024 across different cities and product categories. The goal is to identify which product categories contribute most to sales and profit, how sales have changed over time, and which cities and products drive the highest revenue and profitability. This will help improve inventory planning, pricing, and marketing strategies.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Dashboard Overview</a:t>
            </a:r>
          </a:p>
        </p:txBody>
      </p:sp>
      <p:sp>
        <p:nvSpPr>
          <p:cNvPr id="3" name="Content Placeholder 2"/>
          <p:cNvSpPr>
            <a:spLocks noGrp="1"/>
          </p:cNvSpPr>
          <p:nvPr>
            <p:ph idx="1"/>
          </p:nvPr>
        </p:nvSpPr>
        <p:spPr/>
        <p:txBody>
          <a:bodyPr>
            <a:normAutofit fontScale="85000" lnSpcReduction="10000"/>
          </a:bodyPr>
          <a:lstStyle/>
          <a:p>
            <a:r>
              <a:t>The Zepto Sales Performance Dashboard provides a single-page interactive view of performance metrics combining KPIs, time trends, category comparisons, and city-level insights.</a:t>
            </a:r>
          </a:p>
          <a:p>
            <a:endParaRPr/>
          </a:p>
          <a:p>
            <a:r>
              <a:t>Visuals Used:</a:t>
            </a:r>
          </a:p>
          <a:p>
            <a:r>
              <a:t>• KPI Cards – Total Sales, Profit, Profit Margin %, YoY Growth %, Average Order Value</a:t>
            </a:r>
          </a:p>
          <a:p>
            <a:r>
              <a:t>• Line &amp; Column Chart – Sales and Profit trends (2020–2024)</a:t>
            </a:r>
          </a:p>
          <a:p>
            <a:r>
              <a:t>• Pie Chart – Product Category contribution</a:t>
            </a:r>
          </a:p>
          <a:p>
            <a:r>
              <a:t>• Bar Chart – Top 10 Products by Profit</a:t>
            </a:r>
          </a:p>
          <a:p>
            <a:r>
              <a:t>• Map/Table – City-level performance view</a:t>
            </a:r>
          </a:p>
          <a:p>
            <a:r>
              <a:t>• Slicers – Year, City, Product Category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Key Performance Indicators (KPIs)</a:t>
            </a:r>
          </a:p>
        </p:txBody>
      </p:sp>
      <p:sp>
        <p:nvSpPr>
          <p:cNvPr id="3" name="Content Placeholder 2"/>
          <p:cNvSpPr>
            <a:spLocks noGrp="1"/>
          </p:cNvSpPr>
          <p:nvPr>
            <p:ph idx="1"/>
          </p:nvPr>
        </p:nvSpPr>
        <p:spPr/>
        <p:txBody>
          <a:bodyPr/>
          <a:lstStyle/>
          <a:p>
            <a:r>
              <a:t>1. Total Sales (₹): Total revenue from 2020–2024</a:t>
            </a:r>
          </a:p>
          <a:p>
            <a:r>
              <a:t>2. Total Profit (₹): Net profit across all transactions</a:t>
            </a:r>
          </a:p>
          <a:p>
            <a:r>
              <a:t>3. Profit Margin %: (Profit / Sales) × 100</a:t>
            </a:r>
          </a:p>
          <a:p>
            <a:r>
              <a:t>4. YoY Sales Growth %: Year-over-Year growth trend</a:t>
            </a:r>
          </a:p>
          <a:p>
            <a:r>
              <a:t>5. Average Order Value (₹): Average sale per order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Key Insights</a:t>
            </a:r>
          </a:p>
        </p:txBody>
      </p:sp>
      <p:sp>
        <p:nvSpPr>
          <p:cNvPr id="3" name="Content Placeholder 2"/>
          <p:cNvSpPr>
            <a:spLocks noGrp="1"/>
          </p:cNvSpPr>
          <p:nvPr>
            <p:ph idx="1"/>
          </p:nvPr>
        </p:nvSpPr>
        <p:spPr/>
        <p:txBody>
          <a:bodyPr/>
          <a:lstStyle/>
          <a:p>
            <a:r>
              <a:rPr dirty="0"/>
              <a:t>• Sales show steady growth from 2020 to 2024, with strong post-2022 performance.</a:t>
            </a:r>
          </a:p>
          <a:p>
            <a:r>
              <a:rPr dirty="0"/>
              <a:t>• Grocery and Dairy dominate sales; Personal Care yields highest margins.</a:t>
            </a:r>
          </a:p>
          <a:p>
            <a:r>
              <a:rPr dirty="0"/>
              <a:t>• Profit margin remains stable between 18–25%.</a:t>
            </a:r>
          </a:p>
          <a:p>
            <a:r>
              <a:rPr dirty="0"/>
              <a:t>• YoY growth averages 12–18%, strongest in 2023–2024.</a:t>
            </a:r>
          </a:p>
          <a:p>
            <a:r>
              <a:rPr dirty="0"/>
              <a:t>• Top-performing products contribute </a:t>
            </a:r>
            <a:r>
              <a:rPr lang="en-IN" dirty="0"/>
              <a:t>the most </a:t>
            </a:r>
            <a:r>
              <a:rPr dirty="0"/>
              <a:t>total profit.</a:t>
            </a:r>
            <a:endParaRPr lang="en-IN" dirty="0"/>
          </a:p>
          <a:p>
            <a:r>
              <a:rPr lang="en-US" sz="1600" dirty="0"/>
              <a:t>Customer Buying Pattern </a:t>
            </a:r>
            <a:r>
              <a:rPr lang="en-US" sz="1600" b="1" dirty="0"/>
              <a:t> </a:t>
            </a:r>
            <a:r>
              <a:rPr lang="en-US" sz="1600" dirty="0"/>
              <a:t>Customers tend to buy </a:t>
            </a:r>
            <a:r>
              <a:rPr lang="en-US" sz="1600" b="1" dirty="0"/>
              <a:t>daily-use items</a:t>
            </a:r>
            <a:r>
              <a:rPr lang="en-US" sz="1600" dirty="0"/>
              <a:t> (like milk, snacks, and groceries) repeatedly.</a:t>
            </a:r>
            <a:endParaRPr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Recommendations</a:t>
            </a:r>
          </a:p>
        </p:txBody>
      </p:sp>
      <p:sp>
        <p:nvSpPr>
          <p:cNvPr id="3" name="Content Placeholder 2"/>
          <p:cNvSpPr>
            <a:spLocks noGrp="1"/>
          </p:cNvSpPr>
          <p:nvPr>
            <p:ph idx="1"/>
          </p:nvPr>
        </p:nvSpPr>
        <p:spPr/>
        <p:txBody>
          <a:bodyPr>
            <a:normAutofit lnSpcReduction="10000"/>
          </a:bodyPr>
          <a:lstStyle/>
          <a:p>
            <a:r>
              <a:rPr dirty="0"/>
              <a:t>1. Focus on high-performing categories (Grocery, Dairy, Personal Care).</a:t>
            </a:r>
          </a:p>
          <a:p>
            <a:r>
              <a:rPr dirty="0"/>
              <a:t>2. Optimize pricing strategies and discounts to improve margins.</a:t>
            </a:r>
          </a:p>
          <a:p>
            <a:r>
              <a:rPr dirty="0"/>
              <a:t>3. Strengthen presence in top-performing cities and expand to Tier-2 markets.</a:t>
            </a:r>
          </a:p>
          <a:p>
            <a:r>
              <a:rPr dirty="0"/>
              <a:t>4. Improve inventory and supply chain planning using forecasting models.</a:t>
            </a:r>
          </a:p>
          <a:p>
            <a:r>
              <a:rPr dirty="0"/>
              <a:t>5. Monitor YoY growth and address sales dips through data-driven campaigns.</a:t>
            </a:r>
          </a:p>
          <a:p>
            <a:r>
              <a:rPr dirty="0"/>
              <a:t>6</a:t>
            </a:r>
            <a:r>
              <a:rPr lang="en-IN" dirty="0"/>
              <a:t>. Improve Customer Experience </a:t>
            </a:r>
            <a:r>
              <a:rPr lang="en-US" dirty="0"/>
              <a:t>Offer loyalty rewards or cashback to returning customers.</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59D74-3DFB-055A-0A55-732A9CBB51B6}"/>
              </a:ext>
            </a:extLst>
          </p:cNvPr>
          <p:cNvSpPr>
            <a:spLocks noGrp="1"/>
          </p:cNvSpPr>
          <p:nvPr>
            <p:ph type="title"/>
          </p:nvPr>
        </p:nvSpPr>
        <p:spPr/>
        <p:txBody>
          <a:bodyPr/>
          <a:lstStyle/>
          <a:p>
            <a:r>
              <a:rPr lang="en-IN" dirty="0"/>
              <a:t>Thankyou</a:t>
            </a:r>
          </a:p>
        </p:txBody>
      </p:sp>
      <p:sp>
        <p:nvSpPr>
          <p:cNvPr id="3" name="Text Placeholder 2">
            <a:extLst>
              <a:ext uri="{FF2B5EF4-FFF2-40B4-BE49-F238E27FC236}">
                <a16:creationId xmlns:a16="http://schemas.microsoft.com/office/drawing/2014/main" id="{7C598659-B548-1381-AF80-86FE9D936C43}"/>
              </a:ext>
            </a:extLst>
          </p:cNvPr>
          <p:cNvSpPr>
            <a:spLocks noGrp="1"/>
          </p:cNvSpPr>
          <p:nvPr>
            <p:ph type="body" sz="half" idx="2"/>
          </p:nvPr>
        </p:nvSpPr>
        <p:spPr/>
        <p:txBody>
          <a:bodyPr/>
          <a:lstStyle/>
          <a:p>
            <a:r>
              <a:rPr lang="en-IN" dirty="0"/>
              <a:t>Bhavaniprasad</a:t>
            </a:r>
          </a:p>
          <a:p>
            <a:endParaRPr lang="en-IN" dirty="0"/>
          </a:p>
        </p:txBody>
      </p:sp>
    </p:spTree>
    <p:extLst>
      <p:ext uri="{BB962C8B-B14F-4D97-AF65-F5344CB8AC3E}">
        <p14:creationId xmlns:p14="http://schemas.microsoft.com/office/powerpoint/2010/main" val="287208746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TM02892315[[fn=Wisp]]</Template>
  <TotalTime>59</TotalTime>
  <Words>397</Words>
  <Application>Microsoft Office PowerPoint</Application>
  <PresentationFormat>On-screen Show (4:3)</PresentationFormat>
  <Paragraphs>36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Wisp</vt:lpstr>
      <vt:lpstr>Zepto Sales Growth &amp; Profitability Analysis (2020–2024)</vt:lpstr>
      <vt:lpstr>Problem Statement</vt:lpstr>
      <vt:lpstr>Dashboard Overview</vt:lpstr>
      <vt:lpstr>Key Performance Indicators (KPIs)</vt:lpstr>
      <vt:lpstr>Key Insights</vt:lpstr>
      <vt:lpstr>Recommendations</vt:lpstr>
      <vt:lpstr>Thankyou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Bhavaniprasad palli</cp:lastModifiedBy>
  <cp:revision>2</cp:revision>
  <dcterms:created xsi:type="dcterms:W3CDTF">2013-01-27T09:14:16Z</dcterms:created>
  <dcterms:modified xsi:type="dcterms:W3CDTF">2025-10-16T10:30:19Z</dcterms:modified>
  <cp:category/>
</cp:coreProperties>
</file>