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7" r:id="rId1"/>
  </p:sldMasterIdLst>
  <p:sldIdLst>
    <p:sldId id="256" r:id="rId2"/>
    <p:sldId id="257" r:id="rId3"/>
    <p:sldId id="258" r:id="rId4"/>
    <p:sldId id="261" r:id="rId5"/>
    <p:sldId id="262"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4" d="100"/>
          <a:sy n="74" d="100"/>
        </p:scale>
        <p:origin x="1714"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txBody>
          <a:bodyPr/>
          <a:lstStyle/>
          <a:p>
            <a:endParaRPr lang="en-IN"/>
          </a:p>
        </p:txBody>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35086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75710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832970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588194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41975265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77522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384564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04576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txBody>
          <a:bodyPr/>
          <a:lstStyle/>
          <a:p>
            <a:endParaRPr lang="en-IN"/>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00297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74298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3145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10/17/2025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4000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10/17/2025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6205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10/17/2025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393708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1645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10/17/2025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50325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a:solidFill>
            <a:schemeClr val="accent1">
              <a:lumMod val="75000"/>
              <a:alpha val="40000"/>
            </a:schemeClr>
          </a:solidFill>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grpFill/>
            <a:ln>
              <a:noFill/>
            </a:ln>
          </p:spPr>
          <p:txBody>
            <a:bodyPr/>
            <a:lstStyle/>
            <a:p>
              <a:endParaRPr lang="en-IN"/>
            </a:p>
          </p:txBody>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grpFill/>
            <a:ln>
              <a:noFill/>
            </a:ln>
          </p:spPr>
          <p:txBody>
            <a:bodyPr/>
            <a:lstStyle/>
            <a:p>
              <a:endParaRPr lang="en-IN"/>
            </a:p>
          </p:txBody>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grpFill/>
            <a:ln>
              <a:noFill/>
            </a:ln>
          </p:spPr>
          <p:txBody>
            <a:bodyPr/>
            <a:lstStyle/>
            <a:p>
              <a:endParaRPr lang="en-IN"/>
            </a:p>
          </p:txBody>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grpFill/>
            <a:ln>
              <a:noFill/>
            </a:ln>
          </p:spPr>
          <p:txBody>
            <a:bodyPr/>
            <a:lstStyle/>
            <a:p>
              <a:endParaRPr lang="en-IN"/>
            </a:p>
          </p:txBody>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grpFill/>
            <a:ln>
              <a:noFill/>
            </a:ln>
          </p:spPr>
          <p:txBody>
            <a:bodyPr/>
            <a:lstStyle/>
            <a:p>
              <a:endParaRPr lang="en-IN"/>
            </a:p>
          </p:txBody>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grpFill/>
            <a:ln>
              <a:noFill/>
            </a:ln>
          </p:spPr>
          <p:txBody>
            <a:bodyPr/>
            <a:lstStyle/>
            <a:p>
              <a:endParaRPr lang="en-IN"/>
            </a:p>
          </p:txBody>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grpFill/>
            <a:ln>
              <a:noFill/>
            </a:ln>
          </p:spPr>
          <p:txBody>
            <a:bodyPr/>
            <a:lstStyle/>
            <a:p>
              <a:endParaRPr lang="en-IN"/>
            </a:p>
          </p:txBody>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grpFill/>
            <a:ln>
              <a:noFill/>
            </a:ln>
          </p:spPr>
          <p:txBody>
            <a:bodyPr/>
            <a:lstStyle/>
            <a:p>
              <a:endParaRPr lang="en-IN"/>
            </a:p>
          </p:txBody>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grpFill/>
            <a:ln>
              <a:noFill/>
            </a:ln>
          </p:spPr>
          <p:txBody>
            <a:bodyPr/>
            <a:lstStyle/>
            <a:p>
              <a:endParaRPr lang="en-IN"/>
            </a:p>
          </p:txBody>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grpFill/>
            <a:ln>
              <a:noFill/>
            </a:ln>
          </p:spPr>
          <p:txBody>
            <a:bodyPr/>
            <a:lstStyle/>
            <a:p>
              <a:endParaRPr lang="en-IN"/>
            </a:p>
          </p:txBody>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grpFill/>
            <a:ln>
              <a:noFill/>
            </a:ln>
          </p:spPr>
          <p:txBody>
            <a:bodyPr/>
            <a:lstStyle/>
            <a:p>
              <a:endParaRPr lang="en-IN"/>
            </a:p>
          </p:txBody>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grpFill/>
            <a:ln>
              <a:noFill/>
            </a:ln>
          </p:spPr>
          <p:txBody>
            <a:bodyPr/>
            <a:lstStyle/>
            <a:p>
              <a:endParaRPr lang="en-IN"/>
            </a:p>
          </p:txBody>
        </p:sp>
      </p:grpSp>
      <p:grpSp>
        <p:nvGrpSpPr>
          <p:cNvPr id="49" name="Group 48"/>
          <p:cNvGrpSpPr/>
          <p:nvPr/>
        </p:nvGrpSpPr>
        <p:grpSpPr>
          <a:xfrm>
            <a:off x="20421" y="-318"/>
            <a:ext cx="1952272" cy="6853571"/>
            <a:chOff x="6627813" y="195220"/>
            <a:chExt cx="1952625" cy="5678531"/>
          </a:xfrm>
          <a:solidFill>
            <a:schemeClr val="accent1"/>
          </a:solidFill>
        </p:grpSpPr>
        <p:sp>
          <p:nvSpPr>
            <p:cNvPr id="50" name="Freeform 27"/>
            <p:cNvSpPr/>
            <p:nvPr/>
          </p:nvSpPr>
          <p:spPr bwMode="auto">
            <a:xfrm>
              <a:off x="6627813" y="195220"/>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grpFill/>
            <a:ln>
              <a:noFill/>
            </a:ln>
          </p:spPr>
          <p:txBody>
            <a:bodyPr/>
            <a:lstStyle/>
            <a:p>
              <a:endParaRPr lang="en-IN"/>
            </a:p>
          </p:txBody>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grpFill/>
            <a:ln>
              <a:noFill/>
            </a:ln>
          </p:spPr>
          <p:txBody>
            <a:bodyPr/>
            <a:lstStyle/>
            <a:p>
              <a:endParaRPr lang="en-IN"/>
            </a:p>
          </p:txBody>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grpFill/>
            <a:ln>
              <a:noFill/>
            </a:ln>
          </p:spPr>
          <p:txBody>
            <a:bodyPr/>
            <a:lstStyle/>
            <a:p>
              <a:endParaRPr lang="en-IN"/>
            </a:p>
          </p:txBody>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grpFill/>
            <a:ln>
              <a:noFill/>
            </a:ln>
          </p:spPr>
          <p:txBody>
            <a:bodyPr/>
            <a:lstStyle/>
            <a:p>
              <a:endParaRPr lang="en-IN"/>
            </a:p>
          </p:txBody>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grpFill/>
            <a:ln>
              <a:noFill/>
            </a:ln>
          </p:spPr>
          <p:txBody>
            <a:bodyPr/>
            <a:lstStyle/>
            <a:p>
              <a:endParaRPr lang="en-IN"/>
            </a:p>
          </p:txBody>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grpFill/>
            <a:ln>
              <a:noFill/>
            </a:ln>
          </p:spPr>
          <p:txBody>
            <a:bodyPr/>
            <a:lstStyle/>
            <a:p>
              <a:endParaRPr lang="en-IN"/>
            </a:p>
          </p:txBody>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grpFill/>
            <a:ln>
              <a:noFill/>
            </a:ln>
          </p:spPr>
          <p:txBody>
            <a:bodyPr/>
            <a:lstStyle/>
            <a:p>
              <a:endParaRPr lang="en-IN"/>
            </a:p>
          </p:txBody>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grpFill/>
            <a:ln>
              <a:noFill/>
            </a:ln>
          </p:spPr>
          <p:txBody>
            <a:bodyPr/>
            <a:lstStyle/>
            <a:p>
              <a:endParaRPr lang="en-IN"/>
            </a:p>
          </p:txBody>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grpFill/>
            <a:ln>
              <a:noFill/>
            </a:ln>
          </p:spPr>
          <p:txBody>
            <a:bodyPr/>
            <a:lstStyle/>
            <a:p>
              <a:endParaRPr lang="en-IN"/>
            </a:p>
          </p:txBody>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grpFill/>
            <a:ln>
              <a:noFill/>
            </a:ln>
          </p:spPr>
          <p:txBody>
            <a:bodyPr/>
            <a:lstStyle/>
            <a:p>
              <a:endParaRPr lang="en-IN"/>
            </a:p>
          </p:txBody>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grpFill/>
            <a:ln>
              <a:noFill/>
            </a:ln>
          </p:spPr>
          <p:txBody>
            <a:bodyPr/>
            <a:lstStyle/>
            <a:p>
              <a:endParaRPr lang="en-IN"/>
            </a:p>
          </p:txBody>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grpFill/>
            <a:ln>
              <a:noFill/>
            </a:ln>
          </p:spPr>
          <p:txBody>
            <a:bodyPr/>
            <a:lstStyle/>
            <a:p>
              <a:endParaRPr lang="en-IN"/>
            </a:p>
          </p:txBody>
        </p:sp>
      </p:grpSp>
      <p:sp>
        <p:nvSpPr>
          <p:cNvPr id="62" name="Rectangle 61"/>
          <p:cNvSpPr/>
          <p:nvPr/>
        </p:nvSpPr>
        <p:spPr>
          <a:xfrm>
            <a:off x="0" y="0"/>
            <a:ext cx="182880" cy="6858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10/17/2025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643953879"/>
      </p:ext>
    </p:extLst>
  </p:cSld>
  <p:clrMap bg1="dk1" tx1="lt1" bg2="dk2" tx2="lt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 name="Picture 4" descr="Codes on papers">
            <a:extLst>
              <a:ext uri="{FF2B5EF4-FFF2-40B4-BE49-F238E27FC236}">
                <a16:creationId xmlns:a16="http://schemas.microsoft.com/office/drawing/2014/main" id="{A38C9CAB-9A6E-0333-02DE-B49C7583DB5A}"/>
              </a:ext>
            </a:extLst>
          </p:cNvPr>
          <p:cNvPicPr>
            <a:picLocks noChangeAspect="1"/>
          </p:cNvPicPr>
          <p:nvPr/>
        </p:nvPicPr>
        <p:blipFill>
          <a:blip r:embed="rId2"/>
          <a:srcRect l="14059" t="9091" r="5032"/>
          <a:stretch>
            <a:fillRect/>
          </a:stretch>
        </p:blipFill>
        <p:spPr>
          <a:xfrm>
            <a:off x="20" y="10"/>
            <a:ext cx="9143980" cy="6857990"/>
          </a:xfrm>
          <a:prstGeom prst="rect">
            <a:avLst/>
          </a:prstGeom>
        </p:spPr>
      </p:pic>
      <p:sp>
        <p:nvSpPr>
          <p:cNvPr id="10" name="Freeform 5">
            <a:extLst>
              <a:ext uri="{FF2B5EF4-FFF2-40B4-BE49-F238E27FC236}">
                <a16:creationId xmlns:a16="http://schemas.microsoft.com/office/drawing/2014/main" id="{7102DD2F-6A56-424C-A720-5289E4FE4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3632297"/>
            <a:ext cx="7951572" cy="2170389"/>
          </a:xfrm>
          <a:custGeom>
            <a:avLst/>
            <a:gdLst>
              <a:gd name="T0" fmla="*/ 2253 w 2259"/>
              <a:gd name="T1" fmla="*/ 195 h 413"/>
              <a:gd name="T2" fmla="*/ 2064 w 2259"/>
              <a:gd name="T3" fmla="*/ 7 h 413"/>
              <a:gd name="T4" fmla="*/ 2062 w 2259"/>
              <a:gd name="T5" fmla="*/ 5 h 413"/>
              <a:gd name="T6" fmla="*/ 2048 w 2259"/>
              <a:gd name="T7" fmla="*/ 0 h 413"/>
              <a:gd name="T8" fmla="*/ 891 w 2259"/>
              <a:gd name="T9" fmla="*/ 0 h 413"/>
              <a:gd name="T10" fmla="*/ 851 w 2259"/>
              <a:gd name="T11" fmla="*/ 0 h 413"/>
              <a:gd name="T12" fmla="*/ 541 w 2259"/>
              <a:gd name="T13" fmla="*/ 0 h 413"/>
              <a:gd name="T14" fmla="*/ 54 w 2259"/>
              <a:gd name="T15" fmla="*/ 0 h 413"/>
              <a:gd name="T16" fmla="*/ 0 w 2259"/>
              <a:gd name="T17" fmla="*/ 0 h 413"/>
              <a:gd name="T18" fmla="*/ 0 w 2259"/>
              <a:gd name="T19" fmla="*/ 413 h 413"/>
              <a:gd name="T20" fmla="*/ 54 w 2259"/>
              <a:gd name="T21" fmla="*/ 413 h 413"/>
              <a:gd name="T22" fmla="*/ 541 w 2259"/>
              <a:gd name="T23" fmla="*/ 413 h 413"/>
              <a:gd name="T24" fmla="*/ 851 w 2259"/>
              <a:gd name="T25" fmla="*/ 413 h 413"/>
              <a:gd name="T26" fmla="*/ 891 w 2259"/>
              <a:gd name="T27" fmla="*/ 413 h 413"/>
              <a:gd name="T28" fmla="*/ 2048 w 2259"/>
              <a:gd name="T29" fmla="*/ 413 h 413"/>
              <a:gd name="T30" fmla="*/ 2062 w 2259"/>
              <a:gd name="T31" fmla="*/ 408 h 413"/>
              <a:gd name="T32" fmla="*/ 2064 w 2259"/>
              <a:gd name="T33" fmla="*/ 406 h 413"/>
              <a:gd name="T34" fmla="*/ 2253 w 2259"/>
              <a:gd name="T35" fmla="*/ 217 h 413"/>
              <a:gd name="T36" fmla="*/ 2253 w 2259"/>
              <a:gd name="T37" fmla="*/ 195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259" h="413">
                <a:moveTo>
                  <a:pt x="2253" y="195"/>
                </a:moveTo>
                <a:cubicBezTo>
                  <a:pt x="2064" y="7"/>
                  <a:pt x="2064" y="7"/>
                  <a:pt x="2064" y="7"/>
                </a:cubicBezTo>
                <a:cubicBezTo>
                  <a:pt x="2064" y="6"/>
                  <a:pt x="2063" y="5"/>
                  <a:pt x="2062" y="5"/>
                </a:cubicBezTo>
                <a:cubicBezTo>
                  <a:pt x="2058" y="2"/>
                  <a:pt x="2053" y="0"/>
                  <a:pt x="2048" y="0"/>
                </a:cubicBezTo>
                <a:cubicBezTo>
                  <a:pt x="891" y="0"/>
                  <a:pt x="891" y="0"/>
                  <a:pt x="891" y="0"/>
                </a:cubicBezTo>
                <a:cubicBezTo>
                  <a:pt x="851" y="0"/>
                  <a:pt x="851" y="0"/>
                  <a:pt x="851" y="0"/>
                </a:cubicBezTo>
                <a:cubicBezTo>
                  <a:pt x="541" y="0"/>
                  <a:pt x="541" y="0"/>
                  <a:pt x="541" y="0"/>
                </a:cubicBezTo>
                <a:cubicBezTo>
                  <a:pt x="54" y="0"/>
                  <a:pt x="54" y="0"/>
                  <a:pt x="54" y="0"/>
                </a:cubicBezTo>
                <a:cubicBezTo>
                  <a:pt x="0" y="0"/>
                  <a:pt x="0" y="0"/>
                  <a:pt x="0" y="0"/>
                </a:cubicBezTo>
                <a:cubicBezTo>
                  <a:pt x="0" y="413"/>
                  <a:pt x="0" y="413"/>
                  <a:pt x="0" y="413"/>
                </a:cubicBezTo>
                <a:cubicBezTo>
                  <a:pt x="54" y="413"/>
                  <a:pt x="54" y="413"/>
                  <a:pt x="54" y="413"/>
                </a:cubicBezTo>
                <a:cubicBezTo>
                  <a:pt x="541" y="413"/>
                  <a:pt x="541" y="413"/>
                  <a:pt x="541" y="413"/>
                </a:cubicBezTo>
                <a:cubicBezTo>
                  <a:pt x="851" y="413"/>
                  <a:pt x="851" y="413"/>
                  <a:pt x="851" y="413"/>
                </a:cubicBezTo>
                <a:cubicBezTo>
                  <a:pt x="891" y="413"/>
                  <a:pt x="891" y="413"/>
                  <a:pt x="891" y="413"/>
                </a:cubicBezTo>
                <a:cubicBezTo>
                  <a:pt x="2048" y="413"/>
                  <a:pt x="2048" y="413"/>
                  <a:pt x="2048" y="413"/>
                </a:cubicBezTo>
                <a:cubicBezTo>
                  <a:pt x="2053" y="413"/>
                  <a:pt x="2058" y="411"/>
                  <a:pt x="2062" y="408"/>
                </a:cubicBezTo>
                <a:cubicBezTo>
                  <a:pt x="2063" y="407"/>
                  <a:pt x="2064" y="406"/>
                  <a:pt x="2064" y="406"/>
                </a:cubicBezTo>
                <a:cubicBezTo>
                  <a:pt x="2253" y="217"/>
                  <a:pt x="2253" y="217"/>
                  <a:pt x="2253" y="217"/>
                </a:cubicBezTo>
                <a:cubicBezTo>
                  <a:pt x="2259" y="211"/>
                  <a:pt x="2259" y="201"/>
                  <a:pt x="2253" y="195"/>
                </a:cubicBezTo>
                <a:close/>
              </a:path>
            </a:pathLst>
          </a:custGeom>
          <a:solidFill>
            <a:schemeClr val="accent1">
              <a:alpha val="9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812799" y="3962400"/>
            <a:ext cx="6343650" cy="958911"/>
          </a:xfrm>
        </p:spPr>
        <p:txBody>
          <a:bodyPr>
            <a:normAutofit/>
          </a:bodyPr>
          <a:lstStyle/>
          <a:p>
            <a:pPr>
              <a:lnSpc>
                <a:spcPct val="90000"/>
              </a:lnSpc>
            </a:pPr>
            <a:r>
              <a:rPr lang="en-US" sz="2900" dirty="0" err="1">
                <a:solidFill>
                  <a:srgbClr val="FEFFFF"/>
                </a:solidFill>
              </a:rPr>
              <a:t>Zepto</a:t>
            </a:r>
            <a:r>
              <a:rPr lang="en-US" sz="2900" dirty="0">
                <a:solidFill>
                  <a:srgbClr val="FEFFFF"/>
                </a:solidFill>
              </a:rPr>
              <a:t> Sales Growth &amp; Profitability Analysis (2020–2024)</a:t>
            </a:r>
          </a:p>
        </p:txBody>
      </p:sp>
      <p:sp>
        <p:nvSpPr>
          <p:cNvPr id="3" name="Subtitle 2"/>
          <p:cNvSpPr>
            <a:spLocks noGrp="1"/>
          </p:cNvSpPr>
          <p:nvPr>
            <p:ph type="subTitle" idx="1"/>
          </p:nvPr>
        </p:nvSpPr>
        <p:spPr>
          <a:xfrm>
            <a:off x="812799" y="4944531"/>
            <a:ext cx="6343650" cy="524935"/>
          </a:xfrm>
        </p:spPr>
        <p:txBody>
          <a:bodyPr>
            <a:normAutofit/>
          </a:bodyPr>
          <a:lstStyle/>
          <a:p>
            <a:r>
              <a:rPr lang="en-US">
                <a:solidFill>
                  <a:srgbClr val="FEFFFF"/>
                </a:solidFill>
              </a:rPr>
              <a:t>Sales and Profitability Dashboard Overview</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Zepto aims to analyze its sales and profitability trends from 2020 to 2024 across different cities and product categories. The goal is to identify which product categories contribute most to sales and profit, how sales have changed over time, and which cities and products drive the highest revenue and profitability. This will help improve inventory planning, pricing, and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Dashboard Overview</a:t>
            </a:r>
          </a:p>
        </p:txBody>
      </p:sp>
      <p:sp>
        <p:nvSpPr>
          <p:cNvPr id="3" name="Content Placeholder 2"/>
          <p:cNvSpPr>
            <a:spLocks noGrp="1"/>
          </p:cNvSpPr>
          <p:nvPr>
            <p:ph idx="1"/>
          </p:nvPr>
        </p:nvSpPr>
        <p:spPr/>
        <p:txBody>
          <a:bodyPr>
            <a:normAutofit fontScale="92500" lnSpcReduction="20000"/>
          </a:bodyPr>
          <a:lstStyle/>
          <a:p>
            <a:r>
              <a:rPr dirty="0"/>
              <a:t>The </a:t>
            </a:r>
            <a:r>
              <a:rPr dirty="0" err="1"/>
              <a:t>Zepto</a:t>
            </a:r>
            <a:r>
              <a:rPr dirty="0"/>
              <a:t> Sales Performance Dashboard provides a interactive view of performance metrics combining KPIs, time trends, category comparisons, and city-level insights.</a:t>
            </a:r>
          </a:p>
          <a:p>
            <a:endParaRPr dirty="0"/>
          </a:p>
          <a:p>
            <a:r>
              <a:rPr dirty="0"/>
              <a:t>Visuals Used:</a:t>
            </a:r>
          </a:p>
          <a:p>
            <a:r>
              <a:rPr dirty="0"/>
              <a:t>• KPI Cards – Total Sales, Profit, Profit Margin %, YoY Growth %, Average Order Value</a:t>
            </a:r>
          </a:p>
          <a:p>
            <a:r>
              <a:rPr dirty="0"/>
              <a:t>• Line Chart – Sales and Profit trends (2020–2024)</a:t>
            </a:r>
          </a:p>
          <a:p>
            <a:r>
              <a:rPr dirty="0"/>
              <a:t>• Pie Chart – Product Category contribution</a:t>
            </a:r>
          </a:p>
          <a:p>
            <a:r>
              <a:rPr dirty="0"/>
              <a:t>• Bar Chart – Top 10 Products by Profit</a:t>
            </a:r>
          </a:p>
          <a:p>
            <a:r>
              <a:rPr dirty="0"/>
              <a:t>• Table – City-level performance view</a:t>
            </a:r>
          </a:p>
          <a:p>
            <a:r>
              <a:rPr dirty="0"/>
              <a:t>• Slicers – Year,  Category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Recommendations</a:t>
            </a:r>
          </a:p>
        </p:txBody>
      </p:sp>
      <p:sp>
        <p:nvSpPr>
          <p:cNvPr id="3" name="Content Placeholder 2"/>
          <p:cNvSpPr>
            <a:spLocks noGrp="1"/>
          </p:cNvSpPr>
          <p:nvPr>
            <p:ph idx="1"/>
          </p:nvPr>
        </p:nvSpPr>
        <p:spPr/>
        <p:txBody>
          <a:bodyPr>
            <a:normAutofit lnSpcReduction="10000"/>
          </a:bodyPr>
          <a:lstStyle/>
          <a:p>
            <a:r>
              <a:rPr dirty="0"/>
              <a:t>1. Focus on high-performing categories (Grocery, Dairy, Personal Care).</a:t>
            </a:r>
          </a:p>
          <a:p>
            <a:r>
              <a:rPr dirty="0"/>
              <a:t>2. Optimize pricing strategies and discounts to improve margins.</a:t>
            </a:r>
          </a:p>
          <a:p>
            <a:r>
              <a:rPr dirty="0"/>
              <a:t>3. Strengthen presence in top-performing cities and expand to Tier-2 markets.</a:t>
            </a:r>
          </a:p>
          <a:p>
            <a:r>
              <a:rPr dirty="0"/>
              <a:t>4. Improve inventory and supply chain planning using forecasting models.</a:t>
            </a:r>
          </a:p>
          <a:p>
            <a:r>
              <a:rPr dirty="0"/>
              <a:t>5. Monitor YoY growth and address sales dips through data-driven campaigns.</a:t>
            </a:r>
          </a:p>
          <a:p>
            <a:r>
              <a:rPr dirty="0"/>
              <a:t>6</a:t>
            </a:r>
            <a:r>
              <a:rPr lang="en-IN" dirty="0"/>
              <a:t>. Improve Customer Experience </a:t>
            </a:r>
            <a:r>
              <a:rPr lang="en-US" dirty="0"/>
              <a:t>Offer loyalty rewards or cashback to returning customers.</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59D74-3DFB-055A-0A55-732A9CBB51B6}"/>
              </a:ext>
            </a:extLst>
          </p:cNvPr>
          <p:cNvSpPr>
            <a:spLocks noGrp="1"/>
          </p:cNvSpPr>
          <p:nvPr>
            <p:ph type="title"/>
          </p:nvPr>
        </p:nvSpPr>
        <p:spPr/>
        <p:txBody>
          <a:bodyPr/>
          <a:lstStyle/>
          <a:p>
            <a:r>
              <a:rPr lang="en-IN" dirty="0"/>
              <a:t>Thankyou</a:t>
            </a:r>
          </a:p>
        </p:txBody>
      </p:sp>
      <p:sp>
        <p:nvSpPr>
          <p:cNvPr id="3" name="Text Placeholder 2">
            <a:extLst>
              <a:ext uri="{FF2B5EF4-FFF2-40B4-BE49-F238E27FC236}">
                <a16:creationId xmlns:a16="http://schemas.microsoft.com/office/drawing/2014/main" id="{7C598659-B548-1381-AF80-86FE9D936C43}"/>
              </a:ext>
            </a:extLst>
          </p:cNvPr>
          <p:cNvSpPr>
            <a:spLocks noGrp="1"/>
          </p:cNvSpPr>
          <p:nvPr>
            <p:ph type="body" sz="half" idx="2"/>
          </p:nvPr>
        </p:nvSpPr>
        <p:spPr/>
        <p:txBody>
          <a:bodyPr/>
          <a:lstStyle/>
          <a:p>
            <a:r>
              <a:rPr lang="en-IN" dirty="0"/>
              <a:t>Bhavaniprasad</a:t>
            </a:r>
          </a:p>
          <a:p>
            <a:endParaRPr lang="en-IN" dirty="0"/>
          </a:p>
        </p:txBody>
      </p:sp>
    </p:spTree>
    <p:extLst>
      <p:ext uri="{BB962C8B-B14F-4D97-AF65-F5344CB8AC3E}">
        <p14:creationId xmlns:p14="http://schemas.microsoft.com/office/powerpoint/2010/main" val="2872087460"/>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2C333A"/>
      </a:dk2>
      <a:lt2>
        <a:srgbClr val="D6ECED"/>
      </a:lt2>
      <a:accent1>
        <a:srgbClr val="DE32DE"/>
      </a:accent1>
      <a:accent2>
        <a:srgbClr val="F42B8A"/>
      </a:accent2>
      <a:accent3>
        <a:srgbClr val="349FE7"/>
      </a:accent3>
      <a:accent4>
        <a:srgbClr val="565FF8"/>
      </a:accent4>
      <a:accent5>
        <a:srgbClr val="876BE7"/>
      </a:accent5>
      <a:accent6>
        <a:srgbClr val="F268C2"/>
      </a:accent6>
      <a:hlink>
        <a:srgbClr val="F55CF9"/>
      </a:hlink>
      <a:folHlink>
        <a:srgbClr val="E8A0EE"/>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F20B7C8E-B819-43F3-AAF9-EE50B1A83630}"/>
    </a:ext>
  </a:extLst>
</a:theme>
</file>

<file path=docProps/app.xml><?xml version="1.0" encoding="utf-8"?>
<Properties xmlns="http://schemas.openxmlformats.org/officeDocument/2006/extended-properties" xmlns:vt="http://schemas.openxmlformats.org/officeDocument/2006/docPropsVTypes">
  <Template>TM02892315[[fn=Wisp]]</Template>
  <TotalTime>150</TotalTime>
  <Words>250</Words>
  <Application>Microsoft Office PowerPoint</Application>
  <PresentationFormat>On-screen Show (4:3)</PresentationFormat>
  <Paragraphs>23</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Wisp</vt:lpstr>
      <vt:lpstr>Zepto Sales Growth &amp; Profitability Analysis (2020–2024)</vt:lpstr>
      <vt:lpstr>Problem Statement</vt:lpstr>
      <vt:lpstr>Dashboard Overview</vt:lpstr>
      <vt:lpstr>Recommendations</vt:lpstr>
      <vt:lpstr>Thankyou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Bhavaniprasad palli</cp:lastModifiedBy>
  <cp:revision>3</cp:revision>
  <dcterms:created xsi:type="dcterms:W3CDTF">2013-01-27T09:14:16Z</dcterms:created>
  <dcterms:modified xsi:type="dcterms:W3CDTF">2025-10-17T12:48:32Z</dcterms:modified>
  <cp:category/>
</cp:coreProperties>
</file>