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BB8B619-59BC-4D17-B598-1FBE724388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78800" y="59076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Economic Information Council analyses available data. It sets the indicative prices and publishes those to the products </a:t>
            </a:r>
            <a:r>
              <a:rPr b="0" lang="en-US" sz="4400" spc="-1" strike="noStrike">
                <a:latin typeface="Arial"/>
              </a:rPr>
              <a:t>blockchain.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22960" y="3383280"/>
            <a:ext cx="886968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TextShape 3"/>
          <p:cNvSpPr txBox="1"/>
          <p:nvPr/>
        </p:nvSpPr>
        <p:spPr>
          <a:xfrm>
            <a:off x="479160" y="367560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 blockchain is a distributed ledger, working on a peer-to-peer basis (no central authority or server).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504000" y="62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They are added intact </a:t>
            </a:r>
            <a:r>
              <a:rPr b="1" lang="en-US" sz="4400" spc="-1" strike="noStrike">
                <a:latin typeface="Arial"/>
              </a:rPr>
              <a:t>into</a:t>
            </a:r>
            <a:r>
              <a:rPr b="0" lang="en-US" sz="4400" spc="-1" strike="noStrike">
                <a:latin typeface="Arial"/>
              </a:rPr>
              <a:t> these councils blocks.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719400" y="3910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"/>
          <p:cNvSpPr/>
          <p:nvPr/>
        </p:nvSpPr>
        <p:spPr>
          <a:xfrm>
            <a:off x="7331400" y="398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4"/>
          <p:cNvSpPr/>
          <p:nvPr/>
        </p:nvSpPr>
        <p:spPr>
          <a:xfrm>
            <a:off x="6971760" y="362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5"/>
          <p:cNvSpPr/>
          <p:nvPr/>
        </p:nvSpPr>
        <p:spPr>
          <a:xfrm flipV="1">
            <a:off x="7007760" y="3789000"/>
            <a:ext cx="113760" cy="1594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6"/>
          <p:cNvSpPr/>
          <p:nvPr/>
        </p:nvSpPr>
        <p:spPr>
          <a:xfrm flipH="1" flipV="1">
            <a:off x="7121880" y="3899160"/>
            <a:ext cx="251640" cy="1594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7"/>
          <p:cNvSpPr/>
          <p:nvPr/>
        </p:nvSpPr>
        <p:spPr>
          <a:xfrm>
            <a:off x="7229160" y="375444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8"/>
          <p:cNvSpPr/>
          <p:nvPr/>
        </p:nvSpPr>
        <p:spPr>
          <a:xfrm flipH="1" flipV="1">
            <a:off x="7060320" y="3728160"/>
            <a:ext cx="179280" cy="76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9"/>
          <p:cNvSpPr/>
          <p:nvPr/>
        </p:nvSpPr>
        <p:spPr>
          <a:xfrm>
            <a:off x="2399760" y="391104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0"/>
          <p:cNvSpPr/>
          <p:nvPr/>
        </p:nvSpPr>
        <p:spPr>
          <a:xfrm>
            <a:off x="3011760" y="398304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11"/>
          <p:cNvSpPr/>
          <p:nvPr/>
        </p:nvSpPr>
        <p:spPr>
          <a:xfrm>
            <a:off x="2652120" y="362340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2"/>
          <p:cNvSpPr/>
          <p:nvPr/>
        </p:nvSpPr>
        <p:spPr>
          <a:xfrm flipV="1">
            <a:off x="2688120" y="3789360"/>
            <a:ext cx="113760" cy="1594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13"/>
          <p:cNvSpPr/>
          <p:nvPr/>
        </p:nvSpPr>
        <p:spPr>
          <a:xfrm flipH="1" flipV="1">
            <a:off x="2802240" y="3899520"/>
            <a:ext cx="251640" cy="1594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4"/>
          <p:cNvSpPr/>
          <p:nvPr/>
        </p:nvSpPr>
        <p:spPr>
          <a:xfrm>
            <a:off x="2909520" y="375480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15"/>
          <p:cNvSpPr/>
          <p:nvPr/>
        </p:nvSpPr>
        <p:spPr>
          <a:xfrm flipH="1" flipV="1">
            <a:off x="2740680" y="3728520"/>
            <a:ext cx="179280" cy="76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504000" y="62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Effectively</a:t>
            </a:r>
            <a:r>
              <a:rPr b="0" lang="en-US" sz="4400" spc="-1" strike="noStrike">
                <a:latin typeface="Arial"/>
              </a:rPr>
              <a:t> forming super blocks.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652120" y="362340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6972480" y="362376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510840" y="304200"/>
            <a:ext cx="9027000" cy="1485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process is repeated until there is only one super block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2651400" y="362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6971760" y="362304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4"/>
          <p:cNvSpPr/>
          <p:nvPr/>
        </p:nvSpPr>
        <p:spPr>
          <a:xfrm>
            <a:off x="4811760" y="218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"/>
          <p:cNvSpPr/>
          <p:nvPr/>
        </p:nvSpPr>
        <p:spPr>
          <a:xfrm>
            <a:off x="6294240" y="274752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Line 6"/>
          <p:cNvSpPr/>
          <p:nvPr/>
        </p:nvSpPr>
        <p:spPr>
          <a:xfrm flipH="1" flipV="1">
            <a:off x="4937760" y="2286000"/>
            <a:ext cx="1290600" cy="481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Line 7"/>
          <p:cNvSpPr/>
          <p:nvPr/>
        </p:nvSpPr>
        <p:spPr>
          <a:xfrm flipH="1" flipV="1">
            <a:off x="4937760" y="2468880"/>
            <a:ext cx="2010960" cy="1198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8"/>
          <p:cNvSpPr/>
          <p:nvPr/>
        </p:nvSpPr>
        <p:spPr>
          <a:xfrm flipV="1">
            <a:off x="3060720" y="2377440"/>
            <a:ext cx="1877040" cy="1254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10840" y="212760"/>
            <a:ext cx="90270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Participatory Planning Block Tree is finished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811760" y="218304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510840" y="3392280"/>
            <a:ext cx="902700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planning process is done both on the consumption and production side, the trees are then compared.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652480" y="218376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3"/>
          <p:cNvSpPr/>
          <p:nvPr/>
        </p:nvSpPr>
        <p:spPr>
          <a:xfrm>
            <a:off x="6972840" y="2184120"/>
            <a:ext cx="365760" cy="365760"/>
          </a:xfrm>
          <a:prstGeom prst="ellipse">
            <a:avLst/>
          </a:prstGeom>
          <a:solidFill>
            <a:srgbClr val="1b75bc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881160" y="2448000"/>
            <a:ext cx="1371600" cy="12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59c5c7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4114800" y="2743200"/>
            <a:ext cx="1097280" cy="640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Close enough?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Line 4"/>
          <p:cNvSpPr/>
          <p:nvPr/>
        </p:nvSpPr>
        <p:spPr>
          <a:xfrm>
            <a:off x="5252760" y="3072960"/>
            <a:ext cx="17881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TextShape 5"/>
          <p:cNvSpPr txBox="1"/>
          <p:nvPr/>
        </p:nvSpPr>
        <p:spPr>
          <a:xfrm>
            <a:off x="5760720" y="2651760"/>
            <a:ext cx="640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Line 6"/>
          <p:cNvSpPr/>
          <p:nvPr/>
        </p:nvSpPr>
        <p:spPr>
          <a:xfrm flipV="1">
            <a:off x="4572000" y="1563480"/>
            <a:ext cx="0" cy="884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7"/>
          <p:cNvSpPr/>
          <p:nvPr/>
        </p:nvSpPr>
        <p:spPr>
          <a:xfrm>
            <a:off x="4572000" y="3713040"/>
            <a:ext cx="0" cy="1133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8"/>
          <p:cNvSpPr txBox="1"/>
          <p:nvPr/>
        </p:nvSpPr>
        <p:spPr>
          <a:xfrm>
            <a:off x="4691520" y="3997800"/>
            <a:ext cx="520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TextShape 9"/>
          <p:cNvSpPr txBox="1"/>
          <p:nvPr/>
        </p:nvSpPr>
        <p:spPr>
          <a:xfrm>
            <a:off x="7342920" y="2834640"/>
            <a:ext cx="1343880" cy="42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a3238e"/>
                </a:solidFill>
                <a:latin typeface="Arial"/>
              </a:rPr>
              <a:t>Voting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TextShape 10"/>
          <p:cNvSpPr txBox="1"/>
          <p:nvPr/>
        </p:nvSpPr>
        <p:spPr>
          <a:xfrm>
            <a:off x="3920400" y="5067000"/>
            <a:ext cx="14745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200" spc="-1" strike="noStrike">
                <a:solidFill>
                  <a:srgbClr val="a3238e"/>
                </a:solidFill>
                <a:latin typeface="Arial"/>
              </a:rPr>
              <a:t>Reiterate</a:t>
            </a:r>
            <a:endParaRPr b="0" lang="en-US" sz="2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394000"/>
            <a:ext cx="907164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Template proposals for individual people are constructed by automatically adjusting their last submitted proposal to the new prices.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360" y="79128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All councils are peers, and therefore have the updated prices.</a:t>
            </a:r>
            <a:endParaRPr b="0" lang="en-US" sz="44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09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People get their template proposals from the councils where they are members.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00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136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4"/>
          <p:cNvSpPr/>
          <p:nvPr/>
        </p:nvSpPr>
        <p:spPr>
          <a:xfrm>
            <a:off x="172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5"/>
          <p:cNvSpPr/>
          <p:nvPr/>
        </p:nvSpPr>
        <p:spPr>
          <a:xfrm>
            <a:off x="208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6"/>
          <p:cNvSpPr/>
          <p:nvPr/>
        </p:nvSpPr>
        <p:spPr>
          <a:xfrm>
            <a:off x="244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316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352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9"/>
          <p:cNvSpPr/>
          <p:nvPr/>
        </p:nvSpPr>
        <p:spPr>
          <a:xfrm>
            <a:off x="388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0"/>
          <p:cNvSpPr/>
          <p:nvPr/>
        </p:nvSpPr>
        <p:spPr>
          <a:xfrm>
            <a:off x="424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1"/>
          <p:cNvSpPr/>
          <p:nvPr/>
        </p:nvSpPr>
        <p:spPr>
          <a:xfrm>
            <a:off x="460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2"/>
          <p:cNvSpPr/>
          <p:nvPr/>
        </p:nvSpPr>
        <p:spPr>
          <a:xfrm>
            <a:off x="532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3"/>
          <p:cNvSpPr/>
          <p:nvPr/>
        </p:nvSpPr>
        <p:spPr>
          <a:xfrm>
            <a:off x="568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4"/>
          <p:cNvSpPr/>
          <p:nvPr/>
        </p:nvSpPr>
        <p:spPr>
          <a:xfrm>
            <a:off x="604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5"/>
          <p:cNvSpPr/>
          <p:nvPr/>
        </p:nvSpPr>
        <p:spPr>
          <a:xfrm>
            <a:off x="640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16"/>
          <p:cNvSpPr/>
          <p:nvPr/>
        </p:nvSpPr>
        <p:spPr>
          <a:xfrm>
            <a:off x="676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17"/>
          <p:cNvSpPr/>
          <p:nvPr/>
        </p:nvSpPr>
        <p:spPr>
          <a:xfrm>
            <a:off x="748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8"/>
          <p:cNvSpPr/>
          <p:nvPr/>
        </p:nvSpPr>
        <p:spPr>
          <a:xfrm>
            <a:off x="784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9"/>
          <p:cNvSpPr/>
          <p:nvPr/>
        </p:nvSpPr>
        <p:spPr>
          <a:xfrm>
            <a:off x="820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0"/>
          <p:cNvSpPr/>
          <p:nvPr/>
        </p:nvSpPr>
        <p:spPr>
          <a:xfrm>
            <a:off x="856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1"/>
          <p:cNvSpPr/>
          <p:nvPr/>
        </p:nvSpPr>
        <p:spPr>
          <a:xfrm>
            <a:off x="8920440" y="6309720"/>
            <a:ext cx="182880" cy="182880"/>
          </a:xfrm>
          <a:prstGeom prst="ellipse">
            <a:avLst/>
          </a:prstGeom>
          <a:solidFill>
            <a:srgbClr val="72bf44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2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3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4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5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26"/>
          <p:cNvSpPr/>
          <p:nvPr/>
        </p:nvSpPr>
        <p:spPr>
          <a:xfrm flipH="1">
            <a:off x="1147320" y="5450400"/>
            <a:ext cx="46260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27"/>
          <p:cNvSpPr/>
          <p:nvPr/>
        </p:nvSpPr>
        <p:spPr>
          <a:xfrm flipH="1">
            <a:off x="3307680" y="5450400"/>
            <a:ext cx="46260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8"/>
          <p:cNvSpPr/>
          <p:nvPr/>
        </p:nvSpPr>
        <p:spPr>
          <a:xfrm flipH="1">
            <a:off x="5467680" y="5450400"/>
            <a:ext cx="46260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9"/>
          <p:cNvSpPr/>
          <p:nvPr/>
        </p:nvSpPr>
        <p:spPr>
          <a:xfrm flipH="1">
            <a:off x="7627680" y="5450400"/>
            <a:ext cx="46260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30"/>
          <p:cNvSpPr/>
          <p:nvPr/>
        </p:nvSpPr>
        <p:spPr>
          <a:xfrm flipH="1">
            <a:off x="1463040" y="5486400"/>
            <a:ext cx="25524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31"/>
          <p:cNvSpPr/>
          <p:nvPr/>
        </p:nvSpPr>
        <p:spPr>
          <a:xfrm flipH="1">
            <a:off x="3622680" y="5486400"/>
            <a:ext cx="25524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Line 32"/>
          <p:cNvSpPr/>
          <p:nvPr/>
        </p:nvSpPr>
        <p:spPr>
          <a:xfrm flipH="1">
            <a:off x="5782680" y="5486400"/>
            <a:ext cx="25524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Line 33"/>
          <p:cNvSpPr/>
          <p:nvPr/>
        </p:nvSpPr>
        <p:spPr>
          <a:xfrm flipH="1">
            <a:off x="7942680" y="5486400"/>
            <a:ext cx="25524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34"/>
          <p:cNvSpPr/>
          <p:nvPr/>
        </p:nvSpPr>
        <p:spPr>
          <a:xfrm>
            <a:off x="1789920" y="5486400"/>
            <a:ext cx="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35"/>
          <p:cNvSpPr/>
          <p:nvPr/>
        </p:nvSpPr>
        <p:spPr>
          <a:xfrm>
            <a:off x="3949920" y="5486400"/>
            <a:ext cx="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36"/>
          <p:cNvSpPr/>
          <p:nvPr/>
        </p:nvSpPr>
        <p:spPr>
          <a:xfrm>
            <a:off x="6109920" y="5486400"/>
            <a:ext cx="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37"/>
          <p:cNvSpPr/>
          <p:nvPr/>
        </p:nvSpPr>
        <p:spPr>
          <a:xfrm>
            <a:off x="8269920" y="5486400"/>
            <a:ext cx="0" cy="787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38"/>
          <p:cNvSpPr/>
          <p:nvPr/>
        </p:nvSpPr>
        <p:spPr>
          <a:xfrm>
            <a:off x="1861920" y="5486400"/>
            <a:ext cx="241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Line 39"/>
          <p:cNvSpPr/>
          <p:nvPr/>
        </p:nvSpPr>
        <p:spPr>
          <a:xfrm>
            <a:off x="4022280" y="5486400"/>
            <a:ext cx="241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Line 40"/>
          <p:cNvSpPr/>
          <p:nvPr/>
        </p:nvSpPr>
        <p:spPr>
          <a:xfrm>
            <a:off x="6182280" y="5486400"/>
            <a:ext cx="241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41"/>
          <p:cNvSpPr/>
          <p:nvPr/>
        </p:nvSpPr>
        <p:spPr>
          <a:xfrm>
            <a:off x="8342280" y="5486400"/>
            <a:ext cx="241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42"/>
          <p:cNvSpPr/>
          <p:nvPr/>
        </p:nvSpPr>
        <p:spPr>
          <a:xfrm>
            <a:off x="1934280" y="5486400"/>
            <a:ext cx="50616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43"/>
          <p:cNvSpPr/>
          <p:nvPr/>
        </p:nvSpPr>
        <p:spPr>
          <a:xfrm>
            <a:off x="4094280" y="5486400"/>
            <a:ext cx="50616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44"/>
          <p:cNvSpPr/>
          <p:nvPr/>
        </p:nvSpPr>
        <p:spPr>
          <a:xfrm>
            <a:off x="6254280" y="5486400"/>
            <a:ext cx="50616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45"/>
          <p:cNvSpPr/>
          <p:nvPr/>
        </p:nvSpPr>
        <p:spPr>
          <a:xfrm>
            <a:off x="8414280" y="5486400"/>
            <a:ext cx="50616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4269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After doing their </a:t>
            </a:r>
            <a:r>
              <a:rPr b="0" lang="en-US" sz="4400" spc="-1" strike="noStrike">
                <a:latin typeface="Arial"/>
              </a:rPr>
              <a:t>choices</a:t>
            </a:r>
            <a:r>
              <a:rPr b="0" lang="en-US" sz="4400" spc="-1" strike="noStrike">
                <a:latin typeface="Arial"/>
              </a:rPr>
              <a:t> and adjustments.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13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4"/>
          <p:cNvSpPr/>
          <p:nvPr/>
        </p:nvSpPr>
        <p:spPr>
          <a:xfrm>
            <a:off x="17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"/>
          <p:cNvSpPr/>
          <p:nvPr/>
        </p:nvSpPr>
        <p:spPr>
          <a:xfrm>
            <a:off x="20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"/>
          <p:cNvSpPr/>
          <p:nvPr/>
        </p:nvSpPr>
        <p:spPr>
          <a:xfrm>
            <a:off x="24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7"/>
          <p:cNvSpPr/>
          <p:nvPr/>
        </p:nvSpPr>
        <p:spPr>
          <a:xfrm>
            <a:off x="31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8"/>
          <p:cNvSpPr/>
          <p:nvPr/>
        </p:nvSpPr>
        <p:spPr>
          <a:xfrm>
            <a:off x="35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9"/>
          <p:cNvSpPr/>
          <p:nvPr/>
        </p:nvSpPr>
        <p:spPr>
          <a:xfrm>
            <a:off x="38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0"/>
          <p:cNvSpPr/>
          <p:nvPr/>
        </p:nvSpPr>
        <p:spPr>
          <a:xfrm>
            <a:off x="42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1"/>
          <p:cNvSpPr/>
          <p:nvPr/>
        </p:nvSpPr>
        <p:spPr>
          <a:xfrm>
            <a:off x="46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2"/>
          <p:cNvSpPr/>
          <p:nvPr/>
        </p:nvSpPr>
        <p:spPr>
          <a:xfrm>
            <a:off x="53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3"/>
          <p:cNvSpPr/>
          <p:nvPr/>
        </p:nvSpPr>
        <p:spPr>
          <a:xfrm>
            <a:off x="56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4"/>
          <p:cNvSpPr/>
          <p:nvPr/>
        </p:nvSpPr>
        <p:spPr>
          <a:xfrm>
            <a:off x="60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5"/>
          <p:cNvSpPr/>
          <p:nvPr/>
        </p:nvSpPr>
        <p:spPr>
          <a:xfrm>
            <a:off x="64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6"/>
          <p:cNvSpPr/>
          <p:nvPr/>
        </p:nvSpPr>
        <p:spPr>
          <a:xfrm>
            <a:off x="67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7"/>
          <p:cNvSpPr/>
          <p:nvPr/>
        </p:nvSpPr>
        <p:spPr>
          <a:xfrm>
            <a:off x="74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8"/>
          <p:cNvSpPr/>
          <p:nvPr/>
        </p:nvSpPr>
        <p:spPr>
          <a:xfrm>
            <a:off x="78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9"/>
          <p:cNvSpPr/>
          <p:nvPr/>
        </p:nvSpPr>
        <p:spPr>
          <a:xfrm>
            <a:off x="82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0"/>
          <p:cNvSpPr/>
          <p:nvPr/>
        </p:nvSpPr>
        <p:spPr>
          <a:xfrm>
            <a:off x="85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1"/>
          <p:cNvSpPr/>
          <p:nvPr/>
        </p:nvSpPr>
        <p:spPr>
          <a:xfrm>
            <a:off x="89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2"/>
          <p:cNvSpPr/>
          <p:nvPr/>
        </p:nvSpPr>
        <p:spPr>
          <a:xfrm>
            <a:off x="157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3"/>
          <p:cNvSpPr/>
          <p:nvPr/>
        </p:nvSpPr>
        <p:spPr>
          <a:xfrm>
            <a:off x="3731760" y="506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4"/>
          <p:cNvSpPr/>
          <p:nvPr/>
        </p:nvSpPr>
        <p:spPr>
          <a:xfrm>
            <a:off x="5891760" y="506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5"/>
          <p:cNvSpPr/>
          <p:nvPr/>
        </p:nvSpPr>
        <p:spPr>
          <a:xfrm>
            <a:off x="8051760" y="506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Line 1"/>
          <p:cNvSpPr/>
          <p:nvPr/>
        </p:nvSpPr>
        <p:spPr>
          <a:xfrm flipV="1">
            <a:off x="396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TextShape 2"/>
          <p:cNvSpPr txBox="1"/>
          <p:nvPr/>
        </p:nvSpPr>
        <p:spPr>
          <a:xfrm>
            <a:off x="504000" y="58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They submit the proposals to the councils.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0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13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17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6"/>
          <p:cNvSpPr/>
          <p:nvPr/>
        </p:nvSpPr>
        <p:spPr>
          <a:xfrm>
            <a:off x="20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7"/>
          <p:cNvSpPr/>
          <p:nvPr/>
        </p:nvSpPr>
        <p:spPr>
          <a:xfrm>
            <a:off x="24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"/>
          <p:cNvSpPr/>
          <p:nvPr/>
        </p:nvSpPr>
        <p:spPr>
          <a:xfrm>
            <a:off x="31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9"/>
          <p:cNvSpPr/>
          <p:nvPr/>
        </p:nvSpPr>
        <p:spPr>
          <a:xfrm>
            <a:off x="35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0"/>
          <p:cNvSpPr/>
          <p:nvPr/>
        </p:nvSpPr>
        <p:spPr>
          <a:xfrm>
            <a:off x="38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1"/>
          <p:cNvSpPr/>
          <p:nvPr/>
        </p:nvSpPr>
        <p:spPr>
          <a:xfrm>
            <a:off x="42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2"/>
          <p:cNvSpPr/>
          <p:nvPr/>
        </p:nvSpPr>
        <p:spPr>
          <a:xfrm>
            <a:off x="46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3"/>
          <p:cNvSpPr/>
          <p:nvPr/>
        </p:nvSpPr>
        <p:spPr>
          <a:xfrm>
            <a:off x="53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4"/>
          <p:cNvSpPr/>
          <p:nvPr/>
        </p:nvSpPr>
        <p:spPr>
          <a:xfrm>
            <a:off x="56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5"/>
          <p:cNvSpPr/>
          <p:nvPr/>
        </p:nvSpPr>
        <p:spPr>
          <a:xfrm>
            <a:off x="60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6"/>
          <p:cNvSpPr/>
          <p:nvPr/>
        </p:nvSpPr>
        <p:spPr>
          <a:xfrm>
            <a:off x="64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7"/>
          <p:cNvSpPr/>
          <p:nvPr/>
        </p:nvSpPr>
        <p:spPr>
          <a:xfrm>
            <a:off x="67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8"/>
          <p:cNvSpPr/>
          <p:nvPr/>
        </p:nvSpPr>
        <p:spPr>
          <a:xfrm>
            <a:off x="74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9"/>
          <p:cNvSpPr/>
          <p:nvPr/>
        </p:nvSpPr>
        <p:spPr>
          <a:xfrm>
            <a:off x="78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20"/>
          <p:cNvSpPr/>
          <p:nvPr/>
        </p:nvSpPr>
        <p:spPr>
          <a:xfrm>
            <a:off x="82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1"/>
          <p:cNvSpPr/>
          <p:nvPr/>
        </p:nvSpPr>
        <p:spPr>
          <a:xfrm>
            <a:off x="85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2"/>
          <p:cNvSpPr/>
          <p:nvPr/>
        </p:nvSpPr>
        <p:spPr>
          <a:xfrm>
            <a:off x="89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3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4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5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6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7"/>
          <p:cNvSpPr/>
          <p:nvPr/>
        </p:nvSpPr>
        <p:spPr>
          <a:xfrm flipV="1">
            <a:off x="1188720" y="548640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8"/>
          <p:cNvSpPr/>
          <p:nvPr/>
        </p:nvSpPr>
        <p:spPr>
          <a:xfrm flipV="1">
            <a:off x="334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9"/>
          <p:cNvSpPr/>
          <p:nvPr/>
        </p:nvSpPr>
        <p:spPr>
          <a:xfrm flipV="1">
            <a:off x="550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0"/>
          <p:cNvSpPr/>
          <p:nvPr/>
        </p:nvSpPr>
        <p:spPr>
          <a:xfrm flipV="1">
            <a:off x="766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31"/>
          <p:cNvSpPr/>
          <p:nvPr/>
        </p:nvSpPr>
        <p:spPr>
          <a:xfrm flipV="1">
            <a:off x="1476720" y="548676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32"/>
          <p:cNvSpPr/>
          <p:nvPr/>
        </p:nvSpPr>
        <p:spPr>
          <a:xfrm flipV="1">
            <a:off x="363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33"/>
          <p:cNvSpPr/>
          <p:nvPr/>
        </p:nvSpPr>
        <p:spPr>
          <a:xfrm flipV="1">
            <a:off x="579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34"/>
          <p:cNvSpPr/>
          <p:nvPr/>
        </p:nvSpPr>
        <p:spPr>
          <a:xfrm flipV="1">
            <a:off x="795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35"/>
          <p:cNvSpPr/>
          <p:nvPr/>
        </p:nvSpPr>
        <p:spPr>
          <a:xfrm flipV="1">
            <a:off x="1800720" y="552312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36"/>
          <p:cNvSpPr/>
          <p:nvPr/>
        </p:nvSpPr>
        <p:spPr>
          <a:xfrm flipV="1">
            <a:off x="612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37"/>
          <p:cNvSpPr/>
          <p:nvPr/>
        </p:nvSpPr>
        <p:spPr>
          <a:xfrm flipV="1">
            <a:off x="828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8"/>
          <p:cNvSpPr/>
          <p:nvPr/>
        </p:nvSpPr>
        <p:spPr>
          <a:xfrm flipH="1" flipV="1">
            <a:off x="1864800" y="548640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9"/>
          <p:cNvSpPr/>
          <p:nvPr/>
        </p:nvSpPr>
        <p:spPr>
          <a:xfrm flipH="1" flipV="1">
            <a:off x="402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40"/>
          <p:cNvSpPr/>
          <p:nvPr/>
        </p:nvSpPr>
        <p:spPr>
          <a:xfrm flipH="1" flipV="1">
            <a:off x="618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41"/>
          <p:cNvSpPr/>
          <p:nvPr/>
        </p:nvSpPr>
        <p:spPr>
          <a:xfrm flipH="1" flipV="1">
            <a:off x="618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42"/>
          <p:cNvSpPr/>
          <p:nvPr/>
        </p:nvSpPr>
        <p:spPr>
          <a:xfrm flipH="1" flipV="1">
            <a:off x="834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43"/>
          <p:cNvSpPr/>
          <p:nvPr/>
        </p:nvSpPr>
        <p:spPr>
          <a:xfrm flipH="1" flipV="1">
            <a:off x="1920240" y="548640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4"/>
          <p:cNvSpPr/>
          <p:nvPr/>
        </p:nvSpPr>
        <p:spPr>
          <a:xfrm flipH="1" flipV="1">
            <a:off x="408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5"/>
          <p:cNvSpPr/>
          <p:nvPr/>
        </p:nvSpPr>
        <p:spPr>
          <a:xfrm flipH="1" flipV="1">
            <a:off x="624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6"/>
          <p:cNvSpPr/>
          <p:nvPr/>
        </p:nvSpPr>
        <p:spPr>
          <a:xfrm flipH="1" flipV="1">
            <a:off x="840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 flipV="1">
            <a:off x="396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Shape 2"/>
          <p:cNvSpPr txBox="1"/>
          <p:nvPr/>
        </p:nvSpPr>
        <p:spPr>
          <a:xfrm>
            <a:off x="504000" y="51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councils also adds in their own proposal.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0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13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5"/>
          <p:cNvSpPr/>
          <p:nvPr/>
        </p:nvSpPr>
        <p:spPr>
          <a:xfrm>
            <a:off x="17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6"/>
          <p:cNvSpPr/>
          <p:nvPr/>
        </p:nvSpPr>
        <p:spPr>
          <a:xfrm>
            <a:off x="20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7"/>
          <p:cNvSpPr/>
          <p:nvPr/>
        </p:nvSpPr>
        <p:spPr>
          <a:xfrm>
            <a:off x="24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8"/>
          <p:cNvSpPr/>
          <p:nvPr/>
        </p:nvSpPr>
        <p:spPr>
          <a:xfrm>
            <a:off x="31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9"/>
          <p:cNvSpPr/>
          <p:nvPr/>
        </p:nvSpPr>
        <p:spPr>
          <a:xfrm>
            <a:off x="35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0"/>
          <p:cNvSpPr/>
          <p:nvPr/>
        </p:nvSpPr>
        <p:spPr>
          <a:xfrm>
            <a:off x="38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1"/>
          <p:cNvSpPr/>
          <p:nvPr/>
        </p:nvSpPr>
        <p:spPr>
          <a:xfrm>
            <a:off x="42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2"/>
          <p:cNvSpPr/>
          <p:nvPr/>
        </p:nvSpPr>
        <p:spPr>
          <a:xfrm>
            <a:off x="46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3"/>
          <p:cNvSpPr/>
          <p:nvPr/>
        </p:nvSpPr>
        <p:spPr>
          <a:xfrm>
            <a:off x="53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4"/>
          <p:cNvSpPr/>
          <p:nvPr/>
        </p:nvSpPr>
        <p:spPr>
          <a:xfrm>
            <a:off x="56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5"/>
          <p:cNvSpPr/>
          <p:nvPr/>
        </p:nvSpPr>
        <p:spPr>
          <a:xfrm>
            <a:off x="60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6"/>
          <p:cNvSpPr/>
          <p:nvPr/>
        </p:nvSpPr>
        <p:spPr>
          <a:xfrm>
            <a:off x="64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7"/>
          <p:cNvSpPr/>
          <p:nvPr/>
        </p:nvSpPr>
        <p:spPr>
          <a:xfrm>
            <a:off x="67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8"/>
          <p:cNvSpPr/>
          <p:nvPr/>
        </p:nvSpPr>
        <p:spPr>
          <a:xfrm>
            <a:off x="748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9"/>
          <p:cNvSpPr/>
          <p:nvPr/>
        </p:nvSpPr>
        <p:spPr>
          <a:xfrm>
            <a:off x="784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0"/>
          <p:cNvSpPr/>
          <p:nvPr/>
        </p:nvSpPr>
        <p:spPr>
          <a:xfrm>
            <a:off x="820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1"/>
          <p:cNvSpPr/>
          <p:nvPr/>
        </p:nvSpPr>
        <p:spPr>
          <a:xfrm>
            <a:off x="856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2"/>
          <p:cNvSpPr/>
          <p:nvPr/>
        </p:nvSpPr>
        <p:spPr>
          <a:xfrm>
            <a:off x="8920440" y="6309720"/>
            <a:ext cx="182880" cy="182880"/>
          </a:xfrm>
          <a:prstGeom prst="ellipse">
            <a:avLst/>
          </a:prstGeom>
          <a:solidFill>
            <a:srgbClr val="72bf4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3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>
              <a:alpha val="49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4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>
              <a:alpha val="49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25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>
              <a:alpha val="49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6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>
              <a:alpha val="49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7"/>
          <p:cNvSpPr/>
          <p:nvPr/>
        </p:nvSpPr>
        <p:spPr>
          <a:xfrm flipV="1">
            <a:off x="1188720" y="548640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8"/>
          <p:cNvSpPr/>
          <p:nvPr/>
        </p:nvSpPr>
        <p:spPr>
          <a:xfrm flipV="1">
            <a:off x="334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9"/>
          <p:cNvSpPr/>
          <p:nvPr/>
        </p:nvSpPr>
        <p:spPr>
          <a:xfrm flipV="1">
            <a:off x="550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30"/>
          <p:cNvSpPr/>
          <p:nvPr/>
        </p:nvSpPr>
        <p:spPr>
          <a:xfrm flipV="1">
            <a:off x="7668720" y="5486760"/>
            <a:ext cx="45720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31"/>
          <p:cNvSpPr/>
          <p:nvPr/>
        </p:nvSpPr>
        <p:spPr>
          <a:xfrm flipV="1">
            <a:off x="1476720" y="548676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32"/>
          <p:cNvSpPr/>
          <p:nvPr/>
        </p:nvSpPr>
        <p:spPr>
          <a:xfrm flipV="1">
            <a:off x="363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33"/>
          <p:cNvSpPr/>
          <p:nvPr/>
        </p:nvSpPr>
        <p:spPr>
          <a:xfrm flipV="1">
            <a:off x="579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Line 34"/>
          <p:cNvSpPr/>
          <p:nvPr/>
        </p:nvSpPr>
        <p:spPr>
          <a:xfrm flipV="1">
            <a:off x="7956720" y="5487120"/>
            <a:ext cx="260640" cy="7315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5"/>
          <p:cNvSpPr/>
          <p:nvPr/>
        </p:nvSpPr>
        <p:spPr>
          <a:xfrm flipV="1">
            <a:off x="1800720" y="552312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36"/>
          <p:cNvSpPr/>
          <p:nvPr/>
        </p:nvSpPr>
        <p:spPr>
          <a:xfrm flipV="1">
            <a:off x="612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Line 37"/>
          <p:cNvSpPr/>
          <p:nvPr/>
        </p:nvSpPr>
        <p:spPr>
          <a:xfrm flipV="1">
            <a:off x="8280720" y="5523480"/>
            <a:ext cx="0" cy="6948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Line 38"/>
          <p:cNvSpPr/>
          <p:nvPr/>
        </p:nvSpPr>
        <p:spPr>
          <a:xfrm flipH="1" flipV="1">
            <a:off x="1864800" y="548640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Line 39"/>
          <p:cNvSpPr/>
          <p:nvPr/>
        </p:nvSpPr>
        <p:spPr>
          <a:xfrm flipH="1" flipV="1">
            <a:off x="402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40"/>
          <p:cNvSpPr/>
          <p:nvPr/>
        </p:nvSpPr>
        <p:spPr>
          <a:xfrm flipH="1" flipV="1">
            <a:off x="618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41"/>
          <p:cNvSpPr/>
          <p:nvPr/>
        </p:nvSpPr>
        <p:spPr>
          <a:xfrm flipH="1" flipV="1">
            <a:off x="618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42"/>
          <p:cNvSpPr/>
          <p:nvPr/>
        </p:nvSpPr>
        <p:spPr>
          <a:xfrm flipH="1" flipV="1">
            <a:off x="8345160" y="5486760"/>
            <a:ext cx="274320" cy="73188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43"/>
          <p:cNvSpPr/>
          <p:nvPr/>
        </p:nvSpPr>
        <p:spPr>
          <a:xfrm flipH="1" flipV="1">
            <a:off x="1920240" y="548640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44"/>
          <p:cNvSpPr/>
          <p:nvPr/>
        </p:nvSpPr>
        <p:spPr>
          <a:xfrm flipH="1" flipV="1">
            <a:off x="408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45"/>
          <p:cNvSpPr/>
          <p:nvPr/>
        </p:nvSpPr>
        <p:spPr>
          <a:xfrm flipH="1" flipV="1">
            <a:off x="624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46"/>
          <p:cNvSpPr/>
          <p:nvPr/>
        </p:nvSpPr>
        <p:spPr>
          <a:xfrm flipH="1" flipV="1">
            <a:off x="8400600" y="5486760"/>
            <a:ext cx="457200" cy="73224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47"/>
          <p:cNvSpPr/>
          <p:nvPr/>
        </p:nvSpPr>
        <p:spPr>
          <a:xfrm>
            <a:off x="8920800" y="559008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48"/>
          <p:cNvSpPr/>
          <p:nvPr/>
        </p:nvSpPr>
        <p:spPr>
          <a:xfrm>
            <a:off x="6761160" y="559044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9"/>
          <p:cNvSpPr/>
          <p:nvPr/>
        </p:nvSpPr>
        <p:spPr>
          <a:xfrm>
            <a:off x="4601160" y="559044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0"/>
          <p:cNvSpPr/>
          <p:nvPr/>
        </p:nvSpPr>
        <p:spPr>
          <a:xfrm>
            <a:off x="2441160" y="559044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51"/>
          <p:cNvSpPr/>
          <p:nvPr/>
        </p:nvSpPr>
        <p:spPr>
          <a:xfrm flipH="1" flipV="1">
            <a:off x="4170240" y="5430960"/>
            <a:ext cx="331920" cy="1764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52"/>
          <p:cNvSpPr/>
          <p:nvPr/>
        </p:nvSpPr>
        <p:spPr>
          <a:xfrm flipH="1" flipV="1">
            <a:off x="2010600" y="5431320"/>
            <a:ext cx="331920" cy="1764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Line 53"/>
          <p:cNvSpPr/>
          <p:nvPr/>
        </p:nvSpPr>
        <p:spPr>
          <a:xfrm flipH="1" flipV="1">
            <a:off x="6330600" y="5431320"/>
            <a:ext cx="331920" cy="1764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54"/>
          <p:cNvSpPr/>
          <p:nvPr/>
        </p:nvSpPr>
        <p:spPr>
          <a:xfrm flipH="1" flipV="1">
            <a:off x="8490600" y="5431320"/>
            <a:ext cx="331920" cy="17640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6648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 proposals are merged into common proposals. Those makes up the first building blocks of a “Block Tree”.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4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5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504000" y="48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They are </a:t>
            </a:r>
            <a:r>
              <a:rPr b="0" lang="en-US" sz="4400" spc="-1" strike="noStrike">
                <a:latin typeface="Arial"/>
              </a:rPr>
              <a:t>submitted</a:t>
            </a:r>
            <a:r>
              <a:rPr b="0" lang="en-US" sz="4400" spc="-1" strike="noStrike">
                <a:latin typeface="Arial"/>
              </a:rPr>
              <a:t> to next federative level.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4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6"/>
          <p:cNvSpPr/>
          <p:nvPr/>
        </p:nvSpPr>
        <p:spPr>
          <a:xfrm>
            <a:off x="2651400" y="362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7"/>
          <p:cNvSpPr/>
          <p:nvPr/>
        </p:nvSpPr>
        <p:spPr>
          <a:xfrm>
            <a:off x="6971760" y="362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8"/>
          <p:cNvSpPr/>
          <p:nvPr/>
        </p:nvSpPr>
        <p:spPr>
          <a:xfrm flipV="1">
            <a:off x="2011680" y="4114800"/>
            <a:ext cx="640080" cy="82296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9"/>
          <p:cNvSpPr/>
          <p:nvPr/>
        </p:nvSpPr>
        <p:spPr>
          <a:xfrm flipV="1">
            <a:off x="6331680" y="4115160"/>
            <a:ext cx="640080" cy="82296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10"/>
          <p:cNvSpPr/>
          <p:nvPr/>
        </p:nvSpPr>
        <p:spPr>
          <a:xfrm flipH="1" flipV="1">
            <a:off x="3017520" y="4114800"/>
            <a:ext cx="73152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11"/>
          <p:cNvSpPr/>
          <p:nvPr/>
        </p:nvSpPr>
        <p:spPr>
          <a:xfrm flipH="1" flipV="1">
            <a:off x="7337880" y="4115160"/>
            <a:ext cx="73152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504000" y="44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Who might also add a proposal.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1571040" y="506232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373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589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8051400" y="5062680"/>
            <a:ext cx="365760" cy="365760"/>
          </a:xfrm>
          <a:prstGeom prst="ellipse">
            <a:avLst/>
          </a:prstGeom>
          <a:solidFill>
            <a:srgbClr val="f58220"/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>
            <a:off x="2651400" y="362268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>
            <a:off x="6971760" y="3623040"/>
            <a:ext cx="365760" cy="365760"/>
          </a:xfrm>
          <a:prstGeom prst="ellipse">
            <a:avLst/>
          </a:prstGeom>
          <a:solidFill>
            <a:srgbClr val="f58220">
              <a:alpha val="50000"/>
            </a:srgbClr>
          </a:solidFill>
          <a:ln>
            <a:solidFill>
              <a:srgbClr val="6a1816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8"/>
          <p:cNvSpPr/>
          <p:nvPr/>
        </p:nvSpPr>
        <p:spPr>
          <a:xfrm flipV="1">
            <a:off x="2011680" y="4114800"/>
            <a:ext cx="640080" cy="82296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9"/>
          <p:cNvSpPr/>
          <p:nvPr/>
        </p:nvSpPr>
        <p:spPr>
          <a:xfrm flipV="1">
            <a:off x="6331680" y="4115160"/>
            <a:ext cx="640080" cy="82296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10"/>
          <p:cNvSpPr/>
          <p:nvPr/>
        </p:nvSpPr>
        <p:spPr>
          <a:xfrm flipH="1" flipV="1">
            <a:off x="3017520" y="4114800"/>
            <a:ext cx="73152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1"/>
          <p:cNvSpPr/>
          <p:nvPr/>
        </p:nvSpPr>
        <p:spPr>
          <a:xfrm flipH="1" flipV="1">
            <a:off x="7337880" y="4115160"/>
            <a:ext cx="731520" cy="8233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2"/>
          <p:cNvSpPr/>
          <p:nvPr/>
        </p:nvSpPr>
        <p:spPr>
          <a:xfrm>
            <a:off x="8021160" y="418644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3"/>
          <p:cNvSpPr/>
          <p:nvPr/>
        </p:nvSpPr>
        <p:spPr>
          <a:xfrm>
            <a:off x="3701520" y="4186800"/>
            <a:ext cx="182880" cy="182880"/>
          </a:xfrm>
          <a:prstGeom prst="ellipse">
            <a:avLst/>
          </a:prstGeom>
          <a:solidFill>
            <a:srgbClr val="5e8ac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4"/>
          <p:cNvSpPr/>
          <p:nvPr/>
        </p:nvSpPr>
        <p:spPr>
          <a:xfrm flipH="1" flipV="1">
            <a:off x="7410240" y="3935520"/>
            <a:ext cx="545040" cy="2707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15"/>
          <p:cNvSpPr/>
          <p:nvPr/>
        </p:nvSpPr>
        <p:spPr>
          <a:xfrm flipH="1" flipV="1">
            <a:off x="3090600" y="3935880"/>
            <a:ext cx="545040" cy="270720"/>
          </a:xfrm>
          <a:prstGeom prst="line">
            <a:avLst/>
          </a:prstGeom>
          <a:ln>
            <a:solidFill>
              <a:srgbClr val="1c1c1c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LibreOffice/5.4.7.2$Linux_X86_64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2018-04-07T15:52:27Z</dcterms:created>
  <dc:creator/>
  <dc:description/>
  <dc:language>en-US</dc:language>
  <cp:lastModifiedBy/>
  <dcterms:modified xsi:type="dcterms:W3CDTF">2018-07-24T15:02:49Z</dcterms:modified>
  <cp:revision>33</cp:revision>
  <dc:subject/>
  <dc:title/>
</cp:coreProperties>
</file>