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sldIdLst>
    <p:sldId id="257" r:id="rId2"/>
    <p:sldId id="258" r:id="rId3"/>
    <p:sldId id="259" r:id="rId4"/>
    <p:sldId id="262" r:id="rId5"/>
    <p:sldId id="288" r:id="rId6"/>
    <p:sldId id="260" r:id="rId7"/>
    <p:sldId id="261" r:id="rId8"/>
    <p:sldId id="263" r:id="rId9"/>
    <p:sldId id="264" r:id="rId10"/>
    <p:sldId id="265" r:id="rId11"/>
    <p:sldId id="266" r:id="rId12"/>
    <p:sldId id="267" r:id="rId13"/>
    <p:sldId id="270" r:id="rId14"/>
    <p:sldId id="268" r:id="rId15"/>
    <p:sldId id="269" r:id="rId16"/>
    <p:sldId id="271" r:id="rId17"/>
    <p:sldId id="273" r:id="rId18"/>
    <p:sldId id="275" r:id="rId19"/>
    <p:sldId id="276" r:id="rId20"/>
    <p:sldId id="277" r:id="rId21"/>
    <p:sldId id="274" r:id="rId22"/>
    <p:sldId id="272" r:id="rId23"/>
    <p:sldId id="279" r:id="rId24"/>
    <p:sldId id="278" r:id="rId25"/>
    <p:sldId id="282" r:id="rId26"/>
    <p:sldId id="283" r:id="rId27"/>
    <p:sldId id="284" r:id="rId28"/>
    <p:sldId id="285" r:id="rId29"/>
    <p:sldId id="286" r:id="rId30"/>
    <p:sldId id="287" r:id="rId31"/>
    <p:sldId id="289" r:id="rId32"/>
    <p:sldId id="290"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3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E2FBCF-5627-4D99-86CF-C2D79228472B}" type="datetimeFigureOut">
              <a:rPr lang="zh-CN" altLang="en-US" smtClean="0"/>
              <a:t>2014/9/29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A83D2A-0D31-4A57-BA59-651F8B8528E2}" type="slidenum">
              <a:rPr lang="zh-CN" altLang="en-US" smtClean="0"/>
              <a:t>‹#›</a:t>
            </a:fld>
            <a:endParaRPr lang="zh-CN" altLang="en-US"/>
          </a:p>
        </p:txBody>
      </p:sp>
    </p:spTree>
    <p:extLst>
      <p:ext uri="{BB962C8B-B14F-4D97-AF65-F5344CB8AC3E}">
        <p14:creationId xmlns:p14="http://schemas.microsoft.com/office/powerpoint/2010/main" val="370002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E2FBCF-5627-4D99-86CF-C2D79228472B}" type="datetimeFigureOut">
              <a:rPr lang="zh-CN" altLang="en-US" smtClean="0"/>
              <a:t>2014/9/29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A83D2A-0D31-4A57-BA59-651F8B8528E2}" type="slidenum">
              <a:rPr lang="zh-CN" altLang="en-US" smtClean="0"/>
              <a:t>‹#›</a:t>
            </a:fld>
            <a:endParaRPr lang="zh-CN" altLang="en-US"/>
          </a:p>
        </p:txBody>
      </p:sp>
    </p:spTree>
    <p:extLst>
      <p:ext uri="{BB962C8B-B14F-4D97-AF65-F5344CB8AC3E}">
        <p14:creationId xmlns:p14="http://schemas.microsoft.com/office/powerpoint/2010/main" val="49431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E2FBCF-5627-4D99-86CF-C2D79228472B}" type="datetimeFigureOut">
              <a:rPr lang="zh-CN" altLang="en-US" smtClean="0"/>
              <a:t>2014/9/29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A83D2A-0D31-4A57-BA59-651F8B8528E2}" type="slidenum">
              <a:rPr lang="zh-CN" altLang="en-US" smtClean="0"/>
              <a:t>‹#›</a:t>
            </a:fld>
            <a:endParaRPr lang="zh-CN" altLang="en-US"/>
          </a:p>
        </p:txBody>
      </p:sp>
    </p:spTree>
    <p:extLst>
      <p:ext uri="{BB962C8B-B14F-4D97-AF65-F5344CB8AC3E}">
        <p14:creationId xmlns:p14="http://schemas.microsoft.com/office/powerpoint/2010/main" val="149694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E2FBCF-5627-4D99-86CF-C2D79228472B}" type="datetimeFigureOut">
              <a:rPr lang="zh-CN" altLang="en-US" smtClean="0"/>
              <a:t>2014/9/29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A83D2A-0D31-4A57-BA59-651F8B8528E2}" type="slidenum">
              <a:rPr lang="zh-CN" altLang="en-US" smtClean="0"/>
              <a:t>‹#›</a:t>
            </a:fld>
            <a:endParaRPr lang="zh-CN" altLang="en-US"/>
          </a:p>
        </p:txBody>
      </p:sp>
    </p:spTree>
    <p:extLst>
      <p:ext uri="{BB962C8B-B14F-4D97-AF65-F5344CB8AC3E}">
        <p14:creationId xmlns:p14="http://schemas.microsoft.com/office/powerpoint/2010/main" val="327058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5E2FBCF-5627-4D99-86CF-C2D79228472B}" type="datetimeFigureOut">
              <a:rPr lang="zh-CN" altLang="en-US" smtClean="0"/>
              <a:t>2014/9/29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CA83D2A-0D31-4A57-BA59-651F8B8528E2}" type="slidenum">
              <a:rPr lang="zh-CN" altLang="en-US" smtClean="0"/>
              <a:t>‹#›</a:t>
            </a:fld>
            <a:endParaRPr lang="zh-CN" altLang="en-US"/>
          </a:p>
        </p:txBody>
      </p:sp>
    </p:spTree>
    <p:extLst>
      <p:ext uri="{BB962C8B-B14F-4D97-AF65-F5344CB8AC3E}">
        <p14:creationId xmlns:p14="http://schemas.microsoft.com/office/powerpoint/2010/main" val="334867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5E2FBCF-5627-4D99-86CF-C2D79228472B}" type="datetimeFigureOut">
              <a:rPr lang="zh-CN" altLang="en-US" smtClean="0"/>
              <a:t>2014/9/29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A83D2A-0D31-4A57-BA59-651F8B8528E2}" type="slidenum">
              <a:rPr lang="zh-CN" altLang="en-US" smtClean="0"/>
              <a:t>‹#›</a:t>
            </a:fld>
            <a:endParaRPr lang="zh-CN" altLang="en-US"/>
          </a:p>
        </p:txBody>
      </p:sp>
    </p:spTree>
    <p:extLst>
      <p:ext uri="{BB962C8B-B14F-4D97-AF65-F5344CB8AC3E}">
        <p14:creationId xmlns:p14="http://schemas.microsoft.com/office/powerpoint/2010/main" val="331233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E2FBCF-5627-4D99-86CF-C2D79228472B}" type="datetimeFigureOut">
              <a:rPr lang="zh-CN" altLang="en-US" smtClean="0"/>
              <a:t>2014/9/29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CA83D2A-0D31-4A57-BA59-651F8B8528E2}" type="slidenum">
              <a:rPr lang="zh-CN" altLang="en-US" smtClean="0"/>
              <a:t>‹#›</a:t>
            </a:fld>
            <a:endParaRPr lang="zh-CN" altLang="en-US"/>
          </a:p>
        </p:txBody>
      </p:sp>
    </p:spTree>
    <p:extLst>
      <p:ext uri="{BB962C8B-B14F-4D97-AF65-F5344CB8AC3E}">
        <p14:creationId xmlns:p14="http://schemas.microsoft.com/office/powerpoint/2010/main" val="2559402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5E2FBCF-5627-4D99-86CF-C2D79228472B}" type="datetimeFigureOut">
              <a:rPr lang="zh-CN" altLang="en-US" smtClean="0"/>
              <a:t>2014/9/29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CA83D2A-0D31-4A57-BA59-651F8B8528E2}" type="slidenum">
              <a:rPr lang="zh-CN" altLang="en-US" smtClean="0"/>
              <a:t>‹#›</a:t>
            </a:fld>
            <a:endParaRPr lang="zh-CN" altLang="en-US"/>
          </a:p>
        </p:txBody>
      </p:sp>
    </p:spTree>
    <p:extLst>
      <p:ext uri="{BB962C8B-B14F-4D97-AF65-F5344CB8AC3E}">
        <p14:creationId xmlns:p14="http://schemas.microsoft.com/office/powerpoint/2010/main" val="4142503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2FBCF-5627-4D99-86CF-C2D79228472B}" type="datetimeFigureOut">
              <a:rPr lang="zh-CN" altLang="en-US" smtClean="0"/>
              <a:t>2014/9/29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CA83D2A-0D31-4A57-BA59-651F8B8528E2}" type="slidenum">
              <a:rPr lang="zh-CN" altLang="en-US" smtClean="0"/>
              <a:t>‹#›</a:t>
            </a:fld>
            <a:endParaRPr lang="zh-CN" altLang="en-US"/>
          </a:p>
        </p:txBody>
      </p:sp>
    </p:spTree>
    <p:extLst>
      <p:ext uri="{BB962C8B-B14F-4D97-AF65-F5344CB8AC3E}">
        <p14:creationId xmlns:p14="http://schemas.microsoft.com/office/powerpoint/2010/main" val="428411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5E2FBCF-5627-4D99-86CF-C2D79228472B}" type="datetimeFigureOut">
              <a:rPr lang="zh-CN" altLang="en-US" smtClean="0"/>
              <a:t>2014/9/29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A83D2A-0D31-4A57-BA59-651F8B8528E2}" type="slidenum">
              <a:rPr lang="zh-CN" altLang="en-US" smtClean="0"/>
              <a:t>‹#›</a:t>
            </a:fld>
            <a:endParaRPr lang="zh-CN" altLang="en-US"/>
          </a:p>
        </p:txBody>
      </p:sp>
    </p:spTree>
    <p:extLst>
      <p:ext uri="{BB962C8B-B14F-4D97-AF65-F5344CB8AC3E}">
        <p14:creationId xmlns:p14="http://schemas.microsoft.com/office/powerpoint/2010/main" val="270486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5E2FBCF-5627-4D99-86CF-C2D79228472B}" type="datetimeFigureOut">
              <a:rPr lang="zh-CN" altLang="en-US" smtClean="0"/>
              <a:t>2014/9/29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CA83D2A-0D31-4A57-BA59-651F8B8528E2}" type="slidenum">
              <a:rPr lang="zh-CN" altLang="en-US" smtClean="0"/>
              <a:t>‹#›</a:t>
            </a:fld>
            <a:endParaRPr lang="zh-CN" altLang="en-US"/>
          </a:p>
        </p:txBody>
      </p:sp>
    </p:spTree>
    <p:extLst>
      <p:ext uri="{BB962C8B-B14F-4D97-AF65-F5344CB8AC3E}">
        <p14:creationId xmlns:p14="http://schemas.microsoft.com/office/powerpoint/2010/main" val="29032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2FBCF-5627-4D99-86CF-C2D79228472B}" type="datetimeFigureOut">
              <a:rPr lang="zh-CN" altLang="en-US" smtClean="0"/>
              <a:t>2014/9/29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83D2A-0D31-4A57-BA59-651F8B8528E2}" type="slidenum">
              <a:rPr lang="zh-CN" altLang="en-US" smtClean="0"/>
              <a:t>‹#›</a:t>
            </a:fld>
            <a:endParaRPr lang="zh-CN" altLang="en-US"/>
          </a:p>
        </p:txBody>
      </p:sp>
    </p:spTree>
    <p:extLst>
      <p:ext uri="{BB962C8B-B14F-4D97-AF65-F5344CB8AC3E}">
        <p14:creationId xmlns:p14="http://schemas.microsoft.com/office/powerpoint/2010/main" val="3756580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hyperlink" Target="http://docs.webplatform.org/wiki/File:transitF_easein.png" TargetMode="External"/><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hyperlink" Target="http://docs.webplatform.org/wiki/File:transitF_linear.png" TargetMode="External"/><Relationship Id="rId1" Type="http://schemas.openxmlformats.org/officeDocument/2006/relationships/slideLayout" Target="../slideLayouts/slideLayout7.xml"/><Relationship Id="rId6" Type="http://schemas.openxmlformats.org/officeDocument/2006/relationships/hyperlink" Target="http://docs.webplatform.org/wiki/File:transitF_easeinout.png" TargetMode="External"/><Relationship Id="rId5" Type="http://schemas.openxmlformats.org/officeDocument/2006/relationships/image" Target="../media/image14.png"/><Relationship Id="rId4" Type="http://schemas.openxmlformats.org/officeDocument/2006/relationships/hyperlink" Target="http://docs.webplatform.org/wiki/File:transitF_ease.png" TargetMode="External"/><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73307" y="2205317"/>
            <a:ext cx="6804211" cy="1077218"/>
          </a:xfrm>
          <a:prstGeom prst="rect">
            <a:avLst/>
          </a:prstGeom>
          <a:noFill/>
        </p:spPr>
        <p:txBody>
          <a:bodyPr wrap="square" rtlCol="0">
            <a:spAutoFit/>
          </a:bodyPr>
          <a:lstStyle/>
          <a:p>
            <a:r>
              <a:rPr lang="en-US" altLang="zh-CN" sz="3200" b="1" dirty="0" smtClean="0">
                <a:latin typeface="+mj-ea"/>
                <a:ea typeface="+mj-ea"/>
              </a:rPr>
              <a:t>CSS</a:t>
            </a:r>
          </a:p>
          <a:p>
            <a:r>
              <a:rPr lang="zh-CN" altLang="en-US" sz="3200" b="1" dirty="0" smtClean="0">
                <a:latin typeface="+mj-ea"/>
                <a:ea typeface="+mj-ea"/>
              </a:rPr>
              <a:t>层叠样式表</a:t>
            </a:r>
            <a:endParaRPr lang="zh-CN" altLang="en-US" sz="3200" b="1" dirty="0">
              <a:latin typeface="+mj-ea"/>
              <a:ea typeface="+mj-ea"/>
            </a:endParaRPr>
          </a:p>
        </p:txBody>
      </p:sp>
    </p:spTree>
    <p:extLst>
      <p:ext uri="{BB962C8B-B14F-4D97-AF65-F5344CB8AC3E}">
        <p14:creationId xmlns:p14="http://schemas.microsoft.com/office/powerpoint/2010/main" val="458444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5117" y="309282"/>
            <a:ext cx="1515158" cy="369332"/>
          </a:xfrm>
          <a:prstGeom prst="rect">
            <a:avLst/>
          </a:prstGeom>
          <a:noFill/>
        </p:spPr>
        <p:txBody>
          <a:bodyPr wrap="none" rtlCol="0">
            <a:spAutoFit/>
          </a:bodyPr>
          <a:lstStyle/>
          <a:p>
            <a:r>
              <a:rPr lang="en-US" altLang="zh-CN" b="1" dirty="0" smtClean="0"/>
              <a:t>POSITION</a:t>
            </a:r>
            <a:endParaRPr lang="zh-CN" altLang="en-US" b="1" dirty="0"/>
          </a:p>
        </p:txBody>
      </p:sp>
      <p:sp>
        <p:nvSpPr>
          <p:cNvPr id="10" name="矩形 9"/>
          <p:cNvSpPr/>
          <p:nvPr/>
        </p:nvSpPr>
        <p:spPr>
          <a:xfrm>
            <a:off x="699246" y="1469427"/>
            <a:ext cx="8068236" cy="4801314"/>
          </a:xfrm>
          <a:prstGeom prst="rect">
            <a:avLst/>
          </a:prstGeom>
        </p:spPr>
        <p:txBody>
          <a:bodyPr wrap="square">
            <a:spAutoFit/>
          </a:bodyPr>
          <a:lstStyle/>
          <a:p>
            <a:r>
              <a:rPr lang="zh-CN" altLang="en-US" b="1" dirty="0"/>
              <a:t>值	</a:t>
            </a:r>
            <a:r>
              <a:rPr lang="en-US" altLang="zh-CN" b="1" dirty="0" smtClean="0"/>
              <a:t>	</a:t>
            </a:r>
            <a:r>
              <a:rPr lang="zh-CN" altLang="en-US" b="1" dirty="0" smtClean="0"/>
              <a:t>描述</a:t>
            </a:r>
            <a:endParaRPr lang="zh-CN" altLang="en-US" b="1" dirty="0"/>
          </a:p>
          <a:p>
            <a:r>
              <a:rPr lang="en-US" altLang="zh-CN" b="1" dirty="0" smtClean="0"/>
              <a:t>absolute	</a:t>
            </a:r>
            <a:r>
              <a:rPr lang="zh-CN" altLang="en-US" b="1" dirty="0" smtClean="0"/>
              <a:t>生成</a:t>
            </a:r>
            <a:r>
              <a:rPr lang="zh-CN" altLang="en-US" b="1" dirty="0"/>
              <a:t>绝对定位的元素，相对于 </a:t>
            </a:r>
            <a:r>
              <a:rPr lang="en-US" altLang="zh-CN" b="1" dirty="0"/>
              <a:t>static </a:t>
            </a:r>
            <a:r>
              <a:rPr lang="zh-CN" altLang="en-US" b="1" dirty="0"/>
              <a:t>定位以外的第一个</a:t>
            </a:r>
            <a:r>
              <a:rPr lang="zh-CN" altLang="en-US" b="1" dirty="0" smtClean="0"/>
              <a:t>父</a:t>
            </a:r>
            <a:r>
              <a:rPr lang="en-US" altLang="zh-CN" b="1" dirty="0" smtClean="0"/>
              <a:t>		</a:t>
            </a:r>
            <a:r>
              <a:rPr lang="zh-CN" altLang="en-US" b="1" dirty="0" smtClean="0"/>
              <a:t>元素</a:t>
            </a:r>
            <a:r>
              <a:rPr lang="zh-CN" altLang="en-US" b="1" dirty="0"/>
              <a:t>进行定位</a:t>
            </a:r>
            <a:r>
              <a:rPr lang="zh-CN" altLang="en-US" b="1" dirty="0" smtClean="0"/>
              <a:t>。元素</a:t>
            </a:r>
            <a:r>
              <a:rPr lang="zh-CN" altLang="en-US" b="1" dirty="0"/>
              <a:t>的位置通过 </a:t>
            </a:r>
            <a:r>
              <a:rPr lang="en-US" altLang="zh-CN" b="1" dirty="0"/>
              <a:t>"left", "top", "right" </a:t>
            </a:r>
            <a:r>
              <a:rPr lang="en-US" altLang="zh-CN" b="1" dirty="0" smtClean="0"/>
              <a:t>		</a:t>
            </a:r>
            <a:r>
              <a:rPr lang="zh-CN" altLang="en-US" b="1" dirty="0" smtClean="0"/>
              <a:t>以及 </a:t>
            </a:r>
            <a:r>
              <a:rPr lang="en-US" altLang="zh-CN" b="1" dirty="0"/>
              <a:t>"bottom" </a:t>
            </a:r>
            <a:r>
              <a:rPr lang="zh-CN" altLang="en-US" b="1" dirty="0"/>
              <a:t>属性进行规定</a:t>
            </a:r>
            <a:r>
              <a:rPr lang="zh-CN" altLang="en-US" b="1" dirty="0" smtClean="0"/>
              <a:t>。</a:t>
            </a:r>
            <a:endParaRPr lang="en-US" altLang="zh-CN" b="1" dirty="0" smtClean="0"/>
          </a:p>
          <a:p>
            <a:endParaRPr lang="zh-CN" altLang="en-US" b="1" dirty="0"/>
          </a:p>
          <a:p>
            <a:r>
              <a:rPr lang="en-US" altLang="zh-CN" b="1" dirty="0"/>
              <a:t>f</a:t>
            </a:r>
            <a:r>
              <a:rPr lang="en-US" altLang="zh-CN" b="1" dirty="0" smtClean="0"/>
              <a:t>ixed		</a:t>
            </a:r>
            <a:r>
              <a:rPr lang="zh-CN" altLang="en-US" b="1" dirty="0" smtClean="0"/>
              <a:t>生成</a:t>
            </a:r>
            <a:r>
              <a:rPr lang="zh-CN" altLang="en-US" b="1" dirty="0"/>
              <a:t>绝对定位的元素，相对于浏览器窗口进行定位。</a:t>
            </a:r>
          </a:p>
          <a:p>
            <a:r>
              <a:rPr lang="en-US" altLang="zh-CN" b="1" dirty="0" smtClean="0"/>
              <a:t>		</a:t>
            </a:r>
            <a:r>
              <a:rPr lang="zh-CN" altLang="en-US" b="1" dirty="0" smtClean="0"/>
              <a:t>元素</a:t>
            </a:r>
            <a:r>
              <a:rPr lang="zh-CN" altLang="en-US" b="1" dirty="0"/>
              <a:t>的位置通过 </a:t>
            </a:r>
            <a:r>
              <a:rPr lang="en-US" altLang="zh-CN" b="1" dirty="0" smtClean="0"/>
              <a:t>“left”, “top”, “right” </a:t>
            </a:r>
            <a:r>
              <a:rPr lang="zh-CN" altLang="en-US" b="1" dirty="0"/>
              <a:t>以及 </a:t>
            </a:r>
            <a:r>
              <a:rPr lang="en-US" altLang="zh-CN" b="1" dirty="0"/>
              <a:t>	</a:t>
            </a:r>
            <a:r>
              <a:rPr lang="en-US" altLang="zh-CN" b="1" dirty="0" smtClean="0"/>
              <a:t>		“bottom</a:t>
            </a:r>
            <a:r>
              <a:rPr lang="en-US" altLang="zh-CN" b="1" dirty="0"/>
              <a:t>" </a:t>
            </a:r>
            <a:r>
              <a:rPr lang="zh-CN" altLang="en-US" b="1" dirty="0"/>
              <a:t>属性进行规定</a:t>
            </a:r>
            <a:r>
              <a:rPr lang="zh-CN" altLang="en-US" b="1" dirty="0" smtClean="0"/>
              <a:t>。</a:t>
            </a:r>
            <a:endParaRPr lang="en-US" altLang="zh-CN" b="1" dirty="0" smtClean="0"/>
          </a:p>
          <a:p>
            <a:endParaRPr lang="zh-CN" altLang="en-US" b="1" dirty="0"/>
          </a:p>
          <a:p>
            <a:r>
              <a:rPr lang="en-US" altLang="zh-CN" b="1" dirty="0" smtClean="0"/>
              <a:t>relative	</a:t>
            </a:r>
            <a:r>
              <a:rPr lang="zh-CN" altLang="en-US" b="1" dirty="0" smtClean="0"/>
              <a:t>生成</a:t>
            </a:r>
            <a:r>
              <a:rPr lang="zh-CN" altLang="en-US" b="1" dirty="0"/>
              <a:t>相对定位的元素，相对于其正常位置进行定位</a:t>
            </a:r>
            <a:r>
              <a:rPr lang="zh-CN" altLang="en-US" b="1" dirty="0" smtClean="0"/>
              <a:t>。</a:t>
            </a:r>
            <a:endParaRPr lang="en-US" altLang="zh-CN" b="1" dirty="0" smtClean="0"/>
          </a:p>
          <a:p>
            <a:endParaRPr lang="zh-CN" altLang="en-US" b="1" dirty="0"/>
          </a:p>
          <a:p>
            <a:r>
              <a:rPr lang="en-US" altLang="zh-CN" b="1" dirty="0" smtClean="0"/>
              <a:t>static</a:t>
            </a:r>
            <a:r>
              <a:rPr lang="en-US" altLang="zh-CN" b="1" dirty="0"/>
              <a:t>	</a:t>
            </a:r>
            <a:r>
              <a:rPr lang="en-US" altLang="zh-CN" b="1" dirty="0" smtClean="0"/>
              <a:t>	</a:t>
            </a:r>
            <a:r>
              <a:rPr lang="zh-CN" altLang="en-US" b="1" dirty="0" smtClean="0"/>
              <a:t>默认</a:t>
            </a:r>
            <a:r>
              <a:rPr lang="zh-CN" altLang="en-US" b="1" dirty="0"/>
              <a:t>值。没有定位，元素出现在正常的流中（忽略 </a:t>
            </a:r>
            <a:r>
              <a:rPr lang="en-US" altLang="zh-CN" b="1" dirty="0"/>
              <a:t>top, </a:t>
            </a:r>
            <a:r>
              <a:rPr lang="en-US" altLang="zh-CN" b="1" dirty="0" smtClean="0"/>
              <a:t>		bottom</a:t>
            </a:r>
            <a:r>
              <a:rPr lang="en-US" altLang="zh-CN" b="1" dirty="0"/>
              <a:t>, left, right </a:t>
            </a:r>
            <a:r>
              <a:rPr lang="zh-CN" altLang="en-US" b="1" dirty="0"/>
              <a:t>或者 </a:t>
            </a:r>
            <a:r>
              <a:rPr lang="en-US" altLang="zh-CN" b="1" dirty="0"/>
              <a:t>z-index </a:t>
            </a:r>
            <a:r>
              <a:rPr lang="zh-CN" altLang="en-US" b="1" dirty="0"/>
              <a:t>声明）</a:t>
            </a:r>
            <a:r>
              <a:rPr lang="zh-CN" altLang="en-US" b="1" dirty="0" smtClean="0"/>
              <a:t>。</a:t>
            </a:r>
            <a:endParaRPr lang="en-US" altLang="zh-CN" b="1" dirty="0" smtClean="0"/>
          </a:p>
          <a:p>
            <a:endParaRPr lang="zh-CN" altLang="en-US" b="1" dirty="0"/>
          </a:p>
          <a:p>
            <a:r>
              <a:rPr lang="en-US" altLang="zh-CN" b="1" dirty="0"/>
              <a:t>inherit	</a:t>
            </a:r>
            <a:r>
              <a:rPr lang="en-US" altLang="zh-CN" b="1" dirty="0" smtClean="0"/>
              <a:t>	</a:t>
            </a:r>
            <a:r>
              <a:rPr lang="zh-CN" altLang="en-US" b="1" dirty="0" smtClean="0"/>
              <a:t>规定</a:t>
            </a:r>
            <a:r>
              <a:rPr lang="zh-CN" altLang="en-US" b="1" dirty="0"/>
              <a:t>应该从父元素继承 </a:t>
            </a:r>
            <a:r>
              <a:rPr lang="en-US" altLang="zh-CN" b="1" dirty="0"/>
              <a:t>position </a:t>
            </a:r>
            <a:r>
              <a:rPr lang="zh-CN" altLang="en-US" b="1" dirty="0"/>
              <a:t>属性的值</a:t>
            </a:r>
            <a:r>
              <a:rPr lang="zh-CN" altLang="en-US" b="1" dirty="0" smtClean="0"/>
              <a:t>。</a:t>
            </a:r>
            <a:endParaRPr lang="en-US" altLang="zh-CN" b="1" dirty="0" smtClean="0"/>
          </a:p>
          <a:p>
            <a:endParaRPr lang="en-US" altLang="zh-CN" b="1" dirty="0" smtClean="0"/>
          </a:p>
          <a:p>
            <a:r>
              <a:rPr lang="zh-CN" altLang="en-US" b="1" dirty="0" smtClean="0"/>
              <a:t>注意：当父元素为行内元素的时候，表现会不同于块级元素。</a:t>
            </a:r>
            <a:endParaRPr lang="zh-CN" altLang="en-US" b="1" dirty="0"/>
          </a:p>
        </p:txBody>
      </p:sp>
      <p:sp>
        <p:nvSpPr>
          <p:cNvPr id="3" name="矩形 2"/>
          <p:cNvSpPr/>
          <p:nvPr/>
        </p:nvSpPr>
        <p:spPr>
          <a:xfrm>
            <a:off x="605117" y="909062"/>
            <a:ext cx="4572000" cy="369332"/>
          </a:xfrm>
          <a:prstGeom prst="rect">
            <a:avLst/>
          </a:prstGeom>
        </p:spPr>
        <p:txBody>
          <a:bodyPr>
            <a:spAutoFit/>
          </a:bodyPr>
          <a:lstStyle/>
          <a:p>
            <a:r>
              <a:rPr lang="en-US" altLang="zh-CN" b="1" dirty="0" err="1" smtClean="0"/>
              <a:t>position:absolute</a:t>
            </a:r>
            <a:endParaRPr lang="en-US" altLang="zh-CN" b="1" dirty="0"/>
          </a:p>
        </p:txBody>
      </p:sp>
    </p:spTree>
    <p:extLst>
      <p:ext uri="{BB962C8B-B14F-4D97-AF65-F5344CB8AC3E}">
        <p14:creationId xmlns:p14="http://schemas.microsoft.com/office/powerpoint/2010/main" val="2068048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5117" y="309282"/>
            <a:ext cx="1268296" cy="369332"/>
          </a:xfrm>
          <a:prstGeom prst="rect">
            <a:avLst/>
          </a:prstGeom>
          <a:noFill/>
        </p:spPr>
        <p:txBody>
          <a:bodyPr wrap="none" rtlCol="0">
            <a:spAutoFit/>
          </a:bodyPr>
          <a:lstStyle/>
          <a:p>
            <a:r>
              <a:rPr lang="en-US" altLang="zh-CN" b="1" dirty="0" smtClean="0"/>
              <a:t>BORDER</a:t>
            </a:r>
            <a:endParaRPr lang="zh-CN" altLang="en-US" b="1" dirty="0"/>
          </a:p>
        </p:txBody>
      </p:sp>
      <p:sp>
        <p:nvSpPr>
          <p:cNvPr id="5" name="矩形 4"/>
          <p:cNvSpPr/>
          <p:nvPr/>
        </p:nvSpPr>
        <p:spPr>
          <a:xfrm>
            <a:off x="605117" y="1380792"/>
            <a:ext cx="8162365" cy="5078313"/>
          </a:xfrm>
          <a:prstGeom prst="rect">
            <a:avLst/>
          </a:prstGeom>
        </p:spPr>
        <p:txBody>
          <a:bodyPr wrap="square">
            <a:spAutoFit/>
          </a:bodyPr>
          <a:lstStyle/>
          <a:p>
            <a:r>
              <a:rPr lang="zh-CN" altLang="en-US" b="1" dirty="0"/>
              <a:t>属性	</a:t>
            </a:r>
            <a:r>
              <a:rPr lang="en-US" altLang="zh-CN" b="1" dirty="0" smtClean="0"/>
              <a:t>	</a:t>
            </a:r>
            <a:r>
              <a:rPr lang="zh-CN" altLang="en-US" b="1" dirty="0" smtClean="0"/>
              <a:t>描述</a:t>
            </a:r>
            <a:endParaRPr lang="zh-CN" altLang="en-US" b="1" dirty="0"/>
          </a:p>
          <a:p>
            <a:r>
              <a:rPr lang="en-US" altLang="zh-CN" b="1" dirty="0" smtClean="0"/>
              <a:t>border	</a:t>
            </a:r>
            <a:r>
              <a:rPr lang="en-US" altLang="zh-CN" b="1" dirty="0"/>
              <a:t>	</a:t>
            </a:r>
            <a:r>
              <a:rPr lang="zh-CN" altLang="en-US" b="1" dirty="0"/>
              <a:t>简写属性，用于把针对四个边的属性设置在一个声明</a:t>
            </a:r>
            <a:r>
              <a:rPr lang="zh-CN" altLang="en-US" b="1" dirty="0" smtClean="0"/>
              <a:t>。</a:t>
            </a:r>
            <a:endParaRPr lang="en-US" altLang="zh-CN" b="1" dirty="0" smtClean="0"/>
          </a:p>
          <a:p>
            <a:endParaRPr lang="zh-CN" altLang="en-US" b="1" dirty="0"/>
          </a:p>
          <a:p>
            <a:r>
              <a:rPr lang="en-US" altLang="zh-CN" b="1" dirty="0"/>
              <a:t>border-style	</a:t>
            </a:r>
            <a:r>
              <a:rPr lang="zh-CN" altLang="en-US" b="1" dirty="0"/>
              <a:t>用于设置元素所有边框的样式，或者单独地为各边设置</a:t>
            </a:r>
            <a:r>
              <a:rPr lang="zh-CN" altLang="en-US" b="1" dirty="0" smtClean="0"/>
              <a:t>边框</a:t>
            </a:r>
            <a:r>
              <a:rPr lang="en-US" altLang="zh-CN" b="1" dirty="0" smtClean="0"/>
              <a:t>		</a:t>
            </a:r>
            <a:r>
              <a:rPr lang="zh-CN" altLang="en-US" b="1" dirty="0" smtClean="0"/>
              <a:t>样式。</a:t>
            </a:r>
            <a:endParaRPr lang="en-US" altLang="zh-CN" b="1" dirty="0" smtClean="0"/>
          </a:p>
          <a:p>
            <a:endParaRPr lang="zh-CN" altLang="en-US" b="1" dirty="0"/>
          </a:p>
          <a:p>
            <a:r>
              <a:rPr lang="en-US" altLang="zh-CN" b="1" dirty="0"/>
              <a:t>border-width	</a:t>
            </a:r>
            <a:r>
              <a:rPr lang="zh-CN" altLang="en-US" b="1" dirty="0"/>
              <a:t>简写属性，用于为元素的所有边框设置宽度，或者单独地</a:t>
            </a:r>
            <a:r>
              <a:rPr lang="zh-CN" altLang="en-US" b="1" dirty="0" smtClean="0"/>
              <a:t>为</a:t>
            </a:r>
            <a:r>
              <a:rPr lang="en-US" altLang="zh-CN" b="1" dirty="0" smtClean="0"/>
              <a:t>		</a:t>
            </a:r>
            <a:r>
              <a:rPr lang="zh-CN" altLang="en-US" b="1" dirty="0" smtClean="0"/>
              <a:t>各</a:t>
            </a:r>
            <a:r>
              <a:rPr lang="zh-CN" altLang="en-US" b="1" dirty="0"/>
              <a:t>边边框设置宽度</a:t>
            </a:r>
            <a:r>
              <a:rPr lang="zh-CN" altLang="en-US" b="1" dirty="0" smtClean="0"/>
              <a:t>。</a:t>
            </a:r>
            <a:endParaRPr lang="en-US" altLang="zh-CN" b="1" dirty="0" smtClean="0"/>
          </a:p>
          <a:p>
            <a:endParaRPr lang="zh-CN" altLang="en-US" b="1" dirty="0"/>
          </a:p>
          <a:p>
            <a:r>
              <a:rPr lang="en-US" altLang="zh-CN" b="1" dirty="0"/>
              <a:t>border-color	</a:t>
            </a:r>
            <a:r>
              <a:rPr lang="zh-CN" altLang="en-US" b="1" dirty="0"/>
              <a:t>简写属性，设置元素的所有边框中可见部分的颜色，或为 </a:t>
            </a:r>
            <a:r>
              <a:rPr lang="en-US" altLang="zh-CN" b="1" dirty="0"/>
              <a:t>4 </a:t>
            </a:r>
            <a:r>
              <a:rPr lang="en-US" altLang="zh-CN" b="1" dirty="0" smtClean="0"/>
              <a:t>		</a:t>
            </a:r>
            <a:r>
              <a:rPr lang="zh-CN" altLang="en-US" b="1" dirty="0" smtClean="0"/>
              <a:t>个</a:t>
            </a:r>
            <a:r>
              <a:rPr lang="zh-CN" altLang="en-US" b="1" dirty="0"/>
              <a:t>边分别设置</a:t>
            </a:r>
            <a:r>
              <a:rPr lang="zh-CN" altLang="en-US" b="1" dirty="0" smtClean="0"/>
              <a:t>颜色。</a:t>
            </a:r>
            <a:endParaRPr lang="en-US" altLang="zh-CN" b="1" dirty="0" smtClean="0"/>
          </a:p>
          <a:p>
            <a:endParaRPr lang="en-US" altLang="zh-CN" b="1" dirty="0" smtClean="0"/>
          </a:p>
          <a:p>
            <a:r>
              <a:rPr lang="en-US" altLang="zh-CN" b="1" dirty="0"/>
              <a:t>border-image	</a:t>
            </a:r>
            <a:r>
              <a:rPr lang="zh-CN" altLang="en-US" b="1" dirty="0"/>
              <a:t>设置所有 </a:t>
            </a:r>
            <a:r>
              <a:rPr lang="en-US" altLang="zh-CN" b="1" dirty="0"/>
              <a:t>border-image-* </a:t>
            </a:r>
            <a:r>
              <a:rPr lang="zh-CN" altLang="en-US" b="1" dirty="0"/>
              <a:t>属性的简写属性</a:t>
            </a:r>
            <a:r>
              <a:rPr lang="zh-CN" altLang="en-US" b="1" dirty="0" smtClean="0"/>
              <a:t>。</a:t>
            </a:r>
            <a:endParaRPr lang="en-US" altLang="zh-CN" b="1" dirty="0" smtClean="0"/>
          </a:p>
          <a:p>
            <a:endParaRPr lang="en-US" altLang="zh-CN" b="1" dirty="0"/>
          </a:p>
          <a:p>
            <a:r>
              <a:rPr lang="en-US" altLang="zh-CN" b="1" dirty="0"/>
              <a:t>border-radius	</a:t>
            </a:r>
            <a:r>
              <a:rPr lang="zh-CN" altLang="en-US" b="1" dirty="0"/>
              <a:t>设置所有四个 </a:t>
            </a:r>
            <a:r>
              <a:rPr lang="en-US" altLang="zh-CN" b="1" dirty="0"/>
              <a:t>border-*-radius </a:t>
            </a:r>
            <a:r>
              <a:rPr lang="zh-CN" altLang="en-US" b="1" dirty="0"/>
              <a:t>属性的简写属性</a:t>
            </a:r>
            <a:r>
              <a:rPr lang="zh-CN" altLang="en-US" b="1" dirty="0" smtClean="0"/>
              <a:t>。</a:t>
            </a:r>
            <a:endParaRPr lang="en-US" altLang="zh-CN" b="1" dirty="0" smtClean="0"/>
          </a:p>
          <a:p>
            <a:r>
              <a:rPr lang="zh-CN" altLang="en-US" b="1" dirty="0"/>
              <a:t>	</a:t>
            </a:r>
            <a:endParaRPr lang="en-US" altLang="zh-CN" b="1" dirty="0"/>
          </a:p>
          <a:p>
            <a:r>
              <a:rPr lang="en-US" altLang="zh-CN" b="1" dirty="0"/>
              <a:t>box-shadow	</a:t>
            </a:r>
            <a:r>
              <a:rPr lang="zh-CN" altLang="en-US" b="1" dirty="0"/>
              <a:t>向方框添加一个或多个阴影</a:t>
            </a:r>
            <a:r>
              <a:rPr lang="zh-CN" altLang="en-US" b="1" dirty="0" smtClean="0"/>
              <a:t>。</a:t>
            </a:r>
            <a:endParaRPr lang="en-US" altLang="zh-CN" b="1" dirty="0"/>
          </a:p>
          <a:p>
            <a:endParaRPr lang="zh-CN" altLang="en-US" b="1" dirty="0"/>
          </a:p>
        </p:txBody>
      </p:sp>
      <p:sp>
        <p:nvSpPr>
          <p:cNvPr id="4" name="矩形 3"/>
          <p:cNvSpPr/>
          <p:nvPr/>
        </p:nvSpPr>
        <p:spPr>
          <a:xfrm>
            <a:off x="605117" y="845037"/>
            <a:ext cx="2919389" cy="369332"/>
          </a:xfrm>
          <a:prstGeom prst="rect">
            <a:avLst/>
          </a:prstGeom>
        </p:spPr>
        <p:txBody>
          <a:bodyPr wrap="none">
            <a:spAutoFit/>
          </a:bodyPr>
          <a:lstStyle/>
          <a:p>
            <a:r>
              <a:rPr lang="en-US" altLang="zh-CN" b="1" dirty="0"/>
              <a:t>border:5px solid red;</a:t>
            </a:r>
            <a:endParaRPr lang="zh-CN" altLang="en-US" b="1" dirty="0"/>
          </a:p>
        </p:txBody>
      </p:sp>
    </p:spTree>
    <p:extLst>
      <p:ext uri="{BB962C8B-B14F-4D97-AF65-F5344CB8AC3E}">
        <p14:creationId xmlns:p14="http://schemas.microsoft.com/office/powerpoint/2010/main" val="4151957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5117" y="309282"/>
            <a:ext cx="2247731" cy="369332"/>
          </a:xfrm>
          <a:prstGeom prst="rect">
            <a:avLst/>
          </a:prstGeom>
          <a:noFill/>
        </p:spPr>
        <p:txBody>
          <a:bodyPr wrap="none" rtlCol="0">
            <a:spAutoFit/>
          </a:bodyPr>
          <a:lstStyle/>
          <a:p>
            <a:r>
              <a:rPr lang="en-US" altLang="zh-CN" b="1" dirty="0" smtClean="0"/>
              <a:t>BORDER-IMAGE</a:t>
            </a:r>
            <a:endParaRPr lang="zh-CN" altLang="en-US" b="1" dirty="0"/>
          </a:p>
        </p:txBody>
      </p:sp>
      <p:sp>
        <p:nvSpPr>
          <p:cNvPr id="5" name="矩形 4"/>
          <p:cNvSpPr/>
          <p:nvPr/>
        </p:nvSpPr>
        <p:spPr>
          <a:xfrm>
            <a:off x="605117" y="1519135"/>
            <a:ext cx="7812741" cy="4801314"/>
          </a:xfrm>
          <a:prstGeom prst="rect">
            <a:avLst/>
          </a:prstGeom>
        </p:spPr>
        <p:txBody>
          <a:bodyPr wrap="square">
            <a:spAutoFit/>
          </a:bodyPr>
          <a:lstStyle/>
          <a:p>
            <a:r>
              <a:rPr lang="zh-CN" altLang="en-US" b="1" dirty="0"/>
              <a:t>值	</a:t>
            </a:r>
            <a:r>
              <a:rPr lang="en-US" altLang="zh-CN" b="1" dirty="0" smtClean="0"/>
              <a:t>			</a:t>
            </a:r>
            <a:r>
              <a:rPr lang="zh-CN" altLang="en-US" b="1" dirty="0" smtClean="0"/>
              <a:t>描述</a:t>
            </a:r>
            <a:r>
              <a:rPr lang="zh-CN" altLang="en-US" b="1" dirty="0"/>
              <a:t>	</a:t>
            </a:r>
            <a:endParaRPr lang="en-US" altLang="zh-CN" b="1" dirty="0" smtClean="0"/>
          </a:p>
          <a:p>
            <a:r>
              <a:rPr lang="en-US" altLang="zh-CN" b="1" dirty="0" smtClean="0"/>
              <a:t>border-image-source		</a:t>
            </a:r>
            <a:r>
              <a:rPr lang="zh-CN" altLang="en-US" b="1" dirty="0" smtClean="0"/>
              <a:t>用在边框的图片的路径。</a:t>
            </a:r>
            <a:endParaRPr lang="en-US" altLang="zh-CN" b="1" dirty="0" smtClean="0"/>
          </a:p>
          <a:p>
            <a:r>
              <a:rPr lang="zh-CN" altLang="en-US" b="1" dirty="0" smtClean="0"/>
              <a:t>	</a:t>
            </a:r>
          </a:p>
          <a:p>
            <a:r>
              <a:rPr lang="en-US" altLang="zh-CN" b="1" dirty="0" smtClean="0"/>
              <a:t>border-image-slice</a:t>
            </a:r>
            <a:r>
              <a:rPr lang="en-US" altLang="zh-CN" b="1" dirty="0"/>
              <a:t>	</a:t>
            </a:r>
            <a:r>
              <a:rPr lang="en-US" altLang="zh-CN" b="1" dirty="0" smtClean="0"/>
              <a:t>	</a:t>
            </a:r>
            <a:r>
              <a:rPr lang="zh-CN" altLang="en-US" b="1" dirty="0" smtClean="0"/>
              <a:t>图片边框切割。</a:t>
            </a:r>
            <a:endParaRPr lang="en-US" altLang="zh-CN" b="1" dirty="0" smtClean="0"/>
          </a:p>
          <a:p>
            <a:r>
              <a:rPr lang="zh-CN" altLang="en-US" b="1" dirty="0" smtClean="0"/>
              <a:t>	</a:t>
            </a:r>
          </a:p>
          <a:p>
            <a:r>
              <a:rPr lang="en-US" altLang="zh-CN" b="1" dirty="0" smtClean="0"/>
              <a:t>border-image-width		</a:t>
            </a:r>
            <a:r>
              <a:rPr lang="zh-CN" altLang="en-US" b="1" dirty="0" smtClean="0"/>
              <a:t>图片边框的宽度。</a:t>
            </a:r>
            <a:r>
              <a:rPr lang="en-US" altLang="zh-CN" b="1" dirty="0" smtClean="0"/>
              <a:t>//</a:t>
            </a:r>
            <a:r>
              <a:rPr lang="zh-CN" altLang="en-US" b="1" dirty="0" smtClean="0"/>
              <a:t>暂时没有浏览器支</a:t>
            </a:r>
            <a:r>
              <a:rPr lang="en-US" altLang="zh-CN" b="1" dirty="0" smtClean="0"/>
              <a:t>				</a:t>
            </a:r>
            <a:r>
              <a:rPr lang="zh-CN" altLang="en-US" b="1" dirty="0" smtClean="0"/>
              <a:t>持</a:t>
            </a:r>
            <a:endParaRPr lang="en-US" altLang="zh-CN" b="1" dirty="0" smtClean="0"/>
          </a:p>
          <a:p>
            <a:r>
              <a:rPr lang="zh-CN" altLang="en-US" b="1" dirty="0" smtClean="0"/>
              <a:t>	</a:t>
            </a:r>
          </a:p>
          <a:p>
            <a:r>
              <a:rPr lang="en-US" altLang="zh-CN" b="1" dirty="0" smtClean="0"/>
              <a:t>border-image-outset		</a:t>
            </a:r>
            <a:r>
              <a:rPr lang="zh-CN" altLang="en-US" b="1" dirty="0" smtClean="0"/>
              <a:t>边框图像区域超出边框的量。</a:t>
            </a:r>
            <a:r>
              <a:rPr lang="en-US" altLang="zh-CN" b="1" dirty="0" smtClean="0"/>
              <a:t>//</a:t>
            </a:r>
            <a:r>
              <a:rPr lang="zh-CN" altLang="en-US" b="1" dirty="0"/>
              <a:t>暂时</a:t>
            </a:r>
            <a:r>
              <a:rPr lang="zh-CN" altLang="en-US" b="1" dirty="0" smtClean="0"/>
              <a:t>没</a:t>
            </a:r>
            <a:r>
              <a:rPr lang="en-US" altLang="zh-CN" b="1" dirty="0" smtClean="0"/>
              <a:t>				</a:t>
            </a:r>
            <a:r>
              <a:rPr lang="zh-CN" altLang="en-US" b="1" dirty="0" smtClean="0"/>
              <a:t>有</a:t>
            </a:r>
            <a:r>
              <a:rPr lang="zh-CN" altLang="en-US" b="1" dirty="0"/>
              <a:t>浏览器</a:t>
            </a:r>
            <a:r>
              <a:rPr lang="zh-CN" altLang="en-US" b="1" dirty="0" smtClean="0"/>
              <a:t>支持</a:t>
            </a:r>
            <a:endParaRPr lang="en-US" altLang="zh-CN" b="1" dirty="0"/>
          </a:p>
          <a:p>
            <a:endParaRPr lang="en-US" altLang="zh-CN" b="1" dirty="0" smtClean="0"/>
          </a:p>
          <a:p>
            <a:r>
              <a:rPr lang="zh-CN" altLang="en-US" b="1" dirty="0" smtClean="0"/>
              <a:t>	</a:t>
            </a:r>
          </a:p>
          <a:p>
            <a:r>
              <a:rPr lang="en-US" altLang="zh-CN" b="1" dirty="0" smtClean="0"/>
              <a:t>border-image-repeat	</a:t>
            </a:r>
            <a:r>
              <a:rPr lang="en-US" altLang="zh-CN" b="1" dirty="0"/>
              <a:t>	</a:t>
            </a:r>
            <a:r>
              <a:rPr lang="zh-CN" altLang="en-US" b="1" dirty="0"/>
              <a:t>图像边框是否应平铺</a:t>
            </a:r>
            <a:r>
              <a:rPr lang="en-US" altLang="zh-CN" b="1" dirty="0"/>
              <a:t>(repeated)</a:t>
            </a:r>
            <a:r>
              <a:rPr lang="zh-CN" altLang="en-US" b="1" dirty="0" smtClean="0"/>
              <a:t>、</a:t>
            </a:r>
            <a:r>
              <a:rPr lang="en-US" altLang="zh-CN" b="1" dirty="0" smtClean="0"/>
              <a:t>				</a:t>
            </a:r>
            <a:r>
              <a:rPr lang="zh-CN" altLang="en-US" b="1" dirty="0" smtClean="0"/>
              <a:t>铺</a:t>
            </a:r>
            <a:r>
              <a:rPr lang="zh-CN" altLang="en-US" b="1" dirty="0"/>
              <a:t>满</a:t>
            </a:r>
            <a:r>
              <a:rPr lang="en-US" altLang="zh-CN" b="1" dirty="0"/>
              <a:t>(rounded)</a:t>
            </a:r>
            <a:r>
              <a:rPr lang="zh-CN" altLang="en-US" b="1" dirty="0"/>
              <a:t>或</a:t>
            </a:r>
            <a:r>
              <a:rPr lang="zh-CN" altLang="en-US" b="1" dirty="0" smtClean="0"/>
              <a:t>拉伸</a:t>
            </a:r>
            <a:r>
              <a:rPr lang="en-US" altLang="zh-CN" b="1" dirty="0" smtClean="0"/>
              <a:t>(</a:t>
            </a:r>
            <a:r>
              <a:rPr lang="en-US" altLang="zh-CN" b="1" dirty="0"/>
              <a:t>stretched</a:t>
            </a:r>
            <a:r>
              <a:rPr lang="en-US" altLang="zh-CN" b="1" dirty="0" smtClean="0"/>
              <a:t>)</a:t>
            </a:r>
          </a:p>
          <a:p>
            <a:endParaRPr lang="en-US" altLang="zh-CN" b="1" dirty="0" smtClean="0"/>
          </a:p>
          <a:p>
            <a:r>
              <a:rPr lang="zh-CN" altLang="en-US" b="1" dirty="0" smtClean="0"/>
              <a:t>注：需要</a:t>
            </a:r>
            <a:r>
              <a:rPr lang="zh-CN" altLang="en-US" b="1" dirty="0"/>
              <a:t>说明的是</a:t>
            </a:r>
            <a:r>
              <a:rPr lang="en-US" altLang="zh-CN" b="1" dirty="0"/>
              <a:t>border-image</a:t>
            </a:r>
            <a:r>
              <a:rPr lang="zh-CN" altLang="en-US" b="1" dirty="0"/>
              <a:t>适用于所有元素（行内元素和块级元素），但是不适用于设置了</a:t>
            </a:r>
            <a:r>
              <a:rPr lang="en-US" altLang="zh-CN" b="1" dirty="0"/>
              <a:t>border-collapse</a:t>
            </a:r>
            <a:r>
              <a:rPr lang="zh-CN" altLang="en-US" b="1" dirty="0"/>
              <a:t>的</a:t>
            </a:r>
            <a:r>
              <a:rPr lang="en-US" altLang="zh-CN" b="1" dirty="0" smtClean="0"/>
              <a:t>table-cells</a:t>
            </a:r>
          </a:p>
        </p:txBody>
      </p:sp>
      <p:sp>
        <p:nvSpPr>
          <p:cNvPr id="2" name="矩形 1"/>
          <p:cNvSpPr/>
          <p:nvPr/>
        </p:nvSpPr>
        <p:spPr>
          <a:xfrm>
            <a:off x="605117" y="775709"/>
            <a:ext cx="6494929" cy="646331"/>
          </a:xfrm>
          <a:prstGeom prst="rect">
            <a:avLst/>
          </a:prstGeom>
        </p:spPr>
        <p:txBody>
          <a:bodyPr wrap="square">
            <a:spAutoFit/>
          </a:bodyPr>
          <a:lstStyle/>
          <a:p>
            <a:endParaRPr lang="en-US" altLang="zh-CN" b="1" dirty="0"/>
          </a:p>
          <a:p>
            <a:r>
              <a:rPr lang="en-US" altLang="zh-CN" b="1" dirty="0" err="1" smtClean="0"/>
              <a:t>border-image:url</a:t>
            </a:r>
            <a:r>
              <a:rPr lang="en-US" altLang="zh-CN" b="1" dirty="0" smtClean="0"/>
              <a:t>(test.jpg) 47 80 85 </a:t>
            </a:r>
            <a:r>
              <a:rPr lang="en-US" altLang="zh-CN" b="1" dirty="0"/>
              <a:t>90 </a:t>
            </a:r>
            <a:r>
              <a:rPr lang="en-US" altLang="zh-CN" b="1" dirty="0" smtClean="0"/>
              <a:t>stretch</a:t>
            </a:r>
            <a:endParaRPr lang="zh-CN" altLang="en-US" b="1" dirty="0"/>
          </a:p>
        </p:txBody>
      </p:sp>
    </p:spTree>
    <p:extLst>
      <p:ext uri="{BB962C8B-B14F-4D97-AF65-F5344CB8AC3E}">
        <p14:creationId xmlns:p14="http://schemas.microsoft.com/office/powerpoint/2010/main" val="2430722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24" y="1404266"/>
            <a:ext cx="6562164" cy="4189711"/>
          </a:xfrm>
          <a:prstGeom prst="rect">
            <a:avLst/>
          </a:prstGeom>
        </p:spPr>
      </p:pic>
    </p:spTree>
    <p:extLst>
      <p:ext uri="{BB962C8B-B14F-4D97-AF65-F5344CB8AC3E}">
        <p14:creationId xmlns:p14="http://schemas.microsoft.com/office/powerpoint/2010/main" val="1813745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5117" y="309282"/>
            <a:ext cx="2409634" cy="369332"/>
          </a:xfrm>
          <a:prstGeom prst="rect">
            <a:avLst/>
          </a:prstGeom>
          <a:noFill/>
        </p:spPr>
        <p:txBody>
          <a:bodyPr wrap="none" rtlCol="0">
            <a:spAutoFit/>
          </a:bodyPr>
          <a:lstStyle/>
          <a:p>
            <a:r>
              <a:rPr lang="en-US" altLang="zh-CN" b="1" dirty="0" smtClean="0"/>
              <a:t>BORDER-RADIUS</a:t>
            </a:r>
            <a:endParaRPr lang="zh-CN" altLang="en-US" b="1"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687" y="946403"/>
            <a:ext cx="7896501" cy="4782043"/>
          </a:xfrm>
          <a:prstGeom prst="rect">
            <a:avLst/>
          </a:prstGeom>
        </p:spPr>
      </p:pic>
    </p:spTree>
    <p:extLst>
      <p:ext uri="{BB962C8B-B14F-4D97-AF65-F5344CB8AC3E}">
        <p14:creationId xmlns:p14="http://schemas.microsoft.com/office/powerpoint/2010/main" val="331562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8564" y="322729"/>
            <a:ext cx="2028119" cy="369332"/>
          </a:xfrm>
          <a:prstGeom prst="rect">
            <a:avLst/>
          </a:prstGeom>
          <a:noFill/>
        </p:spPr>
        <p:txBody>
          <a:bodyPr wrap="none" rtlCol="0">
            <a:spAutoFit/>
          </a:bodyPr>
          <a:lstStyle/>
          <a:p>
            <a:r>
              <a:rPr lang="en-US" altLang="zh-CN" b="1" dirty="0" smtClean="0"/>
              <a:t>BOX-SHADOW</a:t>
            </a:r>
            <a:endParaRPr lang="zh-CN" altLang="en-US" b="1" dirty="0"/>
          </a:p>
        </p:txBody>
      </p:sp>
      <p:sp>
        <p:nvSpPr>
          <p:cNvPr id="4" name="矩形 3"/>
          <p:cNvSpPr/>
          <p:nvPr/>
        </p:nvSpPr>
        <p:spPr>
          <a:xfrm>
            <a:off x="779929" y="1380635"/>
            <a:ext cx="6911787" cy="4247317"/>
          </a:xfrm>
          <a:prstGeom prst="rect">
            <a:avLst/>
          </a:prstGeom>
        </p:spPr>
        <p:txBody>
          <a:bodyPr wrap="square">
            <a:spAutoFit/>
          </a:bodyPr>
          <a:lstStyle/>
          <a:p>
            <a:r>
              <a:rPr lang="zh-CN" altLang="en-US" b="1" dirty="0"/>
              <a:t>值	</a:t>
            </a:r>
            <a:r>
              <a:rPr lang="en-US" altLang="zh-CN" b="1" dirty="0" smtClean="0"/>
              <a:t>	</a:t>
            </a:r>
            <a:r>
              <a:rPr lang="zh-CN" altLang="en-US" b="1" dirty="0" smtClean="0"/>
              <a:t>描述</a:t>
            </a:r>
            <a:r>
              <a:rPr lang="zh-CN" altLang="en-US" b="1" dirty="0"/>
              <a:t>	</a:t>
            </a:r>
            <a:endParaRPr lang="en-US" altLang="zh-CN" b="1" dirty="0" smtClean="0"/>
          </a:p>
          <a:p>
            <a:r>
              <a:rPr lang="en-US" altLang="zh-CN" b="1" dirty="0" smtClean="0"/>
              <a:t>h-shadow</a:t>
            </a:r>
            <a:r>
              <a:rPr lang="en-US" altLang="zh-CN" b="1" dirty="0"/>
              <a:t>	</a:t>
            </a:r>
            <a:r>
              <a:rPr lang="zh-CN" altLang="en-US" b="1" dirty="0"/>
              <a:t>必需。水平阴影的位置。允许负值</a:t>
            </a:r>
            <a:r>
              <a:rPr lang="zh-CN" altLang="en-US" b="1" dirty="0" smtClean="0"/>
              <a:t>。</a:t>
            </a:r>
            <a:endParaRPr lang="en-US" altLang="zh-CN" b="1" dirty="0" smtClean="0"/>
          </a:p>
          <a:p>
            <a:r>
              <a:rPr lang="zh-CN" altLang="en-US" b="1" dirty="0"/>
              <a:t>	</a:t>
            </a:r>
          </a:p>
          <a:p>
            <a:r>
              <a:rPr lang="en-US" altLang="zh-CN" b="1" dirty="0"/>
              <a:t>v-shadow	</a:t>
            </a:r>
            <a:r>
              <a:rPr lang="zh-CN" altLang="en-US" b="1" dirty="0"/>
              <a:t>必需。垂直阴影的位置。允许</a:t>
            </a:r>
            <a:r>
              <a:rPr lang="zh-CN" altLang="en-US" b="1" dirty="0" smtClean="0"/>
              <a:t>负值。</a:t>
            </a:r>
            <a:endParaRPr lang="en-US" altLang="zh-CN" b="1" dirty="0" smtClean="0"/>
          </a:p>
          <a:p>
            <a:r>
              <a:rPr lang="zh-CN" altLang="en-US" b="1" dirty="0"/>
              <a:t>	</a:t>
            </a:r>
          </a:p>
          <a:p>
            <a:r>
              <a:rPr lang="en-US" altLang="zh-CN" b="1" dirty="0"/>
              <a:t>blur	</a:t>
            </a:r>
            <a:r>
              <a:rPr lang="en-US" altLang="zh-CN" b="1" dirty="0" smtClean="0"/>
              <a:t>	</a:t>
            </a:r>
            <a:r>
              <a:rPr lang="zh-CN" altLang="en-US" b="1" dirty="0" smtClean="0"/>
              <a:t>可选</a:t>
            </a:r>
            <a:r>
              <a:rPr lang="zh-CN" altLang="en-US" b="1" dirty="0"/>
              <a:t>。模糊距离</a:t>
            </a:r>
            <a:r>
              <a:rPr lang="zh-CN" altLang="en-US" b="1" dirty="0" smtClean="0"/>
              <a:t>。</a:t>
            </a:r>
            <a:endParaRPr lang="en-US" altLang="zh-CN" b="1" dirty="0" smtClean="0"/>
          </a:p>
          <a:p>
            <a:r>
              <a:rPr lang="zh-CN" altLang="en-US" b="1" dirty="0"/>
              <a:t>	</a:t>
            </a:r>
            <a:endParaRPr lang="en-US" altLang="zh-CN" b="1" dirty="0" smtClean="0"/>
          </a:p>
          <a:p>
            <a:r>
              <a:rPr lang="en-US" altLang="zh-CN" b="1" dirty="0" smtClean="0"/>
              <a:t>spread</a:t>
            </a:r>
            <a:r>
              <a:rPr lang="en-US" altLang="zh-CN" b="1" dirty="0"/>
              <a:t>	</a:t>
            </a:r>
            <a:r>
              <a:rPr lang="en-US" altLang="zh-CN" b="1" dirty="0" smtClean="0"/>
              <a:t>	</a:t>
            </a:r>
            <a:r>
              <a:rPr lang="zh-CN" altLang="en-US" b="1" dirty="0" smtClean="0"/>
              <a:t>可选</a:t>
            </a:r>
            <a:r>
              <a:rPr lang="zh-CN" altLang="en-US" b="1" dirty="0"/>
              <a:t>。阴影的</a:t>
            </a:r>
            <a:r>
              <a:rPr lang="zh-CN" altLang="en-US" b="1" dirty="0" smtClean="0"/>
              <a:t>尺寸。</a:t>
            </a:r>
            <a:r>
              <a:rPr lang="zh-CN" altLang="en-US" b="1" dirty="0"/>
              <a:t>如果提供了第</a:t>
            </a:r>
            <a:r>
              <a:rPr lang="en-US" altLang="zh-CN" b="1" dirty="0"/>
              <a:t>4</a:t>
            </a:r>
            <a:r>
              <a:rPr lang="zh-CN" altLang="en-US" b="1" dirty="0"/>
              <a:t>个长度值</a:t>
            </a:r>
            <a:r>
              <a:rPr lang="zh-CN" altLang="en-US" b="1" dirty="0" smtClean="0"/>
              <a:t>则</a:t>
            </a:r>
            <a:r>
              <a:rPr lang="en-US" altLang="zh-CN" b="1" dirty="0" smtClean="0"/>
              <a:t>		</a:t>
            </a:r>
            <a:r>
              <a:rPr lang="zh-CN" altLang="en-US" b="1" dirty="0" smtClean="0"/>
              <a:t>用来</a:t>
            </a:r>
            <a:r>
              <a:rPr lang="zh-CN" altLang="en-US" b="1" dirty="0"/>
              <a:t>设置对象对象的阴影外延值。可以为</a:t>
            </a:r>
            <a:r>
              <a:rPr lang="zh-CN" altLang="en-US" b="1" dirty="0" smtClean="0"/>
              <a:t>负值。</a:t>
            </a:r>
            <a:endParaRPr lang="en-US" altLang="zh-CN" b="1" dirty="0" smtClean="0"/>
          </a:p>
          <a:p>
            <a:r>
              <a:rPr lang="zh-CN" altLang="en-US" b="1" dirty="0"/>
              <a:t>	</a:t>
            </a:r>
            <a:endParaRPr lang="en-US" altLang="zh-CN" b="1" dirty="0" smtClean="0"/>
          </a:p>
          <a:p>
            <a:r>
              <a:rPr lang="en-US" altLang="zh-CN" b="1" dirty="0" smtClean="0"/>
              <a:t>color</a:t>
            </a:r>
            <a:r>
              <a:rPr lang="en-US" altLang="zh-CN" b="1" dirty="0"/>
              <a:t>	</a:t>
            </a:r>
            <a:r>
              <a:rPr lang="en-US" altLang="zh-CN" b="1" dirty="0" smtClean="0"/>
              <a:t>	</a:t>
            </a:r>
            <a:r>
              <a:rPr lang="zh-CN" altLang="en-US" b="1" dirty="0" smtClean="0"/>
              <a:t>可选</a:t>
            </a:r>
            <a:r>
              <a:rPr lang="zh-CN" altLang="en-US" b="1" dirty="0"/>
              <a:t>。阴影的颜色</a:t>
            </a:r>
            <a:r>
              <a:rPr lang="zh-CN" altLang="en-US" b="1" dirty="0" smtClean="0"/>
              <a:t>。</a:t>
            </a:r>
            <a:r>
              <a:rPr lang="zh-CN" altLang="en-US" b="1" dirty="0"/>
              <a:t>	</a:t>
            </a:r>
            <a:endParaRPr lang="en-US" altLang="zh-CN" b="1" dirty="0" smtClean="0"/>
          </a:p>
          <a:p>
            <a:endParaRPr lang="en-US" altLang="zh-CN" b="1" dirty="0" smtClean="0"/>
          </a:p>
          <a:p>
            <a:r>
              <a:rPr lang="en-US" altLang="zh-CN" b="1" dirty="0" smtClean="0"/>
              <a:t>Inset		</a:t>
            </a:r>
            <a:r>
              <a:rPr lang="zh-CN" altLang="en-US" b="1" dirty="0" smtClean="0"/>
              <a:t>可选。将外部阴影 </a:t>
            </a:r>
            <a:r>
              <a:rPr lang="en-US" altLang="zh-CN" b="1" dirty="0" smtClean="0"/>
              <a:t>(outset) </a:t>
            </a:r>
            <a:r>
              <a:rPr lang="zh-CN" altLang="en-US" b="1" dirty="0" smtClean="0"/>
              <a:t>改为内部阴影。</a:t>
            </a:r>
            <a:endParaRPr lang="en-US" altLang="zh-CN" b="1" dirty="0" smtClean="0"/>
          </a:p>
          <a:p>
            <a:endParaRPr lang="en-US" altLang="zh-CN" b="1" dirty="0"/>
          </a:p>
          <a:p>
            <a:r>
              <a:rPr lang="zh-CN" altLang="en-US" b="1" dirty="0" smtClean="0"/>
              <a:t>注：可以同时添加多条阴影。</a:t>
            </a:r>
            <a:endParaRPr lang="en-US" altLang="zh-CN" b="1" dirty="0" smtClean="0"/>
          </a:p>
        </p:txBody>
      </p:sp>
      <p:sp>
        <p:nvSpPr>
          <p:cNvPr id="2" name="矩形 1"/>
          <p:cNvSpPr/>
          <p:nvPr/>
        </p:nvSpPr>
        <p:spPr>
          <a:xfrm>
            <a:off x="779929" y="842752"/>
            <a:ext cx="8122024" cy="369332"/>
          </a:xfrm>
          <a:prstGeom prst="rect">
            <a:avLst/>
          </a:prstGeom>
        </p:spPr>
        <p:txBody>
          <a:bodyPr wrap="square">
            <a:spAutoFit/>
          </a:bodyPr>
          <a:lstStyle/>
          <a:p>
            <a:r>
              <a:rPr lang="en-US" altLang="zh-CN" b="1" smtClean="0"/>
              <a:t>box-shadow:10px </a:t>
            </a:r>
            <a:r>
              <a:rPr lang="en-US" altLang="zh-CN" b="1" dirty="0"/>
              <a:t>10px  5px 10px </a:t>
            </a:r>
            <a:r>
              <a:rPr lang="en-US" altLang="zh-CN" b="1" dirty="0" err="1"/>
              <a:t>rgb</a:t>
            </a:r>
            <a:r>
              <a:rPr lang="en-US" altLang="zh-CN" b="1" dirty="0"/>
              <a:t>(11,33,44) Inset</a:t>
            </a:r>
            <a:endParaRPr lang="zh-CN" altLang="en-US" b="1" dirty="0"/>
          </a:p>
        </p:txBody>
      </p:sp>
    </p:spTree>
    <p:extLst>
      <p:ext uri="{BB962C8B-B14F-4D97-AF65-F5344CB8AC3E}">
        <p14:creationId xmlns:p14="http://schemas.microsoft.com/office/powerpoint/2010/main" val="297610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5117" y="309282"/>
            <a:ext cx="2024913" cy="369332"/>
          </a:xfrm>
          <a:prstGeom prst="rect">
            <a:avLst/>
          </a:prstGeom>
          <a:noFill/>
        </p:spPr>
        <p:txBody>
          <a:bodyPr wrap="none" rtlCol="0">
            <a:spAutoFit/>
          </a:bodyPr>
          <a:lstStyle/>
          <a:p>
            <a:r>
              <a:rPr lang="en-US" altLang="zh-CN" b="1" dirty="0" smtClean="0"/>
              <a:t>BACKGROUND</a:t>
            </a:r>
            <a:endParaRPr lang="zh-CN" altLang="en-US" b="1" dirty="0"/>
          </a:p>
        </p:txBody>
      </p:sp>
      <p:sp>
        <p:nvSpPr>
          <p:cNvPr id="4" name="矩形 3"/>
          <p:cNvSpPr/>
          <p:nvPr/>
        </p:nvSpPr>
        <p:spPr>
          <a:xfrm>
            <a:off x="605117" y="1259611"/>
            <a:ext cx="8323729" cy="5909310"/>
          </a:xfrm>
          <a:prstGeom prst="rect">
            <a:avLst/>
          </a:prstGeom>
        </p:spPr>
        <p:txBody>
          <a:bodyPr wrap="square">
            <a:spAutoFit/>
          </a:bodyPr>
          <a:lstStyle/>
          <a:p>
            <a:r>
              <a:rPr lang="zh-CN" altLang="en-US" b="1" dirty="0"/>
              <a:t>属性	</a:t>
            </a:r>
            <a:r>
              <a:rPr lang="en-US" altLang="zh-CN" b="1" dirty="0" smtClean="0"/>
              <a:t>			</a:t>
            </a:r>
            <a:r>
              <a:rPr lang="zh-CN" altLang="en-US" b="1" dirty="0" smtClean="0"/>
              <a:t>描述</a:t>
            </a:r>
            <a:endParaRPr lang="zh-CN" altLang="en-US" b="1" dirty="0"/>
          </a:p>
          <a:p>
            <a:r>
              <a:rPr lang="en-US" altLang="zh-CN" b="1" dirty="0"/>
              <a:t>background	</a:t>
            </a:r>
            <a:r>
              <a:rPr lang="en-US" altLang="zh-CN" b="1" dirty="0" smtClean="0"/>
              <a:t>		</a:t>
            </a:r>
            <a:r>
              <a:rPr lang="zh-CN" altLang="en-US" b="1" dirty="0" smtClean="0"/>
              <a:t>简写</a:t>
            </a:r>
            <a:r>
              <a:rPr lang="zh-CN" altLang="en-US" b="1" dirty="0"/>
              <a:t>属性，作用是将背景</a:t>
            </a:r>
            <a:r>
              <a:rPr lang="zh-CN" altLang="en-US" b="1" dirty="0" smtClean="0"/>
              <a:t>属性设置</a:t>
            </a:r>
            <a:r>
              <a:rPr lang="zh-CN" altLang="en-US" b="1" dirty="0"/>
              <a:t>在一个</a:t>
            </a:r>
            <a:r>
              <a:rPr lang="zh-CN" altLang="en-US" b="1" dirty="0" smtClean="0"/>
              <a:t>声</a:t>
            </a:r>
            <a:r>
              <a:rPr lang="en-US" altLang="zh-CN" b="1" dirty="0" smtClean="0"/>
              <a:t>				</a:t>
            </a:r>
            <a:r>
              <a:rPr lang="zh-CN" altLang="en-US" b="1" dirty="0" smtClean="0"/>
              <a:t>明</a:t>
            </a:r>
            <a:r>
              <a:rPr lang="zh-CN" altLang="en-US" b="1" dirty="0"/>
              <a:t>中</a:t>
            </a:r>
            <a:r>
              <a:rPr lang="zh-CN" altLang="en-US" b="1" dirty="0" smtClean="0"/>
              <a:t>。</a:t>
            </a:r>
            <a:endParaRPr lang="en-US" altLang="zh-CN" b="1" dirty="0" smtClean="0"/>
          </a:p>
          <a:p>
            <a:endParaRPr lang="zh-CN" altLang="en-US" b="1" dirty="0"/>
          </a:p>
          <a:p>
            <a:r>
              <a:rPr lang="en-US" altLang="zh-CN" b="1" dirty="0"/>
              <a:t>background-color	</a:t>
            </a:r>
            <a:r>
              <a:rPr lang="en-US" altLang="zh-CN" b="1" dirty="0" smtClean="0"/>
              <a:t>	</a:t>
            </a:r>
            <a:r>
              <a:rPr lang="zh-CN" altLang="en-US" b="1" dirty="0" smtClean="0"/>
              <a:t>设置</a:t>
            </a:r>
            <a:r>
              <a:rPr lang="zh-CN" altLang="en-US" b="1" dirty="0"/>
              <a:t>元素的背景颜色</a:t>
            </a:r>
            <a:r>
              <a:rPr lang="zh-CN" altLang="en-US" b="1" dirty="0" smtClean="0"/>
              <a:t>。</a:t>
            </a:r>
            <a:endParaRPr lang="en-US" altLang="zh-CN" b="1" dirty="0" smtClean="0"/>
          </a:p>
          <a:p>
            <a:endParaRPr lang="zh-CN" altLang="en-US" b="1" dirty="0"/>
          </a:p>
          <a:p>
            <a:r>
              <a:rPr lang="en-US" altLang="zh-CN" b="1" dirty="0"/>
              <a:t>background-image	</a:t>
            </a:r>
            <a:r>
              <a:rPr lang="en-US" altLang="zh-CN" b="1" dirty="0" smtClean="0"/>
              <a:t>	</a:t>
            </a:r>
            <a:r>
              <a:rPr lang="zh-CN" altLang="en-US" b="1" dirty="0" smtClean="0"/>
              <a:t>把</a:t>
            </a:r>
            <a:r>
              <a:rPr lang="zh-CN" altLang="en-US" b="1" dirty="0"/>
              <a:t>图像设置为背景</a:t>
            </a:r>
            <a:r>
              <a:rPr lang="zh-CN" altLang="en-US" b="1" dirty="0" smtClean="0"/>
              <a:t>。</a:t>
            </a:r>
            <a:endParaRPr lang="en-US" altLang="zh-CN" b="1" dirty="0" smtClean="0"/>
          </a:p>
          <a:p>
            <a:endParaRPr lang="zh-CN" altLang="en-US" b="1" dirty="0"/>
          </a:p>
          <a:p>
            <a:r>
              <a:rPr lang="en-US" altLang="zh-CN" b="1" dirty="0"/>
              <a:t>background-position	</a:t>
            </a:r>
            <a:r>
              <a:rPr lang="en-US" altLang="zh-CN" b="1" dirty="0" smtClean="0"/>
              <a:t>	</a:t>
            </a:r>
            <a:r>
              <a:rPr lang="zh-CN" altLang="en-US" b="1" dirty="0" smtClean="0"/>
              <a:t>设置</a:t>
            </a:r>
            <a:r>
              <a:rPr lang="zh-CN" altLang="en-US" b="1" dirty="0"/>
              <a:t>背景图像的起始位置</a:t>
            </a:r>
            <a:r>
              <a:rPr lang="zh-CN" altLang="en-US" b="1" dirty="0" smtClean="0"/>
              <a:t>。</a:t>
            </a:r>
            <a:endParaRPr lang="en-US" altLang="zh-CN" b="1" dirty="0" smtClean="0"/>
          </a:p>
          <a:p>
            <a:endParaRPr lang="zh-CN" altLang="en-US" b="1" dirty="0"/>
          </a:p>
          <a:p>
            <a:r>
              <a:rPr lang="en-US" altLang="zh-CN" b="1" dirty="0"/>
              <a:t>background-repeat	</a:t>
            </a:r>
            <a:r>
              <a:rPr lang="en-US" altLang="zh-CN" b="1" dirty="0" smtClean="0"/>
              <a:t>	</a:t>
            </a:r>
            <a:r>
              <a:rPr lang="zh-CN" altLang="en-US" b="1" dirty="0" smtClean="0"/>
              <a:t>设置</a:t>
            </a:r>
            <a:r>
              <a:rPr lang="zh-CN" altLang="en-US" b="1" dirty="0"/>
              <a:t>背景图像是否及如何重复</a:t>
            </a:r>
            <a:r>
              <a:rPr lang="zh-CN" altLang="en-US" b="1" dirty="0" smtClean="0"/>
              <a:t>。</a:t>
            </a:r>
            <a:endParaRPr lang="en-US" altLang="zh-CN" b="1" dirty="0" smtClean="0"/>
          </a:p>
          <a:p>
            <a:endParaRPr lang="en-US" altLang="zh-CN" b="1" dirty="0"/>
          </a:p>
          <a:p>
            <a:r>
              <a:rPr lang="en-US" altLang="zh-CN" b="1" dirty="0"/>
              <a:t>background-origin		</a:t>
            </a:r>
            <a:r>
              <a:rPr lang="zh-CN" altLang="en-US" b="1" dirty="0"/>
              <a:t>规定背景图片的定位区域</a:t>
            </a:r>
            <a:r>
              <a:rPr lang="zh-CN" altLang="en-US" b="1" dirty="0" smtClean="0"/>
              <a:t>。</a:t>
            </a:r>
            <a:endParaRPr lang="en-US" altLang="zh-CN" b="1" dirty="0" smtClean="0"/>
          </a:p>
          <a:p>
            <a:endParaRPr lang="en-US" altLang="zh-CN" b="1" dirty="0" smtClean="0"/>
          </a:p>
          <a:p>
            <a:r>
              <a:rPr lang="en-US" altLang="zh-CN" b="1" dirty="0" smtClean="0"/>
              <a:t>background-clip</a:t>
            </a:r>
            <a:r>
              <a:rPr lang="en-US" altLang="zh-CN" b="1" dirty="0"/>
              <a:t>	</a:t>
            </a:r>
            <a:r>
              <a:rPr lang="en-US" altLang="zh-CN" b="1" dirty="0" smtClean="0"/>
              <a:t>	</a:t>
            </a:r>
            <a:r>
              <a:rPr lang="zh-CN" altLang="en-US" b="1" dirty="0" smtClean="0"/>
              <a:t>规定</a:t>
            </a:r>
            <a:r>
              <a:rPr lang="zh-CN" altLang="en-US" b="1" dirty="0"/>
              <a:t>背景</a:t>
            </a:r>
            <a:r>
              <a:rPr lang="zh-CN" altLang="en-US" b="1" dirty="0" smtClean="0"/>
              <a:t>的</a:t>
            </a:r>
            <a:r>
              <a:rPr lang="zh-CN" altLang="en-US" b="1" dirty="0"/>
              <a:t>裁剪</a:t>
            </a:r>
            <a:r>
              <a:rPr lang="zh-CN" altLang="en-US" b="1" dirty="0" smtClean="0"/>
              <a:t>区域。</a:t>
            </a:r>
            <a:endParaRPr lang="en-US" altLang="zh-CN" b="1" dirty="0"/>
          </a:p>
          <a:p>
            <a:r>
              <a:rPr lang="zh-CN" altLang="en-US" b="1" dirty="0"/>
              <a:t>	</a:t>
            </a:r>
            <a:endParaRPr lang="en-US" altLang="zh-CN" b="1" dirty="0"/>
          </a:p>
          <a:p>
            <a:r>
              <a:rPr lang="en-US" altLang="zh-CN" b="1" dirty="0"/>
              <a:t>background-size	</a:t>
            </a:r>
            <a:r>
              <a:rPr lang="en-US" altLang="zh-CN" b="1" dirty="0" smtClean="0"/>
              <a:t>	</a:t>
            </a:r>
            <a:r>
              <a:rPr lang="zh-CN" altLang="en-US" b="1" dirty="0" smtClean="0"/>
              <a:t>规定</a:t>
            </a:r>
            <a:r>
              <a:rPr lang="zh-CN" altLang="en-US" b="1" dirty="0"/>
              <a:t>背景图片的尺寸</a:t>
            </a:r>
            <a:r>
              <a:rPr lang="zh-CN" altLang="en-US" b="1" dirty="0" smtClean="0"/>
              <a:t>。</a:t>
            </a:r>
            <a:endParaRPr lang="en-US" altLang="zh-CN" b="1" dirty="0" smtClean="0"/>
          </a:p>
          <a:p>
            <a:endParaRPr lang="en-US" altLang="zh-CN" b="1" dirty="0" smtClean="0"/>
          </a:p>
          <a:p>
            <a:r>
              <a:rPr lang="en-US" altLang="zh-CN" b="1" dirty="0"/>
              <a:t>background-attachment	</a:t>
            </a:r>
            <a:r>
              <a:rPr lang="zh-CN" altLang="en-US" b="1" dirty="0"/>
              <a:t>背景图像是否固定或者随着页</a:t>
            </a:r>
            <a:r>
              <a:rPr lang="en-US" altLang="zh-CN" b="1" dirty="0"/>
              <a:t>					</a:t>
            </a:r>
            <a:r>
              <a:rPr lang="zh-CN" altLang="en-US" b="1" dirty="0"/>
              <a:t>面的其余部分滚动。</a:t>
            </a:r>
            <a:endParaRPr lang="en-US" altLang="zh-CN" b="1" dirty="0"/>
          </a:p>
          <a:p>
            <a:endParaRPr lang="zh-CN" altLang="en-US" b="1" dirty="0"/>
          </a:p>
        </p:txBody>
      </p:sp>
      <p:sp>
        <p:nvSpPr>
          <p:cNvPr id="6" name="矩形 5"/>
          <p:cNvSpPr/>
          <p:nvPr/>
        </p:nvSpPr>
        <p:spPr>
          <a:xfrm>
            <a:off x="510988" y="802411"/>
            <a:ext cx="8081683" cy="369332"/>
          </a:xfrm>
          <a:prstGeom prst="rect">
            <a:avLst/>
          </a:prstGeom>
        </p:spPr>
        <p:txBody>
          <a:bodyPr wrap="square">
            <a:spAutoFit/>
          </a:bodyPr>
          <a:lstStyle/>
          <a:p>
            <a:r>
              <a:rPr lang="en-US" altLang="zh-CN" dirty="0"/>
              <a:t> </a:t>
            </a:r>
            <a:r>
              <a:rPr lang="en-US" altLang="zh-CN" b="1" dirty="0"/>
              <a:t>background: #00FF00 </a:t>
            </a:r>
            <a:r>
              <a:rPr lang="en-US" altLang="zh-CN" b="1" dirty="0" err="1"/>
              <a:t>url</a:t>
            </a:r>
            <a:r>
              <a:rPr lang="en-US" altLang="zh-CN" b="1" dirty="0"/>
              <a:t>(bgimage.gif) no-repeat fixed top;</a:t>
            </a:r>
            <a:endParaRPr lang="zh-CN" altLang="en-US" b="1" dirty="0"/>
          </a:p>
        </p:txBody>
      </p:sp>
    </p:spTree>
    <p:extLst>
      <p:ext uri="{BB962C8B-B14F-4D97-AF65-F5344CB8AC3E}">
        <p14:creationId xmlns:p14="http://schemas.microsoft.com/office/powerpoint/2010/main" val="3452874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3376" y="967753"/>
            <a:ext cx="7745505" cy="1477328"/>
          </a:xfrm>
          <a:prstGeom prst="rect">
            <a:avLst/>
          </a:prstGeom>
        </p:spPr>
        <p:txBody>
          <a:bodyPr wrap="square">
            <a:spAutoFit/>
          </a:bodyPr>
          <a:lstStyle/>
          <a:p>
            <a:r>
              <a:rPr lang="en-US" altLang="zh-CN" b="1" dirty="0" smtClean="0"/>
              <a:t>background-origin</a:t>
            </a:r>
            <a:r>
              <a:rPr lang="en-US" altLang="zh-CN" b="1" dirty="0"/>
              <a:t>: </a:t>
            </a:r>
            <a:r>
              <a:rPr lang="en-US" altLang="zh-CN" b="1" dirty="0" err="1"/>
              <a:t>padding-box|border-box|content-box</a:t>
            </a:r>
            <a:r>
              <a:rPr lang="en-US" altLang="zh-CN" b="1" dirty="0" smtClean="0"/>
              <a:t>;</a:t>
            </a:r>
          </a:p>
          <a:p>
            <a:endParaRPr lang="en-US" altLang="zh-CN" b="1" dirty="0"/>
          </a:p>
          <a:p>
            <a:r>
              <a:rPr lang="en-US" altLang="zh-CN" b="1" dirty="0" smtClean="0"/>
              <a:t>background-clip: </a:t>
            </a:r>
            <a:r>
              <a:rPr lang="en-US" altLang="zh-CN" b="1" dirty="0" err="1" smtClean="0"/>
              <a:t>border-box|padding-box|content-box</a:t>
            </a:r>
            <a:r>
              <a:rPr lang="en-US" altLang="zh-CN" b="1" dirty="0" smtClean="0"/>
              <a:t>;</a:t>
            </a:r>
          </a:p>
          <a:p>
            <a:endParaRPr lang="en-US" altLang="zh-CN" b="1" dirty="0"/>
          </a:p>
          <a:p>
            <a:r>
              <a:rPr lang="en-US" altLang="zh-CN" b="1" i="1" dirty="0"/>
              <a:t>background-size: </a:t>
            </a:r>
            <a:r>
              <a:rPr lang="en-US" altLang="zh-CN" b="1" i="1" dirty="0" err="1"/>
              <a:t>length|percentage|cover|contain</a:t>
            </a:r>
            <a:r>
              <a:rPr lang="en-US" altLang="zh-CN" b="1" i="1" dirty="0"/>
              <a:t>;</a:t>
            </a:r>
            <a:endParaRPr lang="zh-CN" altLang="en-US" b="1" i="1" dirty="0"/>
          </a:p>
        </p:txBody>
      </p:sp>
    </p:spTree>
    <p:extLst>
      <p:ext uri="{BB962C8B-B14F-4D97-AF65-F5344CB8AC3E}">
        <p14:creationId xmlns:p14="http://schemas.microsoft.com/office/powerpoint/2010/main" val="1039871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5117" y="309282"/>
            <a:ext cx="1806905" cy="369332"/>
          </a:xfrm>
          <a:prstGeom prst="rect">
            <a:avLst/>
          </a:prstGeom>
          <a:noFill/>
        </p:spPr>
        <p:txBody>
          <a:bodyPr wrap="none" rtlCol="0">
            <a:spAutoFit/>
          </a:bodyPr>
          <a:lstStyle/>
          <a:p>
            <a:r>
              <a:rPr lang="en-US" altLang="zh-CN" b="1" dirty="0" smtClean="0"/>
              <a:t>TRANSFORM</a:t>
            </a:r>
            <a:endParaRPr lang="zh-CN" altLang="en-US" b="1" dirty="0"/>
          </a:p>
        </p:txBody>
      </p:sp>
      <p:sp>
        <p:nvSpPr>
          <p:cNvPr id="5" name="矩形 4"/>
          <p:cNvSpPr/>
          <p:nvPr/>
        </p:nvSpPr>
        <p:spPr>
          <a:xfrm>
            <a:off x="739589" y="1503612"/>
            <a:ext cx="8243047" cy="3970318"/>
          </a:xfrm>
          <a:prstGeom prst="rect">
            <a:avLst/>
          </a:prstGeom>
        </p:spPr>
        <p:txBody>
          <a:bodyPr wrap="square">
            <a:spAutoFit/>
          </a:bodyPr>
          <a:lstStyle/>
          <a:p>
            <a:r>
              <a:rPr lang="zh-CN" altLang="en-US" b="1" dirty="0" smtClean="0"/>
              <a:t>属性</a:t>
            </a:r>
            <a:r>
              <a:rPr lang="en-US" altLang="zh-CN" b="1" dirty="0" smtClean="0"/>
              <a:t>			</a:t>
            </a:r>
            <a:r>
              <a:rPr lang="zh-CN" altLang="en-US" b="1" dirty="0" smtClean="0"/>
              <a:t>描述</a:t>
            </a:r>
            <a:endParaRPr lang="en-US" altLang="zh-CN" b="1" dirty="0"/>
          </a:p>
          <a:p>
            <a:endParaRPr lang="en-US" altLang="zh-CN" b="1" dirty="0"/>
          </a:p>
          <a:p>
            <a:r>
              <a:rPr lang="en-US" altLang="zh-CN" b="1" dirty="0"/>
              <a:t>n</a:t>
            </a:r>
            <a:r>
              <a:rPr lang="en-US" altLang="zh-CN" b="1" dirty="0" smtClean="0"/>
              <a:t>one			</a:t>
            </a:r>
            <a:r>
              <a:rPr lang="zh-CN" altLang="en-US" b="1" dirty="0" smtClean="0"/>
              <a:t>定义</a:t>
            </a:r>
            <a:r>
              <a:rPr lang="zh-CN" altLang="en-US" b="1" dirty="0"/>
              <a:t>这不需要转换</a:t>
            </a:r>
          </a:p>
          <a:p>
            <a:endParaRPr lang="zh-CN" altLang="en-US" b="1" dirty="0"/>
          </a:p>
          <a:p>
            <a:r>
              <a:rPr lang="en-US" altLang="zh-CN" b="1" dirty="0" smtClean="0"/>
              <a:t>translate(</a:t>
            </a:r>
            <a:r>
              <a:rPr lang="en-US" altLang="zh-CN" b="1" dirty="0" err="1" smtClean="0"/>
              <a:t>x,y</a:t>
            </a:r>
            <a:r>
              <a:rPr lang="en-US" altLang="zh-CN" b="1" dirty="0" smtClean="0"/>
              <a:t>)		</a:t>
            </a:r>
            <a:r>
              <a:rPr lang="zh-CN" altLang="en-US" b="1" dirty="0" smtClean="0"/>
              <a:t>定义</a:t>
            </a:r>
            <a:r>
              <a:rPr lang="zh-CN" altLang="en-US" b="1" dirty="0"/>
              <a:t>一个</a:t>
            </a:r>
            <a:r>
              <a:rPr lang="en-US" altLang="zh-CN" b="1" dirty="0"/>
              <a:t>2D </a:t>
            </a:r>
            <a:r>
              <a:rPr lang="zh-CN" altLang="en-US" b="1" dirty="0"/>
              <a:t>转换</a:t>
            </a:r>
            <a:r>
              <a:rPr lang="en-US" altLang="zh-CN" b="1" dirty="0"/>
              <a:t>,x:</a:t>
            </a:r>
            <a:r>
              <a:rPr lang="zh-CN" altLang="en-US" b="1" dirty="0"/>
              <a:t>水平位移</a:t>
            </a:r>
            <a:r>
              <a:rPr lang="en-US" altLang="zh-CN" b="1" dirty="0"/>
              <a:t>,y:</a:t>
            </a:r>
            <a:r>
              <a:rPr lang="zh-CN" altLang="en-US" b="1" dirty="0"/>
              <a:t>垂直</a:t>
            </a:r>
            <a:r>
              <a:rPr lang="zh-CN" altLang="en-US" b="1" dirty="0" smtClean="0"/>
              <a:t>位移</a:t>
            </a:r>
            <a:endParaRPr lang="en-US" altLang="zh-CN" b="1" dirty="0"/>
          </a:p>
          <a:p>
            <a:endParaRPr lang="en-US" altLang="zh-CN" b="1" dirty="0"/>
          </a:p>
          <a:p>
            <a:r>
              <a:rPr lang="en-US" altLang="zh-CN" b="1" dirty="0"/>
              <a:t>translate3d(</a:t>
            </a:r>
            <a:r>
              <a:rPr lang="en-US" altLang="zh-CN" b="1" dirty="0" err="1"/>
              <a:t>x,y,z</a:t>
            </a:r>
            <a:r>
              <a:rPr lang="en-US" altLang="zh-CN" b="1" dirty="0" smtClean="0"/>
              <a:t>)	</a:t>
            </a:r>
            <a:r>
              <a:rPr lang="zh-CN" altLang="en-US" b="1" dirty="0" smtClean="0"/>
              <a:t>定义</a:t>
            </a:r>
            <a:r>
              <a:rPr lang="zh-CN" altLang="en-US" b="1" dirty="0"/>
              <a:t>一个</a:t>
            </a:r>
            <a:r>
              <a:rPr lang="en-US" altLang="zh-CN" b="1" dirty="0"/>
              <a:t>2D </a:t>
            </a:r>
            <a:r>
              <a:rPr lang="zh-CN" altLang="en-US" b="1" dirty="0"/>
              <a:t>转换</a:t>
            </a:r>
            <a:r>
              <a:rPr lang="en-US" altLang="zh-CN" b="1" dirty="0"/>
              <a:t>,x:</a:t>
            </a:r>
            <a:r>
              <a:rPr lang="zh-CN" altLang="en-US" b="1" dirty="0"/>
              <a:t>水平位移</a:t>
            </a:r>
            <a:r>
              <a:rPr lang="en-US" altLang="zh-CN" b="1" dirty="0"/>
              <a:t>,y:</a:t>
            </a:r>
            <a:r>
              <a:rPr lang="zh-CN" altLang="en-US" b="1" dirty="0"/>
              <a:t>垂直位移</a:t>
            </a:r>
            <a:r>
              <a:rPr lang="en-US" altLang="zh-CN" b="1" dirty="0"/>
              <a:t>,</a:t>
            </a:r>
            <a:r>
              <a:rPr lang="en-US" altLang="zh-CN" b="1" dirty="0" err="1"/>
              <a:t>z:Z</a:t>
            </a:r>
            <a:r>
              <a:rPr lang="zh-CN" altLang="en-US" b="1" dirty="0" smtClean="0"/>
              <a:t>方向</a:t>
            </a:r>
            <a:r>
              <a:rPr lang="en-US" altLang="zh-CN" b="1" dirty="0" smtClean="0"/>
              <a:t>			</a:t>
            </a:r>
            <a:r>
              <a:rPr lang="zh-CN" altLang="en-US" b="1" dirty="0" smtClean="0"/>
              <a:t>的</a:t>
            </a:r>
            <a:r>
              <a:rPr lang="zh-CN" altLang="en-US" b="1" dirty="0"/>
              <a:t>位移</a:t>
            </a:r>
          </a:p>
          <a:p>
            <a:endParaRPr lang="zh-CN" altLang="en-US" b="1" dirty="0"/>
          </a:p>
          <a:p>
            <a:r>
              <a:rPr lang="en-US" altLang="zh-CN" b="1" dirty="0" err="1"/>
              <a:t>translateX</a:t>
            </a:r>
            <a:r>
              <a:rPr lang="en-US" altLang="zh-CN" b="1" dirty="0"/>
              <a:t>(x</a:t>
            </a:r>
            <a:r>
              <a:rPr lang="en-US" altLang="zh-CN" b="1" dirty="0" smtClean="0"/>
              <a:t>)		</a:t>
            </a:r>
            <a:r>
              <a:rPr lang="zh-CN" altLang="en-US" b="1" dirty="0" smtClean="0"/>
              <a:t>定义</a:t>
            </a:r>
            <a:r>
              <a:rPr lang="zh-CN" altLang="en-US" b="1" dirty="0"/>
              <a:t>一个水平方向</a:t>
            </a:r>
            <a:r>
              <a:rPr lang="en-US" altLang="zh-CN" b="1" dirty="0"/>
              <a:t>2D </a:t>
            </a:r>
            <a:r>
              <a:rPr lang="zh-CN" altLang="en-US" b="1" dirty="0"/>
              <a:t>转换</a:t>
            </a:r>
          </a:p>
          <a:p>
            <a:endParaRPr lang="zh-CN" altLang="en-US" b="1" dirty="0"/>
          </a:p>
          <a:p>
            <a:r>
              <a:rPr lang="en-US" altLang="zh-CN" b="1" dirty="0" err="1"/>
              <a:t>translateY</a:t>
            </a:r>
            <a:r>
              <a:rPr lang="en-US" altLang="zh-CN" b="1" dirty="0"/>
              <a:t>(y</a:t>
            </a:r>
            <a:r>
              <a:rPr lang="en-US" altLang="zh-CN" b="1" dirty="0" smtClean="0"/>
              <a:t>)		</a:t>
            </a:r>
            <a:r>
              <a:rPr lang="zh-CN" altLang="en-US" b="1" dirty="0" smtClean="0"/>
              <a:t>定义</a:t>
            </a:r>
            <a:r>
              <a:rPr lang="zh-CN" altLang="en-US" b="1" dirty="0"/>
              <a:t>一个垂直方向</a:t>
            </a:r>
            <a:r>
              <a:rPr lang="en-US" altLang="zh-CN" b="1" dirty="0"/>
              <a:t>2D </a:t>
            </a:r>
            <a:r>
              <a:rPr lang="zh-CN" altLang="en-US" b="1" dirty="0"/>
              <a:t>转换</a:t>
            </a:r>
          </a:p>
          <a:p>
            <a:endParaRPr lang="zh-CN" altLang="en-US" b="1" dirty="0"/>
          </a:p>
          <a:p>
            <a:r>
              <a:rPr lang="en-US" altLang="zh-CN" b="1" dirty="0" err="1"/>
              <a:t>translateZ</a:t>
            </a:r>
            <a:r>
              <a:rPr lang="en-US" altLang="zh-CN" b="1" dirty="0"/>
              <a:t>(z</a:t>
            </a:r>
            <a:r>
              <a:rPr lang="en-US" altLang="zh-CN" b="1" dirty="0" smtClean="0"/>
              <a:t>)		</a:t>
            </a:r>
            <a:r>
              <a:rPr lang="zh-CN" altLang="en-US" b="1" dirty="0" smtClean="0"/>
              <a:t>定义</a:t>
            </a:r>
            <a:r>
              <a:rPr lang="zh-CN" altLang="en-US" b="1" dirty="0"/>
              <a:t>一个</a:t>
            </a:r>
            <a:r>
              <a:rPr lang="en-US" altLang="zh-CN" b="1" dirty="0"/>
              <a:t>Z</a:t>
            </a:r>
            <a:r>
              <a:rPr lang="zh-CN" altLang="en-US" b="1" dirty="0"/>
              <a:t>方向</a:t>
            </a:r>
            <a:r>
              <a:rPr lang="en-US" altLang="zh-CN" b="1" dirty="0"/>
              <a:t>3D </a:t>
            </a:r>
            <a:r>
              <a:rPr lang="zh-CN" altLang="en-US" b="1" dirty="0" smtClean="0"/>
              <a:t>转换</a:t>
            </a:r>
            <a:endParaRPr lang="en-US" altLang="zh-CN" b="1" dirty="0" smtClean="0"/>
          </a:p>
        </p:txBody>
      </p:sp>
      <p:sp>
        <p:nvSpPr>
          <p:cNvPr id="6" name="矩形 5"/>
          <p:cNvSpPr/>
          <p:nvPr/>
        </p:nvSpPr>
        <p:spPr>
          <a:xfrm>
            <a:off x="806824" y="906447"/>
            <a:ext cx="5120312" cy="369332"/>
          </a:xfrm>
          <a:prstGeom prst="rect">
            <a:avLst/>
          </a:prstGeom>
        </p:spPr>
        <p:txBody>
          <a:bodyPr wrap="none">
            <a:spAutoFit/>
          </a:bodyPr>
          <a:lstStyle/>
          <a:p>
            <a:r>
              <a:rPr lang="en-US" altLang="zh-CN" b="1" dirty="0"/>
              <a:t>transform: </a:t>
            </a:r>
            <a:r>
              <a:rPr lang="en-US" altLang="zh-CN" b="1" dirty="0" err="1"/>
              <a:t>none|transform-functions</a:t>
            </a:r>
            <a:r>
              <a:rPr lang="en-US" altLang="zh-CN" b="1" dirty="0"/>
              <a:t>;</a:t>
            </a:r>
            <a:endParaRPr lang="zh-CN" altLang="en-US" b="1" dirty="0"/>
          </a:p>
        </p:txBody>
      </p:sp>
    </p:spTree>
    <p:extLst>
      <p:ext uri="{BB962C8B-B14F-4D97-AF65-F5344CB8AC3E}">
        <p14:creationId xmlns:p14="http://schemas.microsoft.com/office/powerpoint/2010/main" val="1994874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5801" y="1021699"/>
            <a:ext cx="8162364" cy="3693319"/>
          </a:xfrm>
          <a:prstGeom prst="rect">
            <a:avLst/>
          </a:prstGeom>
        </p:spPr>
        <p:txBody>
          <a:bodyPr wrap="square">
            <a:spAutoFit/>
          </a:bodyPr>
          <a:lstStyle/>
          <a:p>
            <a:r>
              <a:rPr lang="en-US" altLang="zh-CN" b="1" dirty="0"/>
              <a:t>scale(</a:t>
            </a:r>
            <a:r>
              <a:rPr lang="en-US" altLang="zh-CN" b="1" dirty="0" err="1"/>
              <a:t>x,y</a:t>
            </a:r>
            <a:r>
              <a:rPr lang="en-US" altLang="zh-CN" b="1" dirty="0" smtClean="0"/>
              <a:t>)		</a:t>
            </a:r>
            <a:r>
              <a:rPr lang="zh-CN" altLang="en-US" b="1" dirty="0" smtClean="0"/>
              <a:t>定义</a:t>
            </a:r>
            <a:r>
              <a:rPr lang="zh-CN" altLang="en-US" b="1" dirty="0"/>
              <a:t>一个</a:t>
            </a:r>
            <a:r>
              <a:rPr lang="en-US" altLang="zh-CN" b="1" dirty="0"/>
              <a:t>2D </a:t>
            </a:r>
            <a:r>
              <a:rPr lang="zh-CN" altLang="en-US" b="1" dirty="0"/>
              <a:t>拉伸</a:t>
            </a:r>
            <a:r>
              <a:rPr lang="en-US" altLang="zh-CN" b="1" dirty="0"/>
              <a:t>, x:</a:t>
            </a:r>
            <a:r>
              <a:rPr lang="zh-CN" altLang="en-US" b="1" dirty="0"/>
              <a:t>水平拉伸</a:t>
            </a:r>
            <a:r>
              <a:rPr lang="en-US" altLang="zh-CN" b="1" dirty="0"/>
              <a:t>,y:</a:t>
            </a:r>
            <a:r>
              <a:rPr lang="zh-CN" altLang="en-US" b="1" dirty="0"/>
              <a:t>垂直拉伸</a:t>
            </a:r>
          </a:p>
          <a:p>
            <a:endParaRPr lang="zh-CN" altLang="en-US" b="1" dirty="0"/>
          </a:p>
          <a:p>
            <a:r>
              <a:rPr lang="en-US" altLang="zh-CN" b="1" dirty="0"/>
              <a:t>scale3d(</a:t>
            </a:r>
            <a:r>
              <a:rPr lang="en-US" altLang="zh-CN" b="1" dirty="0" err="1"/>
              <a:t>x,y,z</a:t>
            </a:r>
            <a:r>
              <a:rPr lang="en-US" altLang="zh-CN" b="1" dirty="0" smtClean="0"/>
              <a:t>)		</a:t>
            </a:r>
            <a:r>
              <a:rPr lang="zh-CN" altLang="en-US" b="1" dirty="0" smtClean="0"/>
              <a:t>定义</a:t>
            </a:r>
            <a:r>
              <a:rPr lang="zh-CN" altLang="en-US" b="1" dirty="0"/>
              <a:t>一个</a:t>
            </a:r>
            <a:r>
              <a:rPr lang="en-US" altLang="zh-CN" b="1" dirty="0"/>
              <a:t>3D </a:t>
            </a:r>
            <a:r>
              <a:rPr lang="zh-CN" altLang="en-US" b="1" dirty="0"/>
              <a:t>拉伸</a:t>
            </a:r>
            <a:r>
              <a:rPr lang="en-US" altLang="zh-CN" b="1" dirty="0"/>
              <a:t>, x:</a:t>
            </a:r>
            <a:r>
              <a:rPr lang="zh-CN" altLang="en-US" b="1" dirty="0"/>
              <a:t>水平拉伸</a:t>
            </a:r>
            <a:r>
              <a:rPr lang="en-US" altLang="zh-CN" b="1" dirty="0"/>
              <a:t>,y:</a:t>
            </a:r>
            <a:r>
              <a:rPr lang="zh-CN" altLang="en-US" b="1" dirty="0"/>
              <a:t>垂直拉伸</a:t>
            </a:r>
            <a:r>
              <a:rPr lang="en-US" altLang="zh-CN" b="1" dirty="0"/>
              <a:t>,</a:t>
            </a:r>
            <a:r>
              <a:rPr lang="en-US" altLang="zh-CN" b="1" dirty="0" err="1"/>
              <a:t>z:Z</a:t>
            </a:r>
            <a:r>
              <a:rPr lang="zh-CN" altLang="en-US" b="1" dirty="0" smtClean="0"/>
              <a:t>方</a:t>
            </a:r>
            <a:r>
              <a:rPr lang="en-US" altLang="zh-CN" b="1" dirty="0" smtClean="0"/>
              <a:t>			</a:t>
            </a:r>
            <a:r>
              <a:rPr lang="zh-CN" altLang="en-US" b="1" dirty="0" smtClean="0"/>
              <a:t>向</a:t>
            </a:r>
            <a:r>
              <a:rPr lang="zh-CN" altLang="en-US" b="1" dirty="0"/>
              <a:t>的拉伸</a:t>
            </a:r>
          </a:p>
          <a:p>
            <a:endParaRPr lang="zh-CN" altLang="en-US" b="1" dirty="0"/>
          </a:p>
          <a:p>
            <a:r>
              <a:rPr lang="en-US" altLang="zh-CN" b="1" dirty="0" err="1"/>
              <a:t>scaleX</a:t>
            </a:r>
            <a:r>
              <a:rPr lang="en-US" altLang="zh-CN" b="1" dirty="0"/>
              <a:t>(x</a:t>
            </a:r>
            <a:r>
              <a:rPr lang="en-US" altLang="zh-CN" b="1" dirty="0" smtClean="0"/>
              <a:t>)		</a:t>
            </a:r>
            <a:r>
              <a:rPr lang="zh-CN" altLang="en-US" b="1" dirty="0" smtClean="0"/>
              <a:t>定义</a:t>
            </a:r>
            <a:r>
              <a:rPr lang="zh-CN" altLang="en-US" b="1" dirty="0"/>
              <a:t>一个水平方向拉伸</a:t>
            </a:r>
          </a:p>
          <a:p>
            <a:endParaRPr lang="zh-CN" altLang="en-US" b="1" dirty="0"/>
          </a:p>
          <a:p>
            <a:r>
              <a:rPr lang="en-US" altLang="zh-CN" b="1" dirty="0" err="1"/>
              <a:t>scaleY</a:t>
            </a:r>
            <a:r>
              <a:rPr lang="en-US" altLang="zh-CN" b="1" dirty="0"/>
              <a:t>(y</a:t>
            </a:r>
            <a:r>
              <a:rPr lang="en-US" altLang="zh-CN" b="1" dirty="0" smtClean="0"/>
              <a:t>)		</a:t>
            </a:r>
            <a:r>
              <a:rPr lang="zh-CN" altLang="en-US" b="1" dirty="0" smtClean="0"/>
              <a:t>定义</a:t>
            </a:r>
            <a:r>
              <a:rPr lang="zh-CN" altLang="en-US" b="1" dirty="0"/>
              <a:t>一个垂直方向拉伸</a:t>
            </a:r>
          </a:p>
          <a:p>
            <a:endParaRPr lang="zh-CN" altLang="en-US" b="1" dirty="0"/>
          </a:p>
          <a:p>
            <a:r>
              <a:rPr lang="en-US" altLang="zh-CN" b="1" dirty="0" err="1"/>
              <a:t>scaleZ</a:t>
            </a:r>
            <a:r>
              <a:rPr lang="en-US" altLang="zh-CN" b="1" dirty="0"/>
              <a:t>(z</a:t>
            </a:r>
            <a:r>
              <a:rPr lang="en-US" altLang="zh-CN" b="1" dirty="0" smtClean="0"/>
              <a:t>)		</a:t>
            </a:r>
            <a:r>
              <a:rPr lang="zh-CN" altLang="en-US" b="1" dirty="0" smtClean="0"/>
              <a:t>定义</a:t>
            </a:r>
            <a:r>
              <a:rPr lang="zh-CN" altLang="en-US" b="1" dirty="0"/>
              <a:t>一个</a:t>
            </a:r>
            <a:r>
              <a:rPr lang="en-US" altLang="zh-CN" b="1" dirty="0"/>
              <a:t>Z</a:t>
            </a:r>
            <a:r>
              <a:rPr lang="zh-CN" altLang="en-US" b="1" dirty="0"/>
              <a:t>方向的拉伸</a:t>
            </a:r>
          </a:p>
          <a:p>
            <a:endParaRPr lang="zh-CN" altLang="en-US" b="1" dirty="0"/>
          </a:p>
          <a:p>
            <a:r>
              <a:rPr lang="en-US" altLang="zh-CN" b="1" dirty="0" smtClean="0"/>
              <a:t>rotate(angle)		</a:t>
            </a:r>
            <a:r>
              <a:rPr lang="zh-CN" altLang="en-US" b="1" dirty="0" smtClean="0"/>
              <a:t>定义</a:t>
            </a:r>
            <a:r>
              <a:rPr lang="zh-CN" altLang="en-US" b="1" dirty="0"/>
              <a:t>一个 </a:t>
            </a:r>
            <a:r>
              <a:rPr lang="en-US" altLang="zh-CN" b="1" dirty="0"/>
              <a:t>2D </a:t>
            </a:r>
            <a:r>
              <a:rPr lang="zh-CN" altLang="en-US" b="1" dirty="0"/>
              <a:t>旋转</a:t>
            </a:r>
            <a:r>
              <a:rPr lang="en-US" altLang="zh-CN" b="1" dirty="0"/>
              <a:t>, angle :</a:t>
            </a:r>
            <a:r>
              <a:rPr lang="zh-CN" altLang="en-US" b="1" dirty="0"/>
              <a:t>旋转角度</a:t>
            </a:r>
            <a:r>
              <a:rPr lang="en-US" altLang="zh-CN" b="1" dirty="0"/>
              <a:t>(</a:t>
            </a:r>
            <a:r>
              <a:rPr lang="en-US" altLang="zh-CN" b="1" dirty="0" err="1"/>
              <a:t>deg</a:t>
            </a:r>
            <a:r>
              <a:rPr lang="en-US" altLang="zh-CN" b="1" dirty="0"/>
              <a:t>)</a:t>
            </a:r>
          </a:p>
          <a:p>
            <a:endParaRPr lang="en-US" altLang="zh-CN" dirty="0"/>
          </a:p>
        </p:txBody>
      </p:sp>
    </p:spTree>
    <p:extLst>
      <p:ext uri="{BB962C8B-B14F-4D97-AF65-F5344CB8AC3E}">
        <p14:creationId xmlns:p14="http://schemas.microsoft.com/office/powerpoint/2010/main" val="408655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25788" y="3847218"/>
            <a:ext cx="3188693" cy="2862322"/>
          </a:xfrm>
          <a:prstGeom prst="rect">
            <a:avLst/>
          </a:prstGeom>
          <a:noFill/>
        </p:spPr>
        <p:txBody>
          <a:bodyPr wrap="none" rtlCol="0">
            <a:spAutoFit/>
          </a:bodyPr>
          <a:lstStyle/>
          <a:p>
            <a:r>
              <a:rPr lang="en-US" altLang="zh-CN" b="1" dirty="0" smtClean="0"/>
              <a:t>1</a:t>
            </a:r>
            <a:r>
              <a:rPr lang="zh-CN" altLang="en-US" b="1" dirty="0" smtClean="0"/>
              <a:t>、后代选择器</a:t>
            </a:r>
            <a:endParaRPr lang="en-US" altLang="zh-CN" b="1" dirty="0" smtClean="0"/>
          </a:p>
          <a:p>
            <a:r>
              <a:rPr lang="en-US" altLang="zh-CN" b="1" dirty="0" smtClean="0"/>
              <a:t>.left div{height:10px}</a:t>
            </a:r>
          </a:p>
          <a:p>
            <a:r>
              <a:rPr lang="en-US" altLang="zh-CN" b="1" dirty="0" smtClean="0"/>
              <a:t>2</a:t>
            </a:r>
            <a:r>
              <a:rPr lang="zh-CN" altLang="en-US" b="1" dirty="0" smtClean="0"/>
              <a:t>、相邻兄弟元素选择器</a:t>
            </a:r>
            <a:endParaRPr lang="en-US" altLang="zh-CN" b="1" dirty="0" smtClean="0"/>
          </a:p>
          <a:p>
            <a:r>
              <a:rPr lang="en-US" altLang="zh-CN" b="1" dirty="0" err="1" smtClean="0"/>
              <a:t>div+p</a:t>
            </a:r>
            <a:r>
              <a:rPr lang="en-US" altLang="zh-CN" b="1" dirty="0" smtClean="0"/>
              <a:t>{height:20px}</a:t>
            </a:r>
          </a:p>
          <a:p>
            <a:r>
              <a:rPr lang="en-US" altLang="zh-CN" b="1" dirty="0" smtClean="0"/>
              <a:t>3</a:t>
            </a:r>
            <a:r>
              <a:rPr lang="zh-CN" altLang="en-US" b="1" dirty="0" smtClean="0"/>
              <a:t>、通用兄弟选择器</a:t>
            </a:r>
            <a:endParaRPr lang="en-US" altLang="zh-CN" b="1" dirty="0" smtClean="0"/>
          </a:p>
          <a:p>
            <a:r>
              <a:rPr lang="en-US" altLang="zh-CN" b="1" dirty="0" err="1" smtClean="0"/>
              <a:t>div~p</a:t>
            </a:r>
            <a:r>
              <a:rPr lang="en-US" altLang="zh-CN" b="1" dirty="0" smtClean="0"/>
              <a:t>{height:20px}</a:t>
            </a:r>
          </a:p>
          <a:p>
            <a:r>
              <a:rPr lang="en-US" altLang="zh-CN" b="1" dirty="0" smtClean="0"/>
              <a:t>4</a:t>
            </a:r>
            <a:r>
              <a:rPr lang="zh-CN" altLang="en-US" b="1" dirty="0" smtClean="0"/>
              <a:t>、伪类</a:t>
            </a:r>
            <a:r>
              <a:rPr lang="zh-CN" altLang="en-US" b="1" dirty="0"/>
              <a:t>选择</a:t>
            </a:r>
            <a:r>
              <a:rPr lang="zh-CN" altLang="en-US" b="1" dirty="0" smtClean="0"/>
              <a:t>器</a:t>
            </a:r>
            <a:endParaRPr lang="en-US" altLang="zh-CN" b="1" dirty="0" smtClean="0"/>
          </a:p>
          <a:p>
            <a:r>
              <a:rPr lang="en-US" altLang="zh-CN" b="1" dirty="0" smtClean="0"/>
              <a:t>a:hover{color:red}</a:t>
            </a:r>
          </a:p>
          <a:p>
            <a:r>
              <a:rPr lang="en-US" altLang="zh-CN" b="1" dirty="0" smtClean="0"/>
              <a:t>5</a:t>
            </a:r>
            <a:r>
              <a:rPr lang="zh-CN" altLang="en-US" b="1" dirty="0" smtClean="0"/>
              <a:t>、子元素选择器</a:t>
            </a:r>
            <a:endParaRPr lang="en-US" altLang="zh-CN" b="1" dirty="0" smtClean="0"/>
          </a:p>
          <a:p>
            <a:r>
              <a:rPr lang="en-US" altLang="zh-CN" b="1" dirty="0"/>
              <a:t>.</a:t>
            </a:r>
            <a:r>
              <a:rPr lang="en-US" altLang="zh-CN" b="1" dirty="0" smtClean="0"/>
              <a:t>left&gt;div{height:10px}</a:t>
            </a:r>
          </a:p>
        </p:txBody>
      </p:sp>
      <p:sp>
        <p:nvSpPr>
          <p:cNvPr id="3" name="矩形 2"/>
          <p:cNvSpPr/>
          <p:nvPr/>
        </p:nvSpPr>
        <p:spPr>
          <a:xfrm>
            <a:off x="750989" y="191852"/>
            <a:ext cx="1370888" cy="369332"/>
          </a:xfrm>
          <a:prstGeom prst="rect">
            <a:avLst/>
          </a:prstGeom>
        </p:spPr>
        <p:txBody>
          <a:bodyPr wrap="none">
            <a:spAutoFit/>
          </a:bodyPr>
          <a:lstStyle/>
          <a:p>
            <a:r>
              <a:rPr lang="en-US" altLang="zh-CN" b="1" dirty="0" smtClean="0"/>
              <a:t>CSS</a:t>
            </a:r>
            <a:r>
              <a:rPr lang="zh-CN" altLang="en-US" b="1" dirty="0" smtClean="0"/>
              <a:t>选择</a:t>
            </a:r>
            <a:r>
              <a:rPr lang="zh-CN" altLang="en-US" b="1" dirty="0"/>
              <a:t>器</a:t>
            </a:r>
            <a:endParaRPr lang="en-US" altLang="zh-CN" b="1" dirty="0"/>
          </a:p>
        </p:txBody>
      </p:sp>
      <p:sp>
        <p:nvSpPr>
          <p:cNvPr id="4" name="矩形 3"/>
          <p:cNvSpPr/>
          <p:nvPr/>
        </p:nvSpPr>
        <p:spPr>
          <a:xfrm>
            <a:off x="1009239" y="2877671"/>
            <a:ext cx="1338828" cy="369332"/>
          </a:xfrm>
          <a:prstGeom prst="rect">
            <a:avLst/>
          </a:prstGeom>
        </p:spPr>
        <p:txBody>
          <a:bodyPr wrap="none">
            <a:spAutoFit/>
          </a:bodyPr>
          <a:lstStyle/>
          <a:p>
            <a:r>
              <a:rPr lang="zh-CN" altLang="en-US" b="1" dirty="0" smtClean="0"/>
              <a:t>选择</a:t>
            </a:r>
            <a:r>
              <a:rPr lang="zh-CN" altLang="en-US" b="1" dirty="0"/>
              <a:t>器类型</a:t>
            </a:r>
            <a:endParaRPr lang="en-US" altLang="zh-CN" b="1" dirty="0"/>
          </a:p>
        </p:txBody>
      </p:sp>
      <p:sp>
        <p:nvSpPr>
          <p:cNvPr id="5" name="矩形 4"/>
          <p:cNvSpPr/>
          <p:nvPr/>
        </p:nvSpPr>
        <p:spPr>
          <a:xfrm>
            <a:off x="2611668" y="1859287"/>
            <a:ext cx="1338828" cy="369332"/>
          </a:xfrm>
          <a:prstGeom prst="rect">
            <a:avLst/>
          </a:prstGeom>
        </p:spPr>
        <p:txBody>
          <a:bodyPr wrap="none">
            <a:spAutoFit/>
          </a:bodyPr>
          <a:lstStyle/>
          <a:p>
            <a:r>
              <a:rPr lang="zh-CN" altLang="en-US" b="1" dirty="0"/>
              <a:t>基础选择器</a:t>
            </a:r>
            <a:endParaRPr lang="en-US" altLang="zh-CN" b="1" dirty="0"/>
          </a:p>
        </p:txBody>
      </p:sp>
      <p:sp>
        <p:nvSpPr>
          <p:cNvPr id="6" name="矩形 5"/>
          <p:cNvSpPr/>
          <p:nvPr/>
        </p:nvSpPr>
        <p:spPr>
          <a:xfrm>
            <a:off x="2611668" y="4078051"/>
            <a:ext cx="1338828" cy="369332"/>
          </a:xfrm>
          <a:prstGeom prst="rect">
            <a:avLst/>
          </a:prstGeom>
        </p:spPr>
        <p:txBody>
          <a:bodyPr wrap="none">
            <a:spAutoFit/>
          </a:bodyPr>
          <a:lstStyle/>
          <a:p>
            <a:r>
              <a:rPr lang="zh-CN" altLang="en-US" b="1" dirty="0"/>
              <a:t>派生选择</a:t>
            </a:r>
            <a:r>
              <a:rPr lang="zh-CN" altLang="en-US" b="1" dirty="0" smtClean="0"/>
              <a:t>器</a:t>
            </a:r>
            <a:endParaRPr lang="en-US" altLang="zh-CN" b="1" dirty="0"/>
          </a:p>
        </p:txBody>
      </p:sp>
      <p:sp>
        <p:nvSpPr>
          <p:cNvPr id="7" name="矩形 6"/>
          <p:cNvSpPr/>
          <p:nvPr/>
        </p:nvSpPr>
        <p:spPr>
          <a:xfrm>
            <a:off x="4625787" y="707897"/>
            <a:ext cx="4303059" cy="2862322"/>
          </a:xfrm>
          <a:prstGeom prst="rect">
            <a:avLst/>
          </a:prstGeom>
        </p:spPr>
        <p:txBody>
          <a:bodyPr wrap="square">
            <a:spAutoFit/>
          </a:bodyPr>
          <a:lstStyle/>
          <a:p>
            <a:r>
              <a:rPr lang="en-US" altLang="zh-CN" b="1" dirty="0"/>
              <a:t>1</a:t>
            </a:r>
            <a:r>
              <a:rPr lang="zh-CN" altLang="en-US" b="1" dirty="0"/>
              <a:t>、通配符选择器</a:t>
            </a:r>
            <a:endParaRPr lang="en-US" altLang="zh-CN" b="1" dirty="0"/>
          </a:p>
          <a:p>
            <a:r>
              <a:rPr lang="zh-CN" altLang="en-US" b="1" dirty="0"/>
              <a:t>*</a:t>
            </a:r>
            <a:r>
              <a:rPr lang="en-US" altLang="zh-CN" b="1" dirty="0"/>
              <a:t>{width:100%;}</a:t>
            </a:r>
          </a:p>
          <a:p>
            <a:r>
              <a:rPr lang="en-US" altLang="zh-CN" b="1" dirty="0"/>
              <a:t>2</a:t>
            </a:r>
            <a:r>
              <a:rPr lang="zh-CN" altLang="en-US" b="1" dirty="0"/>
              <a:t>、标签选择器</a:t>
            </a:r>
            <a:endParaRPr lang="en-US" altLang="zh-CN" b="1" dirty="0"/>
          </a:p>
          <a:p>
            <a:r>
              <a:rPr lang="en-US" altLang="zh-CN" b="1" dirty="0"/>
              <a:t>P{height:10px;}</a:t>
            </a:r>
          </a:p>
          <a:p>
            <a:r>
              <a:rPr lang="en-US" altLang="zh-CN" b="1" dirty="0"/>
              <a:t>3</a:t>
            </a:r>
            <a:r>
              <a:rPr lang="zh-CN" altLang="en-US" b="1" dirty="0"/>
              <a:t>、类选择器</a:t>
            </a:r>
            <a:endParaRPr lang="en-US" altLang="zh-CN" b="1" dirty="0"/>
          </a:p>
          <a:p>
            <a:r>
              <a:rPr lang="en-US" altLang="zh-CN" b="1" dirty="0"/>
              <a:t>.left{</a:t>
            </a:r>
            <a:r>
              <a:rPr lang="en-US" altLang="zh-CN" b="1" dirty="0" err="1"/>
              <a:t>float:left</a:t>
            </a:r>
            <a:r>
              <a:rPr lang="en-US" altLang="zh-CN" b="1" dirty="0" smtClean="0"/>
              <a:t>;}</a:t>
            </a:r>
          </a:p>
          <a:p>
            <a:r>
              <a:rPr lang="en-US" altLang="zh-CN" b="1" dirty="0" smtClean="0"/>
              <a:t>4</a:t>
            </a:r>
            <a:r>
              <a:rPr lang="zh-CN" altLang="en-US" b="1" dirty="0" smtClean="0"/>
              <a:t>、属性</a:t>
            </a:r>
            <a:r>
              <a:rPr lang="zh-CN" altLang="en-US" b="1" dirty="0"/>
              <a:t>选择器</a:t>
            </a:r>
            <a:endParaRPr lang="en-US" altLang="zh-CN" b="1" dirty="0"/>
          </a:p>
          <a:p>
            <a:r>
              <a:rPr lang="en-US" altLang="zh-CN" b="1" dirty="0"/>
              <a:t>[type=“text”]{font-size:12px</a:t>
            </a:r>
            <a:r>
              <a:rPr lang="en-US" altLang="zh-CN" b="1" dirty="0" smtClean="0"/>
              <a:t>}</a:t>
            </a:r>
            <a:endParaRPr lang="en-US" altLang="zh-CN" b="1" dirty="0"/>
          </a:p>
          <a:p>
            <a:r>
              <a:rPr lang="en-US" altLang="zh-CN" b="1" dirty="0" smtClean="0"/>
              <a:t>5</a:t>
            </a:r>
            <a:r>
              <a:rPr lang="zh-CN" altLang="en-US" b="1" dirty="0" smtClean="0"/>
              <a:t>、</a:t>
            </a:r>
            <a:r>
              <a:rPr lang="en-US" altLang="zh-CN" b="1" dirty="0"/>
              <a:t>id</a:t>
            </a:r>
            <a:r>
              <a:rPr lang="zh-CN" altLang="en-US" b="1" dirty="0"/>
              <a:t>选择器</a:t>
            </a:r>
            <a:endParaRPr lang="en-US" altLang="zh-CN" b="1" dirty="0"/>
          </a:p>
          <a:p>
            <a:r>
              <a:rPr lang="en-US" altLang="zh-CN" b="1" dirty="0"/>
              <a:t>#</a:t>
            </a:r>
            <a:r>
              <a:rPr lang="en-US" altLang="zh-CN" b="1" dirty="0" smtClean="0"/>
              <a:t>header{</a:t>
            </a:r>
            <a:r>
              <a:rPr lang="en-US" altLang="zh-CN" b="1" dirty="0" err="1" smtClean="0"/>
              <a:t>margin:auto</a:t>
            </a:r>
            <a:r>
              <a:rPr lang="en-US" altLang="zh-CN" b="1" dirty="0" smtClean="0"/>
              <a:t>;}</a:t>
            </a:r>
            <a:endParaRPr lang="en-US" altLang="zh-CN" b="1" dirty="0"/>
          </a:p>
        </p:txBody>
      </p:sp>
      <p:sp>
        <p:nvSpPr>
          <p:cNvPr id="8" name="左大括号 7"/>
          <p:cNvSpPr/>
          <p:nvPr/>
        </p:nvSpPr>
        <p:spPr>
          <a:xfrm>
            <a:off x="2348067" y="2111188"/>
            <a:ext cx="381686" cy="19668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p:cNvSpPr/>
          <p:nvPr/>
        </p:nvSpPr>
        <p:spPr>
          <a:xfrm>
            <a:off x="4074459" y="968188"/>
            <a:ext cx="551328" cy="2164977"/>
          </a:xfrm>
          <a:prstGeom prst="leftBrac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大括号 10"/>
          <p:cNvSpPr/>
          <p:nvPr/>
        </p:nvSpPr>
        <p:spPr>
          <a:xfrm>
            <a:off x="3950496" y="3966882"/>
            <a:ext cx="675291" cy="2003612"/>
          </a:xfrm>
          <a:prstGeom prst="leftBrace">
            <a:avLst>
              <a:gd name="adj1" fmla="val 8333"/>
              <a:gd name="adj2" fmla="val 1443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43588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2014" y="948690"/>
            <a:ext cx="8229598" cy="5632311"/>
          </a:xfrm>
          <a:prstGeom prst="rect">
            <a:avLst/>
          </a:prstGeom>
        </p:spPr>
        <p:txBody>
          <a:bodyPr wrap="square">
            <a:spAutoFit/>
          </a:bodyPr>
          <a:lstStyle/>
          <a:p>
            <a:r>
              <a:rPr lang="en-US" altLang="zh-CN" b="1" dirty="0"/>
              <a:t>rotate3d(</a:t>
            </a:r>
            <a:r>
              <a:rPr lang="en-US" altLang="zh-CN" b="1" dirty="0" err="1"/>
              <a:t>x,y,z,angle</a:t>
            </a:r>
            <a:r>
              <a:rPr lang="en-US" altLang="zh-CN" b="1" dirty="0"/>
              <a:t>)	</a:t>
            </a:r>
            <a:r>
              <a:rPr lang="zh-CN" altLang="en-US" b="1" dirty="0"/>
              <a:t>沿着指定的向量定义一个 </a:t>
            </a:r>
            <a:r>
              <a:rPr lang="en-US" altLang="zh-CN" b="1" dirty="0"/>
              <a:t>3D </a:t>
            </a:r>
            <a:r>
              <a:rPr lang="zh-CN" altLang="en-US" b="1" dirty="0" smtClean="0"/>
              <a:t>旋转</a:t>
            </a:r>
            <a:endParaRPr lang="en-US" altLang="zh-CN" b="1" dirty="0"/>
          </a:p>
          <a:p>
            <a:endParaRPr lang="en-US" altLang="zh-CN" b="1" dirty="0"/>
          </a:p>
          <a:p>
            <a:r>
              <a:rPr lang="en-US" altLang="zh-CN" b="1" dirty="0" err="1"/>
              <a:t>rotateX</a:t>
            </a:r>
            <a:r>
              <a:rPr lang="en-US" altLang="zh-CN" b="1" dirty="0"/>
              <a:t>(angle)		</a:t>
            </a:r>
            <a:r>
              <a:rPr lang="zh-CN" altLang="en-US" b="1" dirty="0"/>
              <a:t>定义一个</a:t>
            </a:r>
            <a:r>
              <a:rPr lang="en-US" altLang="zh-CN" b="1" dirty="0"/>
              <a:t>X</a:t>
            </a:r>
            <a:r>
              <a:rPr lang="zh-CN" altLang="en-US" b="1" dirty="0"/>
              <a:t>轴</a:t>
            </a:r>
            <a:r>
              <a:rPr lang="en-US" altLang="zh-CN" b="1" dirty="0"/>
              <a:t>3D</a:t>
            </a:r>
            <a:r>
              <a:rPr lang="zh-CN" altLang="en-US" b="1" dirty="0"/>
              <a:t>旋转</a:t>
            </a:r>
          </a:p>
          <a:p>
            <a:endParaRPr lang="zh-CN" altLang="en-US" b="1" dirty="0"/>
          </a:p>
          <a:p>
            <a:r>
              <a:rPr lang="en-US" altLang="zh-CN" b="1" dirty="0" err="1"/>
              <a:t>rotateY</a:t>
            </a:r>
            <a:r>
              <a:rPr lang="en-US" altLang="zh-CN" b="1" dirty="0"/>
              <a:t>(angle)		</a:t>
            </a:r>
            <a:r>
              <a:rPr lang="zh-CN" altLang="en-US" b="1" dirty="0"/>
              <a:t>定义一个</a:t>
            </a:r>
            <a:r>
              <a:rPr lang="en-US" altLang="zh-CN" b="1" dirty="0"/>
              <a:t>Y</a:t>
            </a:r>
            <a:r>
              <a:rPr lang="zh-CN" altLang="en-US" b="1" dirty="0"/>
              <a:t>轴</a:t>
            </a:r>
            <a:r>
              <a:rPr lang="en-US" altLang="zh-CN" b="1" dirty="0"/>
              <a:t>3D</a:t>
            </a:r>
            <a:r>
              <a:rPr lang="zh-CN" altLang="en-US" b="1" dirty="0"/>
              <a:t>旋转</a:t>
            </a:r>
          </a:p>
          <a:p>
            <a:endParaRPr lang="zh-CN" altLang="en-US" b="1" dirty="0"/>
          </a:p>
          <a:p>
            <a:r>
              <a:rPr lang="en-US" altLang="zh-CN" b="1" dirty="0" err="1"/>
              <a:t>rotateZ</a:t>
            </a:r>
            <a:r>
              <a:rPr lang="en-US" altLang="zh-CN" b="1" dirty="0"/>
              <a:t>(angle)		</a:t>
            </a:r>
            <a:r>
              <a:rPr lang="zh-CN" altLang="en-US" b="1" dirty="0"/>
              <a:t>定义一个</a:t>
            </a:r>
            <a:r>
              <a:rPr lang="en-US" altLang="zh-CN" b="1" dirty="0"/>
              <a:t>Z</a:t>
            </a:r>
            <a:r>
              <a:rPr lang="zh-CN" altLang="en-US" b="1" dirty="0"/>
              <a:t>轴</a:t>
            </a:r>
            <a:r>
              <a:rPr lang="en-US" altLang="zh-CN" b="1" dirty="0"/>
              <a:t>3D</a:t>
            </a:r>
            <a:r>
              <a:rPr lang="zh-CN" altLang="en-US" b="1" dirty="0"/>
              <a:t>旋转</a:t>
            </a:r>
          </a:p>
          <a:p>
            <a:endParaRPr lang="zh-CN" altLang="en-US" b="1" dirty="0"/>
          </a:p>
          <a:p>
            <a:r>
              <a:rPr lang="en-US" altLang="zh-CN" b="1" dirty="0"/>
              <a:t>skew(x-</a:t>
            </a:r>
            <a:r>
              <a:rPr lang="en-US" altLang="zh-CN" b="1" dirty="0" err="1"/>
              <a:t>angle,y</a:t>
            </a:r>
            <a:r>
              <a:rPr lang="en-US" altLang="zh-CN" b="1" dirty="0"/>
              <a:t>-angle)	</a:t>
            </a:r>
            <a:r>
              <a:rPr lang="zh-CN" altLang="en-US" b="1" dirty="0"/>
              <a:t>定义一个</a:t>
            </a:r>
            <a:r>
              <a:rPr lang="en-US" altLang="zh-CN" b="1" dirty="0"/>
              <a:t>X</a:t>
            </a:r>
            <a:r>
              <a:rPr lang="zh-CN" altLang="en-US" b="1" dirty="0"/>
              <a:t>轴和</a:t>
            </a:r>
            <a:r>
              <a:rPr lang="en-US" altLang="zh-CN" b="1" dirty="0"/>
              <a:t>Y</a:t>
            </a:r>
            <a:r>
              <a:rPr lang="zh-CN" altLang="en-US" b="1" dirty="0"/>
              <a:t>轴的</a:t>
            </a:r>
            <a:r>
              <a:rPr lang="en-US" altLang="zh-CN" b="1" dirty="0"/>
              <a:t>2D </a:t>
            </a:r>
            <a:r>
              <a:rPr lang="zh-CN" altLang="en-US" b="1" dirty="0"/>
              <a:t>倾斜</a:t>
            </a:r>
          </a:p>
          <a:p>
            <a:endParaRPr lang="zh-CN" altLang="en-US" b="1" dirty="0"/>
          </a:p>
          <a:p>
            <a:r>
              <a:rPr lang="en-US" altLang="zh-CN" b="1" dirty="0" err="1"/>
              <a:t>skewX</a:t>
            </a:r>
            <a:r>
              <a:rPr lang="en-US" altLang="zh-CN" b="1" dirty="0"/>
              <a:t>(angle)		</a:t>
            </a:r>
            <a:r>
              <a:rPr lang="en-US" altLang="zh-CN" b="1" dirty="0" smtClean="0"/>
              <a:t>	</a:t>
            </a:r>
            <a:r>
              <a:rPr lang="zh-CN" altLang="en-US" b="1" dirty="0" smtClean="0"/>
              <a:t>定义</a:t>
            </a:r>
            <a:r>
              <a:rPr lang="zh-CN" altLang="en-US" b="1" dirty="0"/>
              <a:t>一个</a:t>
            </a:r>
            <a:r>
              <a:rPr lang="en-US" altLang="zh-CN" b="1" dirty="0"/>
              <a:t>X</a:t>
            </a:r>
            <a:r>
              <a:rPr lang="zh-CN" altLang="en-US" b="1" dirty="0"/>
              <a:t>轴的</a:t>
            </a:r>
            <a:r>
              <a:rPr lang="en-US" altLang="zh-CN" b="1" dirty="0"/>
              <a:t>2D </a:t>
            </a:r>
            <a:r>
              <a:rPr lang="zh-CN" altLang="en-US" b="1" dirty="0" smtClean="0"/>
              <a:t>倾斜，逆时针为负</a:t>
            </a:r>
            <a:endParaRPr lang="zh-CN" altLang="en-US" b="1" dirty="0"/>
          </a:p>
          <a:p>
            <a:endParaRPr lang="zh-CN" altLang="en-US" b="1" dirty="0"/>
          </a:p>
          <a:p>
            <a:r>
              <a:rPr lang="en-US" altLang="zh-CN" b="1" dirty="0" err="1"/>
              <a:t>skewY</a:t>
            </a:r>
            <a:r>
              <a:rPr lang="en-US" altLang="zh-CN" b="1" dirty="0"/>
              <a:t>(angle)		</a:t>
            </a:r>
            <a:r>
              <a:rPr lang="en-US" altLang="zh-CN" b="1" dirty="0" smtClean="0"/>
              <a:t>	</a:t>
            </a:r>
            <a:r>
              <a:rPr lang="zh-CN" altLang="en-US" b="1" dirty="0" smtClean="0"/>
              <a:t>定义</a:t>
            </a:r>
            <a:r>
              <a:rPr lang="zh-CN" altLang="en-US" b="1" dirty="0"/>
              <a:t>一个</a:t>
            </a:r>
            <a:r>
              <a:rPr lang="en-US" altLang="zh-CN" b="1" dirty="0"/>
              <a:t>Y</a:t>
            </a:r>
            <a:r>
              <a:rPr lang="zh-CN" altLang="en-US" b="1" dirty="0"/>
              <a:t>轴的</a:t>
            </a:r>
            <a:r>
              <a:rPr lang="en-US" altLang="zh-CN" b="1" dirty="0"/>
              <a:t>2D </a:t>
            </a:r>
            <a:r>
              <a:rPr lang="zh-CN" altLang="en-US" b="1" dirty="0"/>
              <a:t>倾斜</a:t>
            </a:r>
          </a:p>
          <a:p>
            <a:endParaRPr lang="zh-CN" altLang="en-US" b="1" dirty="0"/>
          </a:p>
          <a:p>
            <a:r>
              <a:rPr lang="en-US" altLang="zh-CN" b="1" dirty="0"/>
              <a:t>perspective(n)		</a:t>
            </a:r>
            <a:r>
              <a:rPr lang="zh-CN" altLang="en-US" b="1" dirty="0"/>
              <a:t>定义一个</a:t>
            </a:r>
            <a:r>
              <a:rPr lang="en-US" altLang="zh-CN" b="1" dirty="0"/>
              <a:t>3D</a:t>
            </a:r>
            <a:r>
              <a:rPr lang="zh-CN" altLang="en-US" b="1" dirty="0"/>
              <a:t>转换效果和</a:t>
            </a:r>
            <a:r>
              <a:rPr lang="zh-CN" altLang="en-US" b="1" dirty="0" smtClean="0"/>
              <a:t>透视图</a:t>
            </a:r>
            <a:endParaRPr lang="en-US" altLang="zh-CN" b="1" dirty="0" smtClean="0"/>
          </a:p>
          <a:p>
            <a:r>
              <a:rPr lang="en-US" altLang="zh-CN" b="1" dirty="0"/>
              <a:t>matrix			</a:t>
            </a:r>
            <a:r>
              <a:rPr lang="en-US" altLang="zh-CN" b="1" dirty="0" smtClean="0"/>
              <a:t>	</a:t>
            </a:r>
            <a:r>
              <a:rPr lang="zh-CN" altLang="en-US" b="1" dirty="0" smtClean="0"/>
              <a:t>使用</a:t>
            </a:r>
            <a:r>
              <a:rPr lang="zh-CN" altLang="en-US" b="1" dirty="0"/>
              <a:t>有</a:t>
            </a:r>
            <a:r>
              <a:rPr lang="en-US" altLang="zh-CN" b="1" dirty="0"/>
              <a:t>6</a:t>
            </a:r>
            <a:r>
              <a:rPr lang="zh-CN" altLang="en-US" b="1" dirty="0"/>
              <a:t>个值的矩阵</a:t>
            </a:r>
            <a:r>
              <a:rPr lang="en-US" altLang="zh-CN" b="1" dirty="0"/>
              <a:t>(matrix)</a:t>
            </a:r>
            <a:r>
              <a:rPr lang="zh-CN" altLang="en-US" b="1" dirty="0"/>
              <a:t>来定义一个 </a:t>
            </a:r>
            <a:r>
              <a:rPr lang="en-US" altLang="zh-CN" b="1" dirty="0" smtClean="0"/>
              <a:t>				2D </a:t>
            </a:r>
            <a:r>
              <a:rPr lang="zh-CN" altLang="en-US" b="1" dirty="0" smtClean="0"/>
              <a:t>转换</a:t>
            </a:r>
            <a:endParaRPr lang="zh-CN" altLang="en-US" b="1" dirty="0"/>
          </a:p>
          <a:p>
            <a:endParaRPr lang="zh-CN" altLang="en-US" b="1" dirty="0"/>
          </a:p>
          <a:p>
            <a:r>
              <a:rPr lang="en-US" altLang="zh-CN" b="1" dirty="0"/>
              <a:t>matrix3d		</a:t>
            </a:r>
            <a:r>
              <a:rPr lang="en-US" altLang="zh-CN" b="1" dirty="0" smtClean="0"/>
              <a:t>	</a:t>
            </a:r>
            <a:r>
              <a:rPr lang="zh-CN" altLang="en-US" b="1" dirty="0" smtClean="0"/>
              <a:t>使用</a:t>
            </a:r>
            <a:r>
              <a:rPr lang="zh-CN" altLang="en-US" b="1" dirty="0"/>
              <a:t>有</a:t>
            </a:r>
            <a:r>
              <a:rPr lang="en-US" altLang="zh-CN" b="1" dirty="0"/>
              <a:t>4*4</a:t>
            </a:r>
            <a:r>
              <a:rPr lang="zh-CN" altLang="en-US" b="1" dirty="0"/>
              <a:t>的矩阵</a:t>
            </a:r>
            <a:r>
              <a:rPr lang="en-US" altLang="zh-CN" b="1" dirty="0"/>
              <a:t>(matrix)</a:t>
            </a:r>
            <a:r>
              <a:rPr lang="zh-CN" altLang="en-US" b="1" dirty="0"/>
              <a:t>来定义一个 </a:t>
            </a:r>
            <a:r>
              <a:rPr lang="en-US" altLang="zh-CN" b="1" dirty="0" smtClean="0"/>
              <a:t>				3D </a:t>
            </a:r>
            <a:r>
              <a:rPr lang="zh-CN" altLang="en-US" b="1" dirty="0" smtClean="0"/>
              <a:t>转换</a:t>
            </a:r>
            <a:endParaRPr lang="zh-CN" altLang="en-US" b="1" dirty="0"/>
          </a:p>
        </p:txBody>
      </p:sp>
    </p:spTree>
    <p:extLst>
      <p:ext uri="{BB962C8B-B14F-4D97-AF65-F5344CB8AC3E}">
        <p14:creationId xmlns:p14="http://schemas.microsoft.com/office/powerpoint/2010/main" val="3894632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nsform坐标系统"/>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04" y="1023004"/>
            <a:ext cx="3914775" cy="367665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305" y="1023004"/>
            <a:ext cx="3957917" cy="3829050"/>
          </a:xfrm>
          <a:prstGeom prst="rect">
            <a:avLst/>
          </a:prstGeom>
        </p:spPr>
      </p:pic>
      <p:sp>
        <p:nvSpPr>
          <p:cNvPr id="2" name="文本框 1"/>
          <p:cNvSpPr txBox="1"/>
          <p:nvPr/>
        </p:nvSpPr>
        <p:spPr>
          <a:xfrm>
            <a:off x="1075763" y="5244354"/>
            <a:ext cx="6763872" cy="369332"/>
          </a:xfrm>
          <a:prstGeom prst="rect">
            <a:avLst/>
          </a:prstGeom>
          <a:noFill/>
        </p:spPr>
        <p:txBody>
          <a:bodyPr wrap="square" rtlCol="0">
            <a:spAutoFit/>
          </a:bodyPr>
          <a:lstStyle/>
          <a:p>
            <a:r>
              <a:rPr lang="en-US" altLang="zh-CN" b="1" dirty="0" smtClean="0"/>
              <a:t>2D</a:t>
            </a:r>
            <a:r>
              <a:rPr lang="zh-CN" altLang="en-US" b="1" dirty="0" smtClean="0"/>
              <a:t>转换坐标系</a:t>
            </a:r>
            <a:r>
              <a:rPr lang="en-US" altLang="zh-CN" b="1" dirty="0" smtClean="0"/>
              <a:t>				3D</a:t>
            </a:r>
            <a:r>
              <a:rPr lang="zh-CN" altLang="en-US" b="1" dirty="0" smtClean="0"/>
              <a:t>转换坐标系</a:t>
            </a:r>
            <a:endParaRPr lang="en-US" altLang="zh-CN" b="1" dirty="0" smtClean="0"/>
          </a:p>
        </p:txBody>
      </p:sp>
    </p:spTree>
    <p:extLst>
      <p:ext uri="{BB962C8B-B14F-4D97-AF65-F5344CB8AC3E}">
        <p14:creationId xmlns:p14="http://schemas.microsoft.com/office/powerpoint/2010/main" val="208008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SS3中矩阵位置计算公式 张鑫旭-鑫空间-鑫生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777" y="3465126"/>
            <a:ext cx="4324350" cy="100012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56495" y="823863"/>
            <a:ext cx="5253361" cy="369332"/>
          </a:xfrm>
          <a:prstGeom prst="rect">
            <a:avLst/>
          </a:prstGeom>
        </p:spPr>
        <p:txBody>
          <a:bodyPr wrap="none">
            <a:spAutoFit/>
          </a:bodyPr>
          <a:lstStyle/>
          <a:p>
            <a:r>
              <a:rPr lang="en-US" altLang="zh-CN" b="1" dirty="0" smtClean="0"/>
              <a:t>matrix</a:t>
            </a:r>
            <a:r>
              <a:rPr lang="zh-CN" altLang="en-US" b="1" dirty="0" smtClean="0"/>
              <a:t>和</a:t>
            </a:r>
            <a:r>
              <a:rPr lang="en-US" altLang="zh-CN" b="1" dirty="0" smtClean="0"/>
              <a:t>matrix3d:css</a:t>
            </a:r>
            <a:r>
              <a:rPr lang="zh-CN" altLang="en-US" b="1" dirty="0" smtClean="0"/>
              <a:t>史上最恶心的两个属性</a:t>
            </a:r>
            <a:endParaRPr lang="zh-CN" altLang="en-US" dirty="0"/>
          </a:p>
        </p:txBody>
      </p:sp>
      <p:sp>
        <p:nvSpPr>
          <p:cNvPr id="6" name="矩形 5"/>
          <p:cNvSpPr/>
          <p:nvPr/>
        </p:nvSpPr>
        <p:spPr>
          <a:xfrm>
            <a:off x="611447" y="1338444"/>
            <a:ext cx="8009281" cy="923330"/>
          </a:xfrm>
          <a:prstGeom prst="rect">
            <a:avLst/>
          </a:prstGeom>
        </p:spPr>
        <p:txBody>
          <a:bodyPr wrap="square">
            <a:spAutoFit/>
          </a:bodyPr>
          <a:lstStyle/>
          <a:p>
            <a:r>
              <a:rPr lang="en-US" altLang="zh-CN" b="1" dirty="0" smtClean="0"/>
              <a:t>matrix() </a:t>
            </a:r>
            <a:r>
              <a:rPr lang="zh-CN" altLang="en-US" b="1" dirty="0" smtClean="0"/>
              <a:t>方法把所有 </a:t>
            </a:r>
            <a:r>
              <a:rPr lang="en-US" altLang="zh-CN" b="1" dirty="0" smtClean="0"/>
              <a:t>2D </a:t>
            </a:r>
            <a:r>
              <a:rPr lang="zh-CN" altLang="en-US" b="1" dirty="0" smtClean="0"/>
              <a:t>转换方法组合在一起。</a:t>
            </a:r>
          </a:p>
          <a:p>
            <a:r>
              <a:rPr lang="en-US" altLang="zh-CN" b="1" dirty="0" smtClean="0"/>
              <a:t>matrix() </a:t>
            </a:r>
            <a:r>
              <a:rPr lang="zh-CN" altLang="en-US" b="1" dirty="0" smtClean="0"/>
              <a:t>方法需要六个参数，包含数学函数，允许您：旋转、缩放、移动以及倾斜元素</a:t>
            </a:r>
            <a:r>
              <a:rPr lang="zh-CN" altLang="en-US" dirty="0" smtClean="0"/>
              <a:t>。</a:t>
            </a:r>
            <a:endParaRPr lang="zh-CN" altLang="en-US" dirty="0"/>
          </a:p>
        </p:txBody>
      </p:sp>
      <p:sp>
        <p:nvSpPr>
          <p:cNvPr id="8" name="文本框 7"/>
          <p:cNvSpPr txBox="1"/>
          <p:nvPr/>
        </p:nvSpPr>
        <p:spPr>
          <a:xfrm>
            <a:off x="605117" y="309282"/>
            <a:ext cx="1223412" cy="369332"/>
          </a:xfrm>
          <a:prstGeom prst="rect">
            <a:avLst/>
          </a:prstGeom>
          <a:noFill/>
        </p:spPr>
        <p:txBody>
          <a:bodyPr wrap="none" rtlCol="0">
            <a:spAutoFit/>
          </a:bodyPr>
          <a:lstStyle/>
          <a:p>
            <a:r>
              <a:rPr lang="en-US" altLang="zh-CN" b="1" dirty="0" smtClean="0"/>
              <a:t>MATRIX</a:t>
            </a:r>
            <a:endParaRPr lang="zh-CN" altLang="en-US" b="1" dirty="0"/>
          </a:p>
        </p:txBody>
      </p:sp>
      <p:sp>
        <p:nvSpPr>
          <p:cNvPr id="9" name="文本框 8"/>
          <p:cNvSpPr txBox="1"/>
          <p:nvPr/>
        </p:nvSpPr>
        <p:spPr>
          <a:xfrm>
            <a:off x="2855201" y="4465251"/>
            <a:ext cx="3185487" cy="646331"/>
          </a:xfrm>
          <a:prstGeom prst="rect">
            <a:avLst/>
          </a:prstGeom>
          <a:noFill/>
        </p:spPr>
        <p:txBody>
          <a:bodyPr wrap="none" rtlCol="0">
            <a:spAutoFit/>
          </a:bodyPr>
          <a:lstStyle/>
          <a:p>
            <a:r>
              <a:rPr lang="en-US" altLang="zh-CN" b="1" dirty="0" smtClean="0"/>
              <a:t>matrix</a:t>
            </a:r>
            <a:r>
              <a:rPr lang="zh-CN" altLang="en-US" b="1" dirty="0" smtClean="0"/>
              <a:t>矩阵变换</a:t>
            </a:r>
            <a:endParaRPr lang="en-US" altLang="zh-CN" b="1" dirty="0" smtClean="0"/>
          </a:p>
          <a:p>
            <a:r>
              <a:rPr lang="zh-CN" altLang="en-US" b="1" dirty="0" smtClean="0"/>
              <a:t>变换之后得到的新坐标点如下</a:t>
            </a:r>
            <a:endParaRPr lang="zh-CN" altLang="en-US" dirty="0"/>
          </a:p>
        </p:txBody>
      </p:sp>
      <p:sp>
        <p:nvSpPr>
          <p:cNvPr id="10" name="文本框 9"/>
          <p:cNvSpPr txBox="1"/>
          <p:nvPr/>
        </p:nvSpPr>
        <p:spPr>
          <a:xfrm>
            <a:off x="2855201" y="5190564"/>
            <a:ext cx="1765227" cy="646331"/>
          </a:xfrm>
          <a:prstGeom prst="rect">
            <a:avLst/>
          </a:prstGeom>
          <a:noFill/>
        </p:spPr>
        <p:txBody>
          <a:bodyPr wrap="none" rtlCol="0">
            <a:spAutoFit/>
          </a:bodyPr>
          <a:lstStyle/>
          <a:p>
            <a:r>
              <a:rPr lang="en-US" altLang="zh-CN" b="1" dirty="0"/>
              <a:t>x’=</a:t>
            </a:r>
            <a:r>
              <a:rPr lang="en-US" altLang="zh-CN" b="1" dirty="0" err="1"/>
              <a:t>ax+cy+e</a:t>
            </a:r>
            <a:endParaRPr lang="en-US" altLang="zh-CN" b="1" dirty="0"/>
          </a:p>
          <a:p>
            <a:r>
              <a:rPr lang="en-US" altLang="zh-CN" b="1" dirty="0"/>
              <a:t>y’=</a:t>
            </a:r>
            <a:r>
              <a:rPr lang="en-US" altLang="zh-CN" b="1" dirty="0" err="1"/>
              <a:t>bx+dy+f</a:t>
            </a:r>
            <a:endParaRPr lang="zh-CN" altLang="en-US" b="1" dirty="0"/>
          </a:p>
        </p:txBody>
      </p:sp>
      <p:sp>
        <p:nvSpPr>
          <p:cNvPr id="11" name="矩形 10"/>
          <p:cNvSpPr/>
          <p:nvPr/>
        </p:nvSpPr>
        <p:spPr>
          <a:xfrm>
            <a:off x="3003845" y="2452035"/>
            <a:ext cx="4271741" cy="923330"/>
          </a:xfrm>
          <a:prstGeom prst="rect">
            <a:avLst/>
          </a:prstGeom>
        </p:spPr>
        <p:txBody>
          <a:bodyPr wrap="square">
            <a:spAutoFit/>
          </a:bodyPr>
          <a:lstStyle/>
          <a:p>
            <a:r>
              <a:rPr lang="zh-CN" altLang="en-US" b="1" dirty="0"/>
              <a:t>变换</a:t>
            </a:r>
            <a:r>
              <a:rPr lang="zh-CN" altLang="en-US" b="1" dirty="0" smtClean="0"/>
              <a:t>之前的坐标点：</a:t>
            </a:r>
            <a:endParaRPr lang="en-US" altLang="zh-CN" b="1" dirty="0" smtClean="0"/>
          </a:p>
          <a:p>
            <a:r>
              <a:rPr lang="en-US" altLang="zh-CN" b="1" dirty="0" smtClean="0"/>
              <a:t>x=x</a:t>
            </a:r>
          </a:p>
          <a:p>
            <a:r>
              <a:rPr lang="en-US" altLang="zh-CN" b="1" dirty="0" smtClean="0"/>
              <a:t>y=y</a:t>
            </a:r>
            <a:endParaRPr lang="zh-CN" altLang="en-US" b="1" dirty="0"/>
          </a:p>
        </p:txBody>
      </p:sp>
    </p:spTree>
    <p:extLst>
      <p:ext uri="{BB962C8B-B14F-4D97-AF65-F5344CB8AC3E}">
        <p14:creationId xmlns:p14="http://schemas.microsoft.com/office/powerpoint/2010/main" val="3379196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5118" y="922075"/>
            <a:ext cx="7409329" cy="4801314"/>
          </a:xfrm>
          <a:prstGeom prst="rect">
            <a:avLst/>
          </a:prstGeom>
        </p:spPr>
        <p:txBody>
          <a:bodyPr wrap="square">
            <a:spAutoFit/>
          </a:bodyPr>
          <a:lstStyle/>
          <a:p>
            <a:r>
              <a:rPr lang="zh-CN" altLang="en-US" b="1" dirty="0" smtClean="0"/>
              <a:t>平移</a:t>
            </a:r>
            <a:endParaRPr lang="en-US" altLang="zh-CN" b="1" dirty="0"/>
          </a:p>
          <a:p>
            <a:r>
              <a:rPr lang="en-US" altLang="zh-CN" b="1" dirty="0"/>
              <a:t>transform: matrix(1, 0, 0, 1, 30, 30</a:t>
            </a:r>
            <a:r>
              <a:rPr lang="en-US" altLang="zh-CN" b="1" dirty="0" smtClean="0"/>
              <a:t>);</a:t>
            </a:r>
          </a:p>
          <a:p>
            <a:r>
              <a:rPr lang="zh-CN" altLang="en-US" b="1" dirty="0" smtClean="0"/>
              <a:t>旋转</a:t>
            </a:r>
            <a:endParaRPr lang="en-US" altLang="zh-CN" b="1" dirty="0" smtClean="0"/>
          </a:p>
          <a:p>
            <a:r>
              <a:rPr lang="zh-CN" altLang="en-US" b="1" dirty="0" smtClean="0"/>
              <a:t>（</a:t>
            </a:r>
            <a:r>
              <a:rPr lang="zh-CN" altLang="en-US" b="1" dirty="0"/>
              <a:t>假设角度为</a:t>
            </a:r>
            <a:r>
              <a:rPr lang="el-GR" altLang="zh-CN" b="1" dirty="0"/>
              <a:t>θ</a:t>
            </a:r>
            <a:r>
              <a:rPr lang="zh-CN" altLang="el-GR" b="1" dirty="0" smtClean="0"/>
              <a:t>）</a:t>
            </a:r>
            <a:endParaRPr lang="zh-CN" altLang="el-GR" b="1" dirty="0"/>
          </a:p>
          <a:p>
            <a:r>
              <a:rPr lang="en-US" altLang="zh-CN" b="1" dirty="0" smtClean="0"/>
              <a:t>transform: matrix(cos</a:t>
            </a:r>
            <a:r>
              <a:rPr lang="el-GR" altLang="zh-CN" b="1" dirty="0" smtClean="0"/>
              <a:t>θ,</a:t>
            </a:r>
            <a:r>
              <a:rPr lang="en-US" altLang="zh-CN" b="1" dirty="0" smtClean="0"/>
              <a:t>sin</a:t>
            </a:r>
            <a:r>
              <a:rPr lang="el-GR" altLang="zh-CN" b="1" dirty="0" smtClean="0"/>
              <a:t>θ,-</a:t>
            </a:r>
            <a:r>
              <a:rPr lang="en-US" altLang="zh-CN" b="1" dirty="0" smtClean="0"/>
              <a:t>sin</a:t>
            </a:r>
            <a:r>
              <a:rPr lang="el-GR" altLang="zh-CN" b="1" dirty="0" smtClean="0"/>
              <a:t>θ,</a:t>
            </a:r>
            <a:r>
              <a:rPr lang="en-US" altLang="zh-CN" b="1" dirty="0" smtClean="0"/>
              <a:t>cos</a:t>
            </a:r>
            <a:r>
              <a:rPr lang="el-GR" altLang="zh-CN" b="1" dirty="0" smtClean="0"/>
              <a:t>θ,0,0)</a:t>
            </a:r>
          </a:p>
          <a:p>
            <a:r>
              <a:rPr lang="zh-CN" altLang="en-US" b="1" dirty="0" smtClean="0"/>
              <a:t>结合矩阵公式，就有：</a:t>
            </a:r>
          </a:p>
          <a:p>
            <a:r>
              <a:rPr lang="en-US" altLang="zh-CN" b="1" dirty="0" smtClean="0"/>
              <a:t>x</a:t>
            </a:r>
            <a:r>
              <a:rPr lang="en-US" altLang="zh-CN" b="1" dirty="0"/>
              <a:t>' = x*cos</a:t>
            </a:r>
            <a:r>
              <a:rPr lang="el-GR" altLang="zh-CN" b="1" dirty="0"/>
              <a:t>θ-</a:t>
            </a:r>
            <a:r>
              <a:rPr lang="en-US" altLang="zh-CN" b="1" dirty="0"/>
              <a:t>y*sin</a:t>
            </a:r>
            <a:r>
              <a:rPr lang="el-GR" altLang="zh-CN" b="1" dirty="0"/>
              <a:t>θ+0 = </a:t>
            </a:r>
            <a:r>
              <a:rPr lang="en-US" altLang="zh-CN" b="1" dirty="0"/>
              <a:t>x*cos</a:t>
            </a:r>
            <a:r>
              <a:rPr lang="el-GR" altLang="zh-CN" b="1" dirty="0"/>
              <a:t>θ-</a:t>
            </a:r>
            <a:r>
              <a:rPr lang="en-US" altLang="zh-CN" b="1" dirty="0"/>
              <a:t>y*sin</a:t>
            </a:r>
            <a:r>
              <a:rPr lang="el-GR" altLang="zh-CN" b="1" dirty="0"/>
              <a:t>θ</a:t>
            </a:r>
          </a:p>
          <a:p>
            <a:r>
              <a:rPr lang="en-US" altLang="zh-CN" b="1" dirty="0"/>
              <a:t>y' = x*sin</a:t>
            </a:r>
            <a:r>
              <a:rPr lang="el-GR" altLang="zh-CN" b="1" dirty="0"/>
              <a:t>θ+</a:t>
            </a:r>
            <a:r>
              <a:rPr lang="en-US" altLang="zh-CN" b="1" dirty="0"/>
              <a:t>y*cos</a:t>
            </a:r>
            <a:r>
              <a:rPr lang="el-GR" altLang="zh-CN" b="1" dirty="0"/>
              <a:t>θ+0 </a:t>
            </a:r>
            <a:r>
              <a:rPr lang="el-GR" altLang="zh-CN" b="1" dirty="0" smtClean="0"/>
              <a:t>= </a:t>
            </a:r>
            <a:r>
              <a:rPr lang="en-US" altLang="zh-CN" b="1" dirty="0" smtClean="0"/>
              <a:t>x*sin</a:t>
            </a:r>
            <a:r>
              <a:rPr lang="el-GR" altLang="zh-CN" b="1" dirty="0" smtClean="0"/>
              <a:t>θ+</a:t>
            </a:r>
            <a:r>
              <a:rPr lang="en-US" altLang="zh-CN" b="1" dirty="0" smtClean="0"/>
              <a:t>y*cos</a:t>
            </a:r>
            <a:r>
              <a:rPr lang="el-GR" altLang="zh-CN" b="1" dirty="0" smtClean="0"/>
              <a:t>θ</a:t>
            </a:r>
            <a:endParaRPr lang="en-US" altLang="zh-CN" b="1" dirty="0" smtClean="0"/>
          </a:p>
          <a:p>
            <a:r>
              <a:rPr lang="zh-CN" altLang="en-US" b="1" dirty="0" smtClean="0"/>
              <a:t>拉伸</a:t>
            </a:r>
            <a:r>
              <a:rPr lang="en-US" altLang="zh-CN" b="1" dirty="0"/>
              <a:t>(skew</a:t>
            </a:r>
            <a:r>
              <a:rPr lang="en-US" altLang="zh-CN" b="1" dirty="0" smtClean="0"/>
              <a:t>)</a:t>
            </a:r>
            <a:endParaRPr lang="en-US" altLang="zh-CN" b="1" dirty="0"/>
          </a:p>
          <a:p>
            <a:r>
              <a:rPr lang="en-US" altLang="zh-CN" b="1" dirty="0"/>
              <a:t>transform: </a:t>
            </a:r>
            <a:r>
              <a:rPr lang="en-US" altLang="zh-CN" b="1" dirty="0" smtClean="0"/>
              <a:t>matrix(1,tan(</a:t>
            </a:r>
            <a:r>
              <a:rPr lang="el-GR" altLang="zh-CN" b="1" dirty="0"/>
              <a:t>θ</a:t>
            </a:r>
            <a:r>
              <a:rPr lang="en-US" altLang="zh-CN" b="1" dirty="0"/>
              <a:t>y),tan(</a:t>
            </a:r>
            <a:r>
              <a:rPr lang="el-GR" altLang="zh-CN" b="1" dirty="0"/>
              <a:t>θ</a:t>
            </a:r>
            <a:r>
              <a:rPr lang="en-US" altLang="zh-CN" b="1" dirty="0"/>
              <a:t>x),1,0,0)</a:t>
            </a:r>
          </a:p>
          <a:p>
            <a:r>
              <a:rPr lang="zh-CN" altLang="en-US" b="1" dirty="0"/>
              <a:t>套用矩阵公式计算结果为：</a:t>
            </a:r>
          </a:p>
          <a:p>
            <a:r>
              <a:rPr lang="en-US" altLang="zh-CN" b="1" dirty="0"/>
              <a:t>x' = </a:t>
            </a:r>
            <a:r>
              <a:rPr lang="en-US" altLang="zh-CN" b="1" dirty="0" err="1"/>
              <a:t>x+y</a:t>
            </a:r>
            <a:r>
              <a:rPr lang="en-US" altLang="zh-CN" b="1" dirty="0"/>
              <a:t>*tan(</a:t>
            </a:r>
            <a:r>
              <a:rPr lang="el-GR" altLang="zh-CN" b="1" dirty="0"/>
              <a:t>θ</a:t>
            </a:r>
            <a:r>
              <a:rPr lang="en-US" altLang="zh-CN" b="1" dirty="0"/>
              <a:t>x)+0 = </a:t>
            </a:r>
            <a:r>
              <a:rPr lang="en-US" altLang="zh-CN" b="1" dirty="0" err="1"/>
              <a:t>x+y</a:t>
            </a:r>
            <a:r>
              <a:rPr lang="en-US" altLang="zh-CN" b="1" dirty="0"/>
              <a:t>*tan(</a:t>
            </a:r>
            <a:r>
              <a:rPr lang="el-GR" altLang="zh-CN" b="1" dirty="0"/>
              <a:t>θ</a:t>
            </a:r>
            <a:r>
              <a:rPr lang="en-US" altLang="zh-CN" b="1" dirty="0"/>
              <a:t>x) </a:t>
            </a:r>
          </a:p>
          <a:p>
            <a:r>
              <a:rPr lang="en-US" altLang="zh-CN" b="1" dirty="0"/>
              <a:t>y' = x*tan(</a:t>
            </a:r>
            <a:r>
              <a:rPr lang="el-GR" altLang="zh-CN" b="1" dirty="0"/>
              <a:t>θ</a:t>
            </a:r>
            <a:r>
              <a:rPr lang="en-US" altLang="zh-CN" b="1" dirty="0"/>
              <a:t>y)+y+0 = x*tan(</a:t>
            </a:r>
            <a:r>
              <a:rPr lang="el-GR" altLang="zh-CN" b="1" dirty="0"/>
              <a:t>θ</a:t>
            </a:r>
            <a:r>
              <a:rPr lang="en-US" altLang="zh-CN" b="1" dirty="0"/>
              <a:t>y)+</a:t>
            </a:r>
            <a:r>
              <a:rPr lang="en-US" altLang="zh-CN" b="1" dirty="0" smtClean="0"/>
              <a:t>y</a:t>
            </a:r>
          </a:p>
          <a:p>
            <a:r>
              <a:rPr lang="zh-CN" altLang="en-US" b="1" dirty="0" smtClean="0"/>
              <a:t>对称</a:t>
            </a:r>
            <a:endParaRPr lang="en-US" altLang="zh-CN" b="1" dirty="0" smtClean="0"/>
          </a:p>
          <a:p>
            <a:r>
              <a:rPr lang="zh-CN" altLang="en-US" b="1" dirty="0" smtClean="0"/>
              <a:t>任意对称轴用</a:t>
            </a:r>
            <a:r>
              <a:rPr lang="en-US" altLang="zh-CN" b="1" dirty="0"/>
              <a:t>y = k * x</a:t>
            </a:r>
            <a:r>
              <a:rPr lang="zh-CN" altLang="en-US" b="1" dirty="0"/>
              <a:t>表示</a:t>
            </a:r>
            <a:r>
              <a:rPr lang="zh-CN" altLang="en-US" b="1" dirty="0" smtClean="0"/>
              <a:t>。</a:t>
            </a:r>
            <a:endParaRPr lang="en-US" altLang="zh-CN" b="1" dirty="0" smtClean="0"/>
          </a:p>
          <a:p>
            <a:r>
              <a:rPr lang="en-US" altLang="zh-CN" b="1" dirty="0"/>
              <a:t>transform: </a:t>
            </a:r>
            <a:r>
              <a:rPr lang="en-US" altLang="zh-CN" b="1" dirty="0" smtClean="0"/>
              <a:t>matrix</a:t>
            </a:r>
            <a:r>
              <a:rPr lang="en-US" altLang="zh-CN" b="1" dirty="0"/>
              <a:t>((1-k*k) / (1+k*k), 2k / (1 + k*k), 2k / (1 + k*k), (k*k - 1) / (1+k*k), 0, 0)</a:t>
            </a:r>
            <a:endParaRPr lang="zh-CN" altLang="en-US" b="1" dirty="0"/>
          </a:p>
        </p:txBody>
      </p:sp>
    </p:spTree>
    <p:extLst>
      <p:ext uri="{BB962C8B-B14F-4D97-AF65-F5344CB8AC3E}">
        <p14:creationId xmlns:p14="http://schemas.microsoft.com/office/powerpoint/2010/main" val="2689336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5117" y="309282"/>
            <a:ext cx="1579278" cy="369332"/>
          </a:xfrm>
          <a:prstGeom prst="rect">
            <a:avLst/>
          </a:prstGeom>
          <a:noFill/>
        </p:spPr>
        <p:txBody>
          <a:bodyPr wrap="none" rtlCol="0">
            <a:spAutoFit/>
          </a:bodyPr>
          <a:lstStyle/>
          <a:p>
            <a:r>
              <a:rPr lang="en-US" altLang="zh-CN" b="1" dirty="0" smtClean="0"/>
              <a:t>MATRIX3D</a:t>
            </a:r>
            <a:endParaRPr lang="zh-CN" altLang="en-US" b="1" dirty="0"/>
          </a:p>
        </p:txBody>
      </p:sp>
      <p:sp>
        <p:nvSpPr>
          <p:cNvPr id="4" name="矩形 3"/>
          <p:cNvSpPr/>
          <p:nvPr/>
        </p:nvSpPr>
        <p:spPr>
          <a:xfrm>
            <a:off x="605117" y="807748"/>
            <a:ext cx="8269942" cy="646331"/>
          </a:xfrm>
          <a:prstGeom prst="rect">
            <a:avLst/>
          </a:prstGeom>
        </p:spPr>
        <p:txBody>
          <a:bodyPr wrap="square">
            <a:spAutoFit/>
          </a:bodyPr>
          <a:lstStyle/>
          <a:p>
            <a:r>
              <a:rPr lang="en-US" altLang="zh-CN" b="1" dirty="0" smtClean="0"/>
              <a:t>matrix3d() </a:t>
            </a:r>
            <a:r>
              <a:rPr lang="zh-CN" altLang="en-US" b="1" dirty="0"/>
              <a:t>方法把所有 </a:t>
            </a:r>
            <a:r>
              <a:rPr lang="en-US" altLang="zh-CN" b="1" dirty="0" smtClean="0"/>
              <a:t>3D </a:t>
            </a:r>
            <a:r>
              <a:rPr lang="zh-CN" altLang="en-US" b="1" dirty="0"/>
              <a:t>转换方法组合在一起。</a:t>
            </a:r>
          </a:p>
          <a:p>
            <a:r>
              <a:rPr lang="en-US" altLang="zh-CN" b="1" dirty="0" smtClean="0"/>
              <a:t>matrix3d() </a:t>
            </a:r>
            <a:r>
              <a:rPr lang="zh-CN" altLang="en-US" b="1" dirty="0"/>
              <a:t>方法</a:t>
            </a:r>
            <a:r>
              <a:rPr lang="zh-CN" altLang="en-US" b="1" dirty="0" smtClean="0"/>
              <a:t>需要十六个参数</a:t>
            </a:r>
            <a:endParaRPr lang="zh-CN" altLang="en-US" dirty="0"/>
          </a:p>
        </p:txBody>
      </p:sp>
      <p:sp>
        <p:nvSpPr>
          <p:cNvPr id="5" name="矩形 4"/>
          <p:cNvSpPr/>
          <p:nvPr/>
        </p:nvSpPr>
        <p:spPr>
          <a:xfrm>
            <a:off x="2184395" y="1583213"/>
            <a:ext cx="4271741" cy="1200329"/>
          </a:xfrm>
          <a:prstGeom prst="rect">
            <a:avLst/>
          </a:prstGeom>
        </p:spPr>
        <p:txBody>
          <a:bodyPr wrap="square">
            <a:spAutoFit/>
          </a:bodyPr>
          <a:lstStyle/>
          <a:p>
            <a:r>
              <a:rPr lang="zh-CN" altLang="en-US" b="1" dirty="0"/>
              <a:t>变换</a:t>
            </a:r>
            <a:r>
              <a:rPr lang="zh-CN" altLang="en-US" b="1" dirty="0" smtClean="0"/>
              <a:t>之前的坐标点：</a:t>
            </a:r>
            <a:endParaRPr lang="en-US" altLang="zh-CN" b="1" dirty="0" smtClean="0"/>
          </a:p>
          <a:p>
            <a:r>
              <a:rPr lang="en-US" altLang="zh-CN" b="1" dirty="0" smtClean="0"/>
              <a:t>x=x</a:t>
            </a:r>
          </a:p>
          <a:p>
            <a:r>
              <a:rPr lang="en-US" altLang="zh-CN" b="1" dirty="0" smtClean="0"/>
              <a:t>y=y</a:t>
            </a:r>
          </a:p>
          <a:p>
            <a:r>
              <a:rPr lang="en-US" altLang="zh-CN" b="1" dirty="0" smtClean="0"/>
              <a:t>Z=z</a:t>
            </a:r>
            <a:endParaRPr lang="zh-CN" altLang="en-US" b="1" dirty="0"/>
          </a:p>
        </p:txBody>
      </p:sp>
      <mc:AlternateContent xmlns:mc="http://schemas.openxmlformats.org/markup-compatibility/2006" xmlns:a14="http://schemas.microsoft.com/office/drawing/2010/main">
        <mc:Choice Requires="a14">
          <p:sp>
            <p:nvSpPr>
              <p:cNvPr id="7" name="文本框 6"/>
              <p:cNvSpPr txBox="1"/>
              <p:nvPr/>
            </p:nvSpPr>
            <p:spPr>
              <a:xfrm>
                <a:off x="1532965" y="2924601"/>
                <a:ext cx="1721223" cy="11339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latin typeface="Cambria Math" panose="02040503050406030204" pitchFamily="18" charset="0"/>
                            </a:rPr>
                          </m:ctrlPr>
                        </m:dPr>
                        <m:e>
                          <m:m>
                            <m:mPr>
                              <m:mcs>
                                <m:mc>
                                  <m:mcPr>
                                    <m:count m:val="1"/>
                                    <m:mcJc m:val="center"/>
                                  </m:mcPr>
                                </m:mc>
                              </m:mcs>
                              <m:ctrlPr>
                                <a:rPr lang="en-US" altLang="zh-CN" sz="2000" b="1" i="1" smtClean="0">
                                  <a:latin typeface="Cambria Math" panose="02040503050406030204" pitchFamily="18" charset="0"/>
                                </a:rPr>
                              </m:ctrlPr>
                            </m:mPr>
                            <m:mr>
                              <m:e>
                                <m:eqArr>
                                  <m:eqArrPr>
                                    <m:ctrlPr>
                                      <a:rPr lang="en-US" altLang="zh-CN" sz="2000" b="1" i="1" smtClean="0">
                                        <a:latin typeface="Cambria Math" panose="02040503050406030204" pitchFamily="18" charset="0"/>
                                      </a:rPr>
                                    </m:ctrlPr>
                                  </m:eqArrPr>
                                  <m:e>
                                    <m:r>
                                      <m:rPr>
                                        <m:brk m:alnAt="7"/>
                                      </m:rPr>
                                      <a:rPr lang="en-US" altLang="zh-CN" sz="2000" b="1" i="0" smtClean="0">
                                        <a:latin typeface="Cambria Math" panose="02040503050406030204" pitchFamily="18" charset="0"/>
                                      </a:rPr>
                                      <m:t>𝐚</m:t>
                                    </m:r>
                                    <m:r>
                                      <a:rPr lang="en-US" altLang="zh-CN" sz="2000" b="1" i="0" smtClean="0">
                                        <a:latin typeface="Cambria Math" panose="02040503050406030204" pitchFamily="18" charset="0"/>
                                      </a:rPr>
                                      <m:t>𝟏</m:t>
                                    </m:r>
                                  </m:e>
                                  <m:e>
                                    <m:r>
                                      <a:rPr lang="en-US" altLang="zh-CN" sz="2000" b="1" i="0" smtClean="0">
                                        <a:latin typeface="Cambria Math" panose="02040503050406030204" pitchFamily="18" charset="0"/>
                                      </a:rPr>
                                      <m:t>𝐚𝟐</m:t>
                                    </m:r>
                                  </m:e>
                                </m:eqArr>
                              </m:e>
                            </m:mr>
                            <m:mr>
                              <m:e>
                                <m:r>
                                  <a:rPr lang="en-US" altLang="zh-CN" sz="2000" b="1" i="0" smtClean="0">
                                    <a:latin typeface="Cambria Math" panose="02040503050406030204" pitchFamily="18" charset="0"/>
                                  </a:rPr>
                                  <m:t>𝐚𝟑</m:t>
                                </m:r>
                              </m:e>
                            </m:mr>
                            <m:mr>
                              <m:e>
                                <m:r>
                                  <a:rPr lang="en-US" altLang="zh-CN" sz="2000" b="1" i="0" smtClean="0">
                                    <a:latin typeface="Cambria Math" panose="02040503050406030204" pitchFamily="18" charset="0"/>
                                  </a:rPr>
                                  <m:t>𝐚𝟒</m:t>
                                </m:r>
                              </m:e>
                            </m:mr>
                          </m:m>
                          <m:m>
                            <m:mPr>
                              <m:mcs>
                                <m:mc>
                                  <m:mcPr>
                                    <m:count m:val="1"/>
                                    <m:mcJc m:val="center"/>
                                  </m:mcPr>
                                </m:mc>
                              </m:mcs>
                              <m:ctrlPr>
                                <a:rPr lang="en-US" altLang="zh-CN" sz="2000" b="1" i="1" smtClean="0">
                                  <a:latin typeface="Cambria Math" panose="02040503050406030204" pitchFamily="18" charset="0"/>
                                </a:rPr>
                              </m:ctrlPr>
                            </m:mPr>
                            <m:mr>
                              <m:e>
                                <m:r>
                                  <m:rPr>
                                    <m:brk m:alnAt="7"/>
                                  </m:rPr>
                                  <a:rPr lang="en-US" altLang="zh-CN" sz="2000" b="1" i="0" smtClean="0">
                                    <a:latin typeface="Cambria Math" panose="02040503050406030204" pitchFamily="18" charset="0"/>
                                  </a:rPr>
                                  <m:t> </m:t>
                                </m:r>
                                <m:r>
                                  <a:rPr lang="en-US" altLang="zh-CN" sz="2000" b="1" i="0" smtClean="0">
                                    <a:latin typeface="Cambria Math" panose="02040503050406030204" pitchFamily="18" charset="0"/>
                                  </a:rPr>
                                  <m:t> </m:t>
                                </m:r>
                                <m:r>
                                  <a:rPr lang="en-US" altLang="zh-CN" sz="2000" b="1" i="0" smtClean="0">
                                    <a:latin typeface="Cambria Math" panose="02040503050406030204" pitchFamily="18" charset="0"/>
                                  </a:rPr>
                                  <m:t>𝐛𝟏</m:t>
                                </m:r>
                              </m:e>
                            </m:mr>
                            <m:mr>
                              <m:e>
                                <m:r>
                                  <a:rPr lang="en-US" altLang="zh-CN" sz="2000" b="1" i="0" smtClean="0">
                                    <a:latin typeface="Cambria Math" panose="02040503050406030204" pitchFamily="18" charset="0"/>
                                  </a:rPr>
                                  <m:t>𝐛𝟐</m:t>
                                </m:r>
                              </m:e>
                            </m:mr>
                            <m:mr>
                              <m:e>
                                <m:eqArr>
                                  <m:eqArrPr>
                                    <m:ctrlPr>
                                      <a:rPr lang="en-US" altLang="zh-CN" sz="2000" b="1" i="1" smtClean="0">
                                        <a:latin typeface="Cambria Math" panose="02040503050406030204" pitchFamily="18" charset="0"/>
                                      </a:rPr>
                                    </m:ctrlPr>
                                  </m:eqArrPr>
                                  <m:e>
                                    <m:r>
                                      <a:rPr lang="en-US" altLang="zh-CN" sz="2000" b="1" i="0" smtClean="0">
                                        <a:latin typeface="Cambria Math" panose="02040503050406030204" pitchFamily="18" charset="0"/>
                                      </a:rPr>
                                      <m:t>𝐛𝟑</m:t>
                                    </m:r>
                                  </m:e>
                                  <m:e>
                                    <m:r>
                                      <a:rPr lang="en-US" altLang="zh-CN" sz="2000" b="1" i="0" smtClean="0">
                                        <a:latin typeface="Cambria Math" panose="02040503050406030204" pitchFamily="18" charset="0"/>
                                      </a:rPr>
                                      <m:t>𝐛𝟒</m:t>
                                    </m:r>
                                  </m:e>
                                </m:eqArr>
                              </m:e>
                            </m:mr>
                          </m:m>
                          <m:m>
                            <m:mPr>
                              <m:mcs>
                                <m:mc>
                                  <m:mcPr>
                                    <m:count m:val="1"/>
                                    <m:mcJc m:val="center"/>
                                  </m:mcPr>
                                </m:mc>
                              </m:mcs>
                              <m:ctrlPr>
                                <a:rPr lang="en-US" altLang="zh-CN" sz="2000" b="1" i="1" smtClean="0">
                                  <a:latin typeface="Cambria Math" panose="02040503050406030204" pitchFamily="18" charset="0"/>
                                </a:rPr>
                              </m:ctrlPr>
                            </m:mPr>
                            <m:mr>
                              <m:e>
                                <m:eqArr>
                                  <m:eqArrPr>
                                    <m:ctrlPr>
                                      <a:rPr lang="en-US" altLang="zh-CN" sz="2000" b="1" i="1" smtClean="0">
                                        <a:latin typeface="Cambria Math" panose="02040503050406030204" pitchFamily="18" charset="0"/>
                                      </a:rPr>
                                    </m:ctrlPr>
                                  </m:eqArrPr>
                                  <m:e>
                                    <m:r>
                                      <a:rPr lang="en-US" altLang="zh-CN" sz="2000" b="1" i="0" smtClean="0">
                                        <a:latin typeface="Cambria Math" panose="02040503050406030204" pitchFamily="18" charset="0"/>
                                      </a:rPr>
                                      <m:t> </m:t>
                                    </m:r>
                                    <m:r>
                                      <m:rPr>
                                        <m:brk m:alnAt="7"/>
                                      </m:rPr>
                                      <a:rPr lang="en-US" altLang="zh-CN" sz="2000" b="1" i="0" smtClean="0">
                                        <a:latin typeface="Cambria Math" panose="02040503050406030204" pitchFamily="18" charset="0"/>
                                      </a:rPr>
                                      <m:t>𝐜</m:t>
                                    </m:r>
                                    <m:r>
                                      <a:rPr lang="en-US" altLang="zh-CN" sz="2000" b="1" i="0" smtClean="0">
                                        <a:latin typeface="Cambria Math" panose="02040503050406030204" pitchFamily="18" charset="0"/>
                                      </a:rPr>
                                      <m:t>𝟏</m:t>
                                    </m:r>
                                  </m:e>
                                  <m:e>
                                    <m:r>
                                      <a:rPr lang="en-US" altLang="zh-CN" sz="2000" b="1" i="0" smtClean="0">
                                        <a:latin typeface="Cambria Math" panose="02040503050406030204" pitchFamily="18" charset="0"/>
                                      </a:rPr>
                                      <m:t>𝐜𝟐</m:t>
                                    </m:r>
                                  </m:e>
                                </m:eqArr>
                              </m:e>
                            </m:mr>
                            <m:mr>
                              <m:e>
                                <m:r>
                                  <a:rPr lang="en-US" altLang="zh-CN" sz="2000" b="1" i="0" smtClean="0">
                                    <a:latin typeface="Cambria Math" panose="02040503050406030204" pitchFamily="18" charset="0"/>
                                  </a:rPr>
                                  <m:t>𝐜𝟑</m:t>
                                </m:r>
                              </m:e>
                            </m:mr>
                            <m:mr>
                              <m:e>
                                <m:r>
                                  <a:rPr lang="en-US" altLang="zh-CN" sz="2000" b="1" i="0" smtClean="0">
                                    <a:latin typeface="Cambria Math" panose="02040503050406030204" pitchFamily="18" charset="0"/>
                                  </a:rPr>
                                  <m:t>𝐜𝟒</m:t>
                                </m:r>
                              </m:e>
                            </m:mr>
                          </m:m>
                          <m:m>
                            <m:mPr>
                              <m:mcs>
                                <m:mc>
                                  <m:mcPr>
                                    <m:count m:val="1"/>
                                    <m:mcJc m:val="center"/>
                                  </m:mcPr>
                                </m:mc>
                              </m:mcs>
                              <m:ctrlPr>
                                <a:rPr lang="en-US" altLang="zh-CN" sz="2000" b="1" i="1" smtClean="0">
                                  <a:latin typeface="Cambria Math" panose="02040503050406030204" pitchFamily="18" charset="0"/>
                                </a:rPr>
                              </m:ctrlPr>
                            </m:mPr>
                            <m:mr>
                              <m:e>
                                <m:r>
                                  <m:rPr>
                                    <m:brk m:alnAt="7"/>
                                  </m:rPr>
                                  <a:rPr lang="en-US" altLang="zh-CN" sz="2000" b="1" i="0" smtClean="0">
                                    <a:latin typeface="Cambria Math" panose="02040503050406030204" pitchFamily="18" charset="0"/>
                                  </a:rPr>
                                  <m:t> </m:t>
                                </m:r>
                                <m:eqArr>
                                  <m:eqArrPr>
                                    <m:ctrlPr>
                                      <a:rPr lang="en-US" altLang="zh-CN" sz="2000" b="1" i="1" smtClean="0">
                                        <a:latin typeface="Cambria Math" panose="02040503050406030204" pitchFamily="18" charset="0"/>
                                      </a:rPr>
                                    </m:ctrlPr>
                                  </m:eqArrPr>
                                  <m:e>
                                    <m:r>
                                      <a:rPr lang="en-US" altLang="zh-CN" sz="2000" b="1" i="0" smtClean="0">
                                        <a:latin typeface="Cambria Math" panose="02040503050406030204" pitchFamily="18" charset="0"/>
                                      </a:rPr>
                                      <m:t> </m:t>
                                    </m:r>
                                    <m:r>
                                      <m:rPr>
                                        <m:brk m:alnAt="7"/>
                                      </m:rPr>
                                      <a:rPr lang="en-US" altLang="zh-CN" sz="2000" b="1" i="0" smtClean="0">
                                        <a:latin typeface="Cambria Math" panose="02040503050406030204" pitchFamily="18" charset="0"/>
                                      </a:rPr>
                                      <m:t>𝐝</m:t>
                                    </m:r>
                                    <m:r>
                                      <a:rPr lang="en-US" altLang="zh-CN" sz="2000" b="1" i="0" smtClean="0">
                                        <a:latin typeface="Cambria Math" panose="02040503050406030204" pitchFamily="18" charset="0"/>
                                      </a:rPr>
                                      <m:t>𝟏</m:t>
                                    </m:r>
                                  </m:e>
                                  <m:e>
                                    <m:r>
                                      <a:rPr lang="en-US" altLang="zh-CN" sz="2000" b="1" i="0" smtClean="0">
                                        <a:latin typeface="Cambria Math" panose="02040503050406030204" pitchFamily="18" charset="0"/>
                                      </a:rPr>
                                      <m:t>𝐝𝟐</m:t>
                                    </m:r>
                                  </m:e>
                                </m:eqArr>
                              </m:e>
                            </m:mr>
                            <m:mr>
                              <m:e>
                                <m:r>
                                  <a:rPr lang="en-US" altLang="zh-CN" sz="2000" b="1" i="0" smtClean="0">
                                    <a:latin typeface="Cambria Math" panose="02040503050406030204" pitchFamily="18" charset="0"/>
                                  </a:rPr>
                                  <m:t>𝐝𝟑</m:t>
                                </m:r>
                              </m:e>
                            </m:mr>
                            <m:mr>
                              <m:e>
                                <m:r>
                                  <a:rPr lang="en-US" altLang="zh-CN" sz="2000" b="1" i="0" smtClean="0">
                                    <a:latin typeface="Cambria Math" panose="02040503050406030204" pitchFamily="18" charset="0"/>
                                  </a:rPr>
                                  <m:t>𝐝𝟒</m:t>
                                </m:r>
                              </m:e>
                            </m:mr>
                          </m:m>
                        </m:e>
                      </m:d>
                    </m:oMath>
                  </m:oMathPara>
                </a14:m>
                <a:endParaRPr lang="zh-CN" altLang="en-US" b="1" dirty="0"/>
              </a:p>
            </p:txBody>
          </p:sp>
        </mc:Choice>
        <mc:Fallback xmlns="">
          <p:sp>
            <p:nvSpPr>
              <p:cNvPr id="7" name="文本框 6"/>
              <p:cNvSpPr txBox="1">
                <a:spLocks noRot="1" noChangeAspect="1" noMove="1" noResize="1" noEditPoints="1" noAdjustHandles="1" noChangeArrowheads="1" noChangeShapeType="1" noTextEdit="1"/>
              </p:cNvSpPr>
              <p:nvPr/>
            </p:nvSpPr>
            <p:spPr>
              <a:xfrm>
                <a:off x="1532965" y="2924601"/>
                <a:ext cx="1721223" cy="1133900"/>
              </a:xfrm>
              <a:prstGeom prst="rect">
                <a:avLst/>
              </a:prstGeom>
              <a:blipFill rotWithShape="0">
                <a:blip r:embed="rId2"/>
                <a:stretch>
                  <a:fillRect/>
                </a:stretch>
              </a:blipFill>
            </p:spPr>
            <p:txBody>
              <a:bodyPr/>
              <a:lstStyle/>
              <a:p>
                <a:r>
                  <a:rPr lang="zh-CN" altLang="en-US">
                    <a:noFill/>
                  </a:rPr>
                  <a:t> </a:t>
                </a:r>
              </a:p>
            </p:txBody>
          </p:sp>
        </mc:Fallback>
      </mc:AlternateContent>
      <p:sp>
        <p:nvSpPr>
          <p:cNvPr id="9" name="文本框 8"/>
          <p:cNvSpPr txBox="1"/>
          <p:nvPr/>
        </p:nvSpPr>
        <p:spPr>
          <a:xfrm>
            <a:off x="3254188" y="3306885"/>
            <a:ext cx="311304" cy="369332"/>
          </a:xfrm>
          <a:prstGeom prst="rect">
            <a:avLst/>
          </a:prstGeom>
          <a:noFill/>
        </p:spPr>
        <p:txBody>
          <a:bodyPr wrap="none" rtlCol="0">
            <a:spAutoFit/>
          </a:bodyPr>
          <a:lstStyle/>
          <a:p>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10" name="文本框 9"/>
              <p:cNvSpPr txBox="1"/>
              <p:nvPr/>
            </p:nvSpPr>
            <p:spPr>
              <a:xfrm>
                <a:off x="3580144" y="2924601"/>
                <a:ext cx="458266" cy="11339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latin typeface="Cambria Math" panose="02040503050406030204" pitchFamily="18" charset="0"/>
                            </a:rPr>
                          </m:ctrlPr>
                        </m:dPr>
                        <m:e>
                          <m:eqArr>
                            <m:eqArrPr>
                              <m:ctrlPr>
                                <a:rPr lang="en-US" altLang="zh-CN" sz="2000" b="1" i="1" smtClean="0">
                                  <a:latin typeface="Cambria Math" panose="02040503050406030204" pitchFamily="18" charset="0"/>
                                </a:rPr>
                              </m:ctrlPr>
                            </m:eqArrPr>
                            <m:e>
                              <m:r>
                                <a:rPr lang="en-US" altLang="zh-CN" sz="2000" b="1" i="1" smtClean="0">
                                  <a:latin typeface="Cambria Math" panose="02040503050406030204" pitchFamily="18" charset="0"/>
                                </a:rPr>
                                <m:t>𝒙</m:t>
                              </m:r>
                            </m:e>
                            <m:e>
                              <m:r>
                                <a:rPr lang="en-US" altLang="zh-CN" sz="2000" b="1" i="1" smtClean="0">
                                  <a:latin typeface="Cambria Math" panose="02040503050406030204" pitchFamily="18" charset="0"/>
                                </a:rPr>
                                <m:t>𝒚</m:t>
                              </m:r>
                            </m:e>
                            <m:e>
                              <m:r>
                                <a:rPr lang="en-US" altLang="zh-CN" sz="2000" b="1" i="1" smtClean="0">
                                  <a:latin typeface="Cambria Math" panose="02040503050406030204" pitchFamily="18" charset="0"/>
                                </a:rPr>
                                <m:t>𝒛</m:t>
                              </m:r>
                            </m:e>
                            <m:e>
                              <m:r>
                                <a:rPr lang="en-US" altLang="zh-CN" sz="2000" b="1" i="1" smtClean="0">
                                  <a:latin typeface="Cambria Math" panose="02040503050406030204" pitchFamily="18" charset="0"/>
                                </a:rPr>
                                <m:t>𝟏</m:t>
                              </m:r>
                            </m:e>
                          </m:eqArr>
                        </m:e>
                      </m:d>
                    </m:oMath>
                  </m:oMathPara>
                </a14:m>
                <a:endParaRPr lang="zh-CN" altLang="en-US" b="1" i="1" dirty="0"/>
              </a:p>
            </p:txBody>
          </p:sp>
        </mc:Choice>
        <mc:Fallback xmlns="">
          <p:sp>
            <p:nvSpPr>
              <p:cNvPr id="10" name="文本框 9"/>
              <p:cNvSpPr txBox="1">
                <a:spLocks noRot="1" noChangeAspect="1" noMove="1" noResize="1" noEditPoints="1" noAdjustHandles="1" noChangeArrowheads="1" noChangeShapeType="1" noTextEdit="1"/>
              </p:cNvSpPr>
              <p:nvPr/>
            </p:nvSpPr>
            <p:spPr>
              <a:xfrm>
                <a:off x="3580144" y="2924601"/>
                <a:ext cx="458266" cy="1133900"/>
              </a:xfrm>
              <a:prstGeom prst="rect">
                <a:avLst/>
              </a:prstGeom>
              <a:blipFill rotWithShape="0">
                <a:blip r:embed="rId3"/>
                <a:stretch>
                  <a:fillRect/>
                </a:stretch>
              </a:blipFill>
            </p:spPr>
            <p:txBody>
              <a:bodyPr/>
              <a:lstStyle/>
              <a:p>
                <a:r>
                  <a:rPr lang="zh-CN" altLang="en-US">
                    <a:noFill/>
                  </a:rPr>
                  <a:t> </a:t>
                </a:r>
              </a:p>
            </p:txBody>
          </p:sp>
        </mc:Fallback>
      </mc:AlternateContent>
      <p:sp>
        <p:nvSpPr>
          <p:cNvPr id="11" name="文本框 10"/>
          <p:cNvSpPr txBox="1"/>
          <p:nvPr/>
        </p:nvSpPr>
        <p:spPr>
          <a:xfrm>
            <a:off x="4053062" y="3306885"/>
            <a:ext cx="373820" cy="369332"/>
          </a:xfrm>
          <a:prstGeom prst="rect">
            <a:avLst/>
          </a:prstGeom>
          <a:noFill/>
        </p:spPr>
        <p:txBody>
          <a:bodyPr wrap="none" rtlCol="0">
            <a:spAutoFit/>
          </a:bodyPr>
          <a:lstStyle/>
          <a:p>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12" name="文本框 11"/>
              <p:cNvSpPr txBox="1"/>
              <p:nvPr/>
            </p:nvSpPr>
            <p:spPr>
              <a:xfrm>
                <a:off x="4426882" y="2912676"/>
                <a:ext cx="2857129" cy="12189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b="1" i="1" smtClean="0">
                                  <a:latin typeface="Cambria Math" panose="02040503050406030204" pitchFamily="18" charset="0"/>
                                </a:rPr>
                              </m:ctrlPr>
                            </m:eqArrPr>
                            <m:e>
                              <m:r>
                                <a:rPr lang="en-US" altLang="zh-CN" sz="2000" b="1" i="1" smtClean="0">
                                  <a:latin typeface="Cambria Math" panose="02040503050406030204" pitchFamily="18" charset="0"/>
                                </a:rPr>
                                <m:t>𝒂</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𝒃</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𝒚</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𝒄</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𝒛</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𝒅</m:t>
                              </m:r>
                              <m:r>
                                <a:rPr lang="en-US" altLang="zh-CN" sz="2000" b="1" i="1" smtClean="0">
                                  <a:latin typeface="Cambria Math" panose="02040503050406030204" pitchFamily="18" charset="0"/>
                                </a:rPr>
                                <m:t>𝟏</m:t>
                              </m:r>
                            </m:e>
                            <m:e>
                              <m:r>
                                <a:rPr lang="en-US" altLang="zh-CN" sz="2000" b="1" i="1" smtClean="0">
                                  <a:latin typeface="Cambria Math" panose="02040503050406030204" pitchFamily="18" charset="0"/>
                                </a:rPr>
                                <m:t>𝒂</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𝒃</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𝒚</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𝒄</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𝒛</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𝒅</m:t>
                              </m:r>
                              <m:r>
                                <a:rPr lang="en-US" altLang="zh-CN" sz="2000" b="1" i="1" smtClean="0">
                                  <a:latin typeface="Cambria Math" panose="02040503050406030204" pitchFamily="18" charset="0"/>
                                </a:rPr>
                                <m:t>𝟐</m:t>
                              </m:r>
                            </m:e>
                            <m:e>
                              <m:r>
                                <a:rPr lang="en-US" altLang="zh-CN" sz="2000" b="1" i="1" smtClean="0">
                                  <a:latin typeface="Cambria Math" panose="02040503050406030204" pitchFamily="18" charset="0"/>
                                </a:rPr>
                                <m:t>𝒂</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𝒅</m:t>
                              </m:r>
                              <m:r>
                                <a:rPr lang="en-US" altLang="zh-CN" sz="2000" b="1" i="1" smtClean="0">
                                  <a:latin typeface="Cambria Math" panose="02040503050406030204" pitchFamily="18" charset="0"/>
                                </a:rPr>
                                <m:t>𝟑</m:t>
                              </m:r>
                              <m:r>
                                <a:rPr lang="en-US" altLang="zh-CN" sz="2000" b="1" i="1" smtClean="0">
                                  <a:latin typeface="Cambria Math" panose="02040503050406030204" pitchFamily="18" charset="0"/>
                                </a:rPr>
                                <m:t>𝒚</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𝒄</m:t>
                              </m:r>
                              <m:r>
                                <a:rPr lang="en-US" altLang="zh-CN" sz="2000" b="1" i="1" smtClean="0">
                                  <a:latin typeface="Cambria Math" panose="02040503050406030204" pitchFamily="18" charset="0"/>
                                </a:rPr>
                                <m:t>𝟑</m:t>
                              </m:r>
                              <m:r>
                                <a:rPr lang="en-US" altLang="zh-CN" sz="2000" b="1" i="1" smtClean="0">
                                  <a:latin typeface="Cambria Math" panose="02040503050406030204" pitchFamily="18" charset="0"/>
                                </a:rPr>
                                <m:t>𝒛</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𝒅</m:t>
                              </m:r>
                              <m:r>
                                <a:rPr lang="en-US" altLang="zh-CN" sz="2000" b="1" i="1" smtClean="0">
                                  <a:latin typeface="Cambria Math" panose="02040503050406030204" pitchFamily="18" charset="0"/>
                                </a:rPr>
                                <m:t>𝟑</m:t>
                              </m:r>
                            </m:e>
                            <m:e>
                              <m:r>
                                <a:rPr lang="en-US" altLang="zh-CN" sz="2000" b="1" i="1" smtClean="0">
                                  <a:latin typeface="Cambria Math" panose="02040503050406030204" pitchFamily="18" charset="0"/>
                                </a:rPr>
                                <m:t>𝒂</m:t>
                              </m:r>
                              <m:r>
                                <a:rPr lang="en-US" altLang="zh-CN" sz="2000" b="1" i="1" smtClean="0">
                                  <a:latin typeface="Cambria Math" panose="02040503050406030204" pitchFamily="18" charset="0"/>
                                </a:rPr>
                                <m:t>𝟒</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𝒃</m:t>
                              </m:r>
                              <m:r>
                                <a:rPr lang="en-US" altLang="zh-CN" sz="2000" b="1" i="1" smtClean="0">
                                  <a:latin typeface="Cambria Math" panose="02040503050406030204" pitchFamily="18" charset="0"/>
                                </a:rPr>
                                <m:t>𝟒</m:t>
                              </m:r>
                              <m:r>
                                <a:rPr lang="en-US" altLang="zh-CN" sz="2000" b="1" i="1" smtClean="0">
                                  <a:latin typeface="Cambria Math" panose="02040503050406030204" pitchFamily="18" charset="0"/>
                                </a:rPr>
                                <m:t>𝒚</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𝒄</m:t>
                              </m:r>
                              <m:r>
                                <a:rPr lang="en-US" altLang="zh-CN" sz="2000" b="1" i="1" smtClean="0">
                                  <a:latin typeface="Cambria Math" panose="02040503050406030204" pitchFamily="18" charset="0"/>
                                </a:rPr>
                                <m:t>𝟒</m:t>
                              </m:r>
                              <m:r>
                                <a:rPr lang="en-US" altLang="zh-CN" sz="2000" b="1" i="1" smtClean="0">
                                  <a:latin typeface="Cambria Math" panose="02040503050406030204" pitchFamily="18" charset="0"/>
                                </a:rPr>
                                <m:t>𝒛</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𝒅</m:t>
                              </m:r>
                              <m:r>
                                <a:rPr lang="en-US" altLang="zh-CN" sz="2000" b="1" i="1" smtClean="0">
                                  <a:latin typeface="Cambria Math" panose="02040503050406030204" pitchFamily="18" charset="0"/>
                                </a:rPr>
                                <m:t>𝟒</m:t>
                              </m:r>
                            </m:e>
                          </m:eqArr>
                        </m:e>
                      </m:d>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426882" y="2912676"/>
                <a:ext cx="2857129" cy="1218988"/>
              </a:xfrm>
              <a:prstGeom prst="rect">
                <a:avLst/>
              </a:prstGeom>
              <a:blipFill rotWithShape="0">
                <a:blip r:embed="rId4"/>
                <a:stretch>
                  <a:fillRect/>
                </a:stretch>
              </a:blipFill>
            </p:spPr>
            <p:txBody>
              <a:bodyPr/>
              <a:lstStyle/>
              <a:p>
                <a:r>
                  <a:rPr lang="zh-CN" altLang="en-US">
                    <a:noFill/>
                  </a:rPr>
                  <a:t> </a:t>
                </a:r>
              </a:p>
            </p:txBody>
          </p:sp>
        </mc:Fallback>
      </mc:AlternateContent>
      <p:sp>
        <p:nvSpPr>
          <p:cNvPr id="13" name="矩形 12"/>
          <p:cNvSpPr/>
          <p:nvPr/>
        </p:nvSpPr>
        <p:spPr>
          <a:xfrm>
            <a:off x="2034265" y="4272723"/>
            <a:ext cx="4572000" cy="646331"/>
          </a:xfrm>
          <a:prstGeom prst="rect">
            <a:avLst/>
          </a:prstGeom>
        </p:spPr>
        <p:txBody>
          <a:bodyPr>
            <a:spAutoFit/>
          </a:bodyPr>
          <a:lstStyle/>
          <a:p>
            <a:r>
              <a:rPr lang="en-US" altLang="zh-CN" b="1" dirty="0" smtClean="0"/>
              <a:t>matrix3d</a:t>
            </a:r>
            <a:r>
              <a:rPr lang="zh-CN" altLang="en-US" b="1" dirty="0" smtClean="0"/>
              <a:t>矩阵</a:t>
            </a:r>
            <a:r>
              <a:rPr lang="zh-CN" altLang="en-US" b="1" dirty="0"/>
              <a:t>变换</a:t>
            </a:r>
            <a:endParaRPr lang="en-US" altLang="zh-CN" b="1" dirty="0"/>
          </a:p>
          <a:p>
            <a:r>
              <a:rPr lang="zh-CN" altLang="en-US" b="1" dirty="0"/>
              <a:t>变换之后得到的新坐标点如下</a:t>
            </a:r>
            <a:endParaRPr lang="zh-CN" altLang="en-US" dirty="0"/>
          </a:p>
        </p:txBody>
      </p:sp>
      <p:sp>
        <p:nvSpPr>
          <p:cNvPr id="14" name="矩形 13"/>
          <p:cNvSpPr/>
          <p:nvPr/>
        </p:nvSpPr>
        <p:spPr>
          <a:xfrm>
            <a:off x="2034265" y="5060113"/>
            <a:ext cx="4572000" cy="923330"/>
          </a:xfrm>
          <a:prstGeom prst="rect">
            <a:avLst/>
          </a:prstGeom>
        </p:spPr>
        <p:txBody>
          <a:bodyPr>
            <a:spAutoFit/>
          </a:bodyPr>
          <a:lstStyle/>
          <a:p>
            <a:r>
              <a:rPr lang="en-US" altLang="zh-CN" b="1" dirty="0"/>
              <a:t>x</a:t>
            </a:r>
            <a:r>
              <a:rPr lang="en-US" altLang="zh-CN" b="1" dirty="0" smtClean="0"/>
              <a:t>’=a1x+b1y+c1z+d1</a:t>
            </a:r>
            <a:endParaRPr lang="en-US" altLang="zh-CN" b="1" dirty="0"/>
          </a:p>
          <a:p>
            <a:r>
              <a:rPr lang="en-US" altLang="zh-CN" b="1" dirty="0"/>
              <a:t>y</a:t>
            </a:r>
            <a:r>
              <a:rPr lang="en-US" altLang="zh-CN" b="1" dirty="0" smtClean="0"/>
              <a:t>’=a2x+b2y+c2z+d2</a:t>
            </a:r>
          </a:p>
          <a:p>
            <a:r>
              <a:rPr lang="en-US" altLang="zh-CN" b="1" dirty="0" smtClean="0"/>
              <a:t>z’=a3x+b3y+c3z+d3</a:t>
            </a:r>
            <a:endParaRPr lang="en-US" altLang="zh-CN" b="1" dirty="0"/>
          </a:p>
        </p:txBody>
      </p:sp>
    </p:spTree>
    <p:extLst>
      <p:ext uri="{BB962C8B-B14F-4D97-AF65-F5344CB8AC3E}">
        <p14:creationId xmlns:p14="http://schemas.microsoft.com/office/powerpoint/2010/main" val="3887382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2012" y="1044459"/>
            <a:ext cx="7893423" cy="3139321"/>
          </a:xfrm>
          <a:prstGeom prst="rect">
            <a:avLst/>
          </a:prstGeom>
        </p:spPr>
        <p:txBody>
          <a:bodyPr wrap="square">
            <a:spAutoFit/>
          </a:bodyPr>
          <a:lstStyle/>
          <a:p>
            <a:r>
              <a:rPr lang="zh-CN" altLang="en-US" b="1" dirty="0"/>
              <a:t>属性	</a:t>
            </a:r>
            <a:r>
              <a:rPr lang="en-US" altLang="zh-CN" b="1" dirty="0" smtClean="0"/>
              <a:t>		</a:t>
            </a:r>
            <a:r>
              <a:rPr lang="zh-CN" altLang="en-US" b="1" dirty="0" smtClean="0"/>
              <a:t>描述</a:t>
            </a:r>
            <a:r>
              <a:rPr lang="zh-CN" altLang="en-US" b="1" dirty="0"/>
              <a:t>	</a:t>
            </a:r>
            <a:endParaRPr lang="en-US" altLang="zh-CN" b="1" dirty="0" smtClean="0"/>
          </a:p>
          <a:p>
            <a:endParaRPr lang="en-US" altLang="zh-CN" b="1" dirty="0" smtClean="0"/>
          </a:p>
          <a:p>
            <a:r>
              <a:rPr lang="en-US" altLang="zh-CN" b="1" dirty="0" smtClean="0"/>
              <a:t>transform-origin</a:t>
            </a:r>
            <a:r>
              <a:rPr lang="en-US" altLang="zh-CN" b="1" dirty="0"/>
              <a:t>	</a:t>
            </a:r>
            <a:r>
              <a:rPr lang="zh-CN" altLang="en-US" b="1" dirty="0"/>
              <a:t>允许你改变被转换元素的位置</a:t>
            </a:r>
            <a:r>
              <a:rPr lang="zh-CN" altLang="en-US" b="1" dirty="0" smtClean="0"/>
              <a:t>。</a:t>
            </a:r>
            <a:endParaRPr lang="en-US" altLang="zh-CN" b="1" dirty="0" smtClean="0"/>
          </a:p>
          <a:p>
            <a:endParaRPr lang="en-US" altLang="zh-CN" b="1" dirty="0"/>
          </a:p>
          <a:p>
            <a:r>
              <a:rPr lang="en-US" altLang="zh-CN" b="1" dirty="0"/>
              <a:t>transform-style	</a:t>
            </a:r>
            <a:r>
              <a:rPr lang="zh-CN" altLang="en-US" b="1" dirty="0"/>
              <a:t>规定被嵌套元素如何在 </a:t>
            </a:r>
            <a:r>
              <a:rPr lang="en-US" altLang="zh-CN" b="1" dirty="0"/>
              <a:t>3D </a:t>
            </a:r>
            <a:r>
              <a:rPr lang="zh-CN" altLang="en-US" b="1" dirty="0"/>
              <a:t>空间中显示</a:t>
            </a:r>
            <a:r>
              <a:rPr lang="zh-CN" altLang="en-US" b="1" dirty="0" smtClean="0"/>
              <a:t>。</a:t>
            </a:r>
            <a:endParaRPr lang="en-US" altLang="zh-CN" b="1" dirty="0" smtClean="0"/>
          </a:p>
          <a:p>
            <a:r>
              <a:rPr lang="zh-CN" altLang="en-US" b="1" dirty="0"/>
              <a:t>	</a:t>
            </a:r>
            <a:endParaRPr lang="en-US" altLang="zh-CN" b="1" dirty="0"/>
          </a:p>
          <a:p>
            <a:r>
              <a:rPr lang="en-US" altLang="zh-CN" b="1" dirty="0"/>
              <a:t>perspective	</a:t>
            </a:r>
            <a:r>
              <a:rPr lang="en-US" altLang="zh-CN" b="1" dirty="0" smtClean="0"/>
              <a:t>	</a:t>
            </a:r>
            <a:r>
              <a:rPr lang="zh-CN" altLang="en-US" b="1" dirty="0" smtClean="0"/>
              <a:t>规定 </a:t>
            </a:r>
            <a:r>
              <a:rPr lang="en-US" altLang="zh-CN" b="1" dirty="0"/>
              <a:t>3D </a:t>
            </a:r>
            <a:r>
              <a:rPr lang="zh-CN" altLang="en-US" b="1" dirty="0"/>
              <a:t>元素的透视效果</a:t>
            </a:r>
            <a:r>
              <a:rPr lang="zh-CN" altLang="en-US" b="1" dirty="0" smtClean="0"/>
              <a:t>。</a:t>
            </a:r>
            <a:endParaRPr lang="en-US" altLang="zh-CN" b="1" dirty="0" smtClean="0"/>
          </a:p>
          <a:p>
            <a:r>
              <a:rPr lang="zh-CN" altLang="en-US" b="1" dirty="0" smtClean="0"/>
              <a:t>	</a:t>
            </a:r>
            <a:endParaRPr lang="en-US" altLang="zh-CN" b="1" dirty="0" smtClean="0"/>
          </a:p>
          <a:p>
            <a:r>
              <a:rPr lang="en-US" altLang="zh-CN" b="1" dirty="0" smtClean="0"/>
              <a:t>perspective-origin	</a:t>
            </a:r>
            <a:r>
              <a:rPr lang="zh-CN" altLang="en-US" b="1" dirty="0" smtClean="0"/>
              <a:t>规定 </a:t>
            </a:r>
            <a:r>
              <a:rPr lang="en-US" altLang="zh-CN" b="1" dirty="0" smtClean="0"/>
              <a:t>3D </a:t>
            </a:r>
            <a:r>
              <a:rPr lang="zh-CN" altLang="en-US" b="1" dirty="0" smtClean="0"/>
              <a:t>元素的底部位置。</a:t>
            </a:r>
            <a:endParaRPr lang="en-US" altLang="zh-CN" b="1" dirty="0" smtClean="0"/>
          </a:p>
          <a:p>
            <a:r>
              <a:rPr lang="zh-CN" altLang="en-US" b="1" dirty="0"/>
              <a:t>	</a:t>
            </a:r>
            <a:endParaRPr lang="en-US" altLang="zh-CN" b="1" dirty="0"/>
          </a:p>
          <a:p>
            <a:r>
              <a:rPr lang="en-US" altLang="zh-CN" b="1" dirty="0" err="1"/>
              <a:t>backface</a:t>
            </a:r>
            <a:r>
              <a:rPr lang="en-US" altLang="zh-CN" b="1" dirty="0"/>
              <a:t>-visibility	</a:t>
            </a:r>
            <a:r>
              <a:rPr lang="zh-CN" altLang="en-US" b="1" dirty="0"/>
              <a:t>定义元素在不面对屏幕时是否可见。	</a:t>
            </a:r>
          </a:p>
        </p:txBody>
      </p:sp>
      <p:sp>
        <p:nvSpPr>
          <p:cNvPr id="5" name="矩形 4"/>
          <p:cNvSpPr/>
          <p:nvPr/>
        </p:nvSpPr>
        <p:spPr>
          <a:xfrm>
            <a:off x="632012" y="4683170"/>
            <a:ext cx="4615366" cy="369332"/>
          </a:xfrm>
          <a:prstGeom prst="rect">
            <a:avLst/>
          </a:prstGeom>
        </p:spPr>
        <p:txBody>
          <a:bodyPr wrap="none">
            <a:spAutoFit/>
          </a:bodyPr>
          <a:lstStyle/>
          <a:p>
            <a:r>
              <a:rPr lang="en-US" altLang="zh-CN" b="1" dirty="0"/>
              <a:t>transform-style: flat|preserve-3d;</a:t>
            </a:r>
            <a:endParaRPr lang="zh-CN" altLang="en-US" dirty="0"/>
          </a:p>
        </p:txBody>
      </p:sp>
      <p:sp>
        <p:nvSpPr>
          <p:cNvPr id="7" name="矩形 6"/>
          <p:cNvSpPr/>
          <p:nvPr/>
        </p:nvSpPr>
        <p:spPr>
          <a:xfrm>
            <a:off x="632012" y="4313838"/>
            <a:ext cx="5109091" cy="369332"/>
          </a:xfrm>
          <a:prstGeom prst="rect">
            <a:avLst/>
          </a:prstGeom>
        </p:spPr>
        <p:txBody>
          <a:bodyPr wrap="none">
            <a:spAutoFit/>
          </a:bodyPr>
          <a:lstStyle/>
          <a:p>
            <a:r>
              <a:rPr lang="en-US" altLang="zh-CN" b="1" dirty="0"/>
              <a:t>transform-origin: x-axis y-axis z-axis;</a:t>
            </a:r>
            <a:endParaRPr lang="zh-CN" altLang="en-US" b="1" dirty="0"/>
          </a:p>
        </p:txBody>
      </p:sp>
      <p:sp>
        <p:nvSpPr>
          <p:cNvPr id="9" name="矩形 8"/>
          <p:cNvSpPr/>
          <p:nvPr/>
        </p:nvSpPr>
        <p:spPr>
          <a:xfrm>
            <a:off x="632012" y="5052502"/>
            <a:ext cx="3730508" cy="369332"/>
          </a:xfrm>
          <a:prstGeom prst="rect">
            <a:avLst/>
          </a:prstGeom>
        </p:spPr>
        <p:txBody>
          <a:bodyPr wrap="none">
            <a:spAutoFit/>
          </a:bodyPr>
          <a:lstStyle/>
          <a:p>
            <a:r>
              <a:rPr lang="en-US" altLang="zh-CN" b="1" dirty="0"/>
              <a:t>perspective: </a:t>
            </a:r>
            <a:r>
              <a:rPr lang="en-US" altLang="zh-CN" b="1" dirty="0" err="1"/>
              <a:t>number|none</a:t>
            </a:r>
            <a:r>
              <a:rPr lang="en-US" altLang="zh-CN" b="1" dirty="0"/>
              <a:t>;</a:t>
            </a:r>
            <a:endParaRPr lang="zh-CN" altLang="en-US" b="1" dirty="0"/>
          </a:p>
        </p:txBody>
      </p:sp>
      <p:sp>
        <p:nvSpPr>
          <p:cNvPr id="11" name="矩形 10"/>
          <p:cNvSpPr/>
          <p:nvPr/>
        </p:nvSpPr>
        <p:spPr>
          <a:xfrm>
            <a:off x="632012" y="5421834"/>
            <a:ext cx="4475905" cy="369332"/>
          </a:xfrm>
          <a:prstGeom prst="rect">
            <a:avLst/>
          </a:prstGeom>
        </p:spPr>
        <p:txBody>
          <a:bodyPr wrap="none">
            <a:spAutoFit/>
          </a:bodyPr>
          <a:lstStyle/>
          <a:p>
            <a:r>
              <a:rPr lang="en-US" altLang="zh-CN" b="1" dirty="0"/>
              <a:t>perspective-origin: x-axis y-axis;</a:t>
            </a:r>
            <a:endParaRPr lang="zh-CN" altLang="en-US" b="1" dirty="0"/>
          </a:p>
        </p:txBody>
      </p:sp>
      <p:sp>
        <p:nvSpPr>
          <p:cNvPr id="13" name="矩形 12"/>
          <p:cNvSpPr/>
          <p:nvPr/>
        </p:nvSpPr>
        <p:spPr>
          <a:xfrm>
            <a:off x="632012" y="5791166"/>
            <a:ext cx="4657044" cy="369332"/>
          </a:xfrm>
          <a:prstGeom prst="rect">
            <a:avLst/>
          </a:prstGeom>
        </p:spPr>
        <p:txBody>
          <a:bodyPr wrap="none">
            <a:spAutoFit/>
          </a:bodyPr>
          <a:lstStyle/>
          <a:p>
            <a:r>
              <a:rPr lang="en-US" altLang="zh-CN" b="1" dirty="0" err="1"/>
              <a:t>backface</a:t>
            </a:r>
            <a:r>
              <a:rPr lang="en-US" altLang="zh-CN" b="1" dirty="0"/>
              <a:t>-visibility: </a:t>
            </a:r>
            <a:r>
              <a:rPr lang="en-US" altLang="zh-CN" b="1" dirty="0" err="1"/>
              <a:t>visible|hidden</a:t>
            </a:r>
            <a:r>
              <a:rPr lang="en-US" altLang="zh-CN" b="1" dirty="0"/>
              <a:t>;</a:t>
            </a:r>
            <a:endParaRPr lang="zh-CN" altLang="en-US" b="1" dirty="0"/>
          </a:p>
        </p:txBody>
      </p:sp>
    </p:spTree>
    <p:extLst>
      <p:ext uri="{BB962C8B-B14F-4D97-AF65-F5344CB8AC3E}">
        <p14:creationId xmlns:p14="http://schemas.microsoft.com/office/powerpoint/2010/main" val="3412676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2694" y="1605259"/>
            <a:ext cx="8431306" cy="4247317"/>
          </a:xfrm>
          <a:prstGeom prst="rect">
            <a:avLst/>
          </a:prstGeom>
        </p:spPr>
        <p:txBody>
          <a:bodyPr wrap="square">
            <a:spAutoFit/>
          </a:bodyPr>
          <a:lstStyle/>
          <a:p>
            <a:r>
              <a:rPr lang="zh-CN" altLang="en-US" b="1" dirty="0"/>
              <a:t>属性	</a:t>
            </a:r>
            <a:r>
              <a:rPr lang="en-US" altLang="zh-CN" b="1" dirty="0" smtClean="0"/>
              <a:t>			</a:t>
            </a:r>
            <a:r>
              <a:rPr lang="zh-CN" altLang="en-US" b="1" dirty="0" smtClean="0"/>
              <a:t>描述</a:t>
            </a:r>
            <a:r>
              <a:rPr lang="zh-CN" altLang="en-US" b="1" dirty="0"/>
              <a:t>	</a:t>
            </a:r>
            <a:endParaRPr lang="en-US" altLang="zh-CN" b="1" dirty="0"/>
          </a:p>
          <a:p>
            <a:r>
              <a:rPr lang="en-US" altLang="zh-CN" b="1" dirty="0" smtClean="0"/>
              <a:t>@</a:t>
            </a:r>
            <a:r>
              <a:rPr lang="en-US" altLang="zh-CN" b="1" dirty="0" err="1"/>
              <a:t>keyframes</a:t>
            </a:r>
            <a:r>
              <a:rPr lang="en-US" altLang="zh-CN" b="1" dirty="0"/>
              <a:t>	</a:t>
            </a:r>
            <a:r>
              <a:rPr lang="en-US" altLang="zh-CN" b="1" dirty="0" smtClean="0"/>
              <a:t>		</a:t>
            </a:r>
            <a:r>
              <a:rPr lang="zh-CN" altLang="en-US" b="1" dirty="0" smtClean="0"/>
              <a:t>规定</a:t>
            </a:r>
            <a:r>
              <a:rPr lang="zh-CN" altLang="en-US" b="1" dirty="0"/>
              <a:t>动画。	</a:t>
            </a:r>
            <a:endParaRPr lang="en-US" altLang="zh-CN" b="1" dirty="0"/>
          </a:p>
          <a:p>
            <a:r>
              <a:rPr lang="en-US" altLang="zh-CN" b="1" dirty="0"/>
              <a:t>animation	</a:t>
            </a:r>
            <a:r>
              <a:rPr lang="en-US" altLang="zh-CN" b="1" dirty="0" smtClean="0"/>
              <a:t>		</a:t>
            </a:r>
            <a:r>
              <a:rPr lang="zh-CN" altLang="en-US" b="1" dirty="0" smtClean="0"/>
              <a:t>所有</a:t>
            </a:r>
            <a:r>
              <a:rPr lang="zh-CN" altLang="en-US" b="1" dirty="0"/>
              <a:t>动画属性的简写属性，除了 </a:t>
            </a:r>
            <a:r>
              <a:rPr lang="en-US" altLang="zh-CN" b="1" dirty="0" smtClean="0"/>
              <a:t>						animation-play-state </a:t>
            </a:r>
            <a:r>
              <a:rPr lang="zh-CN" altLang="en-US" b="1" dirty="0"/>
              <a:t>属性。	</a:t>
            </a:r>
            <a:endParaRPr lang="en-US" altLang="zh-CN" b="1" dirty="0"/>
          </a:p>
          <a:p>
            <a:r>
              <a:rPr lang="en-US" altLang="zh-CN" b="1" dirty="0"/>
              <a:t>animation-name	</a:t>
            </a:r>
            <a:r>
              <a:rPr lang="en-US" altLang="zh-CN" b="1" dirty="0" smtClean="0"/>
              <a:t>	</a:t>
            </a:r>
            <a:r>
              <a:rPr lang="zh-CN" altLang="en-US" b="1" dirty="0" smtClean="0"/>
              <a:t>规定 </a:t>
            </a:r>
            <a:r>
              <a:rPr lang="en-US" altLang="zh-CN" b="1" dirty="0"/>
              <a:t>@</a:t>
            </a:r>
            <a:r>
              <a:rPr lang="en-US" altLang="zh-CN" b="1" dirty="0" err="1"/>
              <a:t>keyframes</a:t>
            </a:r>
            <a:r>
              <a:rPr lang="en-US" altLang="zh-CN" b="1" dirty="0"/>
              <a:t> </a:t>
            </a:r>
            <a:r>
              <a:rPr lang="zh-CN" altLang="en-US" b="1" dirty="0"/>
              <a:t>动画的名称</a:t>
            </a:r>
            <a:r>
              <a:rPr lang="zh-CN" altLang="en-US" b="1" dirty="0" smtClean="0"/>
              <a:t>。</a:t>
            </a:r>
            <a:endParaRPr lang="en-US" altLang="zh-CN" b="1" dirty="0"/>
          </a:p>
          <a:p>
            <a:r>
              <a:rPr lang="en-US" altLang="zh-CN" b="1" dirty="0"/>
              <a:t>animation-duration	</a:t>
            </a:r>
            <a:r>
              <a:rPr lang="en-US" altLang="zh-CN" b="1" dirty="0" smtClean="0"/>
              <a:t>	</a:t>
            </a:r>
            <a:r>
              <a:rPr lang="zh-CN" altLang="en-US" b="1" dirty="0" smtClean="0"/>
              <a:t>规定</a:t>
            </a:r>
            <a:r>
              <a:rPr lang="zh-CN" altLang="en-US" b="1" dirty="0"/>
              <a:t>动画完成一个周期所花费的秒或毫秒。</a:t>
            </a:r>
            <a:r>
              <a:rPr lang="zh-CN" altLang="en-US" b="1" dirty="0" smtClean="0"/>
              <a:t>默</a:t>
            </a:r>
            <a:r>
              <a:rPr lang="en-US" altLang="zh-CN" b="1" dirty="0" smtClean="0"/>
              <a:t>				</a:t>
            </a:r>
            <a:r>
              <a:rPr lang="zh-CN" altLang="en-US" b="1" dirty="0" smtClean="0"/>
              <a:t>认</a:t>
            </a:r>
            <a:r>
              <a:rPr lang="zh-CN" altLang="en-US" b="1" dirty="0"/>
              <a:t>是 </a:t>
            </a:r>
            <a:r>
              <a:rPr lang="en-US" altLang="zh-CN" b="1" dirty="0"/>
              <a:t>0</a:t>
            </a:r>
            <a:r>
              <a:rPr lang="zh-CN" altLang="en-US" b="1" dirty="0"/>
              <a:t>。	</a:t>
            </a:r>
            <a:endParaRPr lang="en-US" altLang="zh-CN" b="1" dirty="0"/>
          </a:p>
          <a:p>
            <a:r>
              <a:rPr lang="en-US" altLang="zh-CN" b="1" dirty="0" smtClean="0"/>
              <a:t>animation-timing-function	</a:t>
            </a:r>
            <a:r>
              <a:rPr lang="zh-CN" altLang="en-US" b="1" dirty="0" smtClean="0"/>
              <a:t>规定</a:t>
            </a:r>
            <a:r>
              <a:rPr lang="zh-CN" altLang="en-US" b="1" dirty="0"/>
              <a:t>动画的速度曲线。默认是 </a:t>
            </a:r>
            <a:r>
              <a:rPr lang="en-US" altLang="zh-CN" b="1" dirty="0" smtClean="0"/>
              <a:t>“ease”</a:t>
            </a:r>
            <a:r>
              <a:rPr lang="zh-CN" altLang="en-US" b="1" dirty="0" smtClean="0"/>
              <a:t>。</a:t>
            </a:r>
            <a:endParaRPr lang="en-US" altLang="zh-CN" b="1" dirty="0"/>
          </a:p>
          <a:p>
            <a:r>
              <a:rPr lang="en-US" altLang="zh-CN" b="1" dirty="0"/>
              <a:t>animation-delay		</a:t>
            </a:r>
            <a:r>
              <a:rPr lang="zh-CN" altLang="en-US" b="1" dirty="0" smtClean="0"/>
              <a:t>规定</a:t>
            </a:r>
            <a:r>
              <a:rPr lang="zh-CN" altLang="en-US" b="1" dirty="0"/>
              <a:t>动画何时开始。默认是 </a:t>
            </a:r>
            <a:r>
              <a:rPr lang="en-US" altLang="zh-CN" b="1" dirty="0"/>
              <a:t>0</a:t>
            </a:r>
            <a:r>
              <a:rPr lang="zh-CN" altLang="en-US" b="1" dirty="0" smtClean="0"/>
              <a:t>。</a:t>
            </a:r>
            <a:endParaRPr lang="en-US" altLang="zh-CN" b="1" dirty="0"/>
          </a:p>
          <a:p>
            <a:r>
              <a:rPr lang="en-US" altLang="zh-CN" b="1" dirty="0"/>
              <a:t>animation-iteration-count	</a:t>
            </a:r>
            <a:r>
              <a:rPr lang="zh-CN" altLang="en-US" b="1" dirty="0"/>
              <a:t>规定动画被播放的次数。默认是 </a:t>
            </a:r>
            <a:r>
              <a:rPr lang="en-US" altLang="zh-CN" b="1" dirty="0"/>
              <a:t>1</a:t>
            </a:r>
            <a:r>
              <a:rPr lang="zh-CN" altLang="en-US" b="1" dirty="0" smtClean="0"/>
              <a:t>。</a:t>
            </a:r>
            <a:r>
              <a:rPr lang="en-US" altLang="zh-CN" b="1" dirty="0" smtClean="0"/>
              <a:t>animation-direction</a:t>
            </a:r>
            <a:r>
              <a:rPr lang="en-US" altLang="zh-CN" b="1" dirty="0"/>
              <a:t>	</a:t>
            </a:r>
            <a:r>
              <a:rPr lang="en-US" altLang="zh-CN" b="1" dirty="0" smtClean="0"/>
              <a:t>	</a:t>
            </a:r>
            <a:r>
              <a:rPr lang="zh-CN" altLang="en-US" b="1" dirty="0" smtClean="0"/>
              <a:t>规定</a:t>
            </a:r>
            <a:r>
              <a:rPr lang="zh-CN" altLang="en-US" b="1" dirty="0"/>
              <a:t>动画是否在下一周期逆向地播放。默认是 </a:t>
            </a:r>
            <a:r>
              <a:rPr lang="en-US" altLang="zh-CN" b="1" dirty="0" smtClean="0"/>
              <a:t>				"</a:t>
            </a:r>
            <a:r>
              <a:rPr lang="en-US" altLang="zh-CN" b="1" dirty="0"/>
              <a:t>normal"</a:t>
            </a:r>
            <a:r>
              <a:rPr lang="zh-CN" altLang="en-US" b="1" dirty="0" smtClean="0"/>
              <a:t>。</a:t>
            </a:r>
            <a:endParaRPr lang="en-US" altLang="zh-CN" b="1" dirty="0"/>
          </a:p>
          <a:p>
            <a:r>
              <a:rPr lang="en-US" altLang="zh-CN" b="1" dirty="0"/>
              <a:t>animation-play-state	</a:t>
            </a:r>
            <a:r>
              <a:rPr lang="en-US" altLang="zh-CN" b="1" dirty="0" smtClean="0"/>
              <a:t>	</a:t>
            </a:r>
            <a:r>
              <a:rPr lang="zh-CN" altLang="en-US" b="1" dirty="0" smtClean="0"/>
              <a:t>规定</a:t>
            </a:r>
            <a:r>
              <a:rPr lang="zh-CN" altLang="en-US" b="1" dirty="0"/>
              <a:t>动画是否正在运行或暂停。默认是 </a:t>
            </a:r>
            <a:r>
              <a:rPr lang="en-US" altLang="zh-CN" b="1" dirty="0" smtClean="0"/>
              <a:t>					"</a:t>
            </a:r>
            <a:r>
              <a:rPr lang="en-US" altLang="zh-CN" b="1" dirty="0"/>
              <a:t>running"</a:t>
            </a:r>
            <a:r>
              <a:rPr lang="zh-CN" altLang="en-US" b="1" dirty="0" smtClean="0"/>
              <a:t>。</a:t>
            </a:r>
            <a:endParaRPr lang="en-US" altLang="zh-CN" b="1" dirty="0"/>
          </a:p>
          <a:p>
            <a:r>
              <a:rPr lang="en-US" altLang="zh-CN" b="1" dirty="0"/>
              <a:t>animation-fill-mode	</a:t>
            </a:r>
            <a:r>
              <a:rPr lang="en-US" altLang="zh-CN" b="1" dirty="0" smtClean="0"/>
              <a:t>	</a:t>
            </a:r>
            <a:r>
              <a:rPr lang="zh-CN" altLang="en-US" b="1" dirty="0" smtClean="0"/>
              <a:t>规定</a:t>
            </a:r>
            <a:r>
              <a:rPr lang="zh-CN" altLang="en-US" b="1" dirty="0"/>
              <a:t>对象动画时间之外的状态</a:t>
            </a:r>
            <a:r>
              <a:rPr lang="zh-CN" altLang="en-US" b="1" dirty="0" smtClean="0"/>
              <a:t>。</a:t>
            </a:r>
            <a:endParaRPr lang="zh-CN" altLang="en-US" b="1" dirty="0"/>
          </a:p>
        </p:txBody>
      </p:sp>
      <p:sp>
        <p:nvSpPr>
          <p:cNvPr id="4" name="文本框 3"/>
          <p:cNvSpPr txBox="1"/>
          <p:nvPr/>
        </p:nvSpPr>
        <p:spPr>
          <a:xfrm>
            <a:off x="605117" y="309282"/>
            <a:ext cx="1758815" cy="369332"/>
          </a:xfrm>
          <a:prstGeom prst="rect">
            <a:avLst/>
          </a:prstGeom>
          <a:noFill/>
        </p:spPr>
        <p:txBody>
          <a:bodyPr wrap="none" rtlCol="0">
            <a:spAutoFit/>
          </a:bodyPr>
          <a:lstStyle/>
          <a:p>
            <a:r>
              <a:rPr lang="en-US" altLang="zh-CN" b="1" dirty="0" smtClean="0"/>
              <a:t>ANIMATION</a:t>
            </a:r>
            <a:endParaRPr lang="zh-CN" altLang="en-US" b="1" dirty="0"/>
          </a:p>
        </p:txBody>
      </p:sp>
      <p:sp>
        <p:nvSpPr>
          <p:cNvPr id="5" name="矩形 4"/>
          <p:cNvSpPr/>
          <p:nvPr/>
        </p:nvSpPr>
        <p:spPr>
          <a:xfrm>
            <a:off x="712694" y="818771"/>
            <a:ext cx="8431306" cy="646331"/>
          </a:xfrm>
          <a:prstGeom prst="rect">
            <a:avLst/>
          </a:prstGeom>
        </p:spPr>
        <p:txBody>
          <a:bodyPr wrap="square">
            <a:spAutoFit/>
          </a:bodyPr>
          <a:lstStyle/>
          <a:p>
            <a:r>
              <a:rPr lang="en-US" altLang="zh-CN" b="1" dirty="0"/>
              <a:t>animation: name duration timing-function delay iteration-count direction;</a:t>
            </a:r>
            <a:endParaRPr lang="zh-CN" altLang="en-US" b="1" dirty="0"/>
          </a:p>
        </p:txBody>
      </p:sp>
    </p:spTree>
    <p:extLst>
      <p:ext uri="{BB962C8B-B14F-4D97-AF65-F5344CB8AC3E}">
        <p14:creationId xmlns:p14="http://schemas.microsoft.com/office/powerpoint/2010/main" val="1802594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67402" y="864205"/>
            <a:ext cx="7750840" cy="4801314"/>
          </a:xfrm>
          <a:prstGeom prst="rect">
            <a:avLst/>
          </a:prstGeom>
        </p:spPr>
        <p:txBody>
          <a:bodyPr wrap="none">
            <a:spAutoFit/>
          </a:bodyPr>
          <a:lstStyle/>
          <a:p>
            <a:r>
              <a:rPr lang="en-US" altLang="zh-CN" b="1" dirty="0"/>
              <a:t>animation: </a:t>
            </a:r>
            <a:r>
              <a:rPr lang="en-US" altLang="zh-CN" b="1" dirty="0" err="1"/>
              <a:t>myfirst</a:t>
            </a:r>
            <a:r>
              <a:rPr lang="en-US" altLang="zh-CN" b="1" dirty="0"/>
              <a:t> 5s linear 2s infinite alternate</a:t>
            </a:r>
            <a:r>
              <a:rPr lang="en-US" altLang="zh-CN" b="1" dirty="0" smtClean="0"/>
              <a:t>;</a:t>
            </a:r>
          </a:p>
          <a:p>
            <a:endParaRPr lang="en-US" altLang="zh-CN" b="1" dirty="0" smtClean="0"/>
          </a:p>
          <a:p>
            <a:r>
              <a:rPr lang="en-US" altLang="zh-CN" b="1" dirty="0" smtClean="0"/>
              <a:t>animation-duration</a:t>
            </a:r>
            <a:r>
              <a:rPr lang="en-US" altLang="zh-CN" b="1" dirty="0"/>
              <a:t>: </a:t>
            </a:r>
            <a:r>
              <a:rPr lang="en-US" altLang="zh-CN" b="1" dirty="0" smtClean="0"/>
              <a:t>2s|2000ms;</a:t>
            </a:r>
          </a:p>
          <a:p>
            <a:endParaRPr lang="en-US" altLang="zh-CN" b="1" dirty="0" smtClean="0"/>
          </a:p>
          <a:p>
            <a:r>
              <a:rPr lang="en-US" altLang="zh-CN" b="1" dirty="0"/>
              <a:t>animation-timing-function: </a:t>
            </a:r>
            <a:r>
              <a:rPr lang="en-US" altLang="zh-CN" b="1" dirty="0" err="1" smtClean="0"/>
              <a:t>linear|ease|ease-in|ease-out</a:t>
            </a:r>
            <a:r>
              <a:rPr lang="en-US" altLang="zh-CN" b="1" dirty="0" smtClean="0"/>
              <a:t>|</a:t>
            </a:r>
          </a:p>
          <a:p>
            <a:r>
              <a:rPr lang="en-US" altLang="zh-CN" b="1" dirty="0" err="1"/>
              <a:t>ease-in-out|cubic-bezier</a:t>
            </a:r>
            <a:r>
              <a:rPr lang="en-US" altLang="zh-CN" b="1" dirty="0"/>
              <a:t>(</a:t>
            </a:r>
            <a:r>
              <a:rPr lang="en-US" altLang="zh-CN" b="1" dirty="0" err="1"/>
              <a:t>n,n,n,n</a:t>
            </a:r>
            <a:r>
              <a:rPr lang="en-US" altLang="zh-CN" b="1" dirty="0" smtClean="0"/>
              <a:t>)|</a:t>
            </a:r>
            <a:r>
              <a:rPr lang="en-US" altLang="zh-CN" b="1" dirty="0"/>
              <a:t> steps</a:t>
            </a:r>
            <a:r>
              <a:rPr lang="en-US" altLang="zh-CN" b="1" dirty="0" smtClean="0"/>
              <a:t>;</a:t>
            </a:r>
          </a:p>
          <a:p>
            <a:endParaRPr lang="en-US" altLang="zh-CN" b="1" dirty="0" smtClean="0"/>
          </a:p>
          <a:p>
            <a:r>
              <a:rPr lang="en-US" altLang="zh-CN" b="1" dirty="0"/>
              <a:t>animation-delay: 2s|2000ms</a:t>
            </a:r>
            <a:r>
              <a:rPr lang="en-US" altLang="zh-CN" b="1" dirty="0" smtClean="0"/>
              <a:t>;</a:t>
            </a:r>
          </a:p>
          <a:p>
            <a:endParaRPr lang="en-US" altLang="zh-CN" b="1" dirty="0" smtClean="0"/>
          </a:p>
          <a:p>
            <a:r>
              <a:rPr lang="en-US" altLang="zh-CN" b="1" dirty="0"/>
              <a:t>animation-iteration-count: </a:t>
            </a:r>
            <a:r>
              <a:rPr lang="en-US" altLang="zh-CN" b="1" dirty="0" err="1"/>
              <a:t>n|infinite</a:t>
            </a:r>
            <a:r>
              <a:rPr lang="en-US" altLang="zh-CN" b="1" dirty="0" smtClean="0"/>
              <a:t>;</a:t>
            </a:r>
          </a:p>
          <a:p>
            <a:endParaRPr lang="en-US" altLang="zh-CN" b="1" dirty="0" smtClean="0"/>
          </a:p>
          <a:p>
            <a:r>
              <a:rPr lang="en-US" altLang="zh-CN" b="1" dirty="0"/>
              <a:t>animation-direction: normal | reverse | alternate | </a:t>
            </a:r>
            <a:endParaRPr lang="en-US" altLang="zh-CN" b="1" dirty="0" smtClean="0"/>
          </a:p>
          <a:p>
            <a:r>
              <a:rPr lang="en-US" altLang="zh-CN" b="1" dirty="0" smtClean="0"/>
              <a:t>alternate-reverse </a:t>
            </a:r>
            <a:r>
              <a:rPr lang="en-US" altLang="zh-CN" b="1" dirty="0"/>
              <a:t>;</a:t>
            </a:r>
            <a:endParaRPr lang="en-US" altLang="zh-CN" b="1" dirty="0" smtClean="0"/>
          </a:p>
          <a:p>
            <a:endParaRPr lang="en-US" altLang="zh-CN" b="1" dirty="0" smtClean="0"/>
          </a:p>
          <a:p>
            <a:r>
              <a:rPr lang="en-US" altLang="zh-CN" b="1" dirty="0"/>
              <a:t>animation-play-state: </a:t>
            </a:r>
            <a:r>
              <a:rPr lang="en-US" altLang="zh-CN" b="1" dirty="0" err="1"/>
              <a:t>paused|running</a:t>
            </a:r>
            <a:r>
              <a:rPr lang="en-US" altLang="zh-CN" b="1" dirty="0" smtClean="0"/>
              <a:t>;</a:t>
            </a:r>
          </a:p>
          <a:p>
            <a:endParaRPr lang="en-US" altLang="zh-CN" b="1" dirty="0"/>
          </a:p>
          <a:p>
            <a:r>
              <a:rPr lang="en-US" altLang="zh-CN" b="1" dirty="0"/>
              <a:t>animation-fill-mode : none | forwards | backwards | both;</a:t>
            </a:r>
            <a:endParaRPr lang="zh-CN" altLang="en-US" b="1" dirty="0"/>
          </a:p>
        </p:txBody>
      </p:sp>
    </p:spTree>
    <p:extLst>
      <p:ext uri="{BB962C8B-B14F-4D97-AF65-F5344CB8AC3E}">
        <p14:creationId xmlns:p14="http://schemas.microsoft.com/office/powerpoint/2010/main" val="2289343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5117" y="309282"/>
            <a:ext cx="1736373" cy="369332"/>
          </a:xfrm>
          <a:prstGeom prst="rect">
            <a:avLst/>
          </a:prstGeom>
          <a:noFill/>
        </p:spPr>
        <p:txBody>
          <a:bodyPr wrap="none" rtlCol="0">
            <a:spAutoFit/>
          </a:bodyPr>
          <a:lstStyle/>
          <a:p>
            <a:r>
              <a:rPr lang="en-US" altLang="zh-CN" b="1" dirty="0" smtClean="0"/>
              <a:t>TRANSTION</a:t>
            </a:r>
            <a:endParaRPr lang="zh-CN" altLang="en-US" b="1" dirty="0"/>
          </a:p>
        </p:txBody>
      </p:sp>
      <p:sp>
        <p:nvSpPr>
          <p:cNvPr id="4" name="矩形 3"/>
          <p:cNvSpPr/>
          <p:nvPr/>
        </p:nvSpPr>
        <p:spPr>
          <a:xfrm>
            <a:off x="605117" y="1425006"/>
            <a:ext cx="8296835" cy="3139321"/>
          </a:xfrm>
          <a:prstGeom prst="rect">
            <a:avLst/>
          </a:prstGeom>
        </p:spPr>
        <p:txBody>
          <a:bodyPr wrap="square">
            <a:spAutoFit/>
          </a:bodyPr>
          <a:lstStyle/>
          <a:p>
            <a:r>
              <a:rPr lang="zh-CN" altLang="en-US" b="1" dirty="0" smtClean="0"/>
              <a:t>属性</a:t>
            </a:r>
            <a:r>
              <a:rPr lang="en-US" altLang="zh-CN" b="1" dirty="0" smtClean="0"/>
              <a:t>			</a:t>
            </a:r>
            <a:r>
              <a:rPr lang="zh-CN" altLang="en-US" b="1" dirty="0" smtClean="0"/>
              <a:t>描述</a:t>
            </a:r>
            <a:r>
              <a:rPr lang="zh-CN" altLang="en-US" b="1" dirty="0"/>
              <a:t>	</a:t>
            </a:r>
            <a:endParaRPr lang="en-US" altLang="zh-CN" b="1" dirty="0" smtClean="0"/>
          </a:p>
          <a:p>
            <a:r>
              <a:rPr lang="en-US" altLang="zh-CN" b="1" dirty="0" smtClean="0"/>
              <a:t>transition</a:t>
            </a:r>
            <a:r>
              <a:rPr lang="en-US" altLang="zh-CN" b="1" dirty="0"/>
              <a:t>	</a:t>
            </a:r>
            <a:r>
              <a:rPr lang="en-US" altLang="zh-CN" b="1" dirty="0" smtClean="0"/>
              <a:t>		</a:t>
            </a:r>
            <a:r>
              <a:rPr lang="zh-CN" altLang="en-US" b="1" dirty="0" smtClean="0"/>
              <a:t>简写</a:t>
            </a:r>
            <a:r>
              <a:rPr lang="zh-CN" altLang="en-US" b="1" dirty="0"/>
              <a:t>属性，用于在一个属性中设置四个</a:t>
            </a:r>
            <a:r>
              <a:rPr lang="zh-CN" altLang="en-US" b="1" dirty="0" smtClean="0"/>
              <a:t>过渡</a:t>
            </a:r>
            <a:r>
              <a:rPr lang="en-US" altLang="zh-CN" b="1" dirty="0" smtClean="0"/>
              <a:t>				</a:t>
            </a:r>
            <a:r>
              <a:rPr lang="zh-CN" altLang="en-US" b="1" dirty="0" smtClean="0"/>
              <a:t>属性</a:t>
            </a:r>
            <a:r>
              <a:rPr lang="zh-CN" altLang="en-US" b="1" dirty="0"/>
              <a:t>。	</a:t>
            </a:r>
            <a:endParaRPr lang="en-US" altLang="zh-CN" b="1" dirty="0" smtClean="0"/>
          </a:p>
          <a:p>
            <a:endParaRPr lang="en-US" altLang="zh-CN" b="1" dirty="0"/>
          </a:p>
          <a:p>
            <a:r>
              <a:rPr lang="en-US" altLang="zh-CN" b="1" dirty="0"/>
              <a:t>transition-property	</a:t>
            </a:r>
            <a:r>
              <a:rPr lang="en-US" altLang="zh-CN" b="1" dirty="0" smtClean="0"/>
              <a:t>	</a:t>
            </a:r>
            <a:r>
              <a:rPr lang="zh-CN" altLang="en-US" b="1" dirty="0" smtClean="0"/>
              <a:t>规定</a:t>
            </a:r>
            <a:r>
              <a:rPr lang="zh-CN" altLang="en-US" b="1" dirty="0"/>
              <a:t>应用过渡的 </a:t>
            </a:r>
            <a:r>
              <a:rPr lang="en-US" altLang="zh-CN" b="1" dirty="0"/>
              <a:t>CSS </a:t>
            </a:r>
            <a:r>
              <a:rPr lang="zh-CN" altLang="en-US" b="1" dirty="0"/>
              <a:t>属性的名称。	</a:t>
            </a:r>
            <a:endParaRPr lang="en-US" altLang="zh-CN" b="1" dirty="0" smtClean="0"/>
          </a:p>
          <a:p>
            <a:endParaRPr lang="en-US" altLang="zh-CN" b="1" dirty="0"/>
          </a:p>
          <a:p>
            <a:r>
              <a:rPr lang="en-US" altLang="zh-CN" b="1" dirty="0"/>
              <a:t>transition-duration	</a:t>
            </a:r>
            <a:r>
              <a:rPr lang="en-US" altLang="zh-CN" b="1" dirty="0" smtClean="0"/>
              <a:t>	</a:t>
            </a:r>
            <a:r>
              <a:rPr lang="zh-CN" altLang="en-US" b="1" dirty="0" smtClean="0"/>
              <a:t>定义</a:t>
            </a:r>
            <a:r>
              <a:rPr lang="zh-CN" altLang="en-US" b="1" dirty="0"/>
              <a:t>过渡效果花费的时间。默认是 </a:t>
            </a:r>
            <a:r>
              <a:rPr lang="en-US" altLang="zh-CN" b="1" dirty="0"/>
              <a:t>0</a:t>
            </a:r>
            <a:r>
              <a:rPr lang="zh-CN" altLang="en-US" b="1" dirty="0"/>
              <a:t>。	</a:t>
            </a:r>
            <a:endParaRPr lang="en-US" altLang="zh-CN" b="1" dirty="0"/>
          </a:p>
          <a:p>
            <a:r>
              <a:rPr lang="en-US" altLang="zh-CN" b="1" dirty="0"/>
              <a:t>transition-timing-function	</a:t>
            </a:r>
            <a:r>
              <a:rPr lang="zh-CN" altLang="en-US" b="1" dirty="0" smtClean="0"/>
              <a:t>规定</a:t>
            </a:r>
            <a:r>
              <a:rPr lang="zh-CN" altLang="en-US" b="1" dirty="0"/>
              <a:t>过渡效果的时间曲线。默认是 </a:t>
            </a:r>
            <a:r>
              <a:rPr lang="en-US" altLang="zh-CN" b="1" dirty="0"/>
              <a:t>"ease"</a:t>
            </a:r>
            <a:r>
              <a:rPr lang="zh-CN" altLang="en-US" b="1" dirty="0"/>
              <a:t>。	</a:t>
            </a:r>
            <a:endParaRPr lang="en-US" altLang="zh-CN" b="1" dirty="0"/>
          </a:p>
          <a:p>
            <a:r>
              <a:rPr lang="en-US" altLang="zh-CN" b="1" dirty="0"/>
              <a:t>transition-delay		</a:t>
            </a:r>
            <a:r>
              <a:rPr lang="zh-CN" altLang="en-US" b="1" dirty="0" smtClean="0"/>
              <a:t>规定</a:t>
            </a:r>
            <a:r>
              <a:rPr lang="zh-CN" altLang="en-US" b="1" dirty="0"/>
              <a:t>过渡效果何时开始。默认是 </a:t>
            </a:r>
            <a:r>
              <a:rPr lang="en-US" altLang="zh-CN" b="1" dirty="0"/>
              <a:t>0</a:t>
            </a:r>
            <a:r>
              <a:rPr lang="zh-CN" altLang="en-US" b="1" dirty="0"/>
              <a:t>。</a:t>
            </a:r>
          </a:p>
        </p:txBody>
      </p:sp>
      <p:sp>
        <p:nvSpPr>
          <p:cNvPr id="5" name="矩形 4"/>
          <p:cNvSpPr/>
          <p:nvPr/>
        </p:nvSpPr>
        <p:spPr>
          <a:xfrm>
            <a:off x="605117" y="867144"/>
            <a:ext cx="6965576" cy="369332"/>
          </a:xfrm>
          <a:prstGeom prst="rect">
            <a:avLst/>
          </a:prstGeom>
        </p:spPr>
        <p:txBody>
          <a:bodyPr wrap="square">
            <a:spAutoFit/>
          </a:bodyPr>
          <a:lstStyle/>
          <a:p>
            <a:r>
              <a:rPr lang="en-US" altLang="zh-CN" b="1" dirty="0"/>
              <a:t>transition: property duration timing-function delay;</a:t>
            </a:r>
            <a:endParaRPr lang="zh-CN" altLang="en-US" b="1" dirty="0"/>
          </a:p>
        </p:txBody>
      </p:sp>
    </p:spTree>
    <p:extLst>
      <p:ext uri="{BB962C8B-B14F-4D97-AF65-F5344CB8AC3E}">
        <p14:creationId xmlns:p14="http://schemas.microsoft.com/office/powerpoint/2010/main" val="3838831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5459" y="940858"/>
            <a:ext cx="7530352" cy="2308324"/>
          </a:xfrm>
          <a:prstGeom prst="rect">
            <a:avLst/>
          </a:prstGeom>
        </p:spPr>
        <p:txBody>
          <a:bodyPr wrap="square">
            <a:spAutoFit/>
          </a:bodyPr>
          <a:lstStyle/>
          <a:p>
            <a:r>
              <a:rPr lang="en-US" altLang="zh-CN" b="1" dirty="0"/>
              <a:t>transition: property duration timing-function delay</a:t>
            </a:r>
            <a:r>
              <a:rPr lang="en-US" altLang="zh-CN" b="1" dirty="0" smtClean="0"/>
              <a:t>;</a:t>
            </a:r>
          </a:p>
          <a:p>
            <a:endParaRPr lang="en-US" altLang="zh-CN" b="1" dirty="0"/>
          </a:p>
          <a:p>
            <a:r>
              <a:rPr lang="en-US" altLang="zh-CN" b="1" dirty="0"/>
              <a:t>transition-duration: 2s|2000ms</a:t>
            </a:r>
            <a:r>
              <a:rPr lang="en-US" altLang="zh-CN" b="1" dirty="0" smtClean="0"/>
              <a:t>;</a:t>
            </a:r>
          </a:p>
          <a:p>
            <a:endParaRPr lang="en-US" altLang="zh-CN" b="1" dirty="0"/>
          </a:p>
          <a:p>
            <a:r>
              <a:rPr lang="en-US" altLang="zh-CN" b="1" dirty="0"/>
              <a:t>transition-timing-function: </a:t>
            </a:r>
            <a:r>
              <a:rPr lang="en-US" altLang="zh-CN" b="1" dirty="0" err="1" smtClean="0"/>
              <a:t>linear|ease|ease-in|ease-out|ease-in-out|cubic-bezier</a:t>
            </a:r>
            <a:r>
              <a:rPr lang="en-US" altLang="zh-CN" b="1" dirty="0" smtClean="0"/>
              <a:t>(</a:t>
            </a:r>
            <a:r>
              <a:rPr lang="en-US" altLang="zh-CN" b="1" dirty="0" err="1" smtClean="0"/>
              <a:t>n,n,n,n</a:t>
            </a:r>
            <a:r>
              <a:rPr lang="en-US" altLang="zh-CN" b="1" dirty="0" smtClean="0"/>
              <a:t>)|steps;</a:t>
            </a:r>
          </a:p>
          <a:p>
            <a:endParaRPr lang="en-US" altLang="zh-CN" b="1" dirty="0"/>
          </a:p>
          <a:p>
            <a:r>
              <a:rPr lang="en-US" altLang="zh-CN" b="1" dirty="0"/>
              <a:t>transition-delay: </a:t>
            </a:r>
            <a:r>
              <a:rPr lang="en-US" altLang="zh-CN" b="1" dirty="0" smtClean="0"/>
              <a:t>2s|2000ms;</a:t>
            </a:r>
            <a:endParaRPr lang="zh-CN" altLang="en-US" b="1" dirty="0"/>
          </a:p>
        </p:txBody>
      </p:sp>
    </p:spTree>
    <p:extLst>
      <p:ext uri="{BB962C8B-B14F-4D97-AF65-F5344CB8AC3E}">
        <p14:creationId xmlns:p14="http://schemas.microsoft.com/office/powerpoint/2010/main" val="390128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5117" y="282388"/>
            <a:ext cx="1338828" cy="369332"/>
          </a:xfrm>
          <a:prstGeom prst="rect">
            <a:avLst/>
          </a:prstGeom>
          <a:noFill/>
        </p:spPr>
        <p:txBody>
          <a:bodyPr wrap="none" rtlCol="0">
            <a:spAutoFit/>
          </a:bodyPr>
          <a:lstStyle/>
          <a:p>
            <a:r>
              <a:rPr lang="zh-CN" altLang="en-US" b="1" dirty="0" smtClean="0"/>
              <a:t>属性选择器</a:t>
            </a:r>
            <a:endParaRPr lang="zh-CN" altLang="en-US" b="1" dirty="0"/>
          </a:p>
        </p:txBody>
      </p:sp>
      <p:sp>
        <p:nvSpPr>
          <p:cNvPr id="4" name="矩形 3"/>
          <p:cNvSpPr/>
          <p:nvPr/>
        </p:nvSpPr>
        <p:spPr>
          <a:xfrm>
            <a:off x="605117" y="899210"/>
            <a:ext cx="8162365" cy="5078313"/>
          </a:xfrm>
          <a:prstGeom prst="rect">
            <a:avLst/>
          </a:prstGeom>
        </p:spPr>
        <p:txBody>
          <a:bodyPr wrap="square">
            <a:spAutoFit/>
          </a:bodyPr>
          <a:lstStyle/>
          <a:p>
            <a:r>
              <a:rPr lang="en-US" altLang="zh-CN" b="1" dirty="0"/>
              <a:t>[attribute=value]	[target=_blank]	</a:t>
            </a:r>
            <a:r>
              <a:rPr lang="en-US" altLang="zh-CN" b="1" dirty="0" smtClean="0"/>
              <a:t>target</a:t>
            </a:r>
            <a:r>
              <a:rPr lang="en-US" altLang="zh-CN" b="1" dirty="0"/>
              <a:t>="_blank" </a:t>
            </a:r>
            <a:r>
              <a:rPr lang="zh-CN" altLang="en-US" b="1" dirty="0" smtClean="0"/>
              <a:t>的</a:t>
            </a:r>
            <a:r>
              <a:rPr lang="en-US" altLang="zh-CN" b="1" dirty="0" smtClean="0"/>
              <a:t>						</a:t>
            </a:r>
            <a:r>
              <a:rPr lang="zh-CN" altLang="en-US" b="1" dirty="0" smtClean="0"/>
              <a:t>所有</a:t>
            </a:r>
            <a:r>
              <a:rPr lang="zh-CN" altLang="en-US" b="1" dirty="0"/>
              <a:t>元素</a:t>
            </a:r>
            <a:r>
              <a:rPr lang="zh-CN" altLang="en-US" b="1" dirty="0" smtClean="0"/>
              <a:t>。</a:t>
            </a:r>
            <a:endParaRPr lang="en-US" altLang="zh-CN" b="1" dirty="0"/>
          </a:p>
          <a:p>
            <a:r>
              <a:rPr lang="en-US" altLang="zh-CN" b="1" dirty="0"/>
              <a:t>[attribute~=value]	[title~=flower]	</a:t>
            </a:r>
            <a:r>
              <a:rPr lang="zh-CN" altLang="en-US" b="1" dirty="0"/>
              <a:t>选择 </a:t>
            </a:r>
            <a:r>
              <a:rPr lang="en-US" altLang="zh-CN" b="1" dirty="0"/>
              <a:t>title </a:t>
            </a:r>
            <a:r>
              <a:rPr lang="zh-CN" altLang="en-US" b="1" dirty="0"/>
              <a:t>属性包含</a:t>
            </a:r>
            <a:r>
              <a:rPr lang="zh-CN" altLang="en-US" b="1" dirty="0" smtClean="0"/>
              <a:t>单</a:t>
            </a:r>
            <a:r>
              <a:rPr lang="en-US" altLang="zh-CN" b="1" dirty="0" smtClean="0"/>
              <a:t>						</a:t>
            </a:r>
            <a:r>
              <a:rPr lang="zh-CN" altLang="en-US" b="1" dirty="0" smtClean="0"/>
              <a:t>词 </a:t>
            </a:r>
            <a:r>
              <a:rPr lang="en-US" altLang="zh-CN" b="1" dirty="0"/>
              <a:t>"flower" </a:t>
            </a:r>
            <a:r>
              <a:rPr lang="zh-CN" altLang="en-US" b="1" dirty="0"/>
              <a:t>的所有</a:t>
            </a:r>
            <a:r>
              <a:rPr lang="zh-CN" altLang="en-US" b="1" dirty="0" smtClean="0"/>
              <a:t>元</a:t>
            </a:r>
            <a:r>
              <a:rPr lang="en-US" altLang="zh-CN" b="1" dirty="0" smtClean="0"/>
              <a:t>						</a:t>
            </a:r>
            <a:r>
              <a:rPr lang="zh-CN" altLang="en-US" b="1" dirty="0" smtClean="0"/>
              <a:t>素。</a:t>
            </a:r>
            <a:endParaRPr lang="en-US" altLang="zh-CN" b="1" dirty="0"/>
          </a:p>
          <a:p>
            <a:r>
              <a:rPr lang="en-US" altLang="zh-CN" b="1" dirty="0"/>
              <a:t>[attribute|=value]	[</a:t>
            </a:r>
            <a:r>
              <a:rPr lang="en-US" altLang="zh-CN" b="1" dirty="0" err="1"/>
              <a:t>lang</a:t>
            </a:r>
            <a:r>
              <a:rPr lang="en-US" altLang="zh-CN" b="1" dirty="0"/>
              <a:t>|=</a:t>
            </a:r>
            <a:r>
              <a:rPr lang="en-US" altLang="zh-CN" b="1" dirty="0" err="1"/>
              <a:t>en</a:t>
            </a:r>
            <a:r>
              <a:rPr lang="en-US" altLang="zh-CN" b="1" dirty="0"/>
              <a:t>]	</a:t>
            </a:r>
            <a:r>
              <a:rPr lang="en-US" altLang="zh-CN" b="1" dirty="0" smtClean="0"/>
              <a:t>	</a:t>
            </a:r>
            <a:r>
              <a:rPr lang="zh-CN" altLang="en-US" b="1" dirty="0" smtClean="0"/>
              <a:t>选择 </a:t>
            </a:r>
            <a:r>
              <a:rPr lang="en-US" altLang="zh-CN" b="1" dirty="0" err="1"/>
              <a:t>lang</a:t>
            </a:r>
            <a:r>
              <a:rPr lang="en-US" altLang="zh-CN" b="1" dirty="0"/>
              <a:t> </a:t>
            </a:r>
            <a:r>
              <a:rPr lang="zh-CN" altLang="en-US" b="1" dirty="0"/>
              <a:t>属性</a:t>
            </a:r>
            <a:r>
              <a:rPr lang="zh-CN" altLang="en-US" b="1" dirty="0" smtClean="0"/>
              <a:t>值为</a:t>
            </a:r>
            <a:r>
              <a:rPr lang="en-US" altLang="zh-CN" b="1" dirty="0" smtClean="0"/>
              <a:t>						</a:t>
            </a:r>
            <a:r>
              <a:rPr lang="zh-CN" altLang="en-US" b="1" dirty="0" smtClean="0"/>
              <a:t>“</a:t>
            </a:r>
            <a:r>
              <a:rPr lang="en-US" altLang="zh-CN" b="1" dirty="0" err="1" smtClean="0"/>
              <a:t>en</a:t>
            </a:r>
            <a:r>
              <a:rPr lang="zh-CN" altLang="en-US" b="1" dirty="0" smtClean="0"/>
              <a:t>”或者以</a:t>
            </a:r>
            <a:r>
              <a:rPr lang="en-US" altLang="zh-CN" b="1" dirty="0" smtClean="0"/>
              <a:t>"</a:t>
            </a:r>
            <a:r>
              <a:rPr lang="en-US" altLang="zh-CN" b="1" dirty="0" err="1" smtClean="0"/>
              <a:t>en</a:t>
            </a:r>
            <a:r>
              <a:rPr lang="en-US" altLang="zh-CN" b="1" dirty="0" smtClean="0"/>
              <a:t>-" </a:t>
            </a:r>
            <a:r>
              <a:rPr lang="zh-CN" altLang="en-US" b="1" dirty="0" smtClean="0"/>
              <a:t>开</a:t>
            </a:r>
            <a:r>
              <a:rPr lang="en-US" altLang="zh-CN" b="1" dirty="0" smtClean="0"/>
              <a:t>						</a:t>
            </a:r>
            <a:r>
              <a:rPr lang="zh-CN" altLang="en-US" b="1" dirty="0" smtClean="0"/>
              <a:t>头</a:t>
            </a:r>
            <a:r>
              <a:rPr lang="zh-CN" altLang="en-US" b="1" dirty="0"/>
              <a:t>的所有元素</a:t>
            </a:r>
            <a:r>
              <a:rPr lang="zh-CN" altLang="en-US" b="1" dirty="0" smtClean="0"/>
              <a:t>。</a:t>
            </a:r>
            <a:endParaRPr lang="en-US" altLang="zh-CN" b="1" dirty="0" smtClean="0"/>
          </a:p>
          <a:p>
            <a:endParaRPr lang="en-US" altLang="zh-CN" b="1" dirty="0"/>
          </a:p>
          <a:p>
            <a:r>
              <a:rPr lang="en-US" altLang="zh-CN" b="1" dirty="0"/>
              <a:t>[attribute^=value]	a[</a:t>
            </a:r>
            <a:r>
              <a:rPr lang="en-US" altLang="zh-CN" b="1" dirty="0" err="1"/>
              <a:t>src</a:t>
            </a:r>
            <a:r>
              <a:rPr lang="en-US" altLang="zh-CN" b="1" dirty="0"/>
              <a:t>^="https"]	</a:t>
            </a:r>
            <a:r>
              <a:rPr lang="zh-CN" altLang="en-US" b="1" dirty="0"/>
              <a:t>选择其 </a:t>
            </a:r>
            <a:r>
              <a:rPr lang="en-US" altLang="zh-CN" b="1" dirty="0" err="1"/>
              <a:t>src</a:t>
            </a:r>
            <a:r>
              <a:rPr lang="en-US" altLang="zh-CN" b="1" dirty="0"/>
              <a:t> </a:t>
            </a:r>
            <a:r>
              <a:rPr lang="zh-CN" altLang="en-US" b="1" dirty="0"/>
              <a:t>属性值以 </a:t>
            </a:r>
            <a:r>
              <a:rPr lang="en-US" altLang="zh-CN" b="1" dirty="0" smtClean="0"/>
              <a:t>						"</a:t>
            </a:r>
            <a:r>
              <a:rPr lang="en-US" altLang="zh-CN" b="1" dirty="0"/>
              <a:t>https" </a:t>
            </a:r>
            <a:r>
              <a:rPr lang="zh-CN" altLang="en-US" b="1" dirty="0"/>
              <a:t>开头的每个 </a:t>
            </a:r>
            <a:r>
              <a:rPr lang="en-US" altLang="zh-CN" b="1" dirty="0" smtClean="0"/>
              <a:t>						&lt;</a:t>
            </a:r>
            <a:r>
              <a:rPr lang="en-US" altLang="zh-CN" b="1" dirty="0"/>
              <a:t>a&gt; </a:t>
            </a:r>
            <a:r>
              <a:rPr lang="zh-CN" altLang="en-US" b="1" dirty="0"/>
              <a:t>元素。	</a:t>
            </a:r>
            <a:endParaRPr lang="en-US" altLang="zh-CN" b="1" dirty="0"/>
          </a:p>
          <a:p>
            <a:r>
              <a:rPr lang="en-US" altLang="zh-CN" b="1" dirty="0"/>
              <a:t>[attribute$=value]	a[</a:t>
            </a:r>
            <a:r>
              <a:rPr lang="en-US" altLang="zh-CN" b="1" dirty="0" err="1"/>
              <a:t>src</a:t>
            </a:r>
            <a:r>
              <a:rPr lang="en-US" altLang="zh-CN" b="1" dirty="0"/>
              <a:t>$=".pdf"]	</a:t>
            </a:r>
            <a:r>
              <a:rPr lang="zh-CN" altLang="en-US" b="1" dirty="0"/>
              <a:t>选择其 </a:t>
            </a:r>
            <a:r>
              <a:rPr lang="en-US" altLang="zh-CN" b="1" dirty="0" err="1"/>
              <a:t>src</a:t>
            </a:r>
            <a:r>
              <a:rPr lang="en-US" altLang="zh-CN" b="1" dirty="0"/>
              <a:t> </a:t>
            </a:r>
            <a:r>
              <a:rPr lang="zh-CN" altLang="en-US" b="1" dirty="0"/>
              <a:t>属性以 </a:t>
            </a:r>
            <a:r>
              <a:rPr lang="en-US" altLang="zh-CN" b="1" dirty="0" smtClean="0"/>
              <a:t>						".</a:t>
            </a:r>
            <a:r>
              <a:rPr lang="en-US" altLang="zh-CN" b="1" dirty="0"/>
              <a:t>pdf" </a:t>
            </a:r>
            <a:r>
              <a:rPr lang="zh-CN" altLang="en-US" b="1" dirty="0"/>
              <a:t>结尾的所有 </a:t>
            </a:r>
            <a:r>
              <a:rPr lang="en-US" altLang="zh-CN" b="1" dirty="0" smtClean="0"/>
              <a:t>						&lt;</a:t>
            </a:r>
            <a:r>
              <a:rPr lang="en-US" altLang="zh-CN" b="1" dirty="0"/>
              <a:t>a&gt; </a:t>
            </a:r>
            <a:r>
              <a:rPr lang="zh-CN" altLang="en-US" b="1" dirty="0"/>
              <a:t>元素。	</a:t>
            </a:r>
            <a:endParaRPr lang="en-US" altLang="zh-CN" b="1" dirty="0"/>
          </a:p>
          <a:p>
            <a:r>
              <a:rPr lang="en-US" altLang="zh-CN" b="1" dirty="0"/>
              <a:t>[attribute*=value]	a[</a:t>
            </a:r>
            <a:r>
              <a:rPr lang="en-US" altLang="zh-CN" b="1" dirty="0" err="1"/>
              <a:t>src</a:t>
            </a:r>
            <a:r>
              <a:rPr lang="en-US" altLang="zh-CN" b="1" dirty="0"/>
              <a:t>*="</a:t>
            </a:r>
            <a:r>
              <a:rPr lang="en-US" altLang="zh-CN" b="1" dirty="0" err="1"/>
              <a:t>abc</a:t>
            </a:r>
            <a:r>
              <a:rPr lang="en-US" altLang="zh-CN" b="1" dirty="0"/>
              <a:t>"]	</a:t>
            </a:r>
            <a:r>
              <a:rPr lang="zh-CN" altLang="en-US" b="1" dirty="0"/>
              <a:t>选择其 </a:t>
            </a:r>
            <a:r>
              <a:rPr lang="en-US" altLang="zh-CN" b="1" dirty="0" err="1"/>
              <a:t>src</a:t>
            </a:r>
            <a:r>
              <a:rPr lang="en-US" altLang="zh-CN" b="1" dirty="0"/>
              <a:t> </a:t>
            </a:r>
            <a:r>
              <a:rPr lang="zh-CN" altLang="en-US" b="1" dirty="0"/>
              <a:t>属性中包含 </a:t>
            </a:r>
            <a:r>
              <a:rPr lang="en-US" altLang="zh-CN" b="1" dirty="0" smtClean="0"/>
              <a:t>						"</a:t>
            </a:r>
            <a:r>
              <a:rPr lang="en-US" altLang="zh-CN" b="1" dirty="0" err="1"/>
              <a:t>abc</a:t>
            </a:r>
            <a:r>
              <a:rPr lang="en-US" altLang="zh-CN" b="1" dirty="0"/>
              <a:t>" </a:t>
            </a:r>
            <a:r>
              <a:rPr lang="zh-CN" altLang="en-US" b="1" dirty="0"/>
              <a:t>子串的每个 </a:t>
            </a:r>
            <a:r>
              <a:rPr lang="en-US" altLang="zh-CN" b="1" dirty="0" smtClean="0"/>
              <a:t>						&lt;</a:t>
            </a:r>
            <a:r>
              <a:rPr lang="en-US" altLang="zh-CN" b="1" dirty="0"/>
              <a:t>a&gt; </a:t>
            </a:r>
            <a:r>
              <a:rPr lang="zh-CN" altLang="en-US" b="1" dirty="0"/>
              <a:t>元素</a:t>
            </a:r>
          </a:p>
        </p:txBody>
      </p:sp>
    </p:spTree>
    <p:extLst>
      <p:ext uri="{BB962C8B-B14F-4D97-AF65-F5344CB8AC3E}">
        <p14:creationId xmlns:p14="http://schemas.microsoft.com/office/powerpoint/2010/main" val="38719255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5117" y="309282"/>
            <a:ext cx="2077813" cy="369332"/>
          </a:xfrm>
          <a:prstGeom prst="rect">
            <a:avLst/>
          </a:prstGeom>
          <a:noFill/>
        </p:spPr>
        <p:txBody>
          <a:bodyPr wrap="none" rtlCol="0">
            <a:spAutoFit/>
          </a:bodyPr>
          <a:lstStyle/>
          <a:p>
            <a:r>
              <a:rPr lang="en-US" altLang="zh-CN" b="1" dirty="0" smtClean="0"/>
              <a:t>CUBIC-BEZIER</a:t>
            </a:r>
            <a:endParaRPr lang="zh-CN" altLang="en-US" b="1" dirty="0"/>
          </a:p>
        </p:txBody>
      </p:sp>
      <p:pic>
        <p:nvPicPr>
          <p:cNvPr id="6146" name="Picture 2" descr="http://e.hiphotos.baidu.com/baike/s%3D421/sign=9a6521eab8014a90853e47bf98763971/f603918fa0ec08fad54f8dff58ee3d6d55fbda1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983" y="1977035"/>
            <a:ext cx="7859028" cy="39201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ihiro.org/blog/wp-content/uploads/2011/04/css3-transi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763" y="2450532"/>
            <a:ext cx="4026460" cy="349772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06748" y="695228"/>
            <a:ext cx="7993499" cy="1200329"/>
          </a:xfrm>
          <a:prstGeom prst="rect">
            <a:avLst/>
          </a:prstGeom>
        </p:spPr>
        <p:txBody>
          <a:bodyPr wrap="square">
            <a:spAutoFit/>
          </a:bodyPr>
          <a:lstStyle/>
          <a:p>
            <a:r>
              <a:rPr lang="en-US" altLang="zh-CN" b="1" dirty="0" smtClean="0">
                <a:solidFill>
                  <a:srgbClr val="333333"/>
                </a:solidFill>
                <a:latin typeface="arial" panose="020B0604020202020204" pitchFamily="34" charset="0"/>
              </a:rPr>
              <a:t>	P0</a:t>
            </a:r>
            <a:r>
              <a:rPr lang="zh-CN" altLang="en-US" b="1" dirty="0">
                <a:solidFill>
                  <a:srgbClr val="333333"/>
                </a:solidFill>
                <a:latin typeface="arial" panose="020B0604020202020204" pitchFamily="34" charset="0"/>
              </a:rPr>
              <a:t>、</a:t>
            </a:r>
            <a:r>
              <a:rPr lang="en-US" altLang="zh-CN" b="1" dirty="0">
                <a:solidFill>
                  <a:srgbClr val="333333"/>
                </a:solidFill>
                <a:latin typeface="arial" panose="020B0604020202020204" pitchFamily="34" charset="0"/>
              </a:rPr>
              <a:t>P1</a:t>
            </a:r>
            <a:r>
              <a:rPr lang="zh-CN" altLang="en-US" b="1" dirty="0">
                <a:solidFill>
                  <a:srgbClr val="333333"/>
                </a:solidFill>
                <a:latin typeface="arial" panose="020B0604020202020204" pitchFamily="34" charset="0"/>
              </a:rPr>
              <a:t>、</a:t>
            </a:r>
            <a:r>
              <a:rPr lang="en-US" altLang="zh-CN" b="1" dirty="0">
                <a:solidFill>
                  <a:srgbClr val="333333"/>
                </a:solidFill>
                <a:latin typeface="arial" panose="020B0604020202020204" pitchFamily="34" charset="0"/>
              </a:rPr>
              <a:t>P2</a:t>
            </a:r>
            <a:r>
              <a:rPr lang="zh-CN" altLang="en-US" b="1" dirty="0">
                <a:solidFill>
                  <a:srgbClr val="333333"/>
                </a:solidFill>
                <a:latin typeface="arial" panose="020B0604020202020204" pitchFamily="34" charset="0"/>
              </a:rPr>
              <a:t>、</a:t>
            </a:r>
            <a:r>
              <a:rPr lang="en-US" altLang="zh-CN" b="1" dirty="0">
                <a:solidFill>
                  <a:srgbClr val="333333"/>
                </a:solidFill>
                <a:latin typeface="arial" panose="020B0604020202020204" pitchFamily="34" charset="0"/>
              </a:rPr>
              <a:t>P3</a:t>
            </a:r>
            <a:r>
              <a:rPr lang="zh-CN" altLang="en-US" b="1" dirty="0">
                <a:solidFill>
                  <a:srgbClr val="333333"/>
                </a:solidFill>
                <a:latin typeface="arial" panose="020B0604020202020204" pitchFamily="34" charset="0"/>
              </a:rPr>
              <a:t>四个点在平面或在三维空间中定义了三次方贝兹曲线。曲线起始于</a:t>
            </a:r>
            <a:r>
              <a:rPr lang="en-US" altLang="zh-CN" b="1" dirty="0">
                <a:solidFill>
                  <a:srgbClr val="333333"/>
                </a:solidFill>
                <a:latin typeface="arial" panose="020B0604020202020204" pitchFamily="34" charset="0"/>
              </a:rPr>
              <a:t>P0</a:t>
            </a:r>
            <a:r>
              <a:rPr lang="zh-CN" altLang="en-US" b="1" dirty="0">
                <a:solidFill>
                  <a:srgbClr val="333333"/>
                </a:solidFill>
                <a:latin typeface="arial" panose="020B0604020202020204" pitchFamily="34" charset="0"/>
              </a:rPr>
              <a:t>走向</a:t>
            </a:r>
            <a:r>
              <a:rPr lang="en-US" altLang="zh-CN" b="1" dirty="0">
                <a:solidFill>
                  <a:srgbClr val="333333"/>
                </a:solidFill>
                <a:latin typeface="arial" panose="020B0604020202020204" pitchFamily="34" charset="0"/>
              </a:rPr>
              <a:t>P1</a:t>
            </a:r>
            <a:r>
              <a:rPr lang="zh-CN" altLang="en-US" b="1" dirty="0">
                <a:solidFill>
                  <a:srgbClr val="333333"/>
                </a:solidFill>
                <a:latin typeface="arial" panose="020B0604020202020204" pitchFamily="34" charset="0"/>
              </a:rPr>
              <a:t>，并从</a:t>
            </a:r>
            <a:r>
              <a:rPr lang="en-US" altLang="zh-CN" b="1" dirty="0">
                <a:solidFill>
                  <a:srgbClr val="333333"/>
                </a:solidFill>
                <a:latin typeface="arial" panose="020B0604020202020204" pitchFamily="34" charset="0"/>
              </a:rPr>
              <a:t>P2</a:t>
            </a:r>
            <a:r>
              <a:rPr lang="zh-CN" altLang="en-US" b="1" dirty="0">
                <a:solidFill>
                  <a:srgbClr val="333333"/>
                </a:solidFill>
                <a:latin typeface="arial" panose="020B0604020202020204" pitchFamily="34" charset="0"/>
              </a:rPr>
              <a:t>的方向来到</a:t>
            </a:r>
            <a:r>
              <a:rPr lang="en-US" altLang="zh-CN" b="1" dirty="0">
                <a:solidFill>
                  <a:srgbClr val="333333"/>
                </a:solidFill>
                <a:latin typeface="arial" panose="020B0604020202020204" pitchFamily="34" charset="0"/>
              </a:rPr>
              <a:t>P3</a:t>
            </a:r>
            <a:r>
              <a:rPr lang="zh-CN" altLang="en-US" b="1" dirty="0">
                <a:solidFill>
                  <a:srgbClr val="333333"/>
                </a:solidFill>
                <a:latin typeface="arial" panose="020B0604020202020204" pitchFamily="34" charset="0"/>
              </a:rPr>
              <a:t>。一般不会经过</a:t>
            </a:r>
            <a:r>
              <a:rPr lang="en-US" altLang="zh-CN" b="1" dirty="0">
                <a:solidFill>
                  <a:srgbClr val="333333"/>
                </a:solidFill>
                <a:latin typeface="arial" panose="020B0604020202020204" pitchFamily="34" charset="0"/>
              </a:rPr>
              <a:t>P1</a:t>
            </a:r>
            <a:r>
              <a:rPr lang="zh-CN" altLang="en-US" b="1" dirty="0">
                <a:solidFill>
                  <a:srgbClr val="333333"/>
                </a:solidFill>
                <a:latin typeface="arial" panose="020B0604020202020204" pitchFamily="34" charset="0"/>
              </a:rPr>
              <a:t>或</a:t>
            </a:r>
            <a:r>
              <a:rPr lang="en-US" altLang="zh-CN" b="1" dirty="0">
                <a:solidFill>
                  <a:srgbClr val="333333"/>
                </a:solidFill>
                <a:latin typeface="arial" panose="020B0604020202020204" pitchFamily="34" charset="0"/>
              </a:rPr>
              <a:t>P2</a:t>
            </a:r>
            <a:r>
              <a:rPr lang="zh-CN" altLang="en-US" b="1" dirty="0">
                <a:solidFill>
                  <a:srgbClr val="333333"/>
                </a:solidFill>
                <a:latin typeface="arial" panose="020B0604020202020204" pitchFamily="34" charset="0"/>
              </a:rPr>
              <a:t>；这两个点只是在那里提供方向资讯。</a:t>
            </a:r>
            <a:r>
              <a:rPr lang="en-US" altLang="zh-CN" b="1" dirty="0">
                <a:solidFill>
                  <a:srgbClr val="333333"/>
                </a:solidFill>
                <a:latin typeface="arial" panose="020B0604020202020204" pitchFamily="34" charset="0"/>
              </a:rPr>
              <a:t>P0</a:t>
            </a:r>
            <a:r>
              <a:rPr lang="zh-CN" altLang="en-US" b="1" dirty="0">
                <a:solidFill>
                  <a:srgbClr val="333333"/>
                </a:solidFill>
                <a:latin typeface="arial" panose="020B0604020202020204" pitchFamily="34" charset="0"/>
              </a:rPr>
              <a:t>和</a:t>
            </a:r>
            <a:r>
              <a:rPr lang="en-US" altLang="zh-CN" b="1" dirty="0">
                <a:solidFill>
                  <a:srgbClr val="333333"/>
                </a:solidFill>
                <a:latin typeface="arial" panose="020B0604020202020204" pitchFamily="34" charset="0"/>
              </a:rPr>
              <a:t>P1</a:t>
            </a:r>
            <a:r>
              <a:rPr lang="zh-CN" altLang="en-US" b="1" dirty="0">
                <a:solidFill>
                  <a:srgbClr val="333333"/>
                </a:solidFill>
                <a:latin typeface="arial" panose="020B0604020202020204" pitchFamily="34" charset="0"/>
              </a:rPr>
              <a:t>之间的间距，决定了曲线在转而趋进</a:t>
            </a:r>
            <a:r>
              <a:rPr lang="en-US" altLang="zh-CN" b="1" dirty="0">
                <a:solidFill>
                  <a:srgbClr val="333333"/>
                </a:solidFill>
                <a:latin typeface="arial" panose="020B0604020202020204" pitchFamily="34" charset="0"/>
              </a:rPr>
              <a:t>P3</a:t>
            </a:r>
            <a:r>
              <a:rPr lang="zh-CN" altLang="en-US" b="1" dirty="0">
                <a:solidFill>
                  <a:srgbClr val="333333"/>
                </a:solidFill>
                <a:latin typeface="arial" panose="020B0604020202020204" pitchFamily="34" charset="0"/>
              </a:rPr>
              <a:t>之前，走向</a:t>
            </a:r>
            <a:r>
              <a:rPr lang="en-US" altLang="zh-CN" b="1" dirty="0">
                <a:solidFill>
                  <a:srgbClr val="333333"/>
                </a:solidFill>
                <a:latin typeface="arial" panose="020B0604020202020204" pitchFamily="34" charset="0"/>
              </a:rPr>
              <a:t>P2</a:t>
            </a:r>
            <a:r>
              <a:rPr lang="zh-CN" altLang="en-US" b="1" dirty="0">
                <a:solidFill>
                  <a:srgbClr val="333333"/>
                </a:solidFill>
                <a:latin typeface="arial" panose="020B0604020202020204" pitchFamily="34" charset="0"/>
              </a:rPr>
              <a:t>方向的“长度有多长”。</a:t>
            </a:r>
            <a:endParaRPr lang="zh-CN" altLang="en-US" b="1" dirty="0"/>
          </a:p>
        </p:txBody>
      </p:sp>
    </p:spTree>
    <p:extLst>
      <p:ext uri="{BB962C8B-B14F-4D97-AF65-F5344CB8AC3E}">
        <p14:creationId xmlns:p14="http://schemas.microsoft.com/office/powerpoint/2010/main" val="3153678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2353" y="838724"/>
            <a:ext cx="7732059" cy="2862322"/>
          </a:xfrm>
          <a:prstGeom prst="rect">
            <a:avLst/>
          </a:prstGeom>
        </p:spPr>
        <p:txBody>
          <a:bodyPr wrap="square">
            <a:spAutoFit/>
          </a:bodyPr>
          <a:lstStyle/>
          <a:p>
            <a:r>
              <a:rPr lang="en-US" altLang="zh-CN" b="1" dirty="0" smtClean="0"/>
              <a:t>	The </a:t>
            </a:r>
            <a:r>
              <a:rPr lang="en-US" altLang="zh-CN" b="1" dirty="0"/>
              <a:t>function describes a cubic </a:t>
            </a:r>
            <a:r>
              <a:rPr lang="en-US" altLang="zh-CN" b="1" dirty="0" err="1"/>
              <a:t>bezier</a:t>
            </a:r>
            <a:r>
              <a:rPr lang="en-US" altLang="zh-CN" b="1" dirty="0"/>
              <a:t> curve starting at 0,0 and ending at 1,1. It accepts four arguments (x1, y1, x2, y2) that specify coordinates for the two control points that affect the shape of the curve. The following shows standard timing keyword values along with their functional equivalents. The x axis represents the elapsed time of the animation, and y represents the progression of movement, so the more the curve points upwards, the faster the animation moves at that </a:t>
            </a:r>
            <a:r>
              <a:rPr lang="en-US" altLang="zh-CN" b="1" dirty="0" smtClean="0"/>
              <a:t>point</a:t>
            </a:r>
            <a:r>
              <a:rPr lang="zh-CN" altLang="en-US" b="1" dirty="0" smtClean="0"/>
              <a:t>：</a:t>
            </a:r>
            <a:endParaRPr lang="zh-CN" altLang="en-US" b="1" dirty="0"/>
          </a:p>
        </p:txBody>
      </p:sp>
      <p:sp>
        <p:nvSpPr>
          <p:cNvPr id="4" name="矩形 3"/>
          <p:cNvSpPr/>
          <p:nvPr/>
        </p:nvSpPr>
        <p:spPr>
          <a:xfrm>
            <a:off x="672352" y="3701046"/>
            <a:ext cx="7732059" cy="1477328"/>
          </a:xfrm>
          <a:prstGeom prst="rect">
            <a:avLst/>
          </a:prstGeom>
        </p:spPr>
        <p:txBody>
          <a:bodyPr wrap="square">
            <a:spAutoFit/>
          </a:bodyPr>
          <a:lstStyle/>
          <a:p>
            <a:r>
              <a:rPr lang="en-US" altLang="zh-CN" b="1" dirty="0" smtClean="0">
                <a:solidFill>
                  <a:srgbClr val="3C3C3C"/>
                </a:solidFill>
                <a:latin typeface="Gudea"/>
              </a:rPr>
              <a:t>	</a:t>
            </a:r>
            <a:r>
              <a:rPr lang="en-US" altLang="zh-CN" b="1" dirty="0"/>
              <a:t>For properties unrelated to opacity and color, the function accepts y coordinates outside the standard range between 0 and 1. This allows for "elastic" effects in which positions or dimensions may cross over themselves during the course of the progression. </a:t>
            </a:r>
            <a:endParaRPr lang="zh-CN" altLang="en-US" b="1" dirty="0"/>
          </a:p>
        </p:txBody>
      </p:sp>
    </p:spTree>
    <p:extLst>
      <p:ext uri="{BB962C8B-B14F-4D97-AF65-F5344CB8AC3E}">
        <p14:creationId xmlns:p14="http://schemas.microsoft.com/office/powerpoint/2010/main" val="2677087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transitF linear.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584" y="894790"/>
            <a:ext cx="219075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transitF ease.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4494" y="942943"/>
            <a:ext cx="219075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transitF easeinout.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713" y="3723715"/>
            <a:ext cx="219075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transitF easein.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4494" y="3739824"/>
            <a:ext cx="2190750" cy="21907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850713" y="3133693"/>
            <a:ext cx="4572000" cy="646331"/>
          </a:xfrm>
          <a:prstGeom prst="rect">
            <a:avLst/>
          </a:prstGeom>
        </p:spPr>
        <p:txBody>
          <a:bodyPr>
            <a:spAutoFit/>
          </a:bodyPr>
          <a:lstStyle/>
          <a:p>
            <a:r>
              <a:rPr lang="en-US" altLang="zh-CN" b="1" dirty="0">
                <a:solidFill>
                  <a:srgbClr val="3C3C3C"/>
                </a:solidFill>
                <a:latin typeface="Gudea"/>
              </a:rPr>
              <a:t>linear</a:t>
            </a:r>
            <a:r>
              <a:rPr lang="en-US" altLang="zh-CN" dirty="0">
                <a:solidFill>
                  <a:srgbClr val="3C3C3C"/>
                </a:solidFill>
                <a:latin typeface="Gudea"/>
              </a:rPr>
              <a:t> </a:t>
            </a:r>
            <a:endParaRPr lang="en-US" altLang="zh-CN" dirty="0" smtClean="0">
              <a:solidFill>
                <a:srgbClr val="3C3C3C"/>
              </a:solidFill>
              <a:latin typeface="Gudea"/>
            </a:endParaRPr>
          </a:p>
          <a:p>
            <a:r>
              <a:rPr lang="en-US" altLang="zh-CN" b="1" dirty="0" smtClean="0">
                <a:solidFill>
                  <a:srgbClr val="3C3C3C"/>
                </a:solidFill>
                <a:latin typeface="Gudea"/>
              </a:rPr>
              <a:t>cubic-</a:t>
            </a:r>
            <a:r>
              <a:rPr lang="en-US" altLang="zh-CN" b="1" dirty="0" err="1" smtClean="0">
                <a:solidFill>
                  <a:srgbClr val="3C3C3C"/>
                </a:solidFill>
                <a:latin typeface="Gudea"/>
              </a:rPr>
              <a:t>bezier</a:t>
            </a:r>
            <a:r>
              <a:rPr lang="en-US" altLang="zh-CN" b="1" dirty="0" smtClean="0">
                <a:solidFill>
                  <a:srgbClr val="3C3C3C"/>
                </a:solidFill>
                <a:latin typeface="Gudea"/>
              </a:rPr>
              <a:t>(0.0</a:t>
            </a:r>
            <a:r>
              <a:rPr lang="en-US" altLang="zh-CN" b="1" dirty="0">
                <a:solidFill>
                  <a:srgbClr val="3C3C3C"/>
                </a:solidFill>
                <a:latin typeface="Gudea"/>
              </a:rPr>
              <a:t>, 0.0, 1.0, 1.0)</a:t>
            </a:r>
            <a:endParaRPr lang="zh-CN" altLang="en-US" dirty="0"/>
          </a:p>
        </p:txBody>
      </p:sp>
      <p:sp>
        <p:nvSpPr>
          <p:cNvPr id="4" name="矩形 3"/>
          <p:cNvSpPr/>
          <p:nvPr/>
        </p:nvSpPr>
        <p:spPr>
          <a:xfrm>
            <a:off x="5184494" y="3062816"/>
            <a:ext cx="4572000" cy="646331"/>
          </a:xfrm>
          <a:prstGeom prst="rect">
            <a:avLst/>
          </a:prstGeom>
        </p:spPr>
        <p:txBody>
          <a:bodyPr>
            <a:spAutoFit/>
          </a:bodyPr>
          <a:lstStyle/>
          <a:p>
            <a:r>
              <a:rPr lang="en-US" altLang="zh-CN" b="1" dirty="0">
                <a:solidFill>
                  <a:srgbClr val="3C3C3C"/>
                </a:solidFill>
                <a:latin typeface="Gudea"/>
              </a:rPr>
              <a:t>ease</a:t>
            </a:r>
            <a:r>
              <a:rPr lang="en-US" altLang="zh-CN" dirty="0">
                <a:solidFill>
                  <a:srgbClr val="3C3C3C"/>
                </a:solidFill>
                <a:latin typeface="Gudea"/>
              </a:rPr>
              <a:t> </a:t>
            </a:r>
            <a:r>
              <a:rPr lang="en-US" altLang="zh-CN" dirty="0"/>
              <a:t/>
            </a:r>
            <a:br>
              <a:rPr lang="en-US" altLang="zh-CN" dirty="0"/>
            </a:br>
            <a:r>
              <a:rPr lang="en-US" altLang="zh-CN" b="1" dirty="0">
                <a:solidFill>
                  <a:srgbClr val="3C3C3C"/>
                </a:solidFill>
                <a:latin typeface="Gudea"/>
              </a:rPr>
              <a:t>cubic-</a:t>
            </a:r>
            <a:r>
              <a:rPr lang="en-US" altLang="zh-CN" b="1" dirty="0" err="1">
                <a:solidFill>
                  <a:srgbClr val="3C3C3C"/>
                </a:solidFill>
                <a:latin typeface="Gudea"/>
              </a:rPr>
              <a:t>bezier</a:t>
            </a:r>
            <a:r>
              <a:rPr lang="en-US" altLang="zh-CN" b="1" dirty="0">
                <a:solidFill>
                  <a:srgbClr val="3C3C3C"/>
                </a:solidFill>
                <a:latin typeface="Gudea"/>
              </a:rPr>
              <a:t>(0.25, 0.1, 0.25, 1.0)</a:t>
            </a:r>
            <a:endParaRPr lang="zh-CN" altLang="en-US" dirty="0"/>
          </a:p>
        </p:txBody>
      </p:sp>
      <p:sp>
        <p:nvSpPr>
          <p:cNvPr id="5" name="矩形 4"/>
          <p:cNvSpPr/>
          <p:nvPr/>
        </p:nvSpPr>
        <p:spPr>
          <a:xfrm>
            <a:off x="893482" y="5970774"/>
            <a:ext cx="4572000" cy="646331"/>
          </a:xfrm>
          <a:prstGeom prst="rect">
            <a:avLst/>
          </a:prstGeom>
        </p:spPr>
        <p:txBody>
          <a:bodyPr>
            <a:spAutoFit/>
          </a:bodyPr>
          <a:lstStyle/>
          <a:p>
            <a:r>
              <a:rPr lang="en-US" altLang="zh-CN" b="1" dirty="0">
                <a:solidFill>
                  <a:srgbClr val="3C3C3C"/>
                </a:solidFill>
                <a:latin typeface="Gudea"/>
              </a:rPr>
              <a:t>ease-in-out</a:t>
            </a:r>
            <a:r>
              <a:rPr lang="en-US" altLang="zh-CN" dirty="0">
                <a:solidFill>
                  <a:srgbClr val="3C3C3C"/>
                </a:solidFill>
                <a:latin typeface="Gudea"/>
              </a:rPr>
              <a:t> </a:t>
            </a:r>
            <a:r>
              <a:rPr lang="en-US" altLang="zh-CN" dirty="0"/>
              <a:t/>
            </a:r>
            <a:br>
              <a:rPr lang="en-US" altLang="zh-CN" dirty="0"/>
            </a:br>
            <a:r>
              <a:rPr lang="en-US" altLang="zh-CN" b="1" dirty="0">
                <a:solidFill>
                  <a:srgbClr val="3C3C3C"/>
                </a:solidFill>
                <a:latin typeface="Gudea"/>
              </a:rPr>
              <a:t>cubic-</a:t>
            </a:r>
            <a:r>
              <a:rPr lang="en-US" altLang="zh-CN" b="1" dirty="0" err="1">
                <a:solidFill>
                  <a:srgbClr val="3C3C3C"/>
                </a:solidFill>
                <a:latin typeface="Gudea"/>
              </a:rPr>
              <a:t>bezier</a:t>
            </a:r>
            <a:r>
              <a:rPr lang="en-US" altLang="zh-CN" b="1" dirty="0">
                <a:solidFill>
                  <a:srgbClr val="3C3C3C"/>
                </a:solidFill>
                <a:latin typeface="Gudea"/>
              </a:rPr>
              <a:t>(0.42, 0, 0.58, 1.0)</a:t>
            </a:r>
            <a:endParaRPr lang="zh-CN" altLang="en-US" dirty="0"/>
          </a:p>
        </p:txBody>
      </p:sp>
      <p:sp>
        <p:nvSpPr>
          <p:cNvPr id="6" name="矩形 5"/>
          <p:cNvSpPr/>
          <p:nvPr/>
        </p:nvSpPr>
        <p:spPr>
          <a:xfrm>
            <a:off x="5311588" y="6027752"/>
            <a:ext cx="4572000" cy="646331"/>
          </a:xfrm>
          <a:prstGeom prst="rect">
            <a:avLst/>
          </a:prstGeom>
        </p:spPr>
        <p:txBody>
          <a:bodyPr>
            <a:spAutoFit/>
          </a:bodyPr>
          <a:lstStyle/>
          <a:p>
            <a:r>
              <a:rPr lang="en-US" altLang="zh-CN" b="1" dirty="0">
                <a:solidFill>
                  <a:srgbClr val="3C3C3C"/>
                </a:solidFill>
                <a:latin typeface="Gudea"/>
              </a:rPr>
              <a:t>ease-in</a:t>
            </a:r>
            <a:r>
              <a:rPr lang="en-US" altLang="zh-CN" dirty="0">
                <a:solidFill>
                  <a:srgbClr val="3C3C3C"/>
                </a:solidFill>
                <a:latin typeface="Gudea"/>
              </a:rPr>
              <a:t> </a:t>
            </a:r>
            <a:r>
              <a:rPr lang="en-US" altLang="zh-CN" dirty="0"/>
              <a:t/>
            </a:r>
            <a:br>
              <a:rPr lang="en-US" altLang="zh-CN" dirty="0"/>
            </a:br>
            <a:r>
              <a:rPr lang="en-US" altLang="zh-CN" b="1" dirty="0">
                <a:solidFill>
                  <a:srgbClr val="3C3C3C"/>
                </a:solidFill>
                <a:latin typeface="Gudea"/>
              </a:rPr>
              <a:t>cubic-</a:t>
            </a:r>
            <a:r>
              <a:rPr lang="en-US" altLang="zh-CN" b="1" dirty="0" err="1">
                <a:solidFill>
                  <a:srgbClr val="3C3C3C"/>
                </a:solidFill>
                <a:latin typeface="Gudea"/>
              </a:rPr>
              <a:t>bezier</a:t>
            </a:r>
            <a:r>
              <a:rPr lang="en-US" altLang="zh-CN" b="1" dirty="0">
                <a:solidFill>
                  <a:srgbClr val="3C3C3C"/>
                </a:solidFill>
                <a:latin typeface="Gudea"/>
              </a:rPr>
              <a:t>(0.42, 0, 1.0, 1.0)</a:t>
            </a:r>
            <a:endParaRPr lang="zh-CN" altLang="en-US" dirty="0"/>
          </a:p>
        </p:txBody>
      </p:sp>
    </p:spTree>
    <p:extLst>
      <p:ext uri="{BB962C8B-B14F-4D97-AF65-F5344CB8AC3E}">
        <p14:creationId xmlns:p14="http://schemas.microsoft.com/office/powerpoint/2010/main" val="202239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5117" y="282388"/>
            <a:ext cx="1338828" cy="369332"/>
          </a:xfrm>
          <a:prstGeom prst="rect">
            <a:avLst/>
          </a:prstGeom>
          <a:noFill/>
        </p:spPr>
        <p:txBody>
          <a:bodyPr wrap="none" rtlCol="0">
            <a:spAutoFit/>
          </a:bodyPr>
          <a:lstStyle/>
          <a:p>
            <a:r>
              <a:rPr lang="zh-CN" altLang="en-US" b="1" dirty="0" smtClean="0"/>
              <a:t>伪类选择器</a:t>
            </a:r>
            <a:endParaRPr lang="zh-CN" altLang="en-US" b="1" dirty="0"/>
          </a:p>
        </p:txBody>
      </p:sp>
      <p:sp>
        <p:nvSpPr>
          <p:cNvPr id="4" name="矩形 3"/>
          <p:cNvSpPr/>
          <p:nvPr/>
        </p:nvSpPr>
        <p:spPr>
          <a:xfrm>
            <a:off x="605117" y="860387"/>
            <a:ext cx="8498540" cy="4524315"/>
          </a:xfrm>
          <a:prstGeom prst="rect">
            <a:avLst/>
          </a:prstGeom>
        </p:spPr>
        <p:txBody>
          <a:bodyPr wrap="square">
            <a:spAutoFit/>
          </a:bodyPr>
          <a:lstStyle/>
          <a:p>
            <a:r>
              <a:rPr lang="en-US" altLang="zh-CN" b="1" dirty="0"/>
              <a:t>:first-of-type	</a:t>
            </a:r>
            <a:r>
              <a:rPr lang="en-US" altLang="zh-CN" b="1" dirty="0" smtClean="0"/>
              <a:t>p:first-of-type</a:t>
            </a:r>
            <a:r>
              <a:rPr lang="en-US" altLang="zh-CN" b="1" dirty="0"/>
              <a:t>	</a:t>
            </a:r>
            <a:r>
              <a:rPr lang="en-US" altLang="zh-CN" b="1" dirty="0" smtClean="0"/>
              <a:t>	</a:t>
            </a:r>
            <a:r>
              <a:rPr lang="zh-CN" altLang="en-US" b="1" dirty="0" smtClean="0"/>
              <a:t>选择</a:t>
            </a:r>
            <a:r>
              <a:rPr lang="zh-CN" altLang="en-US" b="1" dirty="0"/>
              <a:t>属于其父元素的首个 </a:t>
            </a:r>
            <a:r>
              <a:rPr lang="en-US" altLang="zh-CN" b="1" dirty="0" smtClean="0"/>
              <a:t>							&lt;</a:t>
            </a:r>
            <a:r>
              <a:rPr lang="en-US" altLang="zh-CN" b="1" dirty="0"/>
              <a:t>p&gt; </a:t>
            </a:r>
            <a:r>
              <a:rPr lang="zh-CN" altLang="en-US" b="1" dirty="0"/>
              <a:t>元素的每个 </a:t>
            </a:r>
            <a:r>
              <a:rPr lang="en-US" altLang="zh-CN" b="1" dirty="0"/>
              <a:t>&lt;p&gt; </a:t>
            </a:r>
            <a:r>
              <a:rPr lang="zh-CN" altLang="en-US" b="1" dirty="0"/>
              <a:t>元素。	</a:t>
            </a:r>
            <a:endParaRPr lang="en-US" altLang="zh-CN" b="1" dirty="0"/>
          </a:p>
          <a:p>
            <a:r>
              <a:rPr lang="en-US" altLang="zh-CN" b="1" dirty="0"/>
              <a:t>:last-of-type	p:last-of-type	</a:t>
            </a:r>
            <a:r>
              <a:rPr lang="en-US" altLang="zh-CN" b="1" dirty="0" smtClean="0"/>
              <a:t>	</a:t>
            </a:r>
            <a:r>
              <a:rPr lang="zh-CN" altLang="en-US" b="1" dirty="0" smtClean="0"/>
              <a:t>选择</a:t>
            </a:r>
            <a:r>
              <a:rPr lang="zh-CN" altLang="en-US" b="1" dirty="0"/>
              <a:t>属于其父元素的最后 </a:t>
            </a:r>
            <a:r>
              <a:rPr lang="en-US" altLang="zh-CN" b="1" dirty="0"/>
              <a:t>&lt;p&gt; </a:t>
            </a:r>
            <a:r>
              <a:rPr lang="zh-CN" altLang="en-US" b="1" dirty="0" smtClean="0"/>
              <a:t>元素</a:t>
            </a:r>
            <a:r>
              <a:rPr lang="en-US" altLang="zh-CN" b="1" dirty="0" smtClean="0"/>
              <a:t>					</a:t>
            </a:r>
            <a:r>
              <a:rPr lang="zh-CN" altLang="en-US" b="1" dirty="0" smtClean="0"/>
              <a:t>的</a:t>
            </a:r>
            <a:r>
              <a:rPr lang="zh-CN" altLang="en-US" b="1" dirty="0"/>
              <a:t>每个 </a:t>
            </a:r>
            <a:r>
              <a:rPr lang="en-US" altLang="zh-CN" b="1" dirty="0"/>
              <a:t>&lt;p&gt; </a:t>
            </a:r>
            <a:r>
              <a:rPr lang="zh-CN" altLang="en-US" b="1" dirty="0"/>
              <a:t>元素</a:t>
            </a:r>
            <a:r>
              <a:rPr lang="zh-CN" altLang="en-US" b="1" dirty="0" smtClean="0"/>
              <a:t>。</a:t>
            </a:r>
            <a:endParaRPr lang="en-US" altLang="zh-CN" b="1" dirty="0"/>
          </a:p>
          <a:p>
            <a:r>
              <a:rPr lang="en-US" altLang="zh-CN" b="1" dirty="0"/>
              <a:t>:only-of-type	p:only-of-type	</a:t>
            </a:r>
            <a:r>
              <a:rPr lang="zh-CN" altLang="en-US" b="1" dirty="0"/>
              <a:t>选择属于其父元素唯一的 </a:t>
            </a:r>
            <a:r>
              <a:rPr lang="en-US" altLang="zh-CN" b="1" dirty="0"/>
              <a:t>&lt;p&gt; </a:t>
            </a:r>
            <a:r>
              <a:rPr lang="zh-CN" altLang="en-US" b="1" dirty="0" smtClean="0"/>
              <a:t>元素</a:t>
            </a:r>
            <a:r>
              <a:rPr lang="en-US" altLang="zh-CN" b="1" dirty="0" smtClean="0"/>
              <a:t>					</a:t>
            </a:r>
            <a:r>
              <a:rPr lang="zh-CN" altLang="en-US" b="1" dirty="0" smtClean="0"/>
              <a:t>的</a:t>
            </a:r>
            <a:r>
              <a:rPr lang="zh-CN" altLang="en-US" b="1" dirty="0"/>
              <a:t>每个 </a:t>
            </a:r>
            <a:r>
              <a:rPr lang="en-US" altLang="zh-CN" b="1" dirty="0"/>
              <a:t>&lt;p&gt; </a:t>
            </a:r>
            <a:r>
              <a:rPr lang="zh-CN" altLang="en-US" b="1" dirty="0" smtClean="0"/>
              <a:t>元素。</a:t>
            </a:r>
            <a:endParaRPr lang="en-US" altLang="zh-CN" b="1" dirty="0"/>
          </a:p>
          <a:p>
            <a:r>
              <a:rPr lang="en-US" altLang="zh-CN" b="1" dirty="0"/>
              <a:t>:only-child	p:only-child	</a:t>
            </a:r>
            <a:r>
              <a:rPr lang="en-US" altLang="zh-CN" b="1" dirty="0" smtClean="0"/>
              <a:t>	</a:t>
            </a:r>
            <a:r>
              <a:rPr lang="zh-CN" altLang="en-US" b="1" dirty="0" smtClean="0"/>
              <a:t>选择</a:t>
            </a:r>
            <a:r>
              <a:rPr lang="zh-CN" altLang="en-US" b="1" dirty="0"/>
              <a:t>属于其父元素的唯一子元素的</a:t>
            </a:r>
            <a:r>
              <a:rPr lang="zh-CN" altLang="en-US" b="1" dirty="0" smtClean="0"/>
              <a:t>每</a:t>
            </a:r>
            <a:r>
              <a:rPr lang="en-US" altLang="zh-CN" b="1" dirty="0" smtClean="0"/>
              <a:t>					</a:t>
            </a:r>
            <a:r>
              <a:rPr lang="zh-CN" altLang="en-US" b="1" dirty="0" smtClean="0"/>
              <a:t>个 </a:t>
            </a:r>
            <a:r>
              <a:rPr lang="en-US" altLang="zh-CN" b="1" dirty="0"/>
              <a:t>&lt;p&gt; </a:t>
            </a:r>
            <a:r>
              <a:rPr lang="zh-CN" altLang="en-US" b="1" dirty="0"/>
              <a:t>元素</a:t>
            </a:r>
            <a:r>
              <a:rPr lang="zh-CN" altLang="en-US" b="1" dirty="0" smtClean="0"/>
              <a:t>。</a:t>
            </a:r>
            <a:endParaRPr lang="en-US" altLang="zh-CN" b="1" dirty="0"/>
          </a:p>
          <a:p>
            <a:r>
              <a:rPr lang="en-US" altLang="zh-CN" b="1" dirty="0"/>
              <a:t>:nth-child(n)	p:nth-child(2)	</a:t>
            </a:r>
            <a:r>
              <a:rPr lang="en-US" altLang="zh-CN" b="1" dirty="0" smtClean="0"/>
              <a:t>	</a:t>
            </a:r>
            <a:r>
              <a:rPr lang="zh-CN" altLang="en-US" b="1" dirty="0" smtClean="0"/>
              <a:t>选择</a:t>
            </a:r>
            <a:r>
              <a:rPr lang="zh-CN" altLang="en-US" b="1" dirty="0"/>
              <a:t>属于其父元素的第二个子元素</a:t>
            </a:r>
            <a:r>
              <a:rPr lang="zh-CN" altLang="en-US" b="1" dirty="0" smtClean="0"/>
              <a:t>的</a:t>
            </a:r>
            <a:r>
              <a:rPr lang="en-US" altLang="zh-CN" b="1" dirty="0" smtClean="0"/>
              <a:t>					</a:t>
            </a:r>
            <a:r>
              <a:rPr lang="zh-CN" altLang="en-US" b="1" dirty="0" smtClean="0"/>
              <a:t>每个 </a:t>
            </a:r>
            <a:r>
              <a:rPr lang="en-US" altLang="zh-CN" b="1" dirty="0"/>
              <a:t>&lt;p&gt; </a:t>
            </a:r>
            <a:r>
              <a:rPr lang="zh-CN" altLang="en-US" b="1" dirty="0"/>
              <a:t>元素。	</a:t>
            </a:r>
            <a:endParaRPr lang="en-US" altLang="zh-CN" b="1" dirty="0"/>
          </a:p>
          <a:p>
            <a:r>
              <a:rPr lang="en-US" altLang="zh-CN" b="1" dirty="0"/>
              <a:t>:nth-last-child(n)	p:nth-last-child(2)	</a:t>
            </a:r>
            <a:r>
              <a:rPr lang="zh-CN" altLang="en-US" b="1" dirty="0"/>
              <a:t>同上，从最后一个子元素</a:t>
            </a:r>
            <a:r>
              <a:rPr lang="zh-CN" altLang="en-US" b="1" dirty="0" smtClean="0"/>
              <a:t>开</a:t>
            </a:r>
            <a:r>
              <a:rPr lang="en-US" altLang="zh-CN" b="1" dirty="0" smtClean="0"/>
              <a:t>						</a:t>
            </a:r>
            <a:r>
              <a:rPr lang="zh-CN" altLang="en-US" b="1" dirty="0" smtClean="0"/>
              <a:t>始</a:t>
            </a:r>
            <a:r>
              <a:rPr lang="zh-CN" altLang="en-US" b="1" dirty="0"/>
              <a:t>计数。	</a:t>
            </a:r>
            <a:endParaRPr lang="en-US" altLang="zh-CN" b="1" dirty="0"/>
          </a:p>
          <a:p>
            <a:r>
              <a:rPr lang="en-US" altLang="zh-CN" b="1" dirty="0"/>
              <a:t>:nth-of-type(n)	p:nth-of-type(2)	</a:t>
            </a:r>
            <a:r>
              <a:rPr lang="zh-CN" altLang="en-US" b="1" dirty="0"/>
              <a:t>选择属于其父元素第二个 </a:t>
            </a:r>
            <a:r>
              <a:rPr lang="en-US" altLang="zh-CN" b="1" dirty="0" smtClean="0"/>
              <a:t>						&lt;</a:t>
            </a:r>
            <a:r>
              <a:rPr lang="en-US" altLang="zh-CN" b="1" dirty="0"/>
              <a:t>p&gt; </a:t>
            </a:r>
            <a:r>
              <a:rPr lang="zh-CN" altLang="en-US" b="1" dirty="0"/>
              <a:t>元素的每个 </a:t>
            </a:r>
            <a:r>
              <a:rPr lang="en-US" altLang="zh-CN" b="1" dirty="0"/>
              <a:t>&lt;p&gt; </a:t>
            </a:r>
            <a:r>
              <a:rPr lang="zh-CN" altLang="en-US" b="1" dirty="0"/>
              <a:t>元素</a:t>
            </a:r>
            <a:r>
              <a:rPr lang="zh-CN" altLang="en-US" b="1" dirty="0" smtClean="0"/>
              <a:t>。</a:t>
            </a:r>
            <a:endParaRPr lang="en-US" altLang="zh-CN" b="1" dirty="0"/>
          </a:p>
          <a:p>
            <a:r>
              <a:rPr lang="en-US" altLang="zh-CN" b="1" dirty="0"/>
              <a:t>:nth-last-of-type(n)	p:nth-last-of-type(2)	</a:t>
            </a:r>
            <a:r>
              <a:rPr lang="zh-CN" altLang="en-US" b="1" dirty="0"/>
              <a:t>同上，但是从最后一个子</a:t>
            </a:r>
            <a:r>
              <a:rPr lang="zh-CN" altLang="en-US" b="1" dirty="0" smtClean="0"/>
              <a:t>元</a:t>
            </a:r>
            <a:r>
              <a:rPr lang="en-US" altLang="zh-CN" b="1" dirty="0" smtClean="0"/>
              <a:t>						</a:t>
            </a:r>
            <a:r>
              <a:rPr lang="zh-CN" altLang="en-US" b="1" dirty="0" smtClean="0"/>
              <a:t>素</a:t>
            </a:r>
            <a:r>
              <a:rPr lang="zh-CN" altLang="en-US" b="1" dirty="0"/>
              <a:t>开始计数</a:t>
            </a:r>
            <a:r>
              <a:rPr lang="zh-CN" altLang="en-US" b="1" dirty="0" smtClean="0"/>
              <a:t>。</a:t>
            </a:r>
            <a:endParaRPr lang="en-US" altLang="zh-CN" b="1" dirty="0"/>
          </a:p>
        </p:txBody>
      </p:sp>
    </p:spTree>
    <p:extLst>
      <p:ext uri="{BB962C8B-B14F-4D97-AF65-F5344CB8AC3E}">
        <p14:creationId xmlns:p14="http://schemas.microsoft.com/office/powerpoint/2010/main" val="2644420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3036" y="914070"/>
            <a:ext cx="7597588" cy="4247317"/>
          </a:xfrm>
          <a:prstGeom prst="rect">
            <a:avLst/>
          </a:prstGeom>
        </p:spPr>
        <p:txBody>
          <a:bodyPr wrap="square">
            <a:spAutoFit/>
          </a:bodyPr>
          <a:lstStyle/>
          <a:p>
            <a:pPr lvl="0"/>
            <a:r>
              <a:rPr lang="en-US" altLang="zh-CN" b="1" dirty="0">
                <a:solidFill>
                  <a:prstClr val="black"/>
                </a:solidFill>
              </a:rPr>
              <a:t>:last-child	p:last-child		</a:t>
            </a:r>
            <a:r>
              <a:rPr lang="zh-CN" altLang="en-US" b="1" dirty="0">
                <a:solidFill>
                  <a:prstClr val="black"/>
                </a:solidFill>
              </a:rPr>
              <a:t>选择属于其父元素最后一个子元素每</a:t>
            </a:r>
            <a:r>
              <a:rPr lang="en-US" altLang="zh-CN" b="1" dirty="0">
                <a:solidFill>
                  <a:prstClr val="black"/>
                </a:solidFill>
              </a:rPr>
              <a:t>				</a:t>
            </a:r>
            <a:r>
              <a:rPr lang="zh-CN" altLang="en-US" b="1" dirty="0" smtClean="0">
                <a:solidFill>
                  <a:prstClr val="black"/>
                </a:solidFill>
              </a:rPr>
              <a:t>个 </a:t>
            </a:r>
            <a:r>
              <a:rPr lang="en-US" altLang="zh-CN" b="1" dirty="0">
                <a:solidFill>
                  <a:prstClr val="black"/>
                </a:solidFill>
              </a:rPr>
              <a:t>&lt;p&gt; </a:t>
            </a:r>
            <a:r>
              <a:rPr lang="zh-CN" altLang="en-US" b="1" dirty="0">
                <a:solidFill>
                  <a:prstClr val="black"/>
                </a:solidFill>
              </a:rPr>
              <a:t>元素。</a:t>
            </a:r>
            <a:endParaRPr lang="en-US" altLang="zh-CN" b="1" dirty="0">
              <a:solidFill>
                <a:prstClr val="black"/>
              </a:solidFill>
            </a:endParaRPr>
          </a:p>
          <a:p>
            <a:pPr lvl="0"/>
            <a:r>
              <a:rPr lang="en-US" altLang="zh-CN" b="1" dirty="0">
                <a:solidFill>
                  <a:prstClr val="black"/>
                </a:solidFill>
              </a:rPr>
              <a:t>:root		:root			</a:t>
            </a:r>
            <a:r>
              <a:rPr lang="zh-CN" altLang="en-US" b="1" dirty="0">
                <a:solidFill>
                  <a:prstClr val="black"/>
                </a:solidFill>
              </a:rPr>
              <a:t>选择文档的根元素。	</a:t>
            </a:r>
            <a:endParaRPr lang="en-US" altLang="zh-CN" b="1" dirty="0">
              <a:solidFill>
                <a:prstClr val="black"/>
              </a:solidFill>
            </a:endParaRPr>
          </a:p>
          <a:p>
            <a:pPr lvl="0"/>
            <a:r>
              <a:rPr lang="en-US" altLang="zh-CN" b="1" dirty="0">
                <a:solidFill>
                  <a:prstClr val="black"/>
                </a:solidFill>
              </a:rPr>
              <a:t>:empty		p:empty		</a:t>
            </a:r>
            <a:r>
              <a:rPr lang="zh-CN" altLang="en-US" b="1" dirty="0">
                <a:solidFill>
                  <a:prstClr val="black"/>
                </a:solidFill>
              </a:rPr>
              <a:t>选择没有子元素的每个 </a:t>
            </a:r>
            <a:r>
              <a:rPr lang="en-US" altLang="zh-CN" b="1" dirty="0">
                <a:solidFill>
                  <a:prstClr val="black"/>
                </a:solidFill>
              </a:rPr>
              <a:t>&lt;p&gt; </a:t>
            </a:r>
            <a:r>
              <a:rPr lang="zh-CN" altLang="en-US" b="1" dirty="0">
                <a:solidFill>
                  <a:prstClr val="black"/>
                </a:solidFill>
              </a:rPr>
              <a:t>元素</a:t>
            </a:r>
            <a:r>
              <a:rPr lang="en-US" altLang="zh-CN" b="1" dirty="0">
                <a:solidFill>
                  <a:prstClr val="black"/>
                </a:solidFill>
              </a:rPr>
              <a:t>				</a:t>
            </a:r>
            <a:r>
              <a:rPr lang="zh-CN" altLang="en-US" b="1" dirty="0" smtClean="0">
                <a:solidFill>
                  <a:prstClr val="black"/>
                </a:solidFill>
              </a:rPr>
              <a:t>（</a:t>
            </a:r>
            <a:r>
              <a:rPr lang="zh-CN" altLang="en-US" b="1" dirty="0">
                <a:solidFill>
                  <a:prstClr val="black"/>
                </a:solidFill>
              </a:rPr>
              <a:t>包括文本节点）	</a:t>
            </a:r>
            <a:endParaRPr lang="en-US" altLang="zh-CN" b="1" dirty="0">
              <a:solidFill>
                <a:prstClr val="black"/>
              </a:solidFill>
            </a:endParaRPr>
          </a:p>
          <a:p>
            <a:pPr lvl="0"/>
            <a:r>
              <a:rPr lang="en-US" altLang="zh-CN" b="1" dirty="0">
                <a:solidFill>
                  <a:prstClr val="black"/>
                </a:solidFill>
              </a:rPr>
              <a:t>:target	</a:t>
            </a:r>
            <a:r>
              <a:rPr lang="en-US" altLang="zh-CN" b="1" dirty="0" smtClean="0">
                <a:solidFill>
                  <a:prstClr val="black"/>
                </a:solidFill>
              </a:rPr>
              <a:t>	#</a:t>
            </a:r>
            <a:r>
              <a:rPr lang="en-US" altLang="zh-CN" b="1" dirty="0">
                <a:solidFill>
                  <a:prstClr val="black"/>
                </a:solidFill>
              </a:rPr>
              <a:t>news:target	</a:t>
            </a:r>
            <a:r>
              <a:rPr lang="en-US" altLang="zh-CN" b="1" dirty="0" smtClean="0">
                <a:solidFill>
                  <a:prstClr val="black"/>
                </a:solidFill>
              </a:rPr>
              <a:t>	</a:t>
            </a:r>
            <a:r>
              <a:rPr lang="zh-CN" altLang="en-US" b="1" dirty="0" smtClean="0">
                <a:solidFill>
                  <a:prstClr val="black"/>
                </a:solidFill>
              </a:rPr>
              <a:t>选择</a:t>
            </a:r>
            <a:r>
              <a:rPr lang="zh-CN" altLang="en-US" b="1" dirty="0">
                <a:solidFill>
                  <a:prstClr val="black"/>
                </a:solidFill>
              </a:rPr>
              <a:t>当前活动的 </a:t>
            </a:r>
            <a:r>
              <a:rPr lang="en-US" altLang="zh-CN" b="1" dirty="0">
                <a:solidFill>
                  <a:prstClr val="black"/>
                </a:solidFill>
              </a:rPr>
              <a:t>#news </a:t>
            </a:r>
            <a:r>
              <a:rPr lang="en-US" altLang="zh-CN" b="1" dirty="0" smtClean="0">
                <a:solidFill>
                  <a:prstClr val="black"/>
                </a:solidFill>
              </a:rPr>
              <a:t>						</a:t>
            </a:r>
            <a:r>
              <a:rPr lang="zh-CN" altLang="en-US" b="1" dirty="0" smtClean="0">
                <a:solidFill>
                  <a:prstClr val="black"/>
                </a:solidFill>
              </a:rPr>
              <a:t>元素</a:t>
            </a:r>
            <a:r>
              <a:rPr lang="zh-CN" altLang="en-US" b="1" dirty="0">
                <a:solidFill>
                  <a:prstClr val="black"/>
                </a:solidFill>
              </a:rPr>
              <a:t>。	</a:t>
            </a:r>
            <a:endParaRPr lang="en-US" altLang="zh-CN" b="1" dirty="0">
              <a:solidFill>
                <a:prstClr val="black"/>
              </a:solidFill>
            </a:endParaRPr>
          </a:p>
          <a:p>
            <a:pPr lvl="0"/>
            <a:r>
              <a:rPr lang="en-US" altLang="zh-CN" b="1" dirty="0">
                <a:solidFill>
                  <a:prstClr val="black"/>
                </a:solidFill>
              </a:rPr>
              <a:t>:enabled	</a:t>
            </a:r>
            <a:r>
              <a:rPr lang="en-US" altLang="zh-CN" b="1" dirty="0" err="1">
                <a:solidFill>
                  <a:prstClr val="black"/>
                </a:solidFill>
              </a:rPr>
              <a:t>input:enabled</a:t>
            </a:r>
            <a:r>
              <a:rPr lang="en-US" altLang="zh-CN" b="1" dirty="0">
                <a:solidFill>
                  <a:prstClr val="black"/>
                </a:solidFill>
              </a:rPr>
              <a:t>	</a:t>
            </a:r>
            <a:r>
              <a:rPr lang="en-US" altLang="zh-CN" b="1" dirty="0" smtClean="0">
                <a:solidFill>
                  <a:prstClr val="black"/>
                </a:solidFill>
              </a:rPr>
              <a:t>	</a:t>
            </a:r>
            <a:r>
              <a:rPr lang="zh-CN" altLang="en-US" b="1" dirty="0" smtClean="0">
                <a:solidFill>
                  <a:prstClr val="black"/>
                </a:solidFill>
              </a:rPr>
              <a:t>选择</a:t>
            </a:r>
            <a:r>
              <a:rPr lang="zh-CN" altLang="en-US" b="1" dirty="0">
                <a:solidFill>
                  <a:prstClr val="black"/>
                </a:solidFill>
              </a:rPr>
              <a:t>每个启用的 </a:t>
            </a:r>
            <a:r>
              <a:rPr lang="en-US" altLang="zh-CN" b="1" dirty="0">
                <a:solidFill>
                  <a:prstClr val="black"/>
                </a:solidFill>
              </a:rPr>
              <a:t>&lt;input&gt; </a:t>
            </a:r>
            <a:r>
              <a:rPr lang="en-US" altLang="zh-CN" b="1" dirty="0" smtClean="0">
                <a:solidFill>
                  <a:prstClr val="black"/>
                </a:solidFill>
              </a:rPr>
              <a:t>					</a:t>
            </a:r>
            <a:r>
              <a:rPr lang="zh-CN" altLang="en-US" b="1" dirty="0" smtClean="0">
                <a:solidFill>
                  <a:prstClr val="black"/>
                </a:solidFill>
              </a:rPr>
              <a:t>元素</a:t>
            </a:r>
            <a:endParaRPr lang="en-US" altLang="zh-CN" b="1" dirty="0">
              <a:solidFill>
                <a:prstClr val="black"/>
              </a:solidFill>
            </a:endParaRPr>
          </a:p>
          <a:p>
            <a:pPr lvl="0"/>
            <a:r>
              <a:rPr lang="en-US" altLang="zh-CN" b="1" dirty="0">
                <a:solidFill>
                  <a:prstClr val="black"/>
                </a:solidFill>
              </a:rPr>
              <a:t>:disabled	</a:t>
            </a:r>
            <a:r>
              <a:rPr lang="en-US" altLang="zh-CN" b="1" dirty="0" err="1">
                <a:solidFill>
                  <a:prstClr val="black"/>
                </a:solidFill>
              </a:rPr>
              <a:t>input:disabled</a:t>
            </a:r>
            <a:r>
              <a:rPr lang="en-US" altLang="zh-CN" b="1" dirty="0">
                <a:solidFill>
                  <a:prstClr val="black"/>
                </a:solidFill>
              </a:rPr>
              <a:t>	</a:t>
            </a:r>
            <a:r>
              <a:rPr lang="zh-CN" altLang="en-US" b="1" dirty="0">
                <a:solidFill>
                  <a:prstClr val="black"/>
                </a:solidFill>
              </a:rPr>
              <a:t>选择每个禁用的 </a:t>
            </a:r>
            <a:r>
              <a:rPr lang="en-US" altLang="zh-CN" b="1" dirty="0">
                <a:solidFill>
                  <a:prstClr val="black"/>
                </a:solidFill>
              </a:rPr>
              <a:t>&lt;input&gt; </a:t>
            </a:r>
            <a:r>
              <a:rPr lang="en-US" altLang="zh-CN" b="1" dirty="0" smtClean="0">
                <a:solidFill>
                  <a:prstClr val="black"/>
                </a:solidFill>
              </a:rPr>
              <a:t>					</a:t>
            </a:r>
            <a:r>
              <a:rPr lang="zh-CN" altLang="en-US" b="1" dirty="0" smtClean="0">
                <a:solidFill>
                  <a:prstClr val="black"/>
                </a:solidFill>
              </a:rPr>
              <a:t>元素</a:t>
            </a:r>
            <a:endParaRPr lang="en-US" altLang="zh-CN" b="1" dirty="0">
              <a:solidFill>
                <a:prstClr val="black"/>
              </a:solidFill>
            </a:endParaRPr>
          </a:p>
          <a:p>
            <a:pPr lvl="0"/>
            <a:r>
              <a:rPr lang="en-US" altLang="zh-CN" b="1" dirty="0">
                <a:solidFill>
                  <a:prstClr val="black"/>
                </a:solidFill>
              </a:rPr>
              <a:t>:checked	</a:t>
            </a:r>
            <a:r>
              <a:rPr lang="en-US" altLang="zh-CN" b="1" dirty="0" err="1">
                <a:solidFill>
                  <a:prstClr val="black"/>
                </a:solidFill>
              </a:rPr>
              <a:t>input:checked</a:t>
            </a:r>
            <a:r>
              <a:rPr lang="en-US" altLang="zh-CN" b="1" dirty="0">
                <a:solidFill>
                  <a:prstClr val="black"/>
                </a:solidFill>
              </a:rPr>
              <a:t>	</a:t>
            </a:r>
            <a:r>
              <a:rPr lang="en-US" altLang="zh-CN" b="1" dirty="0" smtClean="0">
                <a:solidFill>
                  <a:prstClr val="black"/>
                </a:solidFill>
              </a:rPr>
              <a:t>	</a:t>
            </a:r>
            <a:r>
              <a:rPr lang="zh-CN" altLang="en-US" b="1" dirty="0" smtClean="0">
                <a:solidFill>
                  <a:prstClr val="black"/>
                </a:solidFill>
              </a:rPr>
              <a:t>选择</a:t>
            </a:r>
            <a:r>
              <a:rPr lang="zh-CN" altLang="en-US" b="1" dirty="0">
                <a:solidFill>
                  <a:prstClr val="black"/>
                </a:solidFill>
              </a:rPr>
              <a:t>每个被选中的 </a:t>
            </a:r>
            <a:r>
              <a:rPr lang="en-US" altLang="zh-CN" b="1" dirty="0" smtClean="0">
                <a:solidFill>
                  <a:prstClr val="black"/>
                </a:solidFill>
              </a:rPr>
              <a:t>						&lt;</a:t>
            </a:r>
            <a:r>
              <a:rPr lang="en-US" altLang="zh-CN" b="1" dirty="0">
                <a:solidFill>
                  <a:prstClr val="black"/>
                </a:solidFill>
              </a:rPr>
              <a:t>input&gt; </a:t>
            </a:r>
            <a:r>
              <a:rPr lang="zh-CN" altLang="en-US" b="1" dirty="0">
                <a:solidFill>
                  <a:prstClr val="black"/>
                </a:solidFill>
              </a:rPr>
              <a:t>元素</a:t>
            </a:r>
            <a:r>
              <a:rPr lang="zh-CN" altLang="en-US" b="1" dirty="0" smtClean="0">
                <a:solidFill>
                  <a:prstClr val="black"/>
                </a:solidFill>
              </a:rPr>
              <a:t>。</a:t>
            </a:r>
            <a:endParaRPr lang="en-US" altLang="zh-CN" b="1" dirty="0">
              <a:solidFill>
                <a:prstClr val="black"/>
              </a:solidFill>
            </a:endParaRPr>
          </a:p>
          <a:p>
            <a:pPr lvl="0"/>
            <a:r>
              <a:rPr lang="en-US" altLang="zh-CN" b="1" dirty="0">
                <a:solidFill>
                  <a:prstClr val="black"/>
                </a:solidFill>
              </a:rPr>
              <a:t>:not(selector)	:not(p)	</a:t>
            </a:r>
            <a:r>
              <a:rPr lang="en-US" altLang="zh-CN" b="1" dirty="0" smtClean="0">
                <a:solidFill>
                  <a:prstClr val="black"/>
                </a:solidFill>
              </a:rPr>
              <a:t>	</a:t>
            </a:r>
            <a:r>
              <a:rPr lang="zh-CN" altLang="en-US" b="1" dirty="0" smtClean="0">
                <a:solidFill>
                  <a:prstClr val="black"/>
                </a:solidFill>
              </a:rPr>
              <a:t>选择</a:t>
            </a:r>
            <a:r>
              <a:rPr lang="zh-CN" altLang="en-US" b="1" dirty="0">
                <a:solidFill>
                  <a:prstClr val="black"/>
                </a:solidFill>
              </a:rPr>
              <a:t>非 </a:t>
            </a:r>
            <a:r>
              <a:rPr lang="en-US" altLang="zh-CN" b="1" dirty="0">
                <a:solidFill>
                  <a:prstClr val="black"/>
                </a:solidFill>
              </a:rPr>
              <a:t>&lt;p&gt; </a:t>
            </a:r>
            <a:r>
              <a:rPr lang="zh-CN" altLang="en-US" b="1" dirty="0">
                <a:solidFill>
                  <a:prstClr val="black"/>
                </a:solidFill>
              </a:rPr>
              <a:t>元素的每个</a:t>
            </a:r>
            <a:r>
              <a:rPr lang="zh-CN" altLang="en-US" b="1" dirty="0" smtClean="0">
                <a:solidFill>
                  <a:prstClr val="black"/>
                </a:solidFill>
              </a:rPr>
              <a:t>元</a:t>
            </a:r>
            <a:r>
              <a:rPr lang="en-US" altLang="zh-CN" b="1" dirty="0" smtClean="0">
                <a:solidFill>
                  <a:prstClr val="black"/>
                </a:solidFill>
              </a:rPr>
              <a:t>					</a:t>
            </a:r>
            <a:r>
              <a:rPr lang="zh-CN" altLang="en-US" b="1" dirty="0" smtClean="0">
                <a:solidFill>
                  <a:prstClr val="black"/>
                </a:solidFill>
              </a:rPr>
              <a:t>素</a:t>
            </a:r>
            <a:r>
              <a:rPr lang="zh-CN" altLang="en-US" b="1" dirty="0">
                <a:solidFill>
                  <a:prstClr val="black"/>
                </a:solidFill>
              </a:rPr>
              <a:t>。</a:t>
            </a:r>
          </a:p>
        </p:txBody>
      </p:sp>
    </p:spTree>
    <p:extLst>
      <p:ext uri="{BB962C8B-B14F-4D97-AF65-F5344CB8AC3E}">
        <p14:creationId xmlns:p14="http://schemas.microsoft.com/office/powerpoint/2010/main" val="1201685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5117" y="309282"/>
            <a:ext cx="1140056" cy="369332"/>
          </a:xfrm>
          <a:prstGeom prst="rect">
            <a:avLst/>
          </a:prstGeom>
          <a:noFill/>
        </p:spPr>
        <p:txBody>
          <a:bodyPr wrap="none" rtlCol="0">
            <a:spAutoFit/>
          </a:bodyPr>
          <a:lstStyle/>
          <a:p>
            <a:r>
              <a:rPr lang="en-US" altLang="zh-CN" b="1" dirty="0"/>
              <a:t>CSS</a:t>
            </a:r>
            <a:r>
              <a:rPr lang="zh-CN" altLang="en-US" b="1" dirty="0" smtClean="0"/>
              <a:t>样式</a:t>
            </a:r>
            <a:endParaRPr lang="zh-CN" altLang="en-US" b="1"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92" y="1185763"/>
            <a:ext cx="7167282" cy="4371466"/>
          </a:xfrm>
          <a:prstGeom prst="rect">
            <a:avLst/>
          </a:prstGeom>
        </p:spPr>
      </p:pic>
    </p:spTree>
    <p:extLst>
      <p:ext uri="{BB962C8B-B14F-4D97-AF65-F5344CB8AC3E}">
        <p14:creationId xmlns:p14="http://schemas.microsoft.com/office/powerpoint/2010/main" val="455094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6792" y="3134820"/>
            <a:ext cx="1140056" cy="369332"/>
          </a:xfrm>
          <a:prstGeom prst="rect">
            <a:avLst/>
          </a:prstGeom>
        </p:spPr>
        <p:txBody>
          <a:bodyPr wrap="none">
            <a:spAutoFit/>
          </a:bodyPr>
          <a:lstStyle/>
          <a:p>
            <a:r>
              <a:rPr lang="en-US" altLang="zh-CN" b="1" dirty="0"/>
              <a:t>CSS</a:t>
            </a:r>
            <a:r>
              <a:rPr lang="zh-CN" altLang="en-US" b="1" dirty="0"/>
              <a:t>样式</a:t>
            </a:r>
          </a:p>
        </p:txBody>
      </p:sp>
      <p:sp>
        <p:nvSpPr>
          <p:cNvPr id="5" name="左大括号 4"/>
          <p:cNvSpPr/>
          <p:nvPr/>
        </p:nvSpPr>
        <p:spPr>
          <a:xfrm>
            <a:off x="1996408" y="1853756"/>
            <a:ext cx="779930" cy="29449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7" name="矩形 6"/>
          <p:cNvSpPr/>
          <p:nvPr/>
        </p:nvSpPr>
        <p:spPr>
          <a:xfrm>
            <a:off x="2776338" y="1669090"/>
            <a:ext cx="646331" cy="369332"/>
          </a:xfrm>
          <a:prstGeom prst="rect">
            <a:avLst/>
          </a:prstGeom>
        </p:spPr>
        <p:txBody>
          <a:bodyPr wrap="none">
            <a:spAutoFit/>
          </a:bodyPr>
          <a:lstStyle/>
          <a:p>
            <a:r>
              <a:rPr lang="zh-CN" altLang="en-US" b="1" dirty="0"/>
              <a:t>形状</a:t>
            </a:r>
          </a:p>
        </p:txBody>
      </p:sp>
      <p:sp>
        <p:nvSpPr>
          <p:cNvPr id="8" name="矩形 7"/>
          <p:cNvSpPr/>
          <p:nvPr/>
        </p:nvSpPr>
        <p:spPr>
          <a:xfrm>
            <a:off x="2776338" y="4613996"/>
            <a:ext cx="646331" cy="369332"/>
          </a:xfrm>
          <a:prstGeom prst="rect">
            <a:avLst/>
          </a:prstGeom>
        </p:spPr>
        <p:txBody>
          <a:bodyPr wrap="none">
            <a:spAutoFit/>
          </a:bodyPr>
          <a:lstStyle/>
          <a:p>
            <a:r>
              <a:rPr lang="zh-CN" altLang="en-US" b="1" dirty="0"/>
              <a:t>效果</a:t>
            </a:r>
          </a:p>
        </p:txBody>
      </p:sp>
      <p:sp>
        <p:nvSpPr>
          <p:cNvPr id="9" name="左大括号 8"/>
          <p:cNvSpPr/>
          <p:nvPr/>
        </p:nvSpPr>
        <p:spPr>
          <a:xfrm>
            <a:off x="3388180" y="987782"/>
            <a:ext cx="336176" cy="185569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10" name="矩形 9"/>
          <p:cNvSpPr/>
          <p:nvPr/>
        </p:nvSpPr>
        <p:spPr>
          <a:xfrm>
            <a:off x="3783995" y="913823"/>
            <a:ext cx="646331" cy="369332"/>
          </a:xfrm>
          <a:prstGeom prst="rect">
            <a:avLst/>
          </a:prstGeom>
        </p:spPr>
        <p:txBody>
          <a:bodyPr wrap="none">
            <a:spAutoFit/>
          </a:bodyPr>
          <a:lstStyle/>
          <a:p>
            <a:r>
              <a:rPr lang="zh-CN" altLang="en-US" b="1" dirty="0"/>
              <a:t>大小</a:t>
            </a:r>
          </a:p>
        </p:txBody>
      </p:sp>
      <p:sp>
        <p:nvSpPr>
          <p:cNvPr id="11" name="矩形 10"/>
          <p:cNvSpPr/>
          <p:nvPr/>
        </p:nvSpPr>
        <p:spPr>
          <a:xfrm>
            <a:off x="3783995" y="1793244"/>
            <a:ext cx="646331" cy="369332"/>
          </a:xfrm>
          <a:prstGeom prst="rect">
            <a:avLst/>
          </a:prstGeom>
        </p:spPr>
        <p:txBody>
          <a:bodyPr wrap="none">
            <a:spAutoFit/>
          </a:bodyPr>
          <a:lstStyle/>
          <a:p>
            <a:r>
              <a:rPr lang="zh-CN" altLang="en-US" b="1" dirty="0"/>
              <a:t>位置</a:t>
            </a:r>
          </a:p>
        </p:txBody>
      </p:sp>
      <p:sp>
        <p:nvSpPr>
          <p:cNvPr id="12" name="矩形 11"/>
          <p:cNvSpPr/>
          <p:nvPr/>
        </p:nvSpPr>
        <p:spPr>
          <a:xfrm>
            <a:off x="3724356" y="2658810"/>
            <a:ext cx="1189749" cy="369332"/>
          </a:xfrm>
          <a:prstGeom prst="rect">
            <a:avLst/>
          </a:prstGeom>
        </p:spPr>
        <p:txBody>
          <a:bodyPr wrap="none">
            <a:spAutoFit/>
          </a:bodyPr>
          <a:lstStyle/>
          <a:p>
            <a:r>
              <a:rPr lang="zh-CN" altLang="en-US" b="1" dirty="0"/>
              <a:t>展现形式 </a:t>
            </a:r>
          </a:p>
        </p:txBody>
      </p:sp>
      <p:cxnSp>
        <p:nvCxnSpPr>
          <p:cNvPr id="14" name="直接箭头连接符 13"/>
          <p:cNvCxnSpPr>
            <a:stCxn id="10" idx="3"/>
          </p:cNvCxnSpPr>
          <p:nvPr/>
        </p:nvCxnSpPr>
        <p:spPr>
          <a:xfrm>
            <a:off x="4430326" y="1098489"/>
            <a:ext cx="8068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232352" y="745760"/>
            <a:ext cx="3911648" cy="923330"/>
          </a:xfrm>
          <a:prstGeom prst="rect">
            <a:avLst/>
          </a:prstGeom>
          <a:noFill/>
        </p:spPr>
        <p:txBody>
          <a:bodyPr wrap="none" rtlCol="0">
            <a:spAutoFit/>
          </a:bodyPr>
          <a:lstStyle/>
          <a:p>
            <a:r>
              <a:rPr lang="en-US" altLang="zh-CN" b="1" dirty="0" err="1" smtClean="0"/>
              <a:t>width,height,margin</a:t>
            </a:r>
            <a:r>
              <a:rPr lang="en-US" altLang="zh-CN" b="1" dirty="0" smtClean="0"/>
              <a:t>,</a:t>
            </a:r>
          </a:p>
          <a:p>
            <a:r>
              <a:rPr lang="en-US" altLang="zh-CN" b="1" dirty="0" err="1" smtClean="0"/>
              <a:t>padding,border</a:t>
            </a:r>
            <a:r>
              <a:rPr lang="zh-CN" altLang="en-US" b="1" dirty="0" smtClean="0"/>
              <a:t>，</a:t>
            </a:r>
            <a:r>
              <a:rPr lang="en-US" altLang="zh-CN" b="1" dirty="0" smtClean="0"/>
              <a:t>line-height,</a:t>
            </a:r>
          </a:p>
          <a:p>
            <a:r>
              <a:rPr lang="en-US" altLang="zh-CN" b="1" dirty="0" smtClean="0"/>
              <a:t>letter-</a:t>
            </a:r>
            <a:r>
              <a:rPr lang="en-US" altLang="zh-CN" b="1" dirty="0" err="1" smtClean="0"/>
              <a:t>spacing,outline</a:t>
            </a:r>
            <a:endParaRPr lang="zh-CN" altLang="en-US" b="1" dirty="0"/>
          </a:p>
        </p:txBody>
      </p:sp>
      <p:cxnSp>
        <p:nvCxnSpPr>
          <p:cNvPr id="16" name="直接箭头连接符 15"/>
          <p:cNvCxnSpPr/>
          <p:nvPr/>
        </p:nvCxnSpPr>
        <p:spPr>
          <a:xfrm>
            <a:off x="4461387" y="1977910"/>
            <a:ext cx="7709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263413" y="1721718"/>
            <a:ext cx="3209533" cy="923330"/>
          </a:xfrm>
          <a:prstGeom prst="rect">
            <a:avLst/>
          </a:prstGeom>
          <a:noFill/>
        </p:spPr>
        <p:txBody>
          <a:bodyPr wrap="none" rtlCol="0">
            <a:spAutoFit/>
          </a:bodyPr>
          <a:lstStyle/>
          <a:p>
            <a:r>
              <a:rPr lang="en-US" altLang="zh-CN" b="1" dirty="0" err="1" smtClean="0"/>
              <a:t>position,float,top,right</a:t>
            </a:r>
            <a:r>
              <a:rPr lang="en-US" altLang="zh-CN" b="1" dirty="0" smtClean="0"/>
              <a:t>,</a:t>
            </a:r>
          </a:p>
          <a:p>
            <a:r>
              <a:rPr lang="en-US" altLang="zh-CN" b="1" dirty="0" err="1" smtClean="0"/>
              <a:t>bottom,left,text</a:t>
            </a:r>
            <a:r>
              <a:rPr lang="en-US" altLang="zh-CN" b="1" dirty="0" smtClean="0"/>
              <a:t>-align,</a:t>
            </a:r>
          </a:p>
          <a:p>
            <a:r>
              <a:rPr lang="en-US" altLang="zh-CN" b="1" dirty="0" smtClean="0"/>
              <a:t>z-index</a:t>
            </a:r>
            <a:r>
              <a:rPr lang="zh-CN" altLang="en-US" b="1" dirty="0" smtClean="0"/>
              <a:t>，</a:t>
            </a:r>
            <a:r>
              <a:rPr lang="en-US" altLang="zh-CN" b="1" dirty="0"/>
              <a:t> vertical-align</a:t>
            </a:r>
            <a:endParaRPr lang="zh-CN" altLang="en-US" b="1" dirty="0"/>
          </a:p>
        </p:txBody>
      </p:sp>
      <p:cxnSp>
        <p:nvCxnSpPr>
          <p:cNvPr id="19" name="直接箭头连接符 18"/>
          <p:cNvCxnSpPr>
            <a:stCxn id="12" idx="3"/>
          </p:cNvCxnSpPr>
          <p:nvPr/>
        </p:nvCxnSpPr>
        <p:spPr>
          <a:xfrm>
            <a:off x="4914105" y="2843476"/>
            <a:ext cx="247753" cy="53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323113" y="2658810"/>
            <a:ext cx="3567002" cy="646331"/>
          </a:xfrm>
          <a:prstGeom prst="rect">
            <a:avLst/>
          </a:prstGeom>
          <a:noFill/>
        </p:spPr>
        <p:txBody>
          <a:bodyPr wrap="none" rtlCol="0">
            <a:spAutoFit/>
          </a:bodyPr>
          <a:lstStyle/>
          <a:p>
            <a:r>
              <a:rPr lang="en-US" altLang="zh-CN" b="1" dirty="0" err="1" smtClean="0"/>
              <a:t>display,overflow</a:t>
            </a:r>
            <a:r>
              <a:rPr lang="zh-CN" altLang="en-US" b="1" dirty="0" smtClean="0"/>
              <a:t>，</a:t>
            </a:r>
            <a:r>
              <a:rPr lang="en-US" altLang="zh-CN" b="1" dirty="0" smtClean="0"/>
              <a:t>resize</a:t>
            </a:r>
            <a:r>
              <a:rPr lang="zh-CN" altLang="en-US" b="1" dirty="0" smtClean="0"/>
              <a:t>，</a:t>
            </a:r>
            <a:endParaRPr lang="en-US" altLang="zh-CN" b="1" dirty="0"/>
          </a:p>
          <a:p>
            <a:r>
              <a:rPr lang="en-US" altLang="zh-CN" b="1" dirty="0"/>
              <a:t>box-sizing</a:t>
            </a:r>
            <a:endParaRPr lang="zh-CN" altLang="en-US" b="1" dirty="0"/>
          </a:p>
        </p:txBody>
      </p:sp>
      <p:sp>
        <p:nvSpPr>
          <p:cNvPr id="22" name="左大括号 21"/>
          <p:cNvSpPr/>
          <p:nvPr/>
        </p:nvSpPr>
        <p:spPr>
          <a:xfrm>
            <a:off x="3429393" y="3870815"/>
            <a:ext cx="336176" cy="2487706"/>
          </a:xfrm>
          <a:prstGeom prst="leftBrace">
            <a:avLst>
              <a:gd name="adj1" fmla="val 8333"/>
              <a:gd name="adj2" fmla="val 3973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23" name="矩形 22"/>
          <p:cNvSpPr/>
          <p:nvPr/>
        </p:nvSpPr>
        <p:spPr>
          <a:xfrm>
            <a:off x="3737803" y="3712184"/>
            <a:ext cx="646331" cy="369332"/>
          </a:xfrm>
          <a:prstGeom prst="rect">
            <a:avLst/>
          </a:prstGeom>
        </p:spPr>
        <p:txBody>
          <a:bodyPr wrap="none">
            <a:spAutoFit/>
          </a:bodyPr>
          <a:lstStyle/>
          <a:p>
            <a:r>
              <a:rPr lang="zh-CN" altLang="en-US" b="1" dirty="0"/>
              <a:t>颜色</a:t>
            </a:r>
          </a:p>
        </p:txBody>
      </p:sp>
      <p:sp>
        <p:nvSpPr>
          <p:cNvPr id="24" name="矩形 23"/>
          <p:cNvSpPr/>
          <p:nvPr/>
        </p:nvSpPr>
        <p:spPr>
          <a:xfrm>
            <a:off x="3724356" y="4554857"/>
            <a:ext cx="646331" cy="369332"/>
          </a:xfrm>
          <a:prstGeom prst="rect">
            <a:avLst/>
          </a:prstGeom>
        </p:spPr>
        <p:txBody>
          <a:bodyPr wrap="none">
            <a:spAutoFit/>
          </a:bodyPr>
          <a:lstStyle/>
          <a:p>
            <a:r>
              <a:rPr lang="zh-CN" altLang="en-US" b="1" dirty="0"/>
              <a:t>背景</a:t>
            </a:r>
          </a:p>
        </p:txBody>
      </p:sp>
      <p:sp>
        <p:nvSpPr>
          <p:cNvPr id="25" name="矩形 24"/>
          <p:cNvSpPr/>
          <p:nvPr/>
        </p:nvSpPr>
        <p:spPr>
          <a:xfrm>
            <a:off x="3724356" y="5375001"/>
            <a:ext cx="646331" cy="369332"/>
          </a:xfrm>
          <a:prstGeom prst="rect">
            <a:avLst/>
          </a:prstGeom>
        </p:spPr>
        <p:txBody>
          <a:bodyPr wrap="none">
            <a:spAutoFit/>
          </a:bodyPr>
          <a:lstStyle/>
          <a:p>
            <a:r>
              <a:rPr lang="zh-CN" altLang="en-US" b="1" dirty="0"/>
              <a:t>字体</a:t>
            </a:r>
          </a:p>
        </p:txBody>
      </p:sp>
      <p:sp>
        <p:nvSpPr>
          <p:cNvPr id="26" name="矩形 25"/>
          <p:cNvSpPr/>
          <p:nvPr/>
        </p:nvSpPr>
        <p:spPr>
          <a:xfrm>
            <a:off x="3724356" y="6211669"/>
            <a:ext cx="1107996" cy="369332"/>
          </a:xfrm>
          <a:prstGeom prst="rect">
            <a:avLst/>
          </a:prstGeom>
        </p:spPr>
        <p:txBody>
          <a:bodyPr wrap="none">
            <a:spAutoFit/>
          </a:bodyPr>
          <a:lstStyle/>
          <a:p>
            <a:r>
              <a:rPr lang="zh-CN" altLang="en-US" b="1" dirty="0"/>
              <a:t>特殊效果</a:t>
            </a:r>
            <a:endParaRPr lang="en-US" altLang="zh-CN" b="1" dirty="0"/>
          </a:p>
        </p:txBody>
      </p:sp>
      <p:sp>
        <p:nvSpPr>
          <p:cNvPr id="28" name="矩形 27"/>
          <p:cNvSpPr/>
          <p:nvPr/>
        </p:nvSpPr>
        <p:spPr>
          <a:xfrm>
            <a:off x="5129318" y="3712184"/>
            <a:ext cx="832279" cy="369332"/>
          </a:xfrm>
          <a:prstGeom prst="rect">
            <a:avLst/>
          </a:prstGeom>
        </p:spPr>
        <p:txBody>
          <a:bodyPr wrap="none">
            <a:spAutoFit/>
          </a:bodyPr>
          <a:lstStyle/>
          <a:p>
            <a:r>
              <a:rPr lang="en-US" altLang="zh-CN" b="1" dirty="0" smtClean="0"/>
              <a:t>color</a:t>
            </a:r>
            <a:endParaRPr lang="zh-CN" altLang="en-US" b="1" dirty="0"/>
          </a:p>
        </p:txBody>
      </p:sp>
      <p:sp>
        <p:nvSpPr>
          <p:cNvPr id="29" name="矩形 28"/>
          <p:cNvSpPr/>
          <p:nvPr/>
        </p:nvSpPr>
        <p:spPr>
          <a:xfrm>
            <a:off x="5158048" y="5416153"/>
            <a:ext cx="712054" cy="369332"/>
          </a:xfrm>
          <a:prstGeom prst="rect">
            <a:avLst/>
          </a:prstGeom>
        </p:spPr>
        <p:txBody>
          <a:bodyPr wrap="none">
            <a:spAutoFit/>
          </a:bodyPr>
          <a:lstStyle/>
          <a:p>
            <a:r>
              <a:rPr lang="en-US" altLang="zh-CN" b="1" dirty="0" smtClean="0"/>
              <a:t>font</a:t>
            </a:r>
            <a:endParaRPr lang="zh-CN" altLang="en-US" b="1" dirty="0"/>
          </a:p>
        </p:txBody>
      </p:sp>
      <p:sp>
        <p:nvSpPr>
          <p:cNvPr id="30" name="矩形 29"/>
          <p:cNvSpPr/>
          <p:nvPr/>
        </p:nvSpPr>
        <p:spPr>
          <a:xfrm>
            <a:off x="5005993" y="4514967"/>
            <a:ext cx="1798890" cy="369332"/>
          </a:xfrm>
          <a:prstGeom prst="rect">
            <a:avLst/>
          </a:prstGeom>
        </p:spPr>
        <p:txBody>
          <a:bodyPr wrap="none">
            <a:spAutoFit/>
          </a:bodyPr>
          <a:lstStyle/>
          <a:p>
            <a:r>
              <a:rPr lang="en-US" altLang="zh-CN" b="1" dirty="0" smtClean="0"/>
              <a:t> background</a:t>
            </a:r>
            <a:endParaRPr lang="zh-CN" altLang="en-US" b="1" dirty="0"/>
          </a:p>
        </p:txBody>
      </p:sp>
      <p:sp>
        <p:nvSpPr>
          <p:cNvPr id="31" name="矩形 30"/>
          <p:cNvSpPr/>
          <p:nvPr/>
        </p:nvSpPr>
        <p:spPr>
          <a:xfrm>
            <a:off x="5158048" y="6211669"/>
            <a:ext cx="3139001" cy="646331"/>
          </a:xfrm>
          <a:prstGeom prst="rect">
            <a:avLst/>
          </a:prstGeom>
        </p:spPr>
        <p:txBody>
          <a:bodyPr wrap="none">
            <a:spAutoFit/>
          </a:bodyPr>
          <a:lstStyle/>
          <a:p>
            <a:r>
              <a:rPr lang="en-US" altLang="zh-CN" b="1" dirty="0" smtClean="0"/>
              <a:t>translation,</a:t>
            </a:r>
            <a:r>
              <a:rPr lang="en-US" altLang="zh-CN" b="1" dirty="0"/>
              <a:t> </a:t>
            </a:r>
            <a:r>
              <a:rPr lang="en-US" altLang="zh-CN" b="1" dirty="0" smtClean="0"/>
              <a:t>transform,</a:t>
            </a:r>
          </a:p>
          <a:p>
            <a:r>
              <a:rPr lang="en-US" altLang="zh-CN" b="1" dirty="0" smtClean="0"/>
              <a:t>animation</a:t>
            </a:r>
            <a:endParaRPr lang="zh-CN" altLang="en-US" b="1" dirty="0"/>
          </a:p>
        </p:txBody>
      </p:sp>
      <p:cxnSp>
        <p:nvCxnSpPr>
          <p:cNvPr id="32" name="直接箭头连接符 31"/>
          <p:cNvCxnSpPr/>
          <p:nvPr/>
        </p:nvCxnSpPr>
        <p:spPr>
          <a:xfrm flipV="1">
            <a:off x="4319230" y="3896850"/>
            <a:ext cx="718751" cy="2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30" idx="1"/>
          </p:cNvCxnSpPr>
          <p:nvPr/>
        </p:nvCxnSpPr>
        <p:spPr>
          <a:xfrm>
            <a:off x="4287746" y="4687985"/>
            <a:ext cx="718247" cy="11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329811" y="5547438"/>
            <a:ext cx="746860" cy="12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4758424" y="6358521"/>
            <a:ext cx="368891" cy="12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892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5117" y="309282"/>
            <a:ext cx="1334020" cy="369332"/>
          </a:xfrm>
          <a:prstGeom prst="rect">
            <a:avLst/>
          </a:prstGeom>
          <a:noFill/>
        </p:spPr>
        <p:txBody>
          <a:bodyPr wrap="none" rtlCol="0">
            <a:spAutoFit/>
          </a:bodyPr>
          <a:lstStyle/>
          <a:p>
            <a:r>
              <a:rPr lang="en-US" altLang="zh-CN" b="1" dirty="0" smtClean="0"/>
              <a:t>DISPALY</a:t>
            </a:r>
            <a:endParaRPr lang="zh-CN" altLang="en-US" b="1" dirty="0"/>
          </a:p>
        </p:txBody>
      </p:sp>
      <p:sp>
        <p:nvSpPr>
          <p:cNvPr id="11" name="矩形 10"/>
          <p:cNvSpPr/>
          <p:nvPr/>
        </p:nvSpPr>
        <p:spPr>
          <a:xfrm>
            <a:off x="605117" y="1690074"/>
            <a:ext cx="8256495" cy="4247317"/>
          </a:xfrm>
          <a:prstGeom prst="rect">
            <a:avLst/>
          </a:prstGeom>
        </p:spPr>
        <p:txBody>
          <a:bodyPr wrap="square">
            <a:spAutoFit/>
          </a:bodyPr>
          <a:lstStyle/>
          <a:p>
            <a:r>
              <a:rPr lang="zh-CN" altLang="en-US" b="1" dirty="0"/>
              <a:t>值	</a:t>
            </a:r>
            <a:r>
              <a:rPr lang="en-US" altLang="zh-CN" b="1" dirty="0" smtClean="0"/>
              <a:t>	</a:t>
            </a:r>
            <a:r>
              <a:rPr lang="zh-CN" altLang="en-US" b="1" dirty="0" smtClean="0"/>
              <a:t>描述</a:t>
            </a:r>
            <a:endParaRPr lang="zh-CN" altLang="en-US" b="1" dirty="0"/>
          </a:p>
          <a:p>
            <a:r>
              <a:rPr lang="en-US" altLang="zh-CN" b="1" dirty="0"/>
              <a:t>none	</a:t>
            </a:r>
            <a:r>
              <a:rPr lang="en-US" altLang="zh-CN" b="1" dirty="0" smtClean="0"/>
              <a:t>	</a:t>
            </a:r>
            <a:r>
              <a:rPr lang="zh-CN" altLang="en-US" b="1" dirty="0" smtClean="0"/>
              <a:t>此</a:t>
            </a:r>
            <a:r>
              <a:rPr lang="zh-CN" altLang="en-US" b="1" dirty="0"/>
              <a:t>元素不会被显示</a:t>
            </a:r>
            <a:r>
              <a:rPr lang="zh-CN" altLang="en-US" b="1" dirty="0" smtClean="0"/>
              <a:t>。</a:t>
            </a:r>
            <a:endParaRPr lang="en-US" altLang="zh-CN" b="1" dirty="0" smtClean="0"/>
          </a:p>
          <a:p>
            <a:endParaRPr lang="zh-CN" altLang="en-US" b="1" dirty="0"/>
          </a:p>
          <a:p>
            <a:r>
              <a:rPr lang="en-US" altLang="zh-CN" b="1" dirty="0"/>
              <a:t>block	</a:t>
            </a:r>
            <a:r>
              <a:rPr lang="en-US" altLang="zh-CN" b="1" dirty="0" smtClean="0"/>
              <a:t>	</a:t>
            </a:r>
            <a:r>
              <a:rPr lang="zh-CN" altLang="en-US" b="1" dirty="0" smtClean="0"/>
              <a:t>此</a:t>
            </a:r>
            <a:r>
              <a:rPr lang="zh-CN" altLang="en-US" b="1" dirty="0"/>
              <a:t>元素将显示为块级元素，此元素前后会带有换行符</a:t>
            </a:r>
            <a:r>
              <a:rPr lang="zh-CN" altLang="en-US" b="1" dirty="0" smtClean="0"/>
              <a:t>。</a:t>
            </a:r>
            <a:endParaRPr lang="en-US" altLang="zh-CN" b="1" dirty="0" smtClean="0"/>
          </a:p>
          <a:p>
            <a:endParaRPr lang="zh-CN" altLang="en-US" b="1" dirty="0"/>
          </a:p>
          <a:p>
            <a:r>
              <a:rPr lang="en-US" altLang="zh-CN" b="1" dirty="0"/>
              <a:t>inline	</a:t>
            </a:r>
            <a:r>
              <a:rPr lang="en-US" altLang="zh-CN" b="1" dirty="0" smtClean="0"/>
              <a:t>	</a:t>
            </a:r>
            <a:r>
              <a:rPr lang="zh-CN" altLang="en-US" b="1" dirty="0" smtClean="0"/>
              <a:t>默认</a:t>
            </a:r>
            <a:r>
              <a:rPr lang="zh-CN" altLang="en-US" b="1" dirty="0"/>
              <a:t>。此元素会被显示为内联元素，元素前后没有换行符</a:t>
            </a:r>
            <a:r>
              <a:rPr lang="zh-CN" altLang="en-US" b="1" dirty="0" smtClean="0"/>
              <a:t>。</a:t>
            </a:r>
            <a:endParaRPr lang="en-US" altLang="zh-CN" b="1" dirty="0" smtClean="0"/>
          </a:p>
          <a:p>
            <a:endParaRPr lang="zh-CN" altLang="en-US" b="1" dirty="0"/>
          </a:p>
          <a:p>
            <a:r>
              <a:rPr lang="en-US" altLang="zh-CN" b="1" dirty="0"/>
              <a:t>inline-block	</a:t>
            </a:r>
            <a:r>
              <a:rPr lang="zh-CN" altLang="en-US" b="1" dirty="0"/>
              <a:t>行内块元素。（</a:t>
            </a:r>
            <a:r>
              <a:rPr lang="en-US" altLang="zh-CN" b="1" dirty="0"/>
              <a:t>CSS2.1 </a:t>
            </a:r>
            <a:r>
              <a:rPr lang="zh-CN" altLang="en-US" b="1" dirty="0"/>
              <a:t>新增的值</a:t>
            </a:r>
            <a:r>
              <a:rPr lang="zh-CN" altLang="en-US" b="1" dirty="0" smtClean="0"/>
              <a:t>）</a:t>
            </a:r>
            <a:endParaRPr lang="en-US" altLang="zh-CN" b="1" dirty="0" smtClean="0"/>
          </a:p>
          <a:p>
            <a:endParaRPr lang="zh-CN" altLang="en-US" b="1" dirty="0"/>
          </a:p>
          <a:p>
            <a:r>
              <a:rPr lang="en-US" altLang="zh-CN" b="1" dirty="0"/>
              <a:t>list-item	</a:t>
            </a:r>
            <a:r>
              <a:rPr lang="zh-CN" altLang="en-US" b="1" dirty="0"/>
              <a:t>此元素会作为列表显示</a:t>
            </a:r>
            <a:r>
              <a:rPr lang="zh-CN" altLang="en-US" b="1" dirty="0" smtClean="0"/>
              <a:t>。</a:t>
            </a:r>
            <a:endParaRPr lang="en-US" altLang="zh-CN" b="1" dirty="0" smtClean="0"/>
          </a:p>
          <a:p>
            <a:endParaRPr lang="zh-CN" altLang="en-US" b="1" dirty="0"/>
          </a:p>
          <a:p>
            <a:r>
              <a:rPr lang="en-US" altLang="zh-CN" b="1" dirty="0"/>
              <a:t>run-in	</a:t>
            </a:r>
            <a:r>
              <a:rPr lang="en-US" altLang="zh-CN" b="1" dirty="0" smtClean="0"/>
              <a:t>	</a:t>
            </a:r>
            <a:r>
              <a:rPr lang="zh-CN" altLang="en-US" b="1" dirty="0" smtClean="0"/>
              <a:t>此</a:t>
            </a:r>
            <a:r>
              <a:rPr lang="zh-CN" altLang="en-US" b="1" dirty="0"/>
              <a:t>元素会根据上下文作为块级元素或内联元素显示</a:t>
            </a:r>
            <a:r>
              <a:rPr lang="zh-CN" altLang="en-US" b="1" dirty="0" smtClean="0"/>
              <a:t>。</a:t>
            </a:r>
            <a:endParaRPr lang="en-US" altLang="zh-CN" b="1" dirty="0" smtClean="0"/>
          </a:p>
          <a:p>
            <a:endParaRPr lang="zh-CN" altLang="en-US" b="1" dirty="0"/>
          </a:p>
          <a:p>
            <a:r>
              <a:rPr lang="en-US" altLang="zh-CN" b="1" dirty="0"/>
              <a:t>table	</a:t>
            </a:r>
            <a:r>
              <a:rPr lang="en-US" altLang="zh-CN" b="1" dirty="0" smtClean="0"/>
              <a:t>	</a:t>
            </a:r>
            <a:r>
              <a:rPr lang="zh-CN" altLang="en-US" b="1" dirty="0" smtClean="0"/>
              <a:t>此</a:t>
            </a:r>
            <a:r>
              <a:rPr lang="zh-CN" altLang="en-US" b="1" dirty="0"/>
              <a:t>元素会作为块级表格来显示（类似 </a:t>
            </a:r>
            <a:r>
              <a:rPr lang="en-US" altLang="zh-CN" b="1" dirty="0"/>
              <a:t>&lt;table&gt;</a:t>
            </a:r>
            <a:r>
              <a:rPr lang="zh-CN" altLang="en-US" b="1" dirty="0"/>
              <a:t>），表格</a:t>
            </a:r>
            <a:r>
              <a:rPr lang="zh-CN" altLang="en-US" b="1" dirty="0" smtClean="0"/>
              <a:t>前后</a:t>
            </a:r>
            <a:r>
              <a:rPr lang="en-US" altLang="zh-CN" b="1" dirty="0" smtClean="0"/>
              <a:t>		</a:t>
            </a:r>
            <a:r>
              <a:rPr lang="zh-CN" altLang="en-US" b="1" dirty="0" smtClean="0"/>
              <a:t>带有</a:t>
            </a:r>
            <a:r>
              <a:rPr lang="zh-CN" altLang="en-US" b="1" dirty="0"/>
              <a:t>换行符</a:t>
            </a:r>
            <a:r>
              <a:rPr lang="zh-CN" altLang="en-US" b="1" dirty="0" smtClean="0"/>
              <a:t>。</a:t>
            </a:r>
            <a:endParaRPr lang="zh-CN" altLang="en-US" b="1" dirty="0"/>
          </a:p>
        </p:txBody>
      </p:sp>
      <p:sp>
        <p:nvSpPr>
          <p:cNvPr id="3" name="矩形 2"/>
          <p:cNvSpPr/>
          <p:nvPr/>
        </p:nvSpPr>
        <p:spPr>
          <a:xfrm>
            <a:off x="605117" y="678614"/>
            <a:ext cx="4572000" cy="646331"/>
          </a:xfrm>
          <a:prstGeom prst="rect">
            <a:avLst/>
          </a:prstGeom>
        </p:spPr>
        <p:txBody>
          <a:bodyPr>
            <a:spAutoFit/>
          </a:bodyPr>
          <a:lstStyle/>
          <a:p>
            <a:endParaRPr lang="en-US" altLang="zh-CN" b="1" dirty="0"/>
          </a:p>
          <a:p>
            <a:r>
              <a:rPr lang="en-US" altLang="zh-CN" b="1" dirty="0" err="1"/>
              <a:t>display:block</a:t>
            </a:r>
            <a:r>
              <a:rPr lang="en-US" altLang="zh-CN" b="1" dirty="0"/>
              <a:t>;</a:t>
            </a:r>
            <a:endParaRPr lang="zh-CN" altLang="en-US" b="1" dirty="0"/>
          </a:p>
        </p:txBody>
      </p:sp>
    </p:spTree>
    <p:extLst>
      <p:ext uri="{BB962C8B-B14F-4D97-AF65-F5344CB8AC3E}">
        <p14:creationId xmlns:p14="http://schemas.microsoft.com/office/powerpoint/2010/main" val="1353613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5119" y="888534"/>
            <a:ext cx="8122022" cy="5909310"/>
          </a:xfrm>
          <a:prstGeom prst="rect">
            <a:avLst/>
          </a:prstGeom>
        </p:spPr>
        <p:txBody>
          <a:bodyPr wrap="square">
            <a:spAutoFit/>
          </a:bodyPr>
          <a:lstStyle/>
          <a:p>
            <a:r>
              <a:rPr lang="en-US" altLang="zh-CN" b="1" dirty="0"/>
              <a:t>inline-table	</a:t>
            </a:r>
            <a:r>
              <a:rPr lang="en-US" altLang="zh-CN" b="1" dirty="0" smtClean="0"/>
              <a:t>	</a:t>
            </a:r>
            <a:r>
              <a:rPr lang="zh-CN" altLang="en-US" b="1" dirty="0" smtClean="0"/>
              <a:t>此</a:t>
            </a:r>
            <a:r>
              <a:rPr lang="zh-CN" altLang="en-US" b="1" dirty="0"/>
              <a:t>元素会作为内联表格来显示（类似 </a:t>
            </a:r>
            <a:r>
              <a:rPr lang="en-US" altLang="zh-CN" b="1" dirty="0"/>
              <a:t>&lt;table&gt;</a:t>
            </a:r>
            <a:r>
              <a:rPr lang="zh-CN" altLang="en-US" b="1" dirty="0" smtClean="0"/>
              <a:t>），</a:t>
            </a:r>
            <a:r>
              <a:rPr lang="en-US" altLang="zh-CN" b="1" dirty="0" smtClean="0"/>
              <a:t>			</a:t>
            </a:r>
            <a:r>
              <a:rPr lang="zh-CN" altLang="en-US" b="1" dirty="0" smtClean="0"/>
              <a:t>表格</a:t>
            </a:r>
            <a:r>
              <a:rPr lang="zh-CN" altLang="en-US" b="1" dirty="0"/>
              <a:t>前后没有换行符</a:t>
            </a:r>
            <a:r>
              <a:rPr lang="zh-CN" altLang="en-US" b="1" dirty="0" smtClean="0"/>
              <a:t>。</a:t>
            </a:r>
            <a:endParaRPr lang="zh-CN" altLang="en-US" b="1" dirty="0"/>
          </a:p>
          <a:p>
            <a:r>
              <a:rPr lang="en-US" altLang="zh-CN" b="1" dirty="0"/>
              <a:t>table-row-group	</a:t>
            </a:r>
            <a:r>
              <a:rPr lang="zh-CN" altLang="en-US" b="1" dirty="0"/>
              <a:t>此元素会作为一个或多个行的分组来显示（类似 </a:t>
            </a:r>
            <a:r>
              <a:rPr lang="en-US" altLang="zh-CN" b="1" dirty="0" smtClean="0"/>
              <a:t>			&lt;</a:t>
            </a:r>
            <a:r>
              <a:rPr lang="en-US" altLang="zh-CN" b="1" dirty="0" err="1"/>
              <a:t>tbody</a:t>
            </a:r>
            <a:r>
              <a:rPr lang="en-US" altLang="zh-CN" b="1" dirty="0"/>
              <a:t>&gt;</a:t>
            </a:r>
            <a:r>
              <a:rPr lang="zh-CN" altLang="en-US" b="1" dirty="0"/>
              <a:t>）</a:t>
            </a:r>
            <a:r>
              <a:rPr lang="zh-CN" altLang="en-US" b="1" dirty="0" smtClean="0"/>
              <a:t>。</a:t>
            </a:r>
            <a:endParaRPr lang="zh-CN" altLang="en-US" b="1" dirty="0"/>
          </a:p>
          <a:p>
            <a:r>
              <a:rPr lang="en-US" altLang="zh-CN" b="1" dirty="0"/>
              <a:t>table-header-group	</a:t>
            </a:r>
            <a:r>
              <a:rPr lang="zh-CN" altLang="en-US" b="1" dirty="0"/>
              <a:t>此元素会作为一个或多个行的分组来显示（类似 </a:t>
            </a:r>
            <a:r>
              <a:rPr lang="en-US" altLang="zh-CN" b="1" dirty="0" smtClean="0"/>
              <a:t>			&lt;</a:t>
            </a:r>
            <a:r>
              <a:rPr lang="en-US" altLang="zh-CN" b="1" dirty="0" err="1"/>
              <a:t>thead</a:t>
            </a:r>
            <a:r>
              <a:rPr lang="en-US" altLang="zh-CN" b="1" dirty="0"/>
              <a:t>&gt;</a:t>
            </a:r>
            <a:r>
              <a:rPr lang="zh-CN" altLang="en-US" b="1" dirty="0"/>
              <a:t>）</a:t>
            </a:r>
            <a:r>
              <a:rPr lang="zh-CN" altLang="en-US" b="1" dirty="0" smtClean="0"/>
              <a:t>。</a:t>
            </a:r>
            <a:endParaRPr lang="zh-CN" altLang="en-US" b="1" dirty="0"/>
          </a:p>
          <a:p>
            <a:r>
              <a:rPr lang="en-US" altLang="zh-CN" b="1" dirty="0"/>
              <a:t>table-footer-group	</a:t>
            </a:r>
            <a:r>
              <a:rPr lang="zh-CN" altLang="en-US" b="1" dirty="0"/>
              <a:t>此元素会作为一个或多个行的分组来显示（类似 </a:t>
            </a:r>
            <a:r>
              <a:rPr lang="en-US" altLang="zh-CN" b="1" dirty="0" smtClean="0"/>
              <a:t>			&lt;</a:t>
            </a:r>
            <a:r>
              <a:rPr lang="en-US" altLang="zh-CN" b="1" dirty="0" err="1"/>
              <a:t>tfoot</a:t>
            </a:r>
            <a:r>
              <a:rPr lang="en-US" altLang="zh-CN" b="1" dirty="0"/>
              <a:t>&gt;</a:t>
            </a:r>
            <a:r>
              <a:rPr lang="zh-CN" altLang="en-US" b="1" dirty="0"/>
              <a:t>）</a:t>
            </a:r>
            <a:r>
              <a:rPr lang="zh-CN" altLang="en-US" b="1" dirty="0" smtClean="0"/>
              <a:t>。</a:t>
            </a:r>
            <a:endParaRPr lang="zh-CN" altLang="en-US" b="1" dirty="0"/>
          </a:p>
          <a:p>
            <a:r>
              <a:rPr lang="en-US" altLang="zh-CN" b="1" dirty="0"/>
              <a:t>table-row	</a:t>
            </a:r>
            <a:r>
              <a:rPr lang="en-US" altLang="zh-CN" b="1" dirty="0" smtClean="0"/>
              <a:t>	</a:t>
            </a:r>
            <a:r>
              <a:rPr lang="zh-CN" altLang="en-US" b="1" dirty="0" smtClean="0"/>
              <a:t>此</a:t>
            </a:r>
            <a:r>
              <a:rPr lang="zh-CN" altLang="en-US" b="1" dirty="0"/>
              <a:t>元素会作为一个表格行显示（类似 </a:t>
            </a:r>
            <a:r>
              <a:rPr lang="en-US" altLang="zh-CN" b="1" dirty="0"/>
              <a:t>&lt;</a:t>
            </a:r>
            <a:r>
              <a:rPr lang="en-US" altLang="zh-CN" b="1" dirty="0" err="1"/>
              <a:t>tr</a:t>
            </a:r>
            <a:r>
              <a:rPr lang="en-US" altLang="zh-CN" b="1" dirty="0"/>
              <a:t>&gt;</a:t>
            </a:r>
            <a:r>
              <a:rPr lang="zh-CN" altLang="en-US" b="1" dirty="0"/>
              <a:t>）</a:t>
            </a:r>
            <a:r>
              <a:rPr lang="zh-CN" altLang="en-US" b="1" dirty="0" smtClean="0"/>
              <a:t>。</a:t>
            </a:r>
            <a:endParaRPr lang="en-US" altLang="zh-CN" b="1" dirty="0" smtClean="0"/>
          </a:p>
          <a:p>
            <a:endParaRPr lang="zh-CN" altLang="en-US" b="1" dirty="0"/>
          </a:p>
          <a:p>
            <a:r>
              <a:rPr lang="en-US" altLang="zh-CN" b="1" dirty="0"/>
              <a:t>table-column-group	</a:t>
            </a:r>
            <a:r>
              <a:rPr lang="zh-CN" altLang="en-US" b="1" dirty="0"/>
              <a:t>此元素会作为一个或多个列的分组来显示（类似 </a:t>
            </a:r>
            <a:r>
              <a:rPr lang="en-US" altLang="zh-CN" b="1" dirty="0" smtClean="0"/>
              <a:t>			&lt;</a:t>
            </a:r>
            <a:r>
              <a:rPr lang="en-US" altLang="zh-CN" b="1" dirty="0" err="1"/>
              <a:t>colgroup</a:t>
            </a:r>
            <a:r>
              <a:rPr lang="en-US" altLang="zh-CN" b="1" dirty="0"/>
              <a:t>&gt;</a:t>
            </a:r>
            <a:r>
              <a:rPr lang="zh-CN" altLang="en-US" b="1" dirty="0"/>
              <a:t>）。</a:t>
            </a:r>
          </a:p>
          <a:p>
            <a:r>
              <a:rPr lang="en-US" altLang="zh-CN" b="1" dirty="0"/>
              <a:t>table-column	</a:t>
            </a:r>
            <a:r>
              <a:rPr lang="en-US" altLang="zh-CN" b="1" dirty="0" smtClean="0"/>
              <a:t>	</a:t>
            </a:r>
            <a:r>
              <a:rPr lang="zh-CN" altLang="en-US" b="1" dirty="0" smtClean="0"/>
              <a:t>此</a:t>
            </a:r>
            <a:r>
              <a:rPr lang="zh-CN" altLang="en-US" b="1" dirty="0"/>
              <a:t>元素会作为一个单元格列显示（类似 </a:t>
            </a:r>
            <a:r>
              <a:rPr lang="en-US" altLang="zh-CN" b="1" dirty="0"/>
              <a:t>&lt;col&gt;</a:t>
            </a:r>
            <a:r>
              <a:rPr lang="zh-CN" altLang="en-US" b="1" dirty="0" smtClean="0"/>
              <a:t>）</a:t>
            </a:r>
            <a:endParaRPr lang="en-US" altLang="zh-CN" b="1" dirty="0" smtClean="0"/>
          </a:p>
          <a:p>
            <a:endParaRPr lang="zh-CN" altLang="en-US" b="1" dirty="0"/>
          </a:p>
          <a:p>
            <a:r>
              <a:rPr lang="en-US" altLang="zh-CN" b="1" dirty="0"/>
              <a:t>table-cell	</a:t>
            </a:r>
            <a:r>
              <a:rPr lang="en-US" altLang="zh-CN" b="1" dirty="0" smtClean="0"/>
              <a:t>	</a:t>
            </a:r>
            <a:r>
              <a:rPr lang="zh-CN" altLang="en-US" b="1" dirty="0" smtClean="0"/>
              <a:t>此</a:t>
            </a:r>
            <a:r>
              <a:rPr lang="zh-CN" altLang="en-US" b="1" dirty="0"/>
              <a:t>元素会作为一个表格单元格显示（类似 </a:t>
            </a:r>
            <a:r>
              <a:rPr lang="en-US" altLang="zh-CN" b="1" dirty="0"/>
              <a:t>&lt;td&gt; </a:t>
            </a:r>
            <a:r>
              <a:rPr lang="zh-CN" altLang="en-US" b="1" dirty="0"/>
              <a:t>和 </a:t>
            </a:r>
            <a:r>
              <a:rPr lang="en-US" altLang="zh-CN" b="1" dirty="0" smtClean="0"/>
              <a:t>			&lt;</a:t>
            </a:r>
            <a:r>
              <a:rPr lang="en-US" altLang="zh-CN" b="1" dirty="0" err="1"/>
              <a:t>th</a:t>
            </a:r>
            <a:r>
              <a:rPr lang="en-US" altLang="zh-CN" b="1" dirty="0"/>
              <a:t>&gt;</a:t>
            </a:r>
            <a:r>
              <a:rPr lang="zh-CN" altLang="en-US" b="1" dirty="0"/>
              <a:t>）</a:t>
            </a:r>
          </a:p>
          <a:p>
            <a:r>
              <a:rPr lang="en-US" altLang="zh-CN" b="1" dirty="0"/>
              <a:t>table-caption	</a:t>
            </a:r>
            <a:r>
              <a:rPr lang="en-US" altLang="zh-CN" b="1" dirty="0" smtClean="0"/>
              <a:t>	 </a:t>
            </a:r>
            <a:r>
              <a:rPr lang="zh-CN" altLang="en-US" b="1" dirty="0" smtClean="0"/>
              <a:t>此</a:t>
            </a:r>
            <a:r>
              <a:rPr lang="zh-CN" altLang="en-US" b="1" dirty="0"/>
              <a:t>元素会作为一个表格标题显示（类似 </a:t>
            </a:r>
            <a:r>
              <a:rPr lang="en-US" altLang="zh-CN" b="1" dirty="0" smtClean="0"/>
              <a:t>				&lt;</a:t>
            </a:r>
            <a:r>
              <a:rPr lang="en-US" altLang="zh-CN" b="1" dirty="0"/>
              <a:t>caption&gt;</a:t>
            </a:r>
            <a:r>
              <a:rPr lang="zh-CN" altLang="en-US" b="1" dirty="0"/>
              <a:t>）</a:t>
            </a:r>
          </a:p>
          <a:p>
            <a:r>
              <a:rPr lang="en-US" altLang="zh-CN" b="1" dirty="0" smtClean="0"/>
              <a:t>inherit</a:t>
            </a:r>
            <a:r>
              <a:rPr lang="en-US" altLang="zh-CN" b="1" dirty="0"/>
              <a:t>	</a:t>
            </a:r>
            <a:r>
              <a:rPr lang="en-US" altLang="zh-CN" b="1" dirty="0" smtClean="0"/>
              <a:t>		</a:t>
            </a:r>
            <a:r>
              <a:rPr lang="zh-CN" altLang="en-US" b="1" dirty="0" smtClean="0"/>
              <a:t>规定</a:t>
            </a:r>
            <a:r>
              <a:rPr lang="zh-CN" altLang="en-US" b="1" dirty="0"/>
              <a:t>应该从父元素继承 </a:t>
            </a:r>
            <a:r>
              <a:rPr lang="en-US" altLang="zh-CN" b="1" dirty="0"/>
              <a:t>display </a:t>
            </a:r>
            <a:r>
              <a:rPr lang="zh-CN" altLang="en-US" b="1" dirty="0"/>
              <a:t>属性的值</a:t>
            </a:r>
            <a:r>
              <a:rPr lang="zh-CN" altLang="en-US" b="1" dirty="0" smtClean="0"/>
              <a:t>。</a:t>
            </a:r>
            <a:endParaRPr lang="en-US" altLang="zh-CN" b="1" dirty="0" smtClean="0"/>
          </a:p>
          <a:p>
            <a:endParaRPr lang="en-US" altLang="zh-CN" b="1" dirty="0" smtClean="0"/>
          </a:p>
          <a:p>
            <a:endParaRPr lang="zh-CN" altLang="en-US" b="1" dirty="0"/>
          </a:p>
        </p:txBody>
      </p:sp>
    </p:spTree>
    <p:extLst>
      <p:ext uri="{BB962C8B-B14F-4D97-AF65-F5344CB8AC3E}">
        <p14:creationId xmlns:p14="http://schemas.microsoft.com/office/powerpoint/2010/main" val="2756250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1659</TotalTime>
  <Words>640</Words>
  <Application>Microsoft Office PowerPoint</Application>
  <PresentationFormat>全屏显示(4:3)</PresentationFormat>
  <Paragraphs>353</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Gudea</vt:lpstr>
      <vt:lpstr>华文楷体</vt:lpstr>
      <vt:lpstr>微软雅黑</vt:lpstr>
      <vt:lpstr>Arial</vt:lpstr>
      <vt:lpstr>Arial</vt:lpstr>
      <vt:lpstr>Cambria Math</vt:lpstr>
      <vt:lpstr>Consolas</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叶少鹏</dc:creator>
  <cp:lastModifiedBy>叶少鹏</cp:lastModifiedBy>
  <cp:revision>94</cp:revision>
  <dcterms:created xsi:type="dcterms:W3CDTF">2014-09-25T08:38:01Z</dcterms:created>
  <dcterms:modified xsi:type="dcterms:W3CDTF">2014-09-29T09:20:35Z</dcterms:modified>
</cp:coreProperties>
</file>