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iFf/XCz3hmrcVF2JL63jAO+Rc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2E8C67-F605-4961-9129-AF3E869F3169}">
  <a:tblStyle styleId="{F42E8C67-F605-4961-9129-AF3E869F31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6FADACC-D605-485B-83CB-D9D1FF09DB9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1be728b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d1be728b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f3c306c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cf3c306c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b4da93c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cb4da93c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b4da93c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cb4da93c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e9c693c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ee9c693c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cf1bb5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ccf1bb5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f3c306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cf3c306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1be728b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d1be728b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>
            <p:ph idx="2" type="pic"/>
          </p:nvPr>
        </p:nvSpPr>
        <p:spPr>
          <a:xfrm>
            <a:off x="6538300" y="535000"/>
            <a:ext cx="18906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54"/>
          <p:cNvSpPr txBox="1"/>
          <p:nvPr>
            <p:ph type="ctrTitle"/>
          </p:nvPr>
        </p:nvSpPr>
        <p:spPr>
          <a:xfrm>
            <a:off x="1121825" y="535000"/>
            <a:ext cx="49002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4"/>
          <p:cNvSpPr txBox="1"/>
          <p:nvPr>
            <p:ph idx="1" type="subTitle"/>
          </p:nvPr>
        </p:nvSpPr>
        <p:spPr>
          <a:xfrm>
            <a:off x="1121825" y="3809450"/>
            <a:ext cx="49002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4"/>
          <p:cNvSpPr txBox="1"/>
          <p:nvPr>
            <p:ph idx="3" type="ctrTitle"/>
          </p:nvPr>
        </p:nvSpPr>
        <p:spPr>
          <a:xfrm>
            <a:off x="1121825" y="3223925"/>
            <a:ext cx="4900200" cy="5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1" type="subTitle"/>
          </p:nvPr>
        </p:nvSpPr>
        <p:spPr>
          <a:xfrm>
            <a:off x="957200" y="11371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65"/>
          <p:cNvSpPr txBox="1"/>
          <p:nvPr>
            <p:ph idx="2" type="subTitle"/>
          </p:nvPr>
        </p:nvSpPr>
        <p:spPr>
          <a:xfrm>
            <a:off x="957200" y="1571225"/>
            <a:ext cx="2316300" cy="5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idx="3" type="subTitle"/>
          </p:nvPr>
        </p:nvSpPr>
        <p:spPr>
          <a:xfrm>
            <a:off x="3413963" y="11371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65"/>
          <p:cNvSpPr txBox="1"/>
          <p:nvPr>
            <p:ph idx="4" type="subTitle"/>
          </p:nvPr>
        </p:nvSpPr>
        <p:spPr>
          <a:xfrm>
            <a:off x="3413963" y="1571225"/>
            <a:ext cx="2316300" cy="5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5" type="subTitle"/>
          </p:nvPr>
        </p:nvSpPr>
        <p:spPr>
          <a:xfrm>
            <a:off x="5870727" y="11371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6" type="subTitle"/>
          </p:nvPr>
        </p:nvSpPr>
        <p:spPr>
          <a:xfrm>
            <a:off x="5870727" y="1571225"/>
            <a:ext cx="2316300" cy="5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5"/>
          <p:cNvSpPr txBox="1"/>
          <p:nvPr>
            <p:ph idx="7" type="subTitle"/>
          </p:nvPr>
        </p:nvSpPr>
        <p:spPr>
          <a:xfrm>
            <a:off x="957200" y="3486500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65"/>
          <p:cNvSpPr txBox="1"/>
          <p:nvPr>
            <p:ph idx="8" type="subTitle"/>
          </p:nvPr>
        </p:nvSpPr>
        <p:spPr>
          <a:xfrm>
            <a:off x="957200" y="3920600"/>
            <a:ext cx="2316300" cy="5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9" type="subTitle"/>
          </p:nvPr>
        </p:nvSpPr>
        <p:spPr>
          <a:xfrm>
            <a:off x="3413963" y="3486500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65"/>
          <p:cNvSpPr txBox="1"/>
          <p:nvPr>
            <p:ph idx="13" type="subTitle"/>
          </p:nvPr>
        </p:nvSpPr>
        <p:spPr>
          <a:xfrm>
            <a:off x="3413965" y="3920600"/>
            <a:ext cx="2316300" cy="5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4" type="subTitle"/>
          </p:nvPr>
        </p:nvSpPr>
        <p:spPr>
          <a:xfrm>
            <a:off x="5870727" y="3486500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65"/>
          <p:cNvSpPr txBox="1"/>
          <p:nvPr>
            <p:ph idx="15" type="subTitle"/>
          </p:nvPr>
        </p:nvSpPr>
        <p:spPr>
          <a:xfrm>
            <a:off x="5870725" y="3920600"/>
            <a:ext cx="2316000" cy="5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/>
          <p:nvPr>
            <p:ph idx="2" type="pic"/>
          </p:nvPr>
        </p:nvSpPr>
        <p:spPr>
          <a:xfrm>
            <a:off x="4945638" y="3243925"/>
            <a:ext cx="2907600" cy="1372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67"/>
          <p:cNvSpPr txBox="1"/>
          <p:nvPr>
            <p:ph idx="1" type="subTitle"/>
          </p:nvPr>
        </p:nvSpPr>
        <p:spPr>
          <a:xfrm>
            <a:off x="1290763" y="2889200"/>
            <a:ext cx="2907600" cy="5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67"/>
          <p:cNvSpPr txBox="1"/>
          <p:nvPr>
            <p:ph idx="3" type="subTitle"/>
          </p:nvPr>
        </p:nvSpPr>
        <p:spPr>
          <a:xfrm>
            <a:off x="4945638" y="1372225"/>
            <a:ext cx="2907600" cy="5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67"/>
          <p:cNvSpPr txBox="1"/>
          <p:nvPr>
            <p:ph idx="4" type="subTitle"/>
          </p:nvPr>
        </p:nvSpPr>
        <p:spPr>
          <a:xfrm>
            <a:off x="1290763" y="3404000"/>
            <a:ext cx="2907600" cy="12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5" type="subTitle"/>
          </p:nvPr>
        </p:nvSpPr>
        <p:spPr>
          <a:xfrm>
            <a:off x="4945638" y="1887025"/>
            <a:ext cx="2907600" cy="12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67"/>
          <p:cNvSpPr/>
          <p:nvPr>
            <p:ph idx="6" type="pic"/>
          </p:nvPr>
        </p:nvSpPr>
        <p:spPr>
          <a:xfrm>
            <a:off x="1290763" y="1372213"/>
            <a:ext cx="2907600" cy="137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8"/>
          <p:cNvSpPr txBox="1"/>
          <p:nvPr>
            <p:ph type="title"/>
          </p:nvPr>
        </p:nvSpPr>
        <p:spPr>
          <a:xfrm>
            <a:off x="3224250" y="3780309"/>
            <a:ext cx="5205000" cy="6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58"/>
          <p:cNvSpPr txBox="1"/>
          <p:nvPr>
            <p:ph idx="1" type="subTitle"/>
          </p:nvPr>
        </p:nvSpPr>
        <p:spPr>
          <a:xfrm>
            <a:off x="3224250" y="535000"/>
            <a:ext cx="5205000" cy="303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58"/>
          <p:cNvSpPr/>
          <p:nvPr>
            <p:ph idx="2" type="pic"/>
          </p:nvPr>
        </p:nvSpPr>
        <p:spPr>
          <a:xfrm>
            <a:off x="976649" y="535000"/>
            <a:ext cx="1989300" cy="392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63"/>
          <p:cNvSpPr txBox="1"/>
          <p:nvPr>
            <p:ph idx="1" type="subTitle"/>
          </p:nvPr>
        </p:nvSpPr>
        <p:spPr>
          <a:xfrm>
            <a:off x="720000" y="1890469"/>
            <a:ext cx="2336400" cy="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3"/>
          <p:cNvSpPr txBox="1"/>
          <p:nvPr>
            <p:ph idx="2" type="subTitle"/>
          </p:nvPr>
        </p:nvSpPr>
        <p:spPr>
          <a:xfrm>
            <a:off x="3403800" y="1890469"/>
            <a:ext cx="2336400" cy="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3"/>
          <p:cNvSpPr txBox="1"/>
          <p:nvPr>
            <p:ph idx="3" type="subTitle"/>
          </p:nvPr>
        </p:nvSpPr>
        <p:spPr>
          <a:xfrm>
            <a:off x="6087600" y="1890469"/>
            <a:ext cx="2336400" cy="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3"/>
          <p:cNvSpPr txBox="1"/>
          <p:nvPr>
            <p:ph idx="4" type="subTitle"/>
          </p:nvPr>
        </p:nvSpPr>
        <p:spPr>
          <a:xfrm>
            <a:off x="720000" y="3621298"/>
            <a:ext cx="2336400" cy="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3"/>
          <p:cNvSpPr txBox="1"/>
          <p:nvPr>
            <p:ph idx="5" type="subTitle"/>
          </p:nvPr>
        </p:nvSpPr>
        <p:spPr>
          <a:xfrm>
            <a:off x="3403800" y="3621298"/>
            <a:ext cx="2336400" cy="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3"/>
          <p:cNvSpPr txBox="1"/>
          <p:nvPr>
            <p:ph idx="6" type="subTitle"/>
          </p:nvPr>
        </p:nvSpPr>
        <p:spPr>
          <a:xfrm>
            <a:off x="6087600" y="3621298"/>
            <a:ext cx="2336400" cy="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7" type="subTitle"/>
          </p:nvPr>
        </p:nvSpPr>
        <p:spPr>
          <a:xfrm>
            <a:off x="715100" y="1485525"/>
            <a:ext cx="2336400" cy="4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63"/>
          <p:cNvSpPr txBox="1"/>
          <p:nvPr>
            <p:ph idx="8" type="subTitle"/>
          </p:nvPr>
        </p:nvSpPr>
        <p:spPr>
          <a:xfrm>
            <a:off x="3403800" y="1485525"/>
            <a:ext cx="2336400" cy="4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63"/>
          <p:cNvSpPr txBox="1"/>
          <p:nvPr>
            <p:ph idx="9" type="subTitle"/>
          </p:nvPr>
        </p:nvSpPr>
        <p:spPr>
          <a:xfrm>
            <a:off x="6092500" y="1485525"/>
            <a:ext cx="2336400" cy="4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63"/>
          <p:cNvSpPr txBox="1"/>
          <p:nvPr>
            <p:ph idx="13" type="subTitle"/>
          </p:nvPr>
        </p:nvSpPr>
        <p:spPr>
          <a:xfrm>
            <a:off x="715100" y="3211800"/>
            <a:ext cx="2336400" cy="4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63"/>
          <p:cNvSpPr txBox="1"/>
          <p:nvPr>
            <p:ph idx="14" type="subTitle"/>
          </p:nvPr>
        </p:nvSpPr>
        <p:spPr>
          <a:xfrm>
            <a:off x="3403800" y="3211800"/>
            <a:ext cx="2336400" cy="4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63"/>
          <p:cNvSpPr txBox="1"/>
          <p:nvPr>
            <p:ph idx="15" type="subTitle"/>
          </p:nvPr>
        </p:nvSpPr>
        <p:spPr>
          <a:xfrm>
            <a:off x="6092500" y="3211800"/>
            <a:ext cx="2336400" cy="4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66"/>
          <p:cNvPicPr preferRelativeResize="0"/>
          <p:nvPr/>
        </p:nvPicPr>
        <p:blipFill rotWithShape="1">
          <a:blip r:embed="rId2">
            <a:alphaModFix/>
          </a:blip>
          <a:srcRect b="7833" l="0" r="0" t="7834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6"/>
          <p:cNvSpPr txBox="1"/>
          <p:nvPr>
            <p:ph type="title"/>
          </p:nvPr>
        </p:nvSpPr>
        <p:spPr>
          <a:xfrm>
            <a:off x="1062900" y="1852850"/>
            <a:ext cx="39363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9"/>
          <p:cNvSpPr txBox="1"/>
          <p:nvPr>
            <p:ph hasCustomPrompt="1" type="title"/>
          </p:nvPr>
        </p:nvSpPr>
        <p:spPr>
          <a:xfrm>
            <a:off x="4438000" y="947550"/>
            <a:ext cx="3990900" cy="18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69"/>
          <p:cNvSpPr txBox="1"/>
          <p:nvPr>
            <p:ph idx="1" type="subTitle"/>
          </p:nvPr>
        </p:nvSpPr>
        <p:spPr>
          <a:xfrm>
            <a:off x="4438000" y="2778150"/>
            <a:ext cx="3990900" cy="14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69"/>
          <p:cNvSpPr/>
          <p:nvPr>
            <p:ph idx="2" type="pic"/>
          </p:nvPr>
        </p:nvSpPr>
        <p:spPr>
          <a:xfrm>
            <a:off x="715100" y="947550"/>
            <a:ext cx="3337500" cy="324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0"/>
          <p:cNvSpPr txBox="1"/>
          <p:nvPr>
            <p:ph type="title"/>
          </p:nvPr>
        </p:nvSpPr>
        <p:spPr>
          <a:xfrm>
            <a:off x="715100" y="1161600"/>
            <a:ext cx="77139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5" name="Google Shape;115;p70"/>
          <p:cNvSpPr txBox="1"/>
          <p:nvPr>
            <p:ph idx="1" type="subTitle"/>
          </p:nvPr>
        </p:nvSpPr>
        <p:spPr>
          <a:xfrm>
            <a:off x="715100" y="1877656"/>
            <a:ext cx="7713900" cy="3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0"/>
          <p:cNvSpPr txBox="1"/>
          <p:nvPr>
            <p:ph idx="2" type="title"/>
          </p:nvPr>
        </p:nvSpPr>
        <p:spPr>
          <a:xfrm>
            <a:off x="715100" y="2353950"/>
            <a:ext cx="77139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7" name="Google Shape;117;p70"/>
          <p:cNvSpPr txBox="1"/>
          <p:nvPr>
            <p:ph idx="3" type="subTitle"/>
          </p:nvPr>
        </p:nvSpPr>
        <p:spPr>
          <a:xfrm>
            <a:off x="715100" y="3070012"/>
            <a:ext cx="7713900" cy="3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0"/>
          <p:cNvSpPr txBox="1"/>
          <p:nvPr>
            <p:ph idx="4" type="title"/>
          </p:nvPr>
        </p:nvSpPr>
        <p:spPr>
          <a:xfrm>
            <a:off x="715100" y="3546300"/>
            <a:ext cx="77139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9" name="Google Shape;119;p70"/>
          <p:cNvSpPr txBox="1"/>
          <p:nvPr>
            <p:ph idx="5" type="subTitle"/>
          </p:nvPr>
        </p:nvSpPr>
        <p:spPr>
          <a:xfrm>
            <a:off x="715100" y="4262276"/>
            <a:ext cx="7713900" cy="3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1"/>
          <p:cNvSpPr txBox="1"/>
          <p:nvPr>
            <p:ph idx="1" type="subTitle"/>
          </p:nvPr>
        </p:nvSpPr>
        <p:spPr>
          <a:xfrm>
            <a:off x="934938" y="1320750"/>
            <a:ext cx="4048200" cy="289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2"/>
          <p:cNvSpPr txBox="1"/>
          <p:nvPr>
            <p:ph type="ctrTitle"/>
          </p:nvPr>
        </p:nvSpPr>
        <p:spPr>
          <a:xfrm>
            <a:off x="3961225" y="535000"/>
            <a:ext cx="4467600" cy="9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72"/>
          <p:cNvSpPr txBox="1"/>
          <p:nvPr>
            <p:ph idx="1" type="subTitle"/>
          </p:nvPr>
        </p:nvSpPr>
        <p:spPr>
          <a:xfrm>
            <a:off x="3961375" y="1620025"/>
            <a:ext cx="4467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72"/>
          <p:cNvSpPr/>
          <p:nvPr>
            <p:ph idx="2" type="pic"/>
          </p:nvPr>
        </p:nvSpPr>
        <p:spPr>
          <a:xfrm>
            <a:off x="715100" y="535000"/>
            <a:ext cx="2825100" cy="399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72"/>
          <p:cNvSpPr txBox="1"/>
          <p:nvPr/>
        </p:nvSpPr>
        <p:spPr>
          <a:xfrm>
            <a:off x="3961525" y="3584750"/>
            <a:ext cx="4467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 txBox="1"/>
          <p:nvPr>
            <p:ph type="title"/>
          </p:nvPr>
        </p:nvSpPr>
        <p:spPr>
          <a:xfrm>
            <a:off x="4417400" y="2215050"/>
            <a:ext cx="40062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5"/>
          <p:cNvSpPr txBox="1"/>
          <p:nvPr>
            <p:ph idx="2" type="title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" name="Google Shape;16;p55"/>
          <p:cNvSpPr txBox="1"/>
          <p:nvPr>
            <p:ph idx="1" type="subTitle"/>
          </p:nvPr>
        </p:nvSpPr>
        <p:spPr>
          <a:xfrm>
            <a:off x="4417400" y="3243475"/>
            <a:ext cx="4006200" cy="7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7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74"/>
          <p:cNvSpPr txBox="1"/>
          <p:nvPr>
            <p:ph idx="1" type="body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75"/>
          <p:cNvSpPr txBox="1"/>
          <p:nvPr>
            <p:ph idx="1" type="body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80"/>
          <p:cNvCxnSpPr/>
          <p:nvPr/>
        </p:nvCxnSpPr>
        <p:spPr>
          <a:xfrm>
            <a:off x="714625" y="539000"/>
            <a:ext cx="0" cy="4069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81"/>
          <p:cNvCxnSpPr/>
          <p:nvPr/>
        </p:nvCxnSpPr>
        <p:spPr>
          <a:xfrm>
            <a:off x="714625" y="539000"/>
            <a:ext cx="0" cy="406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/>
          <p:nvPr>
            <p:ph idx="1" type="subTitle"/>
          </p:nvPr>
        </p:nvSpPr>
        <p:spPr>
          <a:xfrm>
            <a:off x="720000" y="2250900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57"/>
          <p:cNvSpPr txBox="1"/>
          <p:nvPr>
            <p:ph idx="2" type="subTitle"/>
          </p:nvPr>
        </p:nvSpPr>
        <p:spPr>
          <a:xfrm>
            <a:off x="720000" y="2783100"/>
            <a:ext cx="2336400" cy="14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3" type="subTitle"/>
          </p:nvPr>
        </p:nvSpPr>
        <p:spPr>
          <a:xfrm>
            <a:off x="3403800" y="2783100"/>
            <a:ext cx="2336400" cy="14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4" type="subTitle"/>
          </p:nvPr>
        </p:nvSpPr>
        <p:spPr>
          <a:xfrm>
            <a:off x="6087600" y="2783100"/>
            <a:ext cx="2336400" cy="14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5" type="subTitle"/>
          </p:nvPr>
        </p:nvSpPr>
        <p:spPr>
          <a:xfrm>
            <a:off x="3403800" y="2250900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7"/>
          <p:cNvSpPr txBox="1"/>
          <p:nvPr>
            <p:ph idx="6" type="subTitle"/>
          </p:nvPr>
        </p:nvSpPr>
        <p:spPr>
          <a:xfrm>
            <a:off x="6087600" y="2250900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idx="1" type="subTitle"/>
          </p:nvPr>
        </p:nvSpPr>
        <p:spPr>
          <a:xfrm>
            <a:off x="4920250" y="1280850"/>
            <a:ext cx="3508500" cy="5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2" type="subTitle"/>
          </p:nvPr>
        </p:nvSpPr>
        <p:spPr>
          <a:xfrm>
            <a:off x="4922200" y="3109398"/>
            <a:ext cx="3508500" cy="5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3" type="subTitle"/>
          </p:nvPr>
        </p:nvSpPr>
        <p:spPr>
          <a:xfrm>
            <a:off x="4920250" y="1829375"/>
            <a:ext cx="3508500" cy="9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4" type="subTitle"/>
          </p:nvPr>
        </p:nvSpPr>
        <p:spPr>
          <a:xfrm>
            <a:off x="4920250" y="3657800"/>
            <a:ext cx="3508500" cy="9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9"/>
          <p:cNvSpPr/>
          <p:nvPr>
            <p:ph idx="5" type="pic"/>
          </p:nvPr>
        </p:nvSpPr>
        <p:spPr>
          <a:xfrm>
            <a:off x="715100" y="1280850"/>
            <a:ext cx="3508500" cy="14871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9"/>
          <p:cNvSpPr/>
          <p:nvPr>
            <p:ph idx="6" type="pic"/>
          </p:nvPr>
        </p:nvSpPr>
        <p:spPr>
          <a:xfrm>
            <a:off x="715100" y="3109400"/>
            <a:ext cx="3508500" cy="148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idx="1" type="subTitle"/>
          </p:nvPr>
        </p:nvSpPr>
        <p:spPr>
          <a:xfrm>
            <a:off x="2250100" y="1403575"/>
            <a:ext cx="1889100" cy="4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61"/>
          <p:cNvSpPr txBox="1"/>
          <p:nvPr>
            <p:ph idx="2" type="subTitle"/>
          </p:nvPr>
        </p:nvSpPr>
        <p:spPr>
          <a:xfrm>
            <a:off x="2250100" y="1888375"/>
            <a:ext cx="1889100" cy="8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3" type="subTitle"/>
          </p:nvPr>
        </p:nvSpPr>
        <p:spPr>
          <a:xfrm>
            <a:off x="5004850" y="1888375"/>
            <a:ext cx="1889100" cy="8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4" type="subTitle"/>
          </p:nvPr>
        </p:nvSpPr>
        <p:spPr>
          <a:xfrm>
            <a:off x="2251850" y="3430700"/>
            <a:ext cx="1889100" cy="8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5" type="subTitle"/>
          </p:nvPr>
        </p:nvSpPr>
        <p:spPr>
          <a:xfrm>
            <a:off x="5004851" y="3430700"/>
            <a:ext cx="1889100" cy="8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6" type="subTitle"/>
          </p:nvPr>
        </p:nvSpPr>
        <p:spPr>
          <a:xfrm>
            <a:off x="2251850" y="2945900"/>
            <a:ext cx="1889100" cy="4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61"/>
          <p:cNvSpPr txBox="1"/>
          <p:nvPr>
            <p:ph idx="7" type="subTitle"/>
          </p:nvPr>
        </p:nvSpPr>
        <p:spPr>
          <a:xfrm>
            <a:off x="5004850" y="1403575"/>
            <a:ext cx="1889100" cy="4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61"/>
          <p:cNvSpPr txBox="1"/>
          <p:nvPr>
            <p:ph idx="8" type="subTitle"/>
          </p:nvPr>
        </p:nvSpPr>
        <p:spPr>
          <a:xfrm>
            <a:off x="5004850" y="2945900"/>
            <a:ext cx="1889100" cy="4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61"/>
          <p:cNvSpPr/>
          <p:nvPr>
            <p:ph idx="9" type="pic"/>
          </p:nvPr>
        </p:nvSpPr>
        <p:spPr>
          <a:xfrm>
            <a:off x="720000" y="1405200"/>
            <a:ext cx="1305600" cy="1354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1"/>
          <p:cNvSpPr/>
          <p:nvPr>
            <p:ph idx="13" type="pic"/>
          </p:nvPr>
        </p:nvSpPr>
        <p:spPr>
          <a:xfrm>
            <a:off x="721800" y="2945900"/>
            <a:ext cx="1305600" cy="135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1"/>
          <p:cNvSpPr/>
          <p:nvPr>
            <p:ph idx="14" type="pic"/>
          </p:nvPr>
        </p:nvSpPr>
        <p:spPr>
          <a:xfrm>
            <a:off x="7120200" y="1405201"/>
            <a:ext cx="1305600" cy="135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61"/>
          <p:cNvSpPr/>
          <p:nvPr>
            <p:ph idx="15" type="pic"/>
          </p:nvPr>
        </p:nvSpPr>
        <p:spPr>
          <a:xfrm>
            <a:off x="7118400" y="2945900"/>
            <a:ext cx="1305600" cy="13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" type="subTitle"/>
          </p:nvPr>
        </p:nvSpPr>
        <p:spPr>
          <a:xfrm>
            <a:off x="4981075" y="1145075"/>
            <a:ext cx="34479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62"/>
          <p:cNvSpPr txBox="1"/>
          <p:nvPr>
            <p:ph idx="2" type="subTitle"/>
          </p:nvPr>
        </p:nvSpPr>
        <p:spPr>
          <a:xfrm>
            <a:off x="4981075" y="1593423"/>
            <a:ext cx="34479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3" type="subTitle"/>
          </p:nvPr>
        </p:nvSpPr>
        <p:spPr>
          <a:xfrm>
            <a:off x="4981075" y="2778298"/>
            <a:ext cx="34479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4" type="subTitle"/>
          </p:nvPr>
        </p:nvSpPr>
        <p:spPr>
          <a:xfrm>
            <a:off x="4981075" y="3963174"/>
            <a:ext cx="34479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5" type="subTitle"/>
          </p:nvPr>
        </p:nvSpPr>
        <p:spPr>
          <a:xfrm>
            <a:off x="4981075" y="2329950"/>
            <a:ext cx="34479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62"/>
          <p:cNvSpPr txBox="1"/>
          <p:nvPr>
            <p:ph idx="6" type="subTitle"/>
          </p:nvPr>
        </p:nvSpPr>
        <p:spPr>
          <a:xfrm>
            <a:off x="4981075" y="3514825"/>
            <a:ext cx="34479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2"/>
          <p:cNvSpPr/>
          <p:nvPr>
            <p:ph idx="7" type="pic"/>
          </p:nvPr>
        </p:nvSpPr>
        <p:spPr>
          <a:xfrm>
            <a:off x="715100" y="1145075"/>
            <a:ext cx="3447900" cy="10176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2"/>
          <p:cNvSpPr/>
          <p:nvPr>
            <p:ph idx="8" type="pic"/>
          </p:nvPr>
        </p:nvSpPr>
        <p:spPr>
          <a:xfrm>
            <a:off x="715100" y="2329962"/>
            <a:ext cx="3447900" cy="10176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2"/>
          <p:cNvSpPr/>
          <p:nvPr>
            <p:ph idx="9" type="pic"/>
          </p:nvPr>
        </p:nvSpPr>
        <p:spPr>
          <a:xfrm>
            <a:off x="715100" y="3514873"/>
            <a:ext cx="3447900" cy="101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sites.google.com/uit.edu.vn/uit-nlp/datasets-projects?pli=1" TargetMode="External"/><Relationship Id="rId5" Type="http://schemas.openxmlformats.org/officeDocument/2006/relationships/hyperlink" Target="https://sites.google.com/uit.edu.vn/uit-nlp/datasets-projects?pli=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VinAIResearch/PhoBERT" TargetMode="External"/><Relationship Id="rId4" Type="http://schemas.openxmlformats.org/officeDocument/2006/relationships/hyperlink" Target="https://curiousily.com/posts/sentiment-analysis-with-bert-and-hugging-face-using-pytorch-and-python/" TargetMode="External"/><Relationship Id="rId5" Type="http://schemas.openxmlformats.org/officeDocument/2006/relationships/hyperlink" Target="http://nlp.uit.edu.vn/datasets/" TargetMode="External"/><Relationship Id="rId6" Type="http://schemas.openxmlformats.org/officeDocument/2006/relationships/hyperlink" Target="https://skimai.com/fine-tuning-bert-for-sentiment-analysi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onkeylearn.com/natural-language-processin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Attention_(machine_learning)" TargetMode="External"/><Relationship Id="rId5" Type="http://schemas.openxmlformats.org/officeDocument/2006/relationships/hyperlink" Target="https://en.wikipedia.org/wiki/Natural_language_processing" TargetMode="External"/><Relationship Id="rId6" Type="http://schemas.openxmlformats.org/officeDocument/2006/relationships/hyperlink" Target="https://en.wikipedia.org/wiki/Transformer_(machine_learning_model)#cite_note-:0-1" TargetMode="External"/><Relationship Id="rId7" Type="http://schemas.openxmlformats.org/officeDocument/2006/relationships/hyperlink" Target="https://en.wikipedia.org/wiki/Computer_vision" TargetMode="External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714625" y="337000"/>
            <a:ext cx="71664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1"/>
                </a:solidFill>
              </a:rPr>
              <a:t>CS221.N12.KHCL</a:t>
            </a:r>
            <a:br>
              <a:rPr lang="en" sz="3600"/>
            </a:br>
            <a:r>
              <a:rPr lang="en" sz="3600"/>
              <a:t>VIETNAMESE EMOTION CLASSIFICATION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USING PHOBERT</a:t>
            </a:r>
            <a:endParaRPr sz="36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714625" y="3285100"/>
            <a:ext cx="4900200" cy="14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Members: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Nguyen Phuong Duy - 20521242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 Nguyen Phuc Minh Quan - 20521475</a:t>
            </a:r>
            <a:endParaRPr sz="18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"/>
          <p:cNvSpPr txBox="1"/>
          <p:nvPr>
            <p:ph idx="3" type="ctrTitle"/>
          </p:nvPr>
        </p:nvSpPr>
        <p:spPr>
          <a:xfrm>
            <a:off x="714625" y="2986550"/>
            <a:ext cx="4900200" cy="2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/>
              <a:t>Lecturer: Nguyen Duc Vu</a:t>
            </a:r>
            <a:endParaRPr sz="2000"/>
          </a:p>
        </p:txBody>
      </p:sp>
      <p:cxnSp>
        <p:nvCxnSpPr>
          <p:cNvPr id="150" name="Google Shape;150;p1"/>
          <p:cNvCxnSpPr/>
          <p:nvPr/>
        </p:nvCxnSpPr>
        <p:spPr>
          <a:xfrm>
            <a:off x="714625" y="539150"/>
            <a:ext cx="7500" cy="4077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617034" y="1186755"/>
            <a:ext cx="318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BERT (Bidirectional Encoder Representations from Transformers) is a recent 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b="0" i="0" lang="en" sz="16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 published by researchers at Google AI Language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545873" y="2756415"/>
            <a:ext cx="33603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It has caused a stir in the Machine Learning community by presenting state-of-the-art results in a wide variety of NLP tasks, including Question Answering (SQuAD v1.1), Natural Language Inference (MNLI), and others.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text, clipart&#10;&#10;Description automatically generated" id="237" name="Google Shape;2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050" y="1171380"/>
            <a:ext cx="4001057" cy="1400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" id="238" name="Google Shape;23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34" y="2813542"/>
            <a:ext cx="3435854" cy="22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LOGIC BEHIND BERT</a:t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720001" y="2593300"/>
            <a:ext cx="13938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2813605" y="1335775"/>
            <a:ext cx="3200700" cy="14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 attention mechanism that learns contextual relations between words (or sub-words)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2832700" y="3375103"/>
            <a:ext cx="3181500" cy="94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only the encoder mechanism is necessary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15"/>
          <p:cNvCxnSpPr>
            <a:stCxn id="244" idx="0"/>
            <a:endCxn id="245" idx="1"/>
          </p:cNvCxnSpPr>
          <p:nvPr/>
        </p:nvCxnSpPr>
        <p:spPr>
          <a:xfrm rot="-5400000">
            <a:off x="1845901" y="1625500"/>
            <a:ext cx="538800" cy="13968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5"/>
          <p:cNvCxnSpPr>
            <a:stCxn id="244" idx="2"/>
            <a:endCxn id="246" idx="1"/>
          </p:cNvCxnSpPr>
          <p:nvPr/>
        </p:nvCxnSpPr>
        <p:spPr>
          <a:xfrm flipH="1" rot="-5400000">
            <a:off x="1784101" y="2798800"/>
            <a:ext cx="681300" cy="14157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BERT APPLICATIONS</a:t>
            </a:r>
            <a:endParaRPr/>
          </a:p>
        </p:txBody>
      </p:sp>
      <p:sp>
        <p:nvSpPr>
          <p:cNvPr id="254" name="Google Shape;254;p19">
            <a:hlinkClick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9">
            <a:hlinkClick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1313632" y="1210006"/>
            <a:ext cx="62076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03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Increase the accuracy and GLU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334536" y="1914515"/>
            <a:ext cx="1501800" cy="8643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03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80.5%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1464525" y="2910575"/>
            <a:ext cx="1501800" cy="9003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03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MultiNLI data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86.7%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2319804" y="3881200"/>
            <a:ext cx="1635600" cy="942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03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SQuAD v1.1 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93.2%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icon&#10;&#10;Description automatically generated"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388" y="2081610"/>
            <a:ext cx="3074011" cy="230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1be728bae_0_14"/>
          <p:cNvSpPr txBox="1"/>
          <p:nvPr>
            <p:ph type="title"/>
          </p:nvPr>
        </p:nvSpPr>
        <p:spPr>
          <a:xfrm>
            <a:off x="165300" y="2662850"/>
            <a:ext cx="300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PhoBERT</a:t>
            </a:r>
            <a:endParaRPr/>
          </a:p>
        </p:txBody>
      </p:sp>
      <p:sp>
        <p:nvSpPr>
          <p:cNvPr id="266" name="Google Shape;266;g1d1be728bae_0_14"/>
          <p:cNvSpPr/>
          <p:nvPr/>
        </p:nvSpPr>
        <p:spPr>
          <a:xfrm>
            <a:off x="3173400" y="165175"/>
            <a:ext cx="3244200" cy="9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PHOBERT</a:t>
            </a:r>
            <a:endParaRPr b="0" i="0" sz="2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7" name="Google Shape;267;g1d1be728bae_0_14"/>
          <p:cNvSpPr txBox="1"/>
          <p:nvPr/>
        </p:nvSpPr>
        <p:spPr>
          <a:xfrm>
            <a:off x="3846250" y="1589150"/>
            <a:ext cx="4046100" cy="9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the state-of-the-art language models for Vietnamese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g1d1be728bae_0_14"/>
          <p:cNvSpPr txBox="1"/>
          <p:nvPr/>
        </p:nvSpPr>
        <p:spPr>
          <a:xfrm>
            <a:off x="3893450" y="3527300"/>
            <a:ext cx="4094400" cy="11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“Base” and “large” version are the first public large-scale monolingual language models pre-trained for Vietnamese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g1d1be728bae_0_14"/>
          <p:cNvCxnSpPr>
            <a:stCxn id="265" idx="2"/>
            <a:endCxn id="268" idx="1"/>
          </p:cNvCxnSpPr>
          <p:nvPr/>
        </p:nvCxnSpPr>
        <p:spPr>
          <a:xfrm flipH="1" rot="-5400000">
            <a:off x="2356200" y="2548700"/>
            <a:ext cx="850500" cy="222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g1d1be728bae_0_14"/>
          <p:cNvCxnSpPr>
            <a:stCxn id="265" idx="2"/>
            <a:endCxn id="268" idx="1"/>
          </p:cNvCxnSpPr>
          <p:nvPr/>
        </p:nvCxnSpPr>
        <p:spPr>
          <a:xfrm flipH="1" rot="-5400000">
            <a:off x="2356200" y="2548700"/>
            <a:ext cx="850500" cy="222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g1d1be728bae_0_14"/>
          <p:cNvCxnSpPr/>
          <p:nvPr/>
        </p:nvCxnSpPr>
        <p:spPr>
          <a:xfrm>
            <a:off x="1622050" y="3235550"/>
            <a:ext cx="2224200" cy="850500"/>
          </a:xfrm>
          <a:prstGeom prst="bentConnector3">
            <a:avLst>
              <a:gd fmla="val -2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g1d1be728bae_0_14"/>
          <p:cNvCxnSpPr>
            <a:stCxn id="265" idx="2"/>
            <a:endCxn id="268" idx="1"/>
          </p:cNvCxnSpPr>
          <p:nvPr/>
        </p:nvCxnSpPr>
        <p:spPr>
          <a:xfrm>
            <a:off x="1669350" y="3235550"/>
            <a:ext cx="2224200" cy="8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g1d1be728bae_0_14"/>
          <p:cNvCxnSpPr>
            <a:stCxn id="265" idx="2"/>
            <a:endCxn id="268" idx="1"/>
          </p:cNvCxnSpPr>
          <p:nvPr/>
        </p:nvCxnSpPr>
        <p:spPr>
          <a:xfrm>
            <a:off x="1669350" y="3235550"/>
            <a:ext cx="2224200" cy="8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g1d1be728bae_0_14"/>
          <p:cNvCxnSpPr/>
          <p:nvPr/>
        </p:nvCxnSpPr>
        <p:spPr>
          <a:xfrm>
            <a:off x="2205050" y="3119600"/>
            <a:ext cx="1688400" cy="1082400"/>
          </a:xfrm>
          <a:prstGeom prst="bentConnector3">
            <a:avLst>
              <a:gd fmla="val -6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g1d1be728bae_0_14"/>
          <p:cNvCxnSpPr/>
          <p:nvPr/>
        </p:nvCxnSpPr>
        <p:spPr>
          <a:xfrm flipH="1" rot="10800000">
            <a:off x="2157850" y="1734125"/>
            <a:ext cx="1688400" cy="1082400"/>
          </a:xfrm>
          <a:prstGeom prst="bentConnector3">
            <a:avLst>
              <a:gd fmla="val -6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f3c306c52_0_18"/>
          <p:cNvSpPr/>
          <p:nvPr/>
        </p:nvSpPr>
        <p:spPr>
          <a:xfrm>
            <a:off x="3173400" y="165175"/>
            <a:ext cx="3244200" cy="9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</a:t>
            </a:r>
            <a:endParaRPr b="0" i="0" sz="2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81" name="Google Shape;281;g1cf3c306c5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775" y="18518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cf3c306c52_0_18"/>
          <p:cNvSpPr txBox="1"/>
          <p:nvPr/>
        </p:nvSpPr>
        <p:spPr>
          <a:xfrm>
            <a:off x="314275" y="1851850"/>
            <a:ext cx="4046100" cy="300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UIT-VSMEC(Vietnamese Social Media Emotion Corpus)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-6927 sentences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-7 labels:enjoyment, disgust, sadness, anger, surprise, fear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Link :</a:t>
            </a:r>
            <a:r>
              <a:rPr b="0" i="0" lang="en" sz="1400" u="none" cap="none" strike="noStrike">
                <a:solidFill>
                  <a:srgbClr val="000000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4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https://sites.google.com/uit.edu.vn/uit-nlp/datasets-projects?pli=1</a:t>
            </a:r>
            <a:endParaRPr b="0" i="0" sz="1400" u="sng" cap="none" strike="noStrike">
              <a:solidFill>
                <a:schemeClr val="hlink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88" name="Google Shape;288;p20"/>
          <p:cNvSpPr txBox="1"/>
          <p:nvPr>
            <p:ph idx="1" type="subTitle"/>
          </p:nvPr>
        </p:nvSpPr>
        <p:spPr>
          <a:xfrm>
            <a:off x="957200" y="11371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PREPARE</a:t>
            </a:r>
            <a:endParaRPr/>
          </a:p>
        </p:txBody>
      </p:sp>
      <p:sp>
        <p:nvSpPr>
          <p:cNvPr id="289" name="Google Shape;289;p20"/>
          <p:cNvSpPr txBox="1"/>
          <p:nvPr>
            <p:ph idx="3" type="subTitle"/>
          </p:nvPr>
        </p:nvSpPr>
        <p:spPr>
          <a:xfrm>
            <a:off x="3413963" y="11371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LOAD DATA</a:t>
            </a:r>
            <a:endParaRPr/>
          </a:p>
        </p:txBody>
      </p:sp>
      <p:sp>
        <p:nvSpPr>
          <p:cNvPr id="290" name="Google Shape;290;p20"/>
          <p:cNvSpPr txBox="1"/>
          <p:nvPr>
            <p:ph idx="5" type="subTitle"/>
          </p:nvPr>
        </p:nvSpPr>
        <p:spPr>
          <a:xfrm>
            <a:off x="6177450" y="1042775"/>
            <a:ext cx="23991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EXPLORATORY DATA ANALYSIS</a:t>
            </a:r>
            <a:endParaRPr sz="1800"/>
          </a:p>
        </p:txBody>
      </p:sp>
      <p:sp>
        <p:nvSpPr>
          <p:cNvPr id="291" name="Google Shape;291;p20"/>
          <p:cNvSpPr txBox="1"/>
          <p:nvPr>
            <p:ph idx="7" type="subTitle"/>
          </p:nvPr>
        </p:nvSpPr>
        <p:spPr>
          <a:xfrm>
            <a:off x="815188" y="2500325"/>
            <a:ext cx="2399100" cy="5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SENTIMENT ANALYSIS</a:t>
            </a:r>
            <a:endParaRPr sz="1800"/>
          </a:p>
        </p:txBody>
      </p:sp>
      <p:sp>
        <p:nvSpPr>
          <p:cNvPr id="292" name="Google Shape;292;p20"/>
          <p:cNvSpPr txBox="1"/>
          <p:nvPr>
            <p:ph idx="9" type="subTitle"/>
          </p:nvPr>
        </p:nvSpPr>
        <p:spPr>
          <a:xfrm>
            <a:off x="3413838" y="25510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93" name="Google Shape;293;p20"/>
          <p:cNvSpPr txBox="1"/>
          <p:nvPr>
            <p:ph idx="14" type="subTitle"/>
          </p:nvPr>
        </p:nvSpPr>
        <p:spPr>
          <a:xfrm>
            <a:off x="6218852" y="2551025"/>
            <a:ext cx="2316300" cy="4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EVALUATION</a:t>
            </a:r>
            <a:endParaRPr/>
          </a:p>
        </p:txBody>
      </p:sp>
      <p:cxnSp>
        <p:nvCxnSpPr>
          <p:cNvPr id="294" name="Google Shape;294;p20"/>
          <p:cNvCxnSpPr>
            <a:stCxn id="288" idx="3"/>
            <a:endCxn id="289" idx="1"/>
          </p:cNvCxnSpPr>
          <p:nvPr/>
        </p:nvCxnSpPr>
        <p:spPr>
          <a:xfrm>
            <a:off x="3273500" y="1354175"/>
            <a:ext cx="140400" cy="600"/>
          </a:xfrm>
          <a:prstGeom prst="bentConnector3">
            <a:avLst>
              <a:gd fmla="val 5002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20"/>
          <p:cNvCxnSpPr>
            <a:stCxn id="289" idx="3"/>
            <a:endCxn id="290" idx="1"/>
          </p:cNvCxnSpPr>
          <p:nvPr/>
        </p:nvCxnSpPr>
        <p:spPr>
          <a:xfrm flipH="1" rot="10800000">
            <a:off x="5730263" y="1329275"/>
            <a:ext cx="447300" cy="249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20"/>
          <p:cNvCxnSpPr>
            <a:stCxn id="293" idx="1"/>
            <a:endCxn id="292" idx="3"/>
          </p:cNvCxnSpPr>
          <p:nvPr/>
        </p:nvCxnSpPr>
        <p:spPr>
          <a:xfrm flipH="1">
            <a:off x="5730152" y="2768075"/>
            <a:ext cx="4887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20"/>
          <p:cNvCxnSpPr>
            <a:stCxn id="292" idx="1"/>
            <a:endCxn id="291" idx="3"/>
          </p:cNvCxnSpPr>
          <p:nvPr/>
        </p:nvCxnSpPr>
        <p:spPr>
          <a:xfrm flipH="1">
            <a:off x="3214338" y="2768075"/>
            <a:ext cx="1995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20"/>
          <p:cNvCxnSpPr/>
          <p:nvPr/>
        </p:nvCxnSpPr>
        <p:spPr>
          <a:xfrm>
            <a:off x="714625" y="539000"/>
            <a:ext cx="0" cy="4069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720900" y="4619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2838450" y="2513900"/>
            <a:ext cx="3468900" cy="7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2838450" y="3645275"/>
            <a:ext cx="3468900" cy="7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Comparison table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837550" y="1333275"/>
            <a:ext cx="3468900" cy="7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Report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g1cb4da93ca9_0_27"/>
          <p:cNvGraphicFramePr/>
          <p:nvPr/>
        </p:nvGraphicFramePr>
        <p:xfrm>
          <a:off x="952500" y="1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{F42E8C67-F605-4961-9129-AF3E869F3169}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F1-SCORE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SUPPORT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Ẹnjoyment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193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Disgust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Sadness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0.47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0.42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Surprise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0.43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Other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g1cb4da93ca9_0_27"/>
          <p:cNvGraphicFramePr/>
          <p:nvPr/>
        </p:nvGraphicFramePr>
        <p:xfrm>
          <a:off x="952500" y="33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{F42E8C67-F605-4961-9129-AF3E869F3169}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9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693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MARCO AVR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693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WEIGHTED AVG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693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b4da93ca9_0_46"/>
          <p:cNvSpPr txBox="1"/>
          <p:nvPr>
            <p:ph idx="1" type="subTitle"/>
          </p:nvPr>
        </p:nvSpPr>
        <p:spPr>
          <a:xfrm>
            <a:off x="0" y="1921850"/>
            <a:ext cx="2748600" cy="85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CONFUSION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MATRIX</a:t>
            </a:r>
            <a:endParaRPr/>
          </a:p>
        </p:txBody>
      </p:sp>
      <p:pic>
        <p:nvPicPr>
          <p:cNvPr id="318" name="Google Shape;318;g1cb4da93ca9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625" y="312075"/>
            <a:ext cx="6186450" cy="43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g1ee9c693cf2_0_2"/>
          <p:cNvGraphicFramePr/>
          <p:nvPr/>
        </p:nvGraphicFramePr>
        <p:xfrm>
          <a:off x="533025" y="5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{C6FADACC-D605-485B-83CB-D9D1FF09DB92}</a:tableStyleId>
              </a:tblPr>
              <a:tblGrid>
                <a:gridCol w="3246975"/>
                <a:gridCol w="2173600"/>
                <a:gridCol w="2549275"/>
              </a:tblGrid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(%)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Weighted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 (%)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RandomForest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+BoW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50.64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40.11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SVM+BoW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58.00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56.87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LSTM+word2Vec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53.39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53.30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LSTM+fastTest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54.25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53.77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CNN+word2Vec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59.74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59.74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CNN+fastText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56.85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56.79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PhoBERT (Our)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61.33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60.92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2695050" y="103375"/>
            <a:ext cx="28896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618925" y="1193100"/>
            <a:ext cx="2772300" cy="6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1.INTRODUCTION</a:t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618925" y="2241450"/>
            <a:ext cx="2772300" cy="6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4805875" y="3794550"/>
            <a:ext cx="2772300" cy="6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6.REFERENCES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618925" y="3463525"/>
            <a:ext cx="2772300" cy="6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860100" y="2755725"/>
            <a:ext cx="2772300" cy="6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860100" y="1580850"/>
            <a:ext cx="2772300" cy="6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cf1bb5566_0_0"/>
          <p:cNvSpPr txBox="1"/>
          <p:nvPr>
            <p:ph type="title"/>
          </p:nvPr>
        </p:nvSpPr>
        <p:spPr>
          <a:xfrm>
            <a:off x="6463050" y="1848875"/>
            <a:ext cx="2681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WRONG PREDICTION</a:t>
            </a:r>
            <a:endParaRPr/>
          </a:p>
        </p:txBody>
      </p:sp>
      <p:pic>
        <p:nvPicPr>
          <p:cNvPr id="329" name="Google Shape;329;g1ccf1bb556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00" y="167476"/>
            <a:ext cx="6092300" cy="4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5" name="Google Shape;335;p25">
            <a:hlinkClick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>
            <a:hlinkClick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30325" y="1097125"/>
            <a:ext cx="826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https://github.com/VinAIResearch/PhoBERT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https://curiousily.com/posts/sentiment-analysis-with-bert-and-hugging-face-using-pytorch-and-python/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http://nlp.uit.edu.vn/datasets/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https://skimai.com/fine-tuning-bert-for-sentiment-analysis/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663025" y="18665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167" name="Google Shape;167;p3"/>
          <p:cNvSpPr txBox="1"/>
          <p:nvPr/>
        </p:nvSpPr>
        <p:spPr>
          <a:xfrm>
            <a:off x="565388" y="1588132"/>
            <a:ext cx="7704000" cy="4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What is Text classification?</a:t>
            </a:r>
            <a:endParaRPr b="1" i="0" sz="2000" u="none" cap="none" strike="noStrike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3">
            <a:hlinkClick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>
            <a:hlinkClick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568003" y="2656763"/>
            <a:ext cx="7704000" cy="4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Types of Text classification</a:t>
            </a:r>
            <a:endParaRPr b="1" i="0" sz="2000" u="none" cap="none" strike="noStrike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565388" y="3725394"/>
            <a:ext cx="7704000" cy="4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Relative Works</a:t>
            </a:r>
            <a:endParaRPr b="1" i="0" sz="2000" u="none" cap="none" strike="noStrike">
              <a:solidFill>
                <a:schemeClr val="dk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4286888" y="2028425"/>
            <a:ext cx="4136712" cy="10284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Text Classification?</a:t>
            </a:r>
            <a:endParaRPr/>
          </a:p>
        </p:txBody>
      </p:sp>
      <p:sp>
        <p:nvSpPr>
          <p:cNvPr id="177" name="Google Shape;177;p4"/>
          <p:cNvSpPr txBox="1"/>
          <p:nvPr>
            <p:ph idx="1" type="subTitle"/>
          </p:nvPr>
        </p:nvSpPr>
        <p:spPr>
          <a:xfrm>
            <a:off x="142765" y="520390"/>
            <a:ext cx="4006200" cy="34420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Text classification is a </a:t>
            </a:r>
            <a:r>
              <a:rPr b="0" i="0" lang="en">
                <a:solidFill>
                  <a:srgbClr val="2B3E51"/>
                </a:solidFill>
                <a:latin typeface="Montserrat"/>
                <a:ea typeface="Montserrat"/>
                <a:cs typeface="Montserrat"/>
                <a:sym typeface="Montserrat"/>
              </a:rPr>
              <a:t>also known as </a:t>
            </a:r>
            <a:r>
              <a:rPr b="0" i="1" lang="en">
                <a:solidFill>
                  <a:srgbClr val="2B3E51"/>
                </a:solidFill>
                <a:latin typeface="Montserrat"/>
                <a:ea typeface="Montserrat"/>
                <a:cs typeface="Montserrat"/>
                <a:sym typeface="Montserrat"/>
              </a:rPr>
              <a:t>text tagging</a:t>
            </a:r>
            <a:r>
              <a:rPr b="0" i="0" lang="en">
                <a:solidFill>
                  <a:srgbClr val="2B3E51"/>
                </a:solidFill>
                <a:latin typeface="Montserrat"/>
                <a:ea typeface="Montserrat"/>
                <a:cs typeface="Montserrat"/>
                <a:sym typeface="Montserrat"/>
              </a:rPr>
              <a:t> or </a:t>
            </a:r>
            <a:r>
              <a:rPr b="0" i="1" lang="en">
                <a:solidFill>
                  <a:srgbClr val="2B3E51"/>
                </a:solidFill>
                <a:latin typeface="Montserrat"/>
                <a:ea typeface="Montserrat"/>
                <a:cs typeface="Montserrat"/>
                <a:sym typeface="Montserrat"/>
              </a:rPr>
              <a:t>text categorization</a:t>
            </a:r>
            <a:r>
              <a:rPr b="0" i="0" lang="en">
                <a:solidFill>
                  <a:srgbClr val="2B3E51"/>
                </a:solidFill>
                <a:latin typeface="Montserrat"/>
                <a:ea typeface="Montserrat"/>
                <a:cs typeface="Montserrat"/>
                <a:sym typeface="Montserrat"/>
              </a:rPr>
              <a:t> is the process of categorizing text into organized groups. By using </a:t>
            </a:r>
            <a:r>
              <a:rPr b="0" i="0" lang="en" u="sng" strike="noStrike">
                <a:solidFill>
                  <a:srgbClr val="008B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r>
              <a:rPr b="0" i="0" lang="en">
                <a:solidFill>
                  <a:srgbClr val="2B3E51"/>
                </a:solidFill>
                <a:latin typeface="Montserrat"/>
                <a:ea typeface="Montserrat"/>
                <a:cs typeface="Montserrat"/>
                <a:sym typeface="Montserrat"/>
              </a:rPr>
              <a:t> (NLP)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4"/>
          <p:cNvSpPr txBox="1"/>
          <p:nvPr>
            <p:ph idx="2" type="title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9" name="Google Shape;179;p4"/>
          <p:cNvCxnSpPr>
            <a:stCxn id="178" idx="3"/>
          </p:cNvCxnSpPr>
          <p:nvPr/>
        </p:nvCxnSpPr>
        <p:spPr>
          <a:xfrm>
            <a:off x="5828300" y="1607525"/>
            <a:ext cx="2600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4">
            <a:hlinkClick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>
            <a:hlinkClick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idx="1" type="subTitle"/>
          </p:nvPr>
        </p:nvSpPr>
        <p:spPr>
          <a:xfrm>
            <a:off x="310975" y="2659876"/>
            <a:ext cx="2435100" cy="8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87" name="Google Shape;187;p5"/>
          <p:cNvSpPr txBox="1"/>
          <p:nvPr>
            <p:ph idx="5" type="subTitle"/>
          </p:nvPr>
        </p:nvSpPr>
        <p:spPr>
          <a:xfrm>
            <a:off x="3113950" y="2659726"/>
            <a:ext cx="2543400" cy="8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Topic Detection</a:t>
            </a:r>
            <a:endParaRPr/>
          </a:p>
        </p:txBody>
      </p:sp>
      <p:sp>
        <p:nvSpPr>
          <p:cNvPr id="188" name="Google Shape;188;p5"/>
          <p:cNvSpPr txBox="1"/>
          <p:nvPr>
            <p:ph idx="6" type="subTitle"/>
          </p:nvPr>
        </p:nvSpPr>
        <p:spPr>
          <a:xfrm>
            <a:off x="5976100" y="2659950"/>
            <a:ext cx="2796300" cy="8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Language Detection</a:t>
            </a:r>
            <a:endParaRPr/>
          </a:p>
        </p:txBody>
      </p:sp>
      <p:sp>
        <p:nvSpPr>
          <p:cNvPr id="189" name="Google Shape;18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 of classification</a:t>
            </a:r>
            <a:endParaRPr/>
          </a:p>
        </p:txBody>
      </p:sp>
      <p:sp>
        <p:nvSpPr>
          <p:cNvPr id="190" name="Google Shape;190;p5">
            <a:hlinkClick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>
            <a:hlinkClick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f3c306c52_0_0"/>
          <p:cNvSpPr txBox="1"/>
          <p:nvPr>
            <p:ph idx="1" type="subTitle"/>
          </p:nvPr>
        </p:nvSpPr>
        <p:spPr>
          <a:xfrm>
            <a:off x="720000" y="1082975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>
                <a:solidFill>
                  <a:srgbClr val="000000"/>
                </a:solidFill>
              </a:rPr>
              <a:t>Năm 2012, Mohammad </a:t>
            </a:r>
            <a:endParaRPr b="1"/>
          </a:p>
        </p:txBody>
      </p:sp>
      <p:sp>
        <p:nvSpPr>
          <p:cNvPr id="197" name="Google Shape;197;g1cf3c306c52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98" name="Google Shape;198;g1cf3c306c52_0_0"/>
          <p:cNvSpPr txBox="1"/>
          <p:nvPr>
            <p:ph idx="5" type="subTitle"/>
          </p:nvPr>
        </p:nvSpPr>
        <p:spPr>
          <a:xfrm>
            <a:off x="720000" y="2121125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>
                <a:solidFill>
                  <a:srgbClr val="000000"/>
                </a:solidFill>
              </a:rPr>
              <a:t>Năm 2017 Mohammad </a:t>
            </a:r>
            <a:endParaRPr b="1"/>
          </a:p>
        </p:txBody>
      </p:sp>
      <p:sp>
        <p:nvSpPr>
          <p:cNvPr id="199" name="Google Shape;199;g1cf3c306c52_0_0"/>
          <p:cNvSpPr txBox="1"/>
          <p:nvPr>
            <p:ph idx="6" type="subTitle"/>
          </p:nvPr>
        </p:nvSpPr>
        <p:spPr>
          <a:xfrm>
            <a:off x="720000" y="3159275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>
                <a:solidFill>
                  <a:srgbClr val="000000"/>
                </a:solidFill>
              </a:rPr>
              <a:t>Năm 2018 Wang </a:t>
            </a:r>
            <a:endParaRPr b="1"/>
          </a:p>
        </p:txBody>
      </p:sp>
      <p:sp>
        <p:nvSpPr>
          <p:cNvPr id="200" name="Google Shape;200;g1cf3c306c52_0_0"/>
          <p:cNvSpPr txBox="1"/>
          <p:nvPr>
            <p:ph idx="5" type="subTitle"/>
          </p:nvPr>
        </p:nvSpPr>
        <p:spPr>
          <a:xfrm>
            <a:off x="5201925" y="1082975"/>
            <a:ext cx="23364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>
                <a:solidFill>
                  <a:srgbClr val="000000"/>
                </a:solidFill>
              </a:rPr>
              <a:t>Kratzwald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cf3c306c52_0_0"/>
          <p:cNvSpPr txBox="1"/>
          <p:nvPr>
            <p:ph idx="5" type="subTitle"/>
          </p:nvPr>
        </p:nvSpPr>
        <p:spPr>
          <a:xfrm>
            <a:off x="5102025" y="2653325"/>
            <a:ext cx="2336400" cy="8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>
                <a:solidFill>
                  <a:srgbClr val="000000"/>
                </a:solidFill>
              </a:rPr>
              <a:t>Mô hình bộ phân loại (BLSTM-MC)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be728bae_0_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207" name="Google Shape;207;g1d1be728bae_0_1"/>
          <p:cNvSpPr txBox="1"/>
          <p:nvPr>
            <p:ph idx="4" type="subTitle"/>
          </p:nvPr>
        </p:nvSpPr>
        <p:spPr>
          <a:xfrm>
            <a:off x="962250" y="1017713"/>
            <a:ext cx="7219500" cy="16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" sz="1600">
                <a:solidFill>
                  <a:srgbClr val="2021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 transformer is a </a:t>
            </a:r>
            <a:r>
              <a:rPr i="0" lang="en" sz="1600" u="sng" strike="noStrike">
                <a:solidFill>
                  <a:srgbClr val="0645AD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learning</a:t>
            </a:r>
            <a:r>
              <a:rPr i="0" lang="en" sz="1600">
                <a:solidFill>
                  <a:srgbClr val="2021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 model that adopts the mechanism of </a:t>
            </a:r>
            <a:r>
              <a:rPr i="0" lang="en" sz="1600" u="sng" strike="noStrike">
                <a:solidFill>
                  <a:srgbClr val="0645AD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self-attention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It is used primarily in the fields of </a:t>
            </a:r>
            <a:r>
              <a:rPr lang="en" sz="16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(NLP)</a:t>
            </a:r>
            <a:r>
              <a:rPr baseline="30000" lang="en" sz="16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and </a:t>
            </a:r>
            <a:r>
              <a:rPr lang="en" sz="16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vision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(CV)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8" name="Google Shape;208;g1d1be728bae_0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2861" y="2377625"/>
            <a:ext cx="1921014" cy="26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LOGIC BEHIND TRANSFORMER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720000" y="1238700"/>
            <a:ext cx="3567000" cy="1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Transformer use self-attention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787825" y="3072750"/>
            <a:ext cx="3567000" cy="10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Include 6 encoders and 6 decoders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4857125" y="1238700"/>
            <a:ext cx="3567000" cy="100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221D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Self-attention is a new spin on the attention technique.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4924950" y="3072764"/>
            <a:ext cx="3567000" cy="10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Each encoder has self-attention and FNN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12"/>
          <p:cNvCxnSpPr>
            <a:stCxn id="214" idx="3"/>
            <a:endCxn id="216" idx="1"/>
          </p:cNvCxnSpPr>
          <p:nvPr/>
        </p:nvCxnSpPr>
        <p:spPr>
          <a:xfrm>
            <a:off x="4287000" y="1743150"/>
            <a:ext cx="5700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2"/>
          <p:cNvCxnSpPr>
            <a:stCxn id="215" idx="3"/>
            <a:endCxn id="217" idx="1"/>
          </p:cNvCxnSpPr>
          <p:nvPr/>
        </p:nvCxnSpPr>
        <p:spPr>
          <a:xfrm>
            <a:off x="4354825" y="3607500"/>
            <a:ext cx="5700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TRANSFORMER APPLICATIONS</a:t>
            </a:r>
            <a:endParaRPr/>
          </a:p>
        </p:txBody>
      </p:sp>
      <p:sp>
        <p:nvSpPr>
          <p:cNvPr id="225" name="Google Shape;225;p13"/>
          <p:cNvSpPr txBox="1"/>
          <p:nvPr/>
        </p:nvSpPr>
        <p:spPr>
          <a:xfrm>
            <a:off x="2786069" y="3400130"/>
            <a:ext cx="35718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Document summarization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719996" y="1256214"/>
            <a:ext cx="35718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Based for BERT</a:t>
            </a:r>
            <a:endParaRPr b="0" i="0" sz="2000" u="none" cap="none" strike="noStrike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719996" y="2220598"/>
            <a:ext cx="35718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Document generation</a:t>
            </a:r>
            <a:endParaRPr b="0" i="0" sz="2000" u="none" cap="none" strike="noStrike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4782760" y="2232179"/>
            <a:ext cx="35718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4782760" y="1256214"/>
            <a:ext cx="3571800" cy="4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Video understanding</a:t>
            </a:r>
            <a:endParaRPr b="0" i="0" sz="2000" u="none" cap="none" strike="noStrike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owth Hacking Workshop by Slidesgo">
  <a:themeElements>
    <a:clrScheme name="Simple Light">
      <a:dk1>
        <a:srgbClr val="000300"/>
      </a:dk1>
      <a:lt1>
        <a:srgbClr val="FFFFFF"/>
      </a:lt1>
      <a:dk2>
        <a:srgbClr val="F0F0F0"/>
      </a:dk2>
      <a:lt2>
        <a:srgbClr val="560CD5"/>
      </a:lt2>
      <a:accent1>
        <a:srgbClr val="844FE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PC_HP</dc:creator>
</cp:coreProperties>
</file>