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6" r:id="rId4"/>
    <p:sldId id="265" r:id="rId5"/>
    <p:sldId id="257" r:id="rId6"/>
    <p:sldId id="260" r:id="rId7"/>
    <p:sldId id="258" r:id="rId8"/>
    <p:sldId id="264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4" autoAdjust="0"/>
    <p:restoredTop sz="94660"/>
  </p:normalViewPr>
  <p:slideViewPr>
    <p:cSldViewPr snapToGrid="0" snapToObjects="1">
      <p:cViewPr>
        <p:scale>
          <a:sx n="108" d="100"/>
          <a:sy n="108" d="100"/>
        </p:scale>
        <p:origin x="-560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E6AB-242F-804D-82D4-ECEA1EEA5E56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DE6-C1B8-E142-9871-C3B8385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9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E6AB-242F-804D-82D4-ECEA1EEA5E56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DE6-C1B8-E142-9871-C3B8385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2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E6AB-242F-804D-82D4-ECEA1EEA5E56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DE6-C1B8-E142-9871-C3B8385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3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E6AB-242F-804D-82D4-ECEA1EEA5E56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DE6-C1B8-E142-9871-C3B8385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8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E6AB-242F-804D-82D4-ECEA1EEA5E56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DE6-C1B8-E142-9871-C3B8385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0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E6AB-242F-804D-82D4-ECEA1EEA5E56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DE6-C1B8-E142-9871-C3B8385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6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E6AB-242F-804D-82D4-ECEA1EEA5E56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DE6-C1B8-E142-9871-C3B8385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7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E6AB-242F-804D-82D4-ECEA1EEA5E56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DE6-C1B8-E142-9871-C3B8385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4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E6AB-242F-804D-82D4-ECEA1EEA5E56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DE6-C1B8-E142-9871-C3B8385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5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E6AB-242F-804D-82D4-ECEA1EEA5E56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DE6-C1B8-E142-9871-C3B8385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5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E6AB-242F-804D-82D4-ECEA1EEA5E56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DE6-C1B8-E142-9871-C3B8385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5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BE6AB-242F-804D-82D4-ECEA1EEA5E56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EFDE6-C1B8-E142-9871-C3B8385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5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Elliptic Curve Cryptography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Palmer </a:t>
            </a:r>
            <a:r>
              <a:rPr lang="en-US" dirty="0" err="1" smtClean="0"/>
              <a:t>Dabbelt</a:t>
            </a:r>
            <a:r>
              <a:rPr lang="en-US" dirty="0" smtClean="0"/>
              <a:t> and Kevin Linger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60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Fill this in tomorrow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said it might be good to talk about this… but I don’t really know what to say?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2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Elliptic Curves?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Benefits:</a:t>
            </a:r>
          </a:p>
          <a:p>
            <a:r>
              <a:rPr lang="en-US" dirty="0" smtClean="0"/>
              <a:t>Linear key size growth</a:t>
            </a:r>
          </a:p>
          <a:p>
            <a:r>
              <a:rPr lang="en-US" dirty="0" smtClean="0"/>
              <a:t>Energy efficiency </a:t>
            </a:r>
          </a:p>
          <a:p>
            <a:r>
              <a:rPr lang="en-US" dirty="0" smtClean="0"/>
              <a:t>Great for a “Swarm” environment</a:t>
            </a:r>
          </a:p>
          <a:p>
            <a:pPr marL="0" indent="0">
              <a:buNone/>
            </a:pPr>
            <a:r>
              <a:rPr lang="en-US" dirty="0" smtClean="0"/>
              <a:t>Drawback:</a:t>
            </a:r>
          </a:p>
          <a:p>
            <a:r>
              <a:rPr lang="en-US" dirty="0" smtClean="0"/>
              <a:t>Not as widely understood, just ask Sony!</a:t>
            </a:r>
          </a:p>
        </p:txBody>
      </p:sp>
    </p:spTree>
    <p:extLst>
      <p:ext uri="{BB962C8B-B14F-4D97-AF65-F5344CB8AC3E}">
        <p14:creationId xmlns:p14="http://schemas.microsoft.com/office/powerpoint/2010/main" val="336629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Elliptic Curves</a:t>
            </a:r>
            <a:endParaRPr lang="en-US" dirty="0"/>
          </a:p>
        </p:txBody>
      </p:sp>
      <p:pic>
        <p:nvPicPr>
          <p:cNvPr id="5" name="Picture 4" descr="ec3_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497" y="1499946"/>
            <a:ext cx="4489949" cy="4619779"/>
          </a:xfrm>
          <a:prstGeom prst="rect">
            <a:avLst/>
          </a:prstGeom>
        </p:spPr>
      </p:pic>
      <p:pic>
        <p:nvPicPr>
          <p:cNvPr id="10" name="Picture 9" descr="elliptic-curve-crypt-image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8125"/>
            <a:ext cx="3036017" cy="304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Generator point on an elliptic curve</a:t>
            </a:r>
          </a:p>
          <a:p>
            <a:r>
              <a:rPr lang="en-US" dirty="0" smtClean="0"/>
              <a:t>Pick a random number k (your private key)</a:t>
            </a:r>
          </a:p>
          <a:p>
            <a:r>
              <a:rPr lang="en-US" dirty="0" smtClean="0"/>
              <a:t>Multiply the Generator point by k to get public key P = k*G</a:t>
            </a:r>
          </a:p>
          <a:p>
            <a:r>
              <a:rPr lang="en-US" dirty="0" smtClean="0"/>
              <a:t>Double-and-Add Method</a:t>
            </a:r>
          </a:p>
          <a:p>
            <a:pPr lvl="1"/>
            <a:r>
              <a:rPr lang="en-US" dirty="0" smtClean="0"/>
              <a:t>k = 13</a:t>
            </a:r>
          </a:p>
          <a:p>
            <a:pPr lvl="1"/>
            <a:r>
              <a:rPr lang="en-US" dirty="0"/>
              <a:t>1</a:t>
            </a:r>
            <a:r>
              <a:rPr lang="en-US" dirty="0" smtClean="0"/>
              <a:t>3*G = 2*(2*[2*(G)+G])+G</a:t>
            </a:r>
          </a:p>
        </p:txBody>
      </p:sp>
    </p:spTree>
    <p:extLst>
      <p:ext uri="{BB962C8B-B14F-4D97-AF65-F5344CB8AC3E}">
        <p14:creationId xmlns:p14="http://schemas.microsoft.com/office/powerpoint/2010/main" val="323254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Discrete Log Problem of ECC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multiplication can’t be easily reversed given the public key and the generator</a:t>
            </a:r>
          </a:p>
          <a:p>
            <a:pPr lvl="1"/>
            <a:r>
              <a:rPr lang="en-US" dirty="0" smtClean="0"/>
              <a:t>Keep adding G to itself until you get P</a:t>
            </a:r>
          </a:p>
          <a:p>
            <a:pPr lvl="2"/>
            <a:r>
              <a:rPr lang="en-US" dirty="0" smtClean="0"/>
              <a:t>Cannot double, might overshoot</a:t>
            </a:r>
          </a:p>
          <a:p>
            <a:pPr lvl="1"/>
            <a:r>
              <a:rPr lang="en-US" dirty="0" smtClean="0"/>
              <a:t>This involves on average 2^(n/2) operations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911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Addition</a:t>
            </a:r>
            <a:endParaRPr lang="en-US" dirty="0"/>
          </a:p>
        </p:txBody>
      </p:sp>
      <p:pic>
        <p:nvPicPr>
          <p:cNvPr id="7" name="Picture 6" descr="ec2_1_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5143500" cy="4699000"/>
          </a:xfrm>
          <a:prstGeom prst="rect">
            <a:avLst/>
          </a:prstGeom>
        </p:spPr>
      </p:pic>
      <p:pic>
        <p:nvPicPr>
          <p:cNvPr id="8" name="Picture 7" descr="6a2f9ecfd8b7cc7fa1e9101538ef42b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759" y="1856986"/>
            <a:ext cx="2669341" cy="14507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31759" y="3780300"/>
            <a:ext cx="2755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 mod(p)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761852" y="4708744"/>
            <a:ext cx="30573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Need multipliers and mod inverters!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602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Will get this sometime today…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81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Software: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Hardware: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Fill this in tomorrow I guess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2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3762</TotalTime>
  <Words>210</Words>
  <Application>Microsoft Macintosh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Elliptic Curve Cryptography </vt:lpstr>
      <vt:lpstr>History</vt:lpstr>
      <vt:lpstr>Why use Elliptic Curves?</vt:lpstr>
      <vt:lpstr>Elliptic Curves</vt:lpstr>
      <vt:lpstr>Point Multiplication</vt:lpstr>
      <vt:lpstr>The Discrete Log Problem of ECC</vt:lpstr>
      <vt:lpstr>Point Addition</vt:lpstr>
      <vt:lpstr>Block Diagram</vt:lpstr>
      <vt:lpstr>Progress</vt:lpstr>
      <vt:lpstr>Next Steps</vt:lpstr>
    </vt:vector>
  </TitlesOfParts>
  <Company>UC Berkeley EECS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kthx</dc:title>
  <dc:creator>Kevin Linger</dc:creator>
  <cp:lastModifiedBy>Kevin Linger</cp:lastModifiedBy>
  <cp:revision>15</cp:revision>
  <dcterms:created xsi:type="dcterms:W3CDTF">2013-10-25T06:24:31Z</dcterms:created>
  <dcterms:modified xsi:type="dcterms:W3CDTF">2013-10-27T21:06:59Z</dcterms:modified>
</cp:coreProperties>
</file>