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9144000" cy="6858000"/>
  <p:defaultTextStyle>
    <a:defPPr>
      <a:defRPr lang="en-US"/>
    </a:defPPr>
    <a:lvl1pPr marL="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21" autoAdjust="0"/>
  </p:normalViewPr>
  <p:slideViewPr>
    <p:cSldViewPr>
      <p:cViewPr varScale="1">
        <p:scale>
          <a:sx n="26" d="100"/>
          <a:sy n="26" d="100"/>
        </p:scale>
        <p:origin x="-1968" y="-96"/>
      </p:cViewPr>
      <p:guideLst>
        <p:guide orient="horz" pos="864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3E2D-688F-4C78-8A82-0D3B92D958DC}" type="datetimeFigureOut">
              <a:rPr lang="en-US" smtClean="0"/>
              <a:t>1/5/14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514350"/>
            <a:ext cx="30861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C18D-306A-41A3-94AB-078A0826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514350"/>
            <a:ext cx="30861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" charset="0"/>
                <a:ea typeface="ＭＳ Ｐゴシック" charset="-128"/>
              </a:rPr>
              <a:t>Please put in notes here to explain poster so that someone else could summarize what your poster is about</a:t>
            </a:r>
          </a:p>
          <a:p>
            <a:endParaRPr lang="en-US" smtClean="0">
              <a:latin typeface="Times" charset="0"/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" y="304800"/>
            <a:ext cx="7384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98554"/>
            <a:ext cx="740664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98554"/>
            <a:ext cx="2167128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2306-292D-41C8-8AE3-F53CB7571D2B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8568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3448568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3448568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3448568" rtl="0" eaLnBrk="1" latinLnBrk="0" hangingPunct="1">
        <a:spcBef>
          <a:spcPct val="20000"/>
        </a:spcBef>
        <a:buFont typeface="Arial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3448568" rtl="0" eaLnBrk="1" latinLnBrk="0" hangingPunct="1">
        <a:spcBef>
          <a:spcPct val="20000"/>
        </a:spcBef>
        <a:buFont typeface="Arial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342"/>
          <p:cNvSpPr txBox="1">
            <a:spLocks noChangeArrowheads="1"/>
          </p:cNvSpPr>
          <p:nvPr/>
        </p:nvSpPr>
        <p:spPr bwMode="auto">
          <a:xfrm>
            <a:off x="398463" y="4371975"/>
            <a:ext cx="325199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971" tIns="45072" rIns="89971" bIns="45072">
            <a:sp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5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Coprocessor for accelerating </a:t>
            </a:r>
            <a:r>
              <a:rPr lang="en-US" sz="5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elliptic curve </a:t>
            </a:r>
            <a:r>
              <a:rPr lang="en-US" sz="5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cryptography, primarily for embedded devices</a:t>
            </a:r>
            <a:endParaRPr lang="en-US" sz="56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12" name="Text Box 1343"/>
          <p:cNvSpPr txBox="1">
            <a:spLocks noChangeArrowheads="1"/>
          </p:cNvSpPr>
          <p:nvPr/>
        </p:nvSpPr>
        <p:spPr bwMode="auto">
          <a:xfrm>
            <a:off x="7315200" y="788824"/>
            <a:ext cx="2103119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10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</a:rPr>
              <a:t>Elliptic Curve Accelerator</a:t>
            </a:r>
            <a:endParaRPr lang="en-US" sz="10000" b="1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charset="0"/>
            </a:endParaRPr>
          </a:p>
        </p:txBody>
      </p:sp>
      <p:sp>
        <p:nvSpPr>
          <p:cNvPr id="13" name="AutoShape 1366"/>
          <p:cNvSpPr>
            <a:spLocks noChangeArrowheads="1"/>
          </p:cNvSpPr>
          <p:nvPr/>
        </p:nvSpPr>
        <p:spPr bwMode="auto">
          <a:xfrm>
            <a:off x="23993475" y="20726400"/>
            <a:ext cx="7793038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Results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4" name="AutoShape 1372"/>
          <p:cNvSpPr>
            <a:spLocks noChangeArrowheads="1"/>
          </p:cNvSpPr>
          <p:nvPr/>
        </p:nvSpPr>
        <p:spPr bwMode="auto">
          <a:xfrm>
            <a:off x="817562" y="22098000"/>
            <a:ext cx="7793038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Discrete Logarithm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AutoShape 1375"/>
          <p:cNvSpPr>
            <a:spLocks noChangeArrowheads="1"/>
          </p:cNvSpPr>
          <p:nvPr/>
        </p:nvSpPr>
        <p:spPr bwMode="auto">
          <a:xfrm>
            <a:off x="12642850" y="5751513"/>
            <a:ext cx="7793038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Why ECDSA?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AutoShape 1380"/>
          <p:cNvSpPr>
            <a:spLocks noChangeArrowheads="1"/>
          </p:cNvSpPr>
          <p:nvPr/>
        </p:nvSpPr>
        <p:spPr bwMode="auto">
          <a:xfrm>
            <a:off x="914400" y="11811000"/>
            <a:ext cx="7793037" cy="1138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Elliptic Curves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AutoShape 1382"/>
          <p:cNvSpPr>
            <a:spLocks noChangeArrowheads="1"/>
          </p:cNvSpPr>
          <p:nvPr/>
        </p:nvSpPr>
        <p:spPr bwMode="auto">
          <a:xfrm>
            <a:off x="931863" y="5770563"/>
            <a:ext cx="7793037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Public-Key Cryptography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Text Box 1383"/>
          <p:cNvSpPr txBox="1">
            <a:spLocks noChangeArrowheads="1"/>
          </p:cNvSpPr>
          <p:nvPr/>
        </p:nvSpPr>
        <p:spPr bwMode="auto">
          <a:xfrm>
            <a:off x="547687" y="7134225"/>
            <a:ext cx="9434513" cy="523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Two keys, called a </a:t>
            </a:r>
            <a:r>
              <a:rPr lang="en-US" sz="3200" dirty="0" err="1" smtClean="0">
                <a:effectLst/>
                <a:latin typeface="Helvetica" charset="0"/>
              </a:rPr>
              <a:t>keypair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Public: the whole world can know this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Private: only the owner knows </a:t>
            </a:r>
            <a:r>
              <a:rPr lang="en-US" sz="2600" dirty="0" smtClean="0">
                <a:effectLst/>
                <a:latin typeface="Helvetica" charset="0"/>
              </a:rPr>
              <a:t>this</a:t>
            </a:r>
            <a:endParaRPr lang="en-US" sz="32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Four operations</a:t>
            </a:r>
            <a:endParaRPr lang="en-US" sz="26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Sign(Message, Private) → Signature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Verify(Message, Signature, Public) → Boolean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Encrypt(Message, Public) → </a:t>
            </a:r>
            <a:r>
              <a:rPr lang="en-US" sz="2600" dirty="0" err="1">
                <a:latin typeface="Helvetica" charset="0"/>
              </a:rPr>
              <a:t>Cyphertext</a:t>
            </a:r>
            <a:endParaRPr lang="en-US" sz="26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Decrypt(</a:t>
            </a:r>
            <a:r>
              <a:rPr lang="en-US" sz="2600" dirty="0" err="1">
                <a:latin typeface="Helvetica" charset="0"/>
              </a:rPr>
              <a:t>Cyphertext</a:t>
            </a:r>
            <a:r>
              <a:rPr lang="en-US" sz="2600" dirty="0">
                <a:latin typeface="Helvetica" charset="0"/>
              </a:rPr>
              <a:t>, Private) → Message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ECDSA is a widely-used signature algorithm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Supports Sign() and Verify()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19" name="Text Box 1342"/>
          <p:cNvSpPr txBox="1">
            <a:spLocks noChangeArrowheads="1"/>
          </p:cNvSpPr>
          <p:nvPr/>
        </p:nvSpPr>
        <p:spPr bwMode="auto">
          <a:xfrm>
            <a:off x="8693150" y="2647951"/>
            <a:ext cx="1698625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971" tIns="45072" rIns="89971" bIns="45072">
            <a:sp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4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Kevin Linger, Palmer </a:t>
            </a:r>
            <a:r>
              <a:rPr lang="en-US" sz="45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Dabbelt</a:t>
            </a:r>
            <a:endParaRPr lang="en-US" sz="45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Light" charset="0"/>
            </a:endParaRPr>
          </a:p>
        </p:txBody>
      </p:sp>
      <p:sp>
        <p:nvSpPr>
          <p:cNvPr id="20" name="AutoShape 1375"/>
          <p:cNvSpPr>
            <a:spLocks noChangeArrowheads="1"/>
          </p:cNvSpPr>
          <p:nvPr/>
        </p:nvSpPr>
        <p:spPr bwMode="auto">
          <a:xfrm>
            <a:off x="12642850" y="13873163"/>
            <a:ext cx="7793037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ECDSA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21" name="AutoShape 1384"/>
          <p:cNvSpPr>
            <a:spLocks noChangeArrowheads="1"/>
          </p:cNvSpPr>
          <p:nvPr/>
        </p:nvSpPr>
        <p:spPr bwMode="auto">
          <a:xfrm>
            <a:off x="24063325" y="11858625"/>
            <a:ext cx="7793038" cy="1138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Accelerator Core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1383"/>
              <p:cNvSpPr txBox="1">
                <a:spLocks noChangeArrowheads="1"/>
              </p:cNvSpPr>
              <p:nvPr/>
            </p:nvSpPr>
            <p:spPr bwMode="auto">
              <a:xfrm>
                <a:off x="623888" y="13258800"/>
                <a:ext cx="9434512" cy="2562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1092200" indent="-3937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Elliptic curve: the set of points that satisfy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14:m>
                  <m:oMath xmlns:m="http://schemas.openxmlformats.org/officeDocument/2006/math" xmlns="">
                    <m:sSup>
                      <m:sSup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latin typeface="Cambria Math"/>
                      </a:rPr>
                      <m:t>+</m:t>
                    </m:r>
                    <m:r>
                      <a:rPr lang="en-US" sz="3200" b="0" i="1" dirty="0" smtClean="0">
                        <a:latin typeface="Cambria Math"/>
                      </a:rPr>
                      <m:t>𝑎𝑥</m:t>
                    </m:r>
                    <m:r>
                      <a:rPr lang="en-US" sz="3200" b="0" i="1" dirty="0" smtClean="0">
                        <a:latin typeface="Cambria Math"/>
                      </a:rPr>
                      <m:t>+</m:t>
                    </m:r>
                    <m:r>
                      <a:rPr lang="en-US" sz="3200" b="0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sz="3200" dirty="0"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Some crypto-specific constraints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effectLst/>
                    <a:latin typeface="Helvetica" charset="0"/>
                  </a:rPr>
                  <a:t>Finite field -&gt; everything is modular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effectLst/>
                    <a:latin typeface="Helvetica" charset="0"/>
                  </a:rPr>
                  <a:t>Difficult -&gt; modulo some large number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>
                  <a:effectLst/>
                  <a:latin typeface="Helvetica" charset="0"/>
                </a:endParaRPr>
              </a:p>
            </p:txBody>
          </p:sp>
        </mc:Choice>
        <mc:Fallback>
          <p:sp>
            <p:nvSpPr>
              <p:cNvPr id="22" name="Text Box 1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888" y="13258800"/>
                <a:ext cx="9434512" cy="25622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1383"/>
              <p:cNvSpPr txBox="1">
                <a:spLocks noChangeArrowheads="1"/>
              </p:cNvSpPr>
              <p:nvPr/>
            </p:nvSpPr>
            <p:spPr bwMode="auto">
              <a:xfrm>
                <a:off x="533400" y="23469600"/>
                <a:ext cx="9434512" cy="2094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1092200" indent="-3937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14:m>
                  <m:oMath xmlns:m="http://schemas.openxmlformats.org/officeDocument/2006/math" xmlns="">
                    <m:sSup>
                      <m:sSupPr>
                        <m:ctrlPr>
                          <a:rPr lang="en-US" sz="3200" i="1" dirty="0" smtClean="0"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effectLst/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200" b="0" i="1" dirty="0" smtClean="0">
                            <a:effectLst/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200" b="0" i="1" dirty="0" smtClean="0">
                        <a:effectLst/>
                        <a:latin typeface="Cambria Math"/>
                      </a:rPr>
                      <m:t>=</m:t>
                    </m:r>
                    <m:r>
                      <a:rPr lang="en-US" sz="3200" b="0" i="1" dirty="0" smtClean="0">
                        <a:effectLst/>
                        <a:latin typeface="Cambria Math"/>
                      </a:rPr>
                      <m:t>𝑏</m:t>
                    </m:r>
                  </m:oMath>
                </a14:m>
                <a:endParaRPr lang="en-US" sz="32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effectLst/>
                    <a:latin typeface="Helvetica" charset="0"/>
                  </a:rPr>
                  <a:t>Difficult in one direction (given </a:t>
                </a:r>
                <a14:m>
                  <m:oMath xmlns:m="http://schemas.openxmlformats.org/officeDocument/2006/math" xmlns="">
                    <m:r>
                      <a:rPr lang="en-US" sz="2600" i="1" dirty="0" smtClean="0">
                        <a:effectLst/>
                        <a:latin typeface="Cambria Math"/>
                      </a:rPr>
                      <m:t>𝑎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 and </a:t>
                </a:r>
                <a14:m>
                  <m:oMath xmlns:m="http://schemas.openxmlformats.org/officeDocument/2006/math" xmlns="">
                    <m:r>
                      <a:rPr lang="en-US" sz="2600" i="1" dirty="0" smtClean="0">
                        <a:effectLst/>
                        <a:latin typeface="Cambria Math"/>
                      </a:rPr>
                      <m:t>𝑏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 find </a:t>
                </a:r>
                <a14:m>
                  <m:oMath xmlns:m="http://schemas.openxmlformats.org/officeDocument/2006/math" xmlns="">
                    <m:r>
                      <a:rPr lang="en-US" sz="2600" i="1" dirty="0" smtClean="0">
                        <a:effectLst/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)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effectLst/>
                    <a:latin typeface="Helvetica" charset="0"/>
                  </a:rPr>
                  <a:t>Easy in the other direction (given </a:t>
                </a:r>
                <a14:m>
                  <m:oMath xmlns:m="http://schemas.openxmlformats.org/officeDocument/2006/math" xmlns="">
                    <m:r>
                      <a:rPr lang="en-US" sz="2600" i="1" dirty="0" smtClean="0">
                        <a:effectLst/>
                        <a:latin typeface="Cambria Math"/>
                      </a:rPr>
                      <m:t>𝑎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 and </a:t>
                </a:r>
                <a14:m>
                  <m:oMath xmlns:m="http://schemas.openxmlformats.org/officeDocument/2006/math" xmlns="">
                    <m:r>
                      <a:rPr lang="en-US" sz="2600" i="1" dirty="0" smtClean="0">
                        <a:effectLst/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 find </a:t>
                </a:r>
                <a14:m>
                  <m:oMath xmlns:m="http://schemas.openxmlformats.org/officeDocument/2006/math" xmlns="">
                    <m:r>
                      <a:rPr lang="en-US" sz="2600" i="1" dirty="0" smtClean="0">
                        <a:effectLst/>
                        <a:latin typeface="Cambria Math"/>
                      </a:rPr>
                      <m:t>𝑏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)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endParaRPr lang="en-US" sz="2600" dirty="0"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latin typeface="Helvetica" charset="0"/>
                  </a:rPr>
                  <a:t>Basis for many public-key crypto algorithms</a:t>
                </a:r>
              </a:p>
            </p:txBody>
          </p:sp>
        </mc:Choice>
        <mc:Fallback>
          <p:sp>
            <p:nvSpPr>
              <p:cNvPr id="23" name="Text Box 1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3469600"/>
                <a:ext cx="9434512" cy="2094420"/>
              </a:xfrm>
              <a:prstGeom prst="rect">
                <a:avLst/>
              </a:prstGeom>
              <a:blipFill rotWithShape="1">
                <a:blip r:embed="rId4"/>
                <a:stretch>
                  <a:fillRect t="-2326" b="-2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1383"/>
          <p:cNvSpPr txBox="1">
            <a:spLocks noChangeArrowheads="1"/>
          </p:cNvSpPr>
          <p:nvPr/>
        </p:nvSpPr>
        <p:spPr bwMode="auto">
          <a:xfrm>
            <a:off x="24245887" y="13182600"/>
            <a:ext cx="9434513" cy="238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Full RTL in Chisel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Primetime for power numbers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Simulation for performance numbers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1383"/>
              <p:cNvSpPr txBox="1">
                <a:spLocks noChangeArrowheads="1"/>
              </p:cNvSpPr>
              <p:nvPr/>
            </p:nvSpPr>
            <p:spPr bwMode="auto">
              <a:xfrm>
                <a:off x="12039600" y="7086600"/>
                <a:ext cx="10231064" cy="2591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1092200" indent="-3937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Two common fields for public-key crypto</a:t>
                </a:r>
                <a:endParaRPr lang="en-US" sz="32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14:m>
                  <m:oMath xmlns:m="http://schemas.openxmlformats.org/officeDocument/2006/math" xmlns="">
                    <m:sSup>
                      <m:sSupPr>
                        <m:ctrlPr>
                          <a:rPr lang="en-US" sz="26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sz="2600" i="1" dirty="0">
                                <a:latin typeface="Cambria Math"/>
                              </a:rPr>
                              <m:t>ℤ</m:t>
                            </m:r>
                          </m:e>
                          <m:sub>
                            <m:r>
                              <a:rPr lang="en-US" sz="2600" i="1" dirty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600" i="1" dirty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600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</m:sup>
                    </m:sSup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: Integers modulo a prime, repeating multiplication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14:m>
                  <m:oMath xmlns:m="http://schemas.openxmlformats.org/officeDocument/2006/math" xmlns="">
                    <m:r>
                      <a:rPr lang="en-US" sz="2600" b="0" i="1" smtClean="0">
                        <a:effectLst/>
                        <a:latin typeface="Cambria Math"/>
                      </a:rPr>
                      <m:t>𝐺𝐹</m:t>
                    </m:r>
                    <m:r>
                      <a:rPr lang="en-US" sz="2600" b="0" i="1" smtClean="0">
                        <a:effectLst/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effectLst/>
                        <a:latin typeface="Cambria Math"/>
                      </a:rPr>
                      <m:t>𝑝</m:t>
                    </m:r>
                    <m:r>
                      <a:rPr lang="en-US" sz="2600" b="0" i="1" smtClean="0">
                        <a:effectLst/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: Elliptic curves modulo a prime, repeating addition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endParaRPr lang="en-US" sz="3200" dirty="0">
                  <a:effectLst/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Integer fields have a sub-exponential reversal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>
                  <a:effectLst/>
                  <a:latin typeface="Helvetica" charset="0"/>
                </a:endParaRPr>
              </a:p>
            </p:txBody>
          </p:sp>
        </mc:Choice>
        <mc:Fallback>
          <p:sp>
            <p:nvSpPr>
              <p:cNvPr id="27" name="Text Box 1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39600" y="7086600"/>
                <a:ext cx="10231064" cy="2591607"/>
              </a:xfrm>
              <a:prstGeom prst="rect">
                <a:avLst/>
              </a:prstGeom>
              <a:blipFill rotWithShape="1">
                <a:blip r:embed="rId5"/>
                <a:stretch>
                  <a:fillRect b="-23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0" y="4159114"/>
            <a:ext cx="32918400" cy="11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-13466" y="5324475"/>
            <a:ext cx="32918400" cy="11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KevinLinger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311" y="1086972"/>
            <a:ext cx="1658404" cy="2133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0" t="3698" r="16995" b="19516"/>
          <a:stretch/>
        </p:blipFill>
        <p:spPr>
          <a:xfrm>
            <a:off x="28575000" y="1086972"/>
            <a:ext cx="1788469" cy="21292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00" y="15392400"/>
            <a:ext cx="6025800" cy="5932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368" y="10126312"/>
            <a:ext cx="7923232" cy="3056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087600"/>
            <a:ext cx="4390040" cy="5612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275" y="15087600"/>
            <a:ext cx="3708464" cy="65579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033" y="22544764"/>
            <a:ext cx="10058400" cy="412523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475" y="22098000"/>
            <a:ext cx="5761038" cy="4101894"/>
          </a:xfrm>
          <a:prstGeom prst="rect">
            <a:avLst/>
          </a:prstGeom>
        </p:spPr>
      </p:pic>
      <p:sp>
        <p:nvSpPr>
          <p:cNvPr id="34" name="AutoShape 1384"/>
          <p:cNvSpPr>
            <a:spLocks noChangeArrowheads="1"/>
          </p:cNvSpPr>
          <p:nvPr/>
        </p:nvSpPr>
        <p:spPr bwMode="auto">
          <a:xfrm>
            <a:off x="23993475" y="5770562"/>
            <a:ext cx="7793038" cy="1138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HW/SW Co-tuning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35" name="Text Box 1383"/>
          <p:cNvSpPr txBox="1">
            <a:spLocks noChangeArrowheads="1"/>
          </p:cNvSpPr>
          <p:nvPr/>
        </p:nvSpPr>
        <p:spPr bwMode="auto">
          <a:xfrm>
            <a:off x="24253825" y="7315200"/>
            <a:ext cx="9434513" cy="52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ECDSA consists of many operations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Each can be implemented in HW or SW</a:t>
            </a:r>
            <a:endParaRPr lang="en-US" sz="2600" dirty="0" smtClean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Which operations deserve die space?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Configurable C++ ECDSA code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Capable of running all in software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Operations can be </a:t>
            </a:r>
            <a:r>
              <a:rPr lang="en-US" sz="2600" dirty="0" smtClean="0">
                <a:effectLst/>
                <a:latin typeface="Helvetica" charset="0"/>
              </a:rPr>
              <a:t>selected </a:t>
            </a:r>
            <a:r>
              <a:rPr lang="en-US" sz="2600" dirty="0" smtClean="0">
                <a:effectLst/>
                <a:latin typeface="Helvetica" charset="0"/>
              </a:rPr>
              <a:t>for hardware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Generate matching C++ and RTL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Easy thanks to Chisel!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782" y="14401800"/>
            <a:ext cx="4804424" cy="5252938"/>
          </a:xfrm>
          <a:prstGeom prst="rect">
            <a:avLst/>
          </a:prstGeom>
        </p:spPr>
      </p:pic>
      <p:sp>
        <p:nvSpPr>
          <p:cNvPr id="32" name="Text Box 1383"/>
          <p:cNvSpPr txBox="1">
            <a:spLocks noChangeArrowheads="1"/>
          </p:cNvSpPr>
          <p:nvPr/>
        </p:nvSpPr>
        <p:spPr bwMode="auto">
          <a:xfrm>
            <a:off x="533400" y="25831800"/>
            <a:ext cx="9434513" cy="12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ECC </a:t>
            </a:r>
            <a:r>
              <a:rPr lang="en-US" sz="3200" dirty="0" smtClean="0">
                <a:latin typeface="Helvetica" charset="0"/>
              </a:rPr>
              <a:t>equivalent is a point multiply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37" name="Text Box 1383"/>
          <p:cNvSpPr txBox="1">
            <a:spLocks noChangeArrowheads="1"/>
          </p:cNvSpPr>
          <p:nvPr/>
        </p:nvSpPr>
        <p:spPr bwMode="auto">
          <a:xfrm>
            <a:off x="12039600" y="9408168"/>
            <a:ext cx="9829800" cy="12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Smaller key sizes are great for embedded systems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39" name="Text Box 1383"/>
          <p:cNvSpPr txBox="1">
            <a:spLocks noChangeArrowheads="1"/>
          </p:cNvSpPr>
          <p:nvPr/>
        </p:nvSpPr>
        <p:spPr bwMode="auto">
          <a:xfrm>
            <a:off x="11506200" y="21717000"/>
            <a:ext cx="9829800" cy="97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effectLst/>
                <a:latin typeface="Helvetica" charset="0"/>
              </a:rPr>
              <a:t>Figure 2: ECDSA Signing (left) and Verification (right), crux of the operation is the point multiply, denoted with an asterisk</a:t>
            </a:r>
            <a:endParaRPr lang="en-US" sz="2000" b="1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40" name="Text Box 1383"/>
          <p:cNvSpPr txBox="1">
            <a:spLocks noChangeArrowheads="1"/>
          </p:cNvSpPr>
          <p:nvPr/>
        </p:nvSpPr>
        <p:spPr bwMode="auto">
          <a:xfrm>
            <a:off x="11658600" y="26608365"/>
            <a:ext cx="9829800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latin typeface="Helvetica" charset="0"/>
              </a:rPr>
              <a:t>Figure 3: Point addition operation. When repeated becomes a multiply</a:t>
            </a:r>
            <a:endParaRPr lang="en-US" sz="2600" b="1" dirty="0">
              <a:effectLst/>
              <a:latin typeface="Helvetica" charset="0"/>
            </a:endParaRPr>
          </a:p>
        </p:txBody>
      </p:sp>
      <p:sp>
        <p:nvSpPr>
          <p:cNvPr id="41" name="Text Box 1383"/>
          <p:cNvSpPr txBox="1">
            <a:spLocks noChangeArrowheads="1"/>
          </p:cNvSpPr>
          <p:nvPr/>
        </p:nvSpPr>
        <p:spPr bwMode="auto">
          <a:xfrm>
            <a:off x="762000" y="21424583"/>
            <a:ext cx="6781800" cy="97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effectLst/>
                <a:latin typeface="Helvetica" charset="0"/>
              </a:rPr>
              <a:t>Figure 1: Geometric representation of an elliptic </a:t>
            </a:r>
            <a:br>
              <a:rPr lang="en-US" sz="2000" b="1" dirty="0" smtClean="0">
                <a:effectLst/>
                <a:latin typeface="Helvetica" charset="0"/>
              </a:rPr>
            </a:br>
            <a:r>
              <a:rPr lang="en-US" sz="2000" b="1" dirty="0" smtClean="0">
                <a:effectLst/>
                <a:latin typeface="Helvetica" charset="0"/>
              </a:rPr>
              <a:t>curve and a point addition</a:t>
            </a:r>
            <a:endParaRPr lang="en-US" sz="2000" b="1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42" name="Text Box 1383"/>
          <p:cNvSpPr txBox="1">
            <a:spLocks noChangeArrowheads="1"/>
          </p:cNvSpPr>
          <p:nvPr/>
        </p:nvSpPr>
        <p:spPr bwMode="auto">
          <a:xfrm>
            <a:off x="24003000" y="19964400"/>
            <a:ext cx="7772400" cy="59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latin typeface="Helvetica" charset="0"/>
              </a:rPr>
              <a:t>Figure 4: Block diagram of the coprocessor that connects of the rocket core</a:t>
            </a:r>
            <a:endParaRPr lang="en-US" sz="2600" b="1" dirty="0">
              <a:effectLst/>
              <a:latin typeface="Helvetica" charset="0"/>
            </a:endParaRPr>
          </a:p>
        </p:txBody>
      </p:sp>
      <p:sp>
        <p:nvSpPr>
          <p:cNvPr id="96" name="Text Box 1383"/>
          <p:cNvSpPr txBox="1">
            <a:spLocks noChangeArrowheads="1"/>
          </p:cNvSpPr>
          <p:nvPr/>
        </p:nvSpPr>
        <p:spPr bwMode="auto">
          <a:xfrm>
            <a:off x="11277600" y="13365005"/>
            <a:ext cx="10134600" cy="73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effectLst/>
                <a:latin typeface="Helvetica" charset="0"/>
              </a:rPr>
              <a:t>Table 1: Comparison of key sizes neede</a:t>
            </a:r>
            <a:r>
              <a:rPr lang="en-US" sz="2000" b="1" dirty="0" smtClean="0">
                <a:latin typeface="Helvetica" charset="0"/>
              </a:rPr>
              <a:t>d for elliptic curves </a:t>
            </a:r>
            <a:r>
              <a:rPr lang="en-US" sz="2000" b="1" dirty="0" err="1" smtClean="0">
                <a:latin typeface="Helvetica" charset="0"/>
              </a:rPr>
              <a:t>vs</a:t>
            </a:r>
            <a:r>
              <a:rPr lang="en-US" sz="2000" b="1" dirty="0" smtClean="0">
                <a:latin typeface="Helvetica" charset="0"/>
              </a:rPr>
              <a:t> integer fields </a:t>
            </a:r>
            <a:endParaRPr lang="en-US" sz="2000" b="1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97" name="Text Box 1383"/>
          <p:cNvSpPr txBox="1">
            <a:spLocks noChangeArrowheads="1"/>
          </p:cNvSpPr>
          <p:nvPr/>
        </p:nvSpPr>
        <p:spPr bwMode="auto">
          <a:xfrm>
            <a:off x="23545800" y="26453783"/>
            <a:ext cx="8839200" cy="97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effectLst/>
                <a:latin typeface="Helvetica" charset="0"/>
              </a:rPr>
              <a:t>Table 2: </a:t>
            </a:r>
            <a:r>
              <a:rPr lang="en-US" sz="2000" b="1" dirty="0" smtClean="0">
                <a:latin typeface="Helvetica" charset="0"/>
              </a:rPr>
              <a:t>Results of various hardware configurations</a:t>
            </a:r>
            <a:r>
              <a:rPr lang="en-US" sz="2000" b="1" dirty="0" smtClean="0">
                <a:latin typeface="Helvetica" charset="0"/>
              </a:rPr>
              <a:t> </a:t>
            </a:r>
            <a:br>
              <a:rPr lang="en-US" sz="2000" b="1" dirty="0" smtClean="0">
                <a:latin typeface="Helvetica" charset="0"/>
              </a:rPr>
            </a:br>
            <a:r>
              <a:rPr lang="en-US" sz="2000" b="1" dirty="0" smtClean="0">
                <a:latin typeface="Helvetica" charset="0"/>
              </a:rPr>
              <a:t>using 45 nm educational libraries </a:t>
            </a:r>
            <a:endParaRPr lang="en-US" sz="2000" b="1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8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422</Words>
  <Application>Microsoft Macintosh PowerPoint</Application>
  <PresentationFormat>Custom</PresentationFormat>
  <Paragraphs>62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Kevin Linger</cp:lastModifiedBy>
  <cp:revision>65</cp:revision>
  <dcterms:created xsi:type="dcterms:W3CDTF">2013-05-24T17:28:49Z</dcterms:created>
  <dcterms:modified xsi:type="dcterms:W3CDTF">2014-01-06T19:02:47Z</dcterms:modified>
</cp:coreProperties>
</file>