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7432000" cy="36576000"/>
  <p:notesSz cx="6858000" cy="9144000"/>
  <p:defaultTextStyle>
    <a:defPPr>
      <a:defRPr lang="en-US"/>
    </a:defPPr>
    <a:lvl1pPr marL="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288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576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4864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152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440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09728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8016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304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3728A8"/>
    <a:srgbClr val="CFDBF1"/>
    <a:srgbClr val="6B9EDB"/>
    <a:srgbClr val="F3F7FB"/>
    <a:srgbClr val="CEEE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8" d="100"/>
          <a:sy n="18" d="100"/>
        </p:scale>
        <p:origin x="-2976" y="-168"/>
      </p:cViewPr>
      <p:guideLst>
        <p:guide orient="horz" pos="11520"/>
        <p:guide pos="8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DB11C-84BC-4749-AA8E-30A3DBD38F49}" type="datetimeFigureOut">
              <a:rPr lang="en-US" smtClean="0"/>
              <a:t>1/7/14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AEA98-F5D8-4141-8C40-16014A8BF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2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AEA98-F5D8-4141-8C40-16014A8BFE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46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1362270"/>
            <a:ext cx="23317200" cy="78401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0726400"/>
            <a:ext cx="19202400" cy="9347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0C2-06DE-49C7-8411-1929355C2A00}" type="datetimeFigureOut">
              <a:rPr lang="en-US" smtClean="0"/>
              <a:pPr/>
              <a:t>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CB45-7A15-4065-A4F3-31397BF4F7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51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0C2-06DE-49C7-8411-1929355C2A00}" type="datetimeFigureOut">
              <a:rPr lang="en-US" smtClean="0"/>
              <a:pPr/>
              <a:t>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CB45-7A15-4065-A4F3-31397BF4F7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2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0" y="1464739"/>
            <a:ext cx="6172200" cy="312081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464739"/>
            <a:ext cx="18059400" cy="31208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0C2-06DE-49C7-8411-1929355C2A00}" type="datetimeFigureOut">
              <a:rPr lang="en-US" smtClean="0"/>
              <a:pPr/>
              <a:t>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CB45-7A15-4065-A4F3-31397BF4F7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5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0C2-06DE-49C7-8411-1929355C2A00}" type="datetimeFigureOut">
              <a:rPr lang="en-US" smtClean="0"/>
              <a:pPr/>
              <a:t>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CB45-7A15-4065-A4F3-31397BF4F7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5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23503469"/>
            <a:ext cx="23317200" cy="7264400"/>
          </a:xfrm>
        </p:spPr>
        <p:txBody>
          <a:bodyPr anchor="t"/>
          <a:lstStyle>
            <a:lvl1pPr algn="l">
              <a:defRPr sz="16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15502472"/>
            <a:ext cx="23317200" cy="8000997"/>
          </a:xfr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288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0C2-06DE-49C7-8411-1929355C2A00}" type="datetimeFigureOut">
              <a:rPr lang="en-US" smtClean="0"/>
              <a:pPr/>
              <a:t>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CB45-7A15-4065-A4F3-31397BF4F7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70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8534403"/>
            <a:ext cx="12115800" cy="24138469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00" y="8534403"/>
            <a:ext cx="12115800" cy="24138469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0C2-06DE-49C7-8411-1929355C2A00}" type="datetimeFigureOut">
              <a:rPr lang="en-US" smtClean="0"/>
              <a:pPr/>
              <a:t>1/7/14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CB45-7A15-4065-A4F3-31397BF4F7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8187269"/>
            <a:ext cx="12120564" cy="3412064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11599333"/>
            <a:ext cx="12120564" cy="21073536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8187269"/>
            <a:ext cx="12125325" cy="3412064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11599333"/>
            <a:ext cx="12125325" cy="21073536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0C2-06DE-49C7-8411-1929355C2A00}" type="datetimeFigureOut">
              <a:rPr lang="en-US" smtClean="0"/>
              <a:pPr/>
              <a:t>1/7/14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CB45-7A15-4065-A4F3-31397BF4F7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5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0C2-06DE-49C7-8411-1929355C2A00}" type="datetimeFigureOut">
              <a:rPr lang="en-US" smtClean="0"/>
              <a:pPr/>
              <a:t>1/7/14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CB45-7A15-4065-A4F3-31397BF4F7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3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0C2-06DE-49C7-8411-1929355C2A00}" type="datetimeFigureOut">
              <a:rPr lang="en-US" smtClean="0"/>
              <a:pPr/>
              <a:t>1/7/14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CB45-7A15-4065-A4F3-31397BF4F7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1456267"/>
            <a:ext cx="9024939" cy="6197600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1456269"/>
            <a:ext cx="15335250" cy="31216603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7653869"/>
            <a:ext cx="9024939" cy="25019003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0C2-06DE-49C7-8411-1929355C2A00}" type="datetimeFigureOut">
              <a:rPr lang="en-US" smtClean="0"/>
              <a:pPr/>
              <a:t>1/7/14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CB45-7A15-4065-A4F3-31397BF4F7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74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25603200"/>
            <a:ext cx="16459200" cy="3022603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3268133"/>
            <a:ext cx="16459200" cy="21945600"/>
          </a:xfrm>
        </p:spPr>
        <p:txBody>
          <a:bodyPr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28625803"/>
            <a:ext cx="16459200" cy="4292597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0C2-06DE-49C7-8411-1929355C2A00}" type="datetimeFigureOut">
              <a:rPr lang="en-US" smtClean="0"/>
              <a:pPr/>
              <a:t>1/7/14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CB45-7A15-4065-A4F3-31397BF4F7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3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</p:spPr>
        <p:txBody>
          <a:bodyPr vert="horz" lIns="365760" tIns="182880" rIns="36576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8534403"/>
            <a:ext cx="24688800" cy="24138469"/>
          </a:xfrm>
          <a:prstGeom prst="rect">
            <a:avLst/>
          </a:prstGeom>
        </p:spPr>
        <p:txBody>
          <a:bodyPr vert="horz" lIns="365760" tIns="182880" rIns="365760" bIns="18288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33900536"/>
            <a:ext cx="6400800" cy="1947333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B60C2-06DE-49C7-8411-1929355C2A00}" type="datetimeFigureOut">
              <a:rPr lang="en-US" smtClean="0"/>
              <a:pPr/>
              <a:t>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33900536"/>
            <a:ext cx="8686800" cy="1947333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33900536"/>
            <a:ext cx="6400800" cy="1947333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1CB45-7A15-4065-A4F3-31397BF4F7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8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57600" rtl="0" eaLnBrk="1" latinLnBrk="0" hangingPunct="1"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0" indent="-1371600" algn="l" defTabSz="3657600" rtl="0" eaLnBrk="1" latinLnBrk="0" hangingPunct="1">
        <a:spcBef>
          <a:spcPct val="20000"/>
        </a:spcBef>
        <a:buFont typeface="Arial" pitchFamily="34" charset="0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0" indent="-1143000" algn="l" defTabSz="3657600" rtl="0" eaLnBrk="1" latinLnBrk="0" hangingPunct="1">
        <a:spcBef>
          <a:spcPct val="20000"/>
        </a:spcBef>
        <a:buFont typeface="Arial" pitchFamily="34" charset="0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spcBef>
          <a:spcPct val="20000"/>
        </a:spcBef>
        <a:buFont typeface="Arial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spcBef>
          <a:spcPct val="20000"/>
        </a:spcBef>
        <a:buFont typeface="Arial" pitchFamily="34" charset="0"/>
        <a:buChar char="»"/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0" y="10223183"/>
            <a:ext cx="6025800" cy="593228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5410200" y="457200"/>
            <a:ext cx="16992600" cy="3962922"/>
          </a:xfrm>
          <a:prstGeom prst="rect">
            <a:avLst/>
          </a:prstGeom>
          <a:solidFill>
            <a:schemeClr val="bg1"/>
          </a:solidFill>
          <a:ln w="76200"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0" dist="419100" dir="5580000" algn="t" rotWithShape="0">
              <a:schemeClr val="tx2"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257800" y="1066800"/>
            <a:ext cx="1729739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Elliptic Curve Crypto Accelerator</a:t>
            </a:r>
            <a:br>
              <a:rPr lang="en-US" sz="9600" dirty="0" smtClean="0"/>
            </a:br>
            <a:r>
              <a:rPr lang="en-US" sz="5400" dirty="0" smtClean="0"/>
              <a:t>Kevin </a:t>
            </a:r>
            <a:r>
              <a:rPr lang="en-US" sz="6000" dirty="0" smtClean="0"/>
              <a:t>Linger &amp; Palmer </a:t>
            </a:r>
            <a:r>
              <a:rPr lang="en-US" sz="6000" dirty="0" err="1" smtClean="0"/>
              <a:t>Dabbelt</a:t>
            </a:r>
            <a:r>
              <a:rPr lang="en-US" sz="6000" dirty="0" smtClean="0"/>
              <a:t>, UC Berkeley</a:t>
            </a:r>
            <a:endParaRPr lang="en-US" sz="13800" dirty="0"/>
          </a:p>
        </p:txBody>
      </p:sp>
      <p:sp>
        <p:nvSpPr>
          <p:cNvPr id="17" name="Frame 16"/>
          <p:cNvSpPr/>
          <p:nvPr/>
        </p:nvSpPr>
        <p:spPr>
          <a:xfrm>
            <a:off x="460663" y="304800"/>
            <a:ext cx="26517600" cy="35966400"/>
          </a:xfrm>
          <a:prstGeom prst="frame">
            <a:avLst>
              <a:gd name="adj1" fmla="val 636"/>
            </a:avLst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331963" y="34823400"/>
            <a:ext cx="13566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C00000"/>
                </a:solidFill>
              </a:rPr>
              <a:t>The Ubiquitous Swarm Lab at UC Berkeley</a:t>
            </a:r>
            <a:endParaRPr lang="en-US" sz="6000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21675" y="4382869"/>
            <a:ext cx="3651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Your picture here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7313" y="3798094"/>
            <a:ext cx="3048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Your photo here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313" y="33435405"/>
            <a:ext cx="5740549" cy="2309065"/>
          </a:xfrm>
          <a:prstGeom prst="rect">
            <a:avLst/>
          </a:prstGeom>
        </p:spPr>
      </p:pic>
      <p:pic>
        <p:nvPicPr>
          <p:cNvPr id="10" name="Picture 9" descr="KevinLinger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7309" y="1143000"/>
            <a:ext cx="2250691" cy="2895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0" t="3698" r="16995" b="19516"/>
          <a:stretch/>
        </p:blipFill>
        <p:spPr>
          <a:xfrm>
            <a:off x="1981200" y="1219200"/>
            <a:ext cx="2362200" cy="2812357"/>
          </a:xfrm>
          <a:prstGeom prst="rect">
            <a:avLst/>
          </a:prstGeom>
        </p:spPr>
      </p:pic>
      <p:sp>
        <p:nvSpPr>
          <p:cNvPr id="14" name="AutoShape 1382"/>
          <p:cNvSpPr>
            <a:spLocks noChangeArrowheads="1"/>
          </p:cNvSpPr>
          <p:nvPr/>
        </p:nvSpPr>
        <p:spPr bwMode="auto">
          <a:xfrm>
            <a:off x="2057400" y="4953000"/>
            <a:ext cx="8001000" cy="14478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effectLst/>
              </a:rPr>
              <a:t>Motivation</a:t>
            </a:r>
            <a:endParaRPr lang="en-US" sz="5000" dirty="0">
              <a:solidFill>
                <a:schemeClr val="bg1"/>
              </a:solidFill>
              <a:effectLst/>
            </a:endParaRPr>
          </a:p>
        </p:txBody>
      </p:sp>
      <p:sp>
        <p:nvSpPr>
          <p:cNvPr id="16" name="Text Box 1383"/>
          <p:cNvSpPr txBox="1">
            <a:spLocks noChangeArrowheads="1"/>
          </p:cNvSpPr>
          <p:nvPr/>
        </p:nvSpPr>
        <p:spPr bwMode="auto">
          <a:xfrm>
            <a:off x="1981200" y="6629400"/>
            <a:ext cx="10439400" cy="3655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latin typeface="Helvetica" charset="0"/>
              </a:rPr>
              <a:t>Universal </a:t>
            </a:r>
            <a:r>
              <a:rPr lang="en-US" sz="3200" dirty="0" err="1" smtClean="0">
                <a:latin typeface="Helvetica" charset="0"/>
              </a:rPr>
              <a:t>Dataplane</a:t>
            </a:r>
            <a:r>
              <a:rPr lang="en-US" sz="3200" dirty="0">
                <a:latin typeface="Helvetica" charset="0"/>
              </a:rPr>
              <a:t> </a:t>
            </a:r>
            <a:r>
              <a:rPr lang="en-US" sz="3200" dirty="0" smtClean="0">
                <a:latin typeface="Helvetica" charset="0"/>
              </a:rPr>
              <a:t>in the Swarm OS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rgbClr val="CC0000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One possible solution: Encrypt everything!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rgbClr val="CC0000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Need a power efficient form of cryptography</a:t>
            </a:r>
            <a:br>
              <a:rPr lang="en-US" sz="2600" dirty="0" smtClean="0">
                <a:effectLst/>
                <a:latin typeface="Helvetica" charset="0"/>
              </a:rPr>
            </a:br>
            <a:endParaRPr lang="en-US" sz="2600" dirty="0" smtClean="0">
              <a:effectLst/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latin typeface="Helvetica" charset="0"/>
              </a:rPr>
              <a:t>Swarm devices have limited capabilities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rgbClr val="CC0000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What is the bare amount of hardware needed?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rgbClr val="CC0000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Is specialized hardware for crypto worth it?</a:t>
            </a: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endParaRPr lang="en-US" sz="2600" dirty="0">
              <a:effectLst/>
              <a:latin typeface="Helvetica" charset="0"/>
            </a:endParaRPr>
          </a:p>
        </p:txBody>
      </p:sp>
      <p:sp>
        <p:nvSpPr>
          <p:cNvPr id="18" name="AutoShape 1382"/>
          <p:cNvSpPr>
            <a:spLocks noChangeArrowheads="1"/>
          </p:cNvSpPr>
          <p:nvPr/>
        </p:nvSpPr>
        <p:spPr bwMode="auto">
          <a:xfrm>
            <a:off x="1981200" y="10058400"/>
            <a:ext cx="8077200" cy="14478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effectLst/>
              </a:rPr>
              <a:t>The Universal </a:t>
            </a:r>
            <a:r>
              <a:rPr lang="en-US" sz="5000" dirty="0" err="1" smtClean="0">
                <a:solidFill>
                  <a:schemeClr val="bg1"/>
                </a:solidFill>
                <a:effectLst/>
              </a:rPr>
              <a:t>Dataplane</a:t>
            </a:r>
            <a:endParaRPr lang="en-US" sz="5000" dirty="0">
              <a:solidFill>
                <a:schemeClr val="bg1"/>
              </a:solidFill>
              <a:effectLst/>
            </a:endParaRPr>
          </a:p>
        </p:txBody>
      </p:sp>
      <p:sp>
        <p:nvSpPr>
          <p:cNvPr id="20" name="AutoShape 1382"/>
          <p:cNvSpPr>
            <a:spLocks noChangeArrowheads="1"/>
          </p:cNvSpPr>
          <p:nvPr/>
        </p:nvSpPr>
        <p:spPr bwMode="auto">
          <a:xfrm>
            <a:off x="1981200" y="19354800"/>
            <a:ext cx="8077200" cy="14478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effectLst/>
              </a:rPr>
              <a:t>Why ECDSA?</a:t>
            </a:r>
            <a:endParaRPr lang="en-US" sz="5000" dirty="0">
              <a:solidFill>
                <a:schemeClr val="bg1"/>
              </a:solidFill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 Box 1383"/>
              <p:cNvSpPr txBox="1">
                <a:spLocks noChangeArrowheads="1"/>
              </p:cNvSpPr>
              <p:nvPr/>
            </p:nvSpPr>
            <p:spPr bwMode="auto">
              <a:xfrm>
                <a:off x="1960936" y="21107400"/>
                <a:ext cx="10231064" cy="25916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457200" indent="-457200"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1092200" indent="-393700"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  <a:buFont typeface="Wingdings" charset="2"/>
                  <a:buChar char="o"/>
                </a:pPr>
                <a:r>
                  <a:rPr lang="en-US" sz="3200" dirty="0" smtClean="0">
                    <a:effectLst/>
                    <a:latin typeface="Helvetica" charset="0"/>
                  </a:rPr>
                  <a:t>Two common fields for public-key crypto</a:t>
                </a:r>
                <a:endParaRPr lang="en-US" sz="3200" dirty="0">
                  <a:effectLst/>
                  <a:latin typeface="Helvetica" charset="0"/>
                </a:endParaRP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charset="2"/>
                  <a:buChar char="o"/>
                </a:pPr>
                <a14:m>
                  <m:oMath xmlns="" xmlns:m="http://schemas.openxmlformats.org/officeDocument/2006/math">
                    <m:sSup>
                      <m:sSupPr>
                        <m:ctrlPr>
                          <a:rPr lang="en-US" sz="2600" i="1" dirty="0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6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i="1" dirty="0">
                                <a:latin typeface="Cambria Math"/>
                              </a:rPr>
                              <m:t>(</m:t>
                            </m:r>
                            <m:r>
                              <a:rPr lang="en-US" sz="2600" i="1" dirty="0">
                                <a:latin typeface="Cambria Math"/>
                              </a:rPr>
                              <m:t>ℤ</m:t>
                            </m:r>
                          </m:e>
                          <m:sub>
                            <m:r>
                              <a:rPr lang="en-US" sz="2600" i="1" dirty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en-US" sz="2600" i="1" dirty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600" i="1" dirty="0" smtClean="0">
                            <a:latin typeface="Cambria Math"/>
                            <a:ea typeface="Cambria Math"/>
                          </a:rPr>
                          <m:t>×</m:t>
                        </m:r>
                      </m:sup>
                    </m:sSup>
                  </m:oMath>
                </a14:m>
                <a:r>
                  <a:rPr lang="en-US" sz="2600" dirty="0" smtClean="0">
                    <a:effectLst/>
                    <a:latin typeface="Helvetica" charset="0"/>
                  </a:rPr>
                  <a:t>: Integers modulo a prime, repeating multiplication</a:t>
                </a:r>
                <a:endParaRPr lang="en-US" sz="2600" dirty="0">
                  <a:effectLst/>
                  <a:latin typeface="Helvetica" charset="0"/>
                </a:endParaRP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charset="2"/>
                  <a:buChar char="o"/>
                </a:pPr>
                <a14:m>
                  <m:oMath xmlns="" xmlns:m="http://schemas.openxmlformats.org/officeDocument/2006/math">
                    <m:r>
                      <a:rPr lang="en-US" sz="2600" b="0" i="1" smtClean="0">
                        <a:effectLst/>
                        <a:latin typeface="Cambria Math"/>
                      </a:rPr>
                      <m:t>𝐺𝐹</m:t>
                    </m:r>
                    <m:r>
                      <a:rPr lang="en-US" sz="2600" b="0" i="1" smtClean="0">
                        <a:effectLst/>
                        <a:latin typeface="Cambria Math"/>
                      </a:rPr>
                      <m:t>(</m:t>
                    </m:r>
                    <m:r>
                      <a:rPr lang="en-US" sz="2600" b="0" i="1" smtClean="0">
                        <a:effectLst/>
                        <a:latin typeface="Cambria Math"/>
                      </a:rPr>
                      <m:t>𝑝</m:t>
                    </m:r>
                    <m:r>
                      <a:rPr lang="en-US" sz="2600" b="0" i="1" smtClean="0">
                        <a:effectLst/>
                        <a:latin typeface="Cambria Math"/>
                      </a:rPr>
                      <m:t>)</m:t>
                    </m:r>
                  </m:oMath>
                </a14:m>
                <a:r>
                  <a:rPr lang="en-US" sz="2600" dirty="0" smtClean="0">
                    <a:effectLst/>
                    <a:latin typeface="Helvetica" charset="0"/>
                  </a:rPr>
                  <a:t>: Elliptic curves modulo a prime, repeating addition</a:t>
                </a:r>
                <a:endParaRPr lang="en-US" sz="2600" dirty="0">
                  <a:effectLst/>
                  <a:latin typeface="Helvetica" charset="0"/>
                </a:endParaRP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  <a:buFont typeface="Wingdings" charset="2"/>
                  <a:buChar char="o"/>
                </a:pPr>
                <a:endParaRPr lang="en-US" sz="3200" dirty="0">
                  <a:effectLst/>
                  <a:latin typeface="Helvetica" charset="0"/>
                </a:endParaRPr>
              </a:p>
              <a:p>
                <a:pPr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  <a:buFont typeface="Wingdings" charset="2"/>
                  <a:buChar char="o"/>
                </a:pPr>
                <a:r>
                  <a:rPr lang="en-US" sz="3200" dirty="0" smtClean="0">
                    <a:effectLst/>
                    <a:latin typeface="Helvetica" charset="0"/>
                  </a:rPr>
                  <a:t>Integer fields have a sub-exponential reversal</a:t>
                </a:r>
                <a:endParaRPr lang="en-US" sz="2600" dirty="0">
                  <a:effectLst/>
                  <a:latin typeface="Helvetica" charset="0"/>
                </a:endParaRP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</a:pPr>
                <a:endParaRPr lang="en-US" sz="2600" dirty="0">
                  <a:effectLst/>
                  <a:latin typeface="Helvetica" charset="0"/>
                </a:endParaRPr>
              </a:p>
            </p:txBody>
          </p:sp>
        </mc:Choice>
        <mc:Fallback>
          <p:sp>
            <p:nvSpPr>
              <p:cNvPr id="23" name="Text Box 13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60936" y="21107400"/>
                <a:ext cx="10231064" cy="2591607"/>
              </a:xfrm>
              <a:prstGeom prst="rect">
                <a:avLst/>
              </a:prstGeom>
              <a:blipFill rotWithShape="1">
                <a:blip r:embed="rId7"/>
                <a:stretch>
                  <a:fillRect b="-23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 Box 1383"/>
          <p:cNvSpPr txBox="1">
            <a:spLocks noChangeArrowheads="1"/>
          </p:cNvSpPr>
          <p:nvPr/>
        </p:nvSpPr>
        <p:spPr bwMode="auto">
          <a:xfrm>
            <a:off x="1981200" y="23698200"/>
            <a:ext cx="9829800" cy="1259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effectLst/>
                <a:latin typeface="Helvetica" charset="0"/>
              </a:rPr>
              <a:t>Smaller key sizes are great for embedded systems</a:t>
            </a: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endParaRPr lang="en-US" sz="2600" dirty="0">
              <a:effectLst/>
              <a:latin typeface="Helvetica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336" y="24460200"/>
            <a:ext cx="7923232" cy="3056288"/>
          </a:xfrm>
          <a:prstGeom prst="rect">
            <a:avLst/>
          </a:prstGeom>
        </p:spPr>
      </p:pic>
      <p:sp>
        <p:nvSpPr>
          <p:cNvPr id="26" name="Text Box 1383"/>
          <p:cNvSpPr txBox="1">
            <a:spLocks noChangeArrowheads="1"/>
          </p:cNvSpPr>
          <p:nvPr/>
        </p:nvSpPr>
        <p:spPr bwMode="auto">
          <a:xfrm>
            <a:off x="1273568" y="27698893"/>
            <a:ext cx="10134600" cy="731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marL="698500" lvl="1" indent="0" algn="ctr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</a:pPr>
            <a:r>
              <a:rPr lang="en-US" sz="2000" b="1" dirty="0" smtClean="0">
                <a:effectLst/>
                <a:latin typeface="Helvetica" charset="0"/>
              </a:rPr>
              <a:t>Comparison </a:t>
            </a:r>
            <a:r>
              <a:rPr lang="en-US" sz="2000" b="1" dirty="0" smtClean="0">
                <a:effectLst/>
                <a:latin typeface="Helvetica" charset="0"/>
              </a:rPr>
              <a:t>of key sizes neede</a:t>
            </a:r>
            <a:r>
              <a:rPr lang="en-US" sz="2000" b="1" dirty="0" smtClean="0">
                <a:latin typeface="Helvetica" charset="0"/>
              </a:rPr>
              <a:t>d for elliptic curves </a:t>
            </a:r>
            <a:r>
              <a:rPr lang="en-US" sz="2000" b="1" dirty="0" err="1" smtClean="0">
                <a:latin typeface="Helvetica" charset="0"/>
              </a:rPr>
              <a:t>vs</a:t>
            </a:r>
            <a:r>
              <a:rPr lang="en-US" sz="2000" b="1" dirty="0" smtClean="0">
                <a:latin typeface="Helvetica" charset="0"/>
              </a:rPr>
              <a:t> integer fields </a:t>
            </a:r>
            <a:endParaRPr lang="en-US" sz="2000" b="1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endParaRPr lang="en-US" sz="2600" dirty="0">
              <a:effectLst/>
              <a:latin typeface="Helvetica" charset="0"/>
            </a:endParaRPr>
          </a:p>
        </p:txBody>
      </p:sp>
      <p:sp>
        <p:nvSpPr>
          <p:cNvPr id="31" name="AutoShape 1382"/>
          <p:cNvSpPr>
            <a:spLocks noChangeArrowheads="1"/>
          </p:cNvSpPr>
          <p:nvPr/>
        </p:nvSpPr>
        <p:spPr bwMode="auto">
          <a:xfrm>
            <a:off x="15544800" y="27977783"/>
            <a:ext cx="8153400" cy="14478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effectLst/>
              </a:rPr>
              <a:t>Results</a:t>
            </a:r>
            <a:endParaRPr lang="en-US" sz="5000" dirty="0">
              <a:solidFill>
                <a:schemeClr val="bg1"/>
              </a:solidFill>
              <a:effectLst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0362" y="29577983"/>
            <a:ext cx="5761038" cy="4101894"/>
          </a:xfrm>
          <a:prstGeom prst="rect">
            <a:avLst/>
          </a:prstGeom>
        </p:spPr>
      </p:pic>
      <p:sp>
        <p:nvSpPr>
          <p:cNvPr id="33" name="Text Box 1383"/>
          <p:cNvSpPr txBox="1">
            <a:spLocks noChangeArrowheads="1"/>
          </p:cNvSpPr>
          <p:nvPr/>
        </p:nvSpPr>
        <p:spPr bwMode="auto">
          <a:xfrm>
            <a:off x="15240000" y="34073783"/>
            <a:ext cx="8839200" cy="978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marL="698500" lvl="1" indent="0" algn="ctr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</a:pPr>
            <a:r>
              <a:rPr lang="en-US" sz="2000" b="1" dirty="0" smtClean="0">
                <a:latin typeface="Helvetica" charset="0"/>
              </a:rPr>
              <a:t>Results </a:t>
            </a:r>
            <a:r>
              <a:rPr lang="en-US" sz="2000" b="1" dirty="0" smtClean="0">
                <a:latin typeface="Helvetica" charset="0"/>
              </a:rPr>
              <a:t>of various hardware configurations </a:t>
            </a:r>
            <a:br>
              <a:rPr lang="en-US" sz="2000" b="1" dirty="0" smtClean="0">
                <a:latin typeface="Helvetica" charset="0"/>
              </a:rPr>
            </a:br>
            <a:r>
              <a:rPr lang="en-US" sz="2000" b="1" dirty="0" smtClean="0">
                <a:latin typeface="Helvetica" charset="0"/>
              </a:rPr>
              <a:t>using </a:t>
            </a:r>
            <a:r>
              <a:rPr lang="en-US" sz="2000" b="1" dirty="0" smtClean="0">
                <a:latin typeface="Helvetica" charset="0"/>
              </a:rPr>
              <a:t>32</a:t>
            </a:r>
            <a:r>
              <a:rPr lang="en-US" sz="2000" b="1" dirty="0" smtClean="0">
                <a:latin typeface="Helvetica" charset="0"/>
              </a:rPr>
              <a:t> </a:t>
            </a:r>
            <a:r>
              <a:rPr lang="en-US" sz="2000" b="1" dirty="0" smtClean="0">
                <a:latin typeface="Helvetica" charset="0"/>
              </a:rPr>
              <a:t>nm educational libraries </a:t>
            </a:r>
            <a:endParaRPr lang="en-US" sz="2000" b="1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endParaRPr lang="en-US" sz="2600" dirty="0">
              <a:effectLst/>
              <a:latin typeface="Helvetica" charset="0"/>
            </a:endParaRPr>
          </a:p>
        </p:txBody>
      </p:sp>
      <p:sp>
        <p:nvSpPr>
          <p:cNvPr id="34" name="AutoShape 1382"/>
          <p:cNvSpPr>
            <a:spLocks noChangeArrowheads="1"/>
          </p:cNvSpPr>
          <p:nvPr/>
        </p:nvSpPr>
        <p:spPr bwMode="auto">
          <a:xfrm>
            <a:off x="15544800" y="21272183"/>
            <a:ext cx="8077200" cy="14478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effectLst/>
              </a:rPr>
              <a:t>HW/SW Co-tuning</a:t>
            </a:r>
            <a:endParaRPr lang="en-US" sz="5000" dirty="0">
              <a:solidFill>
                <a:schemeClr val="bg1"/>
              </a:solidFill>
              <a:effectLst/>
            </a:endParaRPr>
          </a:p>
        </p:txBody>
      </p:sp>
      <p:sp>
        <p:nvSpPr>
          <p:cNvPr id="35" name="Text Box 1383"/>
          <p:cNvSpPr txBox="1">
            <a:spLocks noChangeArrowheads="1"/>
          </p:cNvSpPr>
          <p:nvPr/>
        </p:nvSpPr>
        <p:spPr bwMode="auto">
          <a:xfrm>
            <a:off x="15468600" y="23177183"/>
            <a:ext cx="8305800" cy="5236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effectLst/>
                <a:latin typeface="Helvetica" charset="0"/>
              </a:rPr>
              <a:t>ECDSA consists of many operations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Each can be implemented in HW or SW</a:t>
            </a:r>
            <a:endParaRPr lang="en-US" sz="2600" dirty="0" smtClean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Which operations deserve die space?</a:t>
            </a: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endParaRPr lang="en-US" sz="2600" dirty="0">
              <a:effectLst/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effectLst/>
                <a:latin typeface="Helvetica" charset="0"/>
              </a:rPr>
              <a:t>Configurable C++ ECDSA code</a:t>
            </a:r>
            <a:endParaRPr lang="en-US" sz="32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Capable of running all in software</a:t>
            </a: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Operations can be selected for hardware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endParaRPr lang="en-US" sz="2600" dirty="0" smtClean="0">
              <a:effectLst/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latin typeface="Helvetica" charset="0"/>
              </a:rPr>
              <a:t>Generate matching C++ and RTL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The Chisel project at Berkeley makes this easy!</a:t>
            </a:r>
            <a:endParaRPr lang="en-US" sz="2600" dirty="0" smtClean="0"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endParaRPr lang="en-US" sz="2600" dirty="0">
              <a:effectLst/>
              <a:latin typeface="Helvetica" charset="0"/>
            </a:endParaRPr>
          </a:p>
        </p:txBody>
      </p:sp>
      <p:sp>
        <p:nvSpPr>
          <p:cNvPr id="27" name="AutoShape 1382"/>
          <p:cNvSpPr>
            <a:spLocks noChangeArrowheads="1"/>
          </p:cNvSpPr>
          <p:nvPr/>
        </p:nvSpPr>
        <p:spPr bwMode="auto">
          <a:xfrm>
            <a:off x="2057400" y="28270200"/>
            <a:ext cx="8153400" cy="14478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0" dirty="0" err="1" smtClean="0">
                <a:solidFill>
                  <a:schemeClr val="bg1"/>
                </a:solidFill>
                <a:effectLst/>
              </a:rPr>
              <a:t>Ellpitic</a:t>
            </a:r>
            <a:r>
              <a:rPr lang="en-US" sz="5000" dirty="0" smtClean="0">
                <a:solidFill>
                  <a:schemeClr val="bg1"/>
                </a:solidFill>
                <a:effectLst/>
              </a:rPr>
              <a:t> Curves</a:t>
            </a:r>
            <a:endParaRPr lang="en-US" sz="5000" dirty="0">
              <a:solidFill>
                <a:schemeClr val="bg1"/>
              </a:solidFill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 Box 1383"/>
              <p:cNvSpPr txBox="1">
                <a:spLocks noChangeArrowheads="1"/>
              </p:cNvSpPr>
              <p:nvPr/>
            </p:nvSpPr>
            <p:spPr bwMode="auto">
              <a:xfrm>
                <a:off x="1960936" y="30175200"/>
                <a:ext cx="8153400" cy="2562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457200" indent="-457200"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1092200" indent="-393700"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  <a:buFont typeface="Wingdings" charset="2"/>
                  <a:buChar char="o"/>
                </a:pPr>
                <a:r>
                  <a:rPr lang="en-US" sz="3200" dirty="0" smtClean="0">
                    <a:effectLst/>
                    <a:latin typeface="Helvetica" charset="0"/>
                  </a:rPr>
                  <a:t>Elliptic curve: the set of points that satisfy</a:t>
                </a: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  <a:buFont typeface="Wingdings" charset="2"/>
                  <a:buChar char="o"/>
                </a:pPr>
                <a14:m/>
                <a:endParaRPr lang="en-US" sz="3200" dirty="0">
                  <a:latin typeface="Helvetica" charset="0"/>
                </a:endParaRPr>
              </a:p>
              <a:p>
                <a:pPr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  <a:buFont typeface="Wingdings" charset="2"/>
                  <a:buChar char="o"/>
                </a:pPr>
                <a:r>
                  <a:rPr lang="en-US" sz="3200" dirty="0" smtClean="0">
                    <a:effectLst/>
                    <a:latin typeface="Helvetica" charset="0"/>
                  </a:rPr>
                  <a:t>Some crypto-specific constraints</a:t>
                </a: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charset="2"/>
                  <a:buChar char="o"/>
                </a:pPr>
                <a:r>
                  <a:rPr lang="en-US" sz="2600" dirty="0" smtClean="0">
                    <a:effectLst/>
                    <a:latin typeface="Helvetica" charset="0"/>
                  </a:rPr>
                  <a:t>Finite field -&gt; everything is modular</a:t>
                </a: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charset="2"/>
                  <a:buChar char="o"/>
                </a:pPr>
                <a:r>
                  <a:rPr lang="en-US" sz="2600" dirty="0" smtClean="0">
                    <a:effectLst/>
                    <a:latin typeface="Helvetica" charset="0"/>
                  </a:rPr>
                  <a:t>Difficult -&gt; modulo some large number</a:t>
                </a:r>
                <a:endParaRPr lang="en-US" sz="2600" dirty="0">
                  <a:effectLst/>
                  <a:latin typeface="Helvetica" charset="0"/>
                </a:endParaRP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</a:pPr>
                <a:endParaRPr lang="en-US" sz="2600" dirty="0">
                  <a:effectLst/>
                  <a:latin typeface="Helvetica" charset="0"/>
                </a:endParaRPr>
              </a:p>
            </p:txBody>
          </p:sp>
        </mc:Choice>
        <mc:Fallback>
          <p:sp>
            <p:nvSpPr>
              <p:cNvPr id="28" name="Text Box 13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60936" y="30175200"/>
                <a:ext cx="8153400" cy="256224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utoShape 1382"/>
          <p:cNvSpPr>
            <a:spLocks noChangeArrowheads="1"/>
          </p:cNvSpPr>
          <p:nvPr/>
        </p:nvSpPr>
        <p:spPr bwMode="auto">
          <a:xfrm>
            <a:off x="15544800" y="4953000"/>
            <a:ext cx="8077200" cy="14478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0" dirty="0" err="1" smtClean="0">
                <a:solidFill>
                  <a:schemeClr val="bg1"/>
                </a:solidFill>
              </a:rPr>
              <a:t>Ellptic</a:t>
            </a:r>
            <a:r>
              <a:rPr lang="en-US" sz="5000" dirty="0" smtClean="0">
                <a:solidFill>
                  <a:schemeClr val="bg1"/>
                </a:solidFill>
              </a:rPr>
              <a:t> Curve Arithmetic</a:t>
            </a:r>
            <a:endParaRPr lang="en-US" sz="5000" dirty="0">
              <a:solidFill>
                <a:schemeClr val="bg1"/>
              </a:solidFill>
              <a:effectLst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3400" y="16242983"/>
            <a:ext cx="10058400" cy="4125236"/>
          </a:xfrm>
          <a:prstGeom prst="rect">
            <a:avLst/>
          </a:prstGeom>
        </p:spPr>
      </p:pic>
      <p:sp>
        <p:nvSpPr>
          <p:cNvPr id="38" name="Text Box 1383"/>
          <p:cNvSpPr txBox="1">
            <a:spLocks noChangeArrowheads="1"/>
          </p:cNvSpPr>
          <p:nvPr/>
        </p:nvSpPr>
        <p:spPr bwMode="auto">
          <a:xfrm>
            <a:off x="15468600" y="6553200"/>
            <a:ext cx="11125200" cy="324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latin typeface="Helvetica" charset="0"/>
              </a:rPr>
              <a:t>Public Key Crypto relies on the discrete logarithm problem</a:t>
            </a:r>
            <a:endParaRPr lang="en-US" sz="3200" dirty="0" smtClean="0"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rgbClr val="CC0000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Easy to go one direction but not the other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rgbClr val="CC0000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In ECDSA, the discrete log is an elliptic curve point multiply</a:t>
            </a:r>
            <a:endParaRPr lang="en-US" sz="2600" dirty="0" smtClean="0"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rgbClr val="CC0000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G*d = P, where G and P are points and d is the private key</a:t>
            </a:r>
            <a:endParaRPr lang="en-US" sz="2600" dirty="0" smtClean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rgbClr val="CC0000"/>
              </a:buClr>
              <a:buSzPct val="75000"/>
              <a:buFont typeface="Wingdings" charset="2"/>
              <a:buChar char="o"/>
            </a:pPr>
            <a:endParaRPr lang="en-US" sz="2600" dirty="0" smtClean="0">
              <a:effectLst/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latin typeface="Helvetica" charset="0"/>
              </a:rPr>
              <a:t>Point Multiply is repeated point addition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rgbClr val="CC0000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Defined geometrically, see figure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rgbClr val="CC0000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Takes exponential time unless the multiplier is known</a:t>
            </a:r>
            <a:endParaRPr lang="en-US" sz="2600" dirty="0">
              <a:effectLst/>
              <a:latin typeface="Helvetica" charset="0"/>
            </a:endParaRPr>
          </a:p>
        </p:txBody>
      </p:sp>
      <p:sp>
        <p:nvSpPr>
          <p:cNvPr id="39" name="Text Box 1383"/>
          <p:cNvSpPr txBox="1">
            <a:spLocks noChangeArrowheads="1"/>
          </p:cNvSpPr>
          <p:nvPr/>
        </p:nvSpPr>
        <p:spPr bwMode="auto">
          <a:xfrm>
            <a:off x="20650200" y="13816966"/>
            <a:ext cx="6781800" cy="978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marL="698500" lvl="1" indent="0" algn="ctr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</a:pPr>
            <a:r>
              <a:rPr lang="en-US" sz="2000" b="1" dirty="0" smtClean="0">
                <a:effectLst/>
                <a:latin typeface="Helvetica" charset="0"/>
              </a:rPr>
              <a:t>Geometric </a:t>
            </a:r>
            <a:r>
              <a:rPr lang="en-US" sz="2000" b="1" dirty="0" smtClean="0">
                <a:effectLst/>
                <a:latin typeface="Helvetica" charset="0"/>
              </a:rPr>
              <a:t>representation of an elliptic </a:t>
            </a:r>
            <a:br>
              <a:rPr lang="en-US" sz="2000" b="1" dirty="0" smtClean="0">
                <a:effectLst/>
                <a:latin typeface="Helvetica" charset="0"/>
              </a:rPr>
            </a:br>
            <a:r>
              <a:rPr lang="en-US" sz="2000" b="1" dirty="0" smtClean="0">
                <a:effectLst/>
                <a:latin typeface="Helvetica" charset="0"/>
              </a:rPr>
              <a:t>curve and a point addition</a:t>
            </a:r>
            <a:endParaRPr lang="en-US" sz="2000" b="1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endParaRPr lang="en-US" sz="2600" dirty="0">
              <a:effectLst/>
              <a:latin typeface="Helvetica" charset="0"/>
            </a:endParaRPr>
          </a:p>
        </p:txBody>
      </p:sp>
      <p:sp>
        <p:nvSpPr>
          <p:cNvPr id="40" name="Text Box 1383"/>
          <p:cNvSpPr txBox="1">
            <a:spLocks noChangeArrowheads="1"/>
          </p:cNvSpPr>
          <p:nvPr/>
        </p:nvSpPr>
        <p:spPr bwMode="auto">
          <a:xfrm>
            <a:off x="15925800" y="20357783"/>
            <a:ext cx="9829800" cy="595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marL="698500" lvl="1" indent="0" algn="ctr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</a:pPr>
            <a:r>
              <a:rPr lang="en-US" sz="2000" b="1" dirty="0" smtClean="0">
                <a:latin typeface="Helvetica" charset="0"/>
              </a:rPr>
              <a:t>Integer operations need for a point addition. </a:t>
            </a:r>
            <a:br>
              <a:rPr lang="en-US" sz="2000" b="1" dirty="0" smtClean="0">
                <a:latin typeface="Helvetica" charset="0"/>
              </a:rPr>
            </a:br>
            <a:r>
              <a:rPr lang="en-US" sz="2000" b="1" dirty="0" smtClean="0">
                <a:latin typeface="Helvetica" charset="0"/>
              </a:rPr>
              <a:t>When </a:t>
            </a:r>
            <a:r>
              <a:rPr lang="en-US" sz="2000" b="1" dirty="0" smtClean="0">
                <a:latin typeface="Helvetica" charset="0"/>
              </a:rPr>
              <a:t>repeated becomes a </a:t>
            </a:r>
            <a:r>
              <a:rPr lang="en-US" sz="2000" b="1" dirty="0" smtClean="0">
                <a:latin typeface="Helvetica" charset="0"/>
              </a:rPr>
              <a:t>multiply.</a:t>
            </a:r>
            <a:endParaRPr lang="en-US" sz="2600" b="1" dirty="0"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954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</TotalTime>
  <Words>305</Words>
  <Application>Microsoft Macintosh PowerPoint</Application>
  <PresentationFormat>Custom</PresentationFormat>
  <Paragraphs>52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Leslie Nishiyama</dc:creator>
  <cp:lastModifiedBy>Kevin Linger</cp:lastModifiedBy>
  <cp:revision>30</cp:revision>
  <dcterms:created xsi:type="dcterms:W3CDTF">2011-07-06T19:13:38Z</dcterms:created>
  <dcterms:modified xsi:type="dcterms:W3CDTF">2014-01-08T02:44:07Z</dcterms:modified>
</cp:coreProperties>
</file>