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21" autoAdjust="0"/>
  </p:normalViewPr>
  <p:slideViewPr>
    <p:cSldViewPr>
      <p:cViewPr>
        <p:scale>
          <a:sx n="25" d="100"/>
          <a:sy n="25" d="100"/>
        </p:scale>
        <p:origin x="-804" y="576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398463" y="4371975"/>
            <a:ext cx="325199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Rocket coprocessor for accelerating elliptic curve cryptography (specifically, ECDSA)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7315200" y="788824"/>
            <a:ext cx="210311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Elliptic Curve Accelerator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3" name="AutoShape 1366"/>
          <p:cNvSpPr>
            <a:spLocks noChangeArrowheads="1"/>
          </p:cNvSpPr>
          <p:nvPr/>
        </p:nvSpPr>
        <p:spPr bwMode="auto">
          <a:xfrm>
            <a:off x="23993475" y="211439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AutoShape 1372"/>
          <p:cNvSpPr>
            <a:spLocks noChangeArrowheads="1"/>
          </p:cNvSpPr>
          <p:nvPr/>
        </p:nvSpPr>
        <p:spPr bwMode="auto">
          <a:xfrm>
            <a:off x="646113" y="2300605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Discrete Logarithm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2642850" y="57515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AutoShape 1380"/>
          <p:cNvSpPr>
            <a:spLocks noChangeArrowheads="1"/>
          </p:cNvSpPr>
          <p:nvPr/>
        </p:nvSpPr>
        <p:spPr bwMode="auto">
          <a:xfrm>
            <a:off x="646113" y="12309475"/>
            <a:ext cx="7793037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Elliptic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AutoShape 1382"/>
          <p:cNvSpPr>
            <a:spLocks noChangeArrowheads="1"/>
          </p:cNvSpPr>
          <p:nvPr/>
        </p:nvSpPr>
        <p:spPr bwMode="auto">
          <a:xfrm>
            <a:off x="931863" y="57705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Public-Key Cryptography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Box 1383"/>
          <p:cNvSpPr txBox="1">
            <a:spLocks noChangeArrowheads="1"/>
          </p:cNvSpPr>
          <p:nvPr/>
        </p:nvSpPr>
        <p:spPr bwMode="auto">
          <a:xfrm>
            <a:off x="206375" y="7134225"/>
            <a:ext cx="9434513" cy="56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Two keys, called a </a:t>
            </a:r>
            <a:r>
              <a:rPr lang="en-US" sz="3200" dirty="0" err="1" smtClean="0">
                <a:effectLst/>
                <a:latin typeface="Helvetica" charset="0"/>
              </a:rPr>
              <a:t>keypair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Public: the whole world can know this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Private: only the owner knows this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Four operations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Sign(Message, Private) → Signature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Verify(Message, Signature, Public) → Boolean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Encrypt(Message, Public) → </a:t>
            </a:r>
            <a:r>
              <a:rPr lang="en-US" sz="2600" dirty="0" err="1">
                <a:latin typeface="Helvetica" charset="0"/>
              </a:rPr>
              <a:t>Cyphertext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Decrypt(</a:t>
            </a:r>
            <a:r>
              <a:rPr lang="en-US" sz="2600" dirty="0" err="1">
                <a:latin typeface="Helvetica" charset="0"/>
              </a:rPr>
              <a:t>Cyphertext</a:t>
            </a:r>
            <a:r>
              <a:rPr lang="en-US" sz="2600" dirty="0">
                <a:latin typeface="Helvetica" charset="0"/>
              </a:rPr>
              <a:t>, Private) →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is a widely-used signature algorithm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Supports Sign() and Verify()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693150" y="2647951"/>
            <a:ext cx="169862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Kevin Linger, 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0" name="AutoShape 1375"/>
          <p:cNvSpPr>
            <a:spLocks noChangeArrowheads="1"/>
          </p:cNvSpPr>
          <p:nvPr/>
        </p:nvSpPr>
        <p:spPr bwMode="auto">
          <a:xfrm>
            <a:off x="12642850" y="1373823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ECDSA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AutoShape 1384"/>
          <p:cNvSpPr>
            <a:spLocks noChangeArrowheads="1"/>
          </p:cNvSpPr>
          <p:nvPr/>
        </p:nvSpPr>
        <p:spPr bwMode="auto">
          <a:xfrm>
            <a:off x="24063325" y="11858625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Accelerator Core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1383"/>
              <p:cNvSpPr txBox="1">
                <a:spLocks noChangeArrowheads="1"/>
              </p:cNvSpPr>
              <p:nvPr/>
            </p:nvSpPr>
            <p:spPr bwMode="auto">
              <a:xfrm>
                <a:off x="588963" y="14090650"/>
                <a:ext cx="9434512" cy="256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Elliptic curve: the set of points that satisfy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𝑎𝑥</m:t>
                    </m:r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Some crypto-specific constraints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Finite field -&gt; everything is modular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-&gt; modulo some large number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2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14090650"/>
                <a:ext cx="9434512" cy="2562240"/>
              </a:xfrm>
              <a:prstGeom prst="rect">
                <a:avLst/>
              </a:prstGeom>
              <a:blipFill rotWithShape="1">
                <a:blip r:embed="rId3"/>
                <a:stretch>
                  <a:fillRect l="-905" t="-68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398463" y="24609425"/>
                <a:ext cx="9434512" cy="2094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1" dirty="0" smtClean="0">
                        <a:effectLst/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in one direction (given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Easy in the other direction (given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endParaRPr lang="en-US" sz="26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Basis for many public-key crypto algorithms</a:t>
                </a:r>
              </a:p>
            </p:txBody>
          </p:sp>
        </mc:Choice>
        <mc:Fallback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463" y="24609425"/>
                <a:ext cx="9434512" cy="2094420"/>
              </a:xfrm>
              <a:prstGeom prst="rect">
                <a:avLst/>
              </a:prstGeom>
              <a:blipFill rotWithShape="1">
                <a:blip r:embed="rId4"/>
                <a:stretch>
                  <a:fillRect l="-840" b="-84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1383"/>
          <p:cNvSpPr txBox="1">
            <a:spLocks noChangeArrowheads="1"/>
          </p:cNvSpPr>
          <p:nvPr/>
        </p:nvSpPr>
        <p:spPr bwMode="auto">
          <a:xfrm>
            <a:off x="24101425" y="13654088"/>
            <a:ext cx="9434513" cy="238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Full RTL in Chisel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Primetime for power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Simulation for performance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1383"/>
              <p:cNvSpPr txBox="1">
                <a:spLocks noChangeArrowheads="1"/>
              </p:cNvSpPr>
              <p:nvPr/>
            </p:nvSpPr>
            <p:spPr bwMode="auto">
              <a:xfrm>
                <a:off x="12039600" y="7545388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9600" y="7545388"/>
                <a:ext cx="10231064" cy="2591607"/>
              </a:xfrm>
              <a:prstGeom prst="rect">
                <a:avLst/>
              </a:prstGeom>
              <a:blipFill rotWithShape="1">
                <a:blip r:embed="rId5"/>
                <a:stretch>
                  <a:fillRect l="-775" t="-6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3466" y="5324475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KevinLinger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11" y="1086972"/>
            <a:ext cx="1658404" cy="2133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28575000" y="1086972"/>
            <a:ext cx="1788469" cy="212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50" y="16629262"/>
            <a:ext cx="6025800" cy="593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299" y="10136995"/>
            <a:ext cx="7923232" cy="3056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353489"/>
            <a:ext cx="4390040" cy="5612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75" y="15116967"/>
            <a:ext cx="3708464" cy="6557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033" y="21778118"/>
            <a:ext cx="10058400" cy="41252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475" y="22866350"/>
            <a:ext cx="5761038" cy="4101894"/>
          </a:xfrm>
          <a:prstGeom prst="rect">
            <a:avLst/>
          </a:prstGeom>
        </p:spPr>
      </p:pic>
      <p:sp>
        <p:nvSpPr>
          <p:cNvPr id="34" name="AutoShape 1384"/>
          <p:cNvSpPr>
            <a:spLocks noChangeArrowheads="1"/>
          </p:cNvSpPr>
          <p:nvPr/>
        </p:nvSpPr>
        <p:spPr bwMode="auto">
          <a:xfrm>
            <a:off x="23993475" y="5770562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24253825" y="7586678"/>
            <a:ext cx="9434513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selection 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Easy thanks </a:t>
            </a:r>
            <a:r>
              <a:rPr lang="en-US" sz="2600" smtClean="0">
                <a:latin typeface="Helvetica" charset="0"/>
              </a:rPr>
              <a:t>to Chisel!</a:t>
            </a:r>
            <a:endParaRPr lang="en-US" sz="26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782" y="15353489"/>
            <a:ext cx="4804424" cy="52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284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Palmer Dabbelt</cp:lastModifiedBy>
  <cp:revision>59</cp:revision>
  <dcterms:created xsi:type="dcterms:W3CDTF">2013-05-24T17:28:49Z</dcterms:created>
  <dcterms:modified xsi:type="dcterms:W3CDTF">2014-01-05T16:26:09Z</dcterms:modified>
</cp:coreProperties>
</file>