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3728A8"/>
    <a:srgbClr val="CFDBF1"/>
    <a:srgbClr val="6B9EDB"/>
    <a:srgbClr val="F3F7FB"/>
    <a:srgbClr val="CEE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2" d="100"/>
          <a:sy n="32" d="100"/>
        </p:scale>
        <p:origin x="-1696" y="3016"/>
      </p:cViewPr>
      <p:guideLst>
        <p:guide orient="horz" pos="115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DB11C-84BC-4749-AA8E-30A3DBD38F49}" type="datetimeFigureOut">
              <a:rPr lang="en-US" smtClean="0"/>
              <a:t>1/8/14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AEA98-F5D8-4141-8C40-16014A8BF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2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EA98-F5D8-4141-8C40-16014A8BF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2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4739"/>
            <a:ext cx="617220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4739"/>
            <a:ext cx="1805940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8534403"/>
            <a:ext cx="12115800" cy="241384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5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3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60C2-06DE-49C7-8411-1929355C2A00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60C2-06DE-49C7-8411-1929355C2A00}" type="datetimeFigureOut">
              <a:rPr lang="en-US" smtClean="0"/>
              <a:pPr/>
              <a:t>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CB45-7A15-4065-A4F3-31397BF4F7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0" y="10223183"/>
            <a:ext cx="6025800" cy="59322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410200" y="457200"/>
            <a:ext cx="16992600" cy="3962922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0" dist="419100" dir="5580000" algn="t" rotWithShape="0">
              <a:schemeClr val="tx2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57800" y="1066800"/>
            <a:ext cx="172973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Elliptic Curve Crypto Accelerator</a:t>
            </a:r>
            <a:br>
              <a:rPr lang="en-US" sz="9600" dirty="0" smtClean="0"/>
            </a:br>
            <a:r>
              <a:rPr lang="en-US" sz="5400" dirty="0" smtClean="0"/>
              <a:t>Kevin </a:t>
            </a:r>
            <a:r>
              <a:rPr lang="en-US" sz="6000" dirty="0" smtClean="0"/>
              <a:t>Linger &amp; Palmer </a:t>
            </a:r>
            <a:r>
              <a:rPr lang="en-US" sz="6000" dirty="0" err="1" smtClean="0"/>
              <a:t>Dabbelt</a:t>
            </a:r>
            <a:r>
              <a:rPr lang="en-US" sz="6000" dirty="0" smtClean="0"/>
              <a:t>, UC Berkeley</a:t>
            </a:r>
            <a:endParaRPr lang="en-US" sz="13800" dirty="0"/>
          </a:p>
        </p:txBody>
      </p:sp>
      <p:sp>
        <p:nvSpPr>
          <p:cNvPr id="17" name="Frame 16"/>
          <p:cNvSpPr/>
          <p:nvPr/>
        </p:nvSpPr>
        <p:spPr>
          <a:xfrm>
            <a:off x="460663" y="304800"/>
            <a:ext cx="26517600" cy="35966400"/>
          </a:xfrm>
          <a:prstGeom prst="frame">
            <a:avLst>
              <a:gd name="adj1" fmla="val 636"/>
            </a:avLst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31963" y="34823400"/>
            <a:ext cx="13566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The Ubiquitous Swarm Lab at UC Berkeley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21675" y="4382869"/>
            <a:ext cx="365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Your picture here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7313" y="3798094"/>
            <a:ext cx="3048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Your photo here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13" y="33435405"/>
            <a:ext cx="5740549" cy="2309065"/>
          </a:xfrm>
          <a:prstGeom prst="rect">
            <a:avLst/>
          </a:prstGeom>
        </p:spPr>
      </p:pic>
      <p:pic>
        <p:nvPicPr>
          <p:cNvPr id="10" name="Picture 9" descr="KevinLinger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09" y="1143000"/>
            <a:ext cx="2250691" cy="289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0" t="3698" r="16995" b="19516"/>
          <a:stretch/>
        </p:blipFill>
        <p:spPr>
          <a:xfrm>
            <a:off x="1981200" y="1219200"/>
            <a:ext cx="2362200" cy="2812357"/>
          </a:xfrm>
          <a:prstGeom prst="rect">
            <a:avLst/>
          </a:prstGeom>
        </p:spPr>
      </p:pic>
      <p:sp>
        <p:nvSpPr>
          <p:cNvPr id="14" name="AutoShape 1382"/>
          <p:cNvSpPr>
            <a:spLocks noChangeArrowheads="1"/>
          </p:cNvSpPr>
          <p:nvPr/>
        </p:nvSpPr>
        <p:spPr bwMode="auto">
          <a:xfrm>
            <a:off x="2057400" y="4953000"/>
            <a:ext cx="80010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Motivation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20" name="AutoShape 1382"/>
          <p:cNvSpPr>
            <a:spLocks noChangeArrowheads="1"/>
          </p:cNvSpPr>
          <p:nvPr/>
        </p:nvSpPr>
        <p:spPr bwMode="auto">
          <a:xfrm>
            <a:off x="1981200" y="19354800"/>
            <a:ext cx="80772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Why ECDSA?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83"/>
              <p:cNvSpPr txBox="1">
                <a:spLocks noChangeArrowheads="1"/>
              </p:cNvSpPr>
              <p:nvPr/>
            </p:nvSpPr>
            <p:spPr bwMode="auto">
              <a:xfrm>
                <a:off x="1960936" y="21107400"/>
                <a:ext cx="10231064" cy="2591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Two common fields for public-key crypto</a:t>
                </a:r>
                <a:endParaRPr lang="en-US" sz="32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 dirty="0">
                                <a:latin typeface="Cambria Math"/>
                              </a:rPr>
                              <m:t>ℤ</m:t>
                            </m:r>
                          </m:e>
                          <m:sub>
                            <m:r>
                              <a:rPr lang="en-US" sz="2600" i="1" dirty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6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600" i="1" dirty="0" smtClean="0">
                            <a:latin typeface="Cambria Math"/>
                            <a:ea typeface="Cambria Math"/>
                          </a:rPr>
                          <m:t>×</m:t>
                        </m:r>
                      </m:sup>
                    </m:sSup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: Integers modulo a prime, repeating multiplication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 xmlns="">
                    <m:r>
                      <a:rPr lang="en-US" sz="2600" b="0" i="1" smtClean="0">
                        <a:effectLst/>
                        <a:latin typeface="Cambria Math"/>
                      </a:rPr>
                      <m:t>𝐺𝐹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(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𝑝</m:t>
                    </m:r>
                    <m:r>
                      <a:rPr lang="en-US" sz="2600" b="0" i="1" smtClean="0">
                        <a:effectLst/>
                        <a:latin typeface="Cambria Math"/>
                      </a:rPr>
                      <m:t>)</m:t>
                    </m:r>
                  </m:oMath>
                </a14:m>
                <a:r>
                  <a:rPr lang="en-US" sz="2600" dirty="0" smtClean="0">
                    <a:effectLst/>
                    <a:latin typeface="Helvetica" charset="0"/>
                  </a:rPr>
                  <a:t>: Elliptic curves modulo a prime, repeating addition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endParaRPr lang="en-US" sz="3200" dirty="0">
                  <a:effectLst/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effectLst/>
                    <a:latin typeface="Helvetica" charset="0"/>
                  </a:rPr>
                  <a:t>Integer fields have a sub-exponential reversal</a:t>
                </a:r>
                <a:endParaRPr lang="en-US" sz="2600" dirty="0">
                  <a:effectLst/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>
                  <a:effectLst/>
                  <a:latin typeface="Helvetica" charset="0"/>
                </a:endParaRPr>
              </a:p>
            </p:txBody>
          </p:sp>
        </mc:Choice>
        <mc:Fallback xmlns="">
          <p:sp>
            <p:nvSpPr>
              <p:cNvPr id="23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936" y="21107400"/>
                <a:ext cx="10231064" cy="2591607"/>
              </a:xfrm>
              <a:prstGeom prst="rect">
                <a:avLst/>
              </a:prstGeom>
              <a:blipFill rotWithShape="1">
                <a:blip r:embed="rId7"/>
                <a:stretch>
                  <a:fillRect b="-23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1383"/>
          <p:cNvSpPr txBox="1">
            <a:spLocks noChangeArrowheads="1"/>
          </p:cNvSpPr>
          <p:nvPr/>
        </p:nvSpPr>
        <p:spPr bwMode="auto">
          <a:xfrm>
            <a:off x="1981200" y="23698200"/>
            <a:ext cx="9829800" cy="12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Smaller key sizes are great for embedded systems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36" y="24460200"/>
            <a:ext cx="7923232" cy="3056288"/>
          </a:xfrm>
          <a:prstGeom prst="rect">
            <a:avLst/>
          </a:prstGeom>
        </p:spPr>
      </p:pic>
      <p:sp>
        <p:nvSpPr>
          <p:cNvPr id="26" name="Text Box 1383"/>
          <p:cNvSpPr txBox="1">
            <a:spLocks noChangeArrowheads="1"/>
          </p:cNvSpPr>
          <p:nvPr/>
        </p:nvSpPr>
        <p:spPr bwMode="auto">
          <a:xfrm>
            <a:off x="1273568" y="27698893"/>
            <a:ext cx="10134600" cy="73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effectLst/>
                <a:latin typeface="Helvetica" charset="0"/>
              </a:rPr>
              <a:t>Comparison of key sizes neede</a:t>
            </a:r>
            <a:r>
              <a:rPr lang="en-US" sz="2000" b="1" dirty="0" smtClean="0">
                <a:latin typeface="Helvetica" charset="0"/>
              </a:rPr>
              <a:t>d for elliptic curves </a:t>
            </a:r>
            <a:r>
              <a:rPr lang="en-US" sz="2000" b="1" dirty="0" err="1" smtClean="0">
                <a:latin typeface="Helvetica" charset="0"/>
              </a:rPr>
              <a:t>vs</a:t>
            </a:r>
            <a:r>
              <a:rPr lang="en-US" sz="2000" b="1" dirty="0" smtClean="0">
                <a:latin typeface="Helvetica" charset="0"/>
              </a:rPr>
              <a:t> integer fields 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1" name="AutoShape 1382"/>
          <p:cNvSpPr>
            <a:spLocks noChangeArrowheads="1"/>
          </p:cNvSpPr>
          <p:nvPr/>
        </p:nvSpPr>
        <p:spPr bwMode="auto">
          <a:xfrm>
            <a:off x="15544800" y="27977783"/>
            <a:ext cx="81534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Results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362" y="29577983"/>
            <a:ext cx="5761038" cy="4101894"/>
          </a:xfrm>
          <a:prstGeom prst="rect">
            <a:avLst/>
          </a:prstGeom>
        </p:spPr>
      </p:pic>
      <p:sp>
        <p:nvSpPr>
          <p:cNvPr id="33" name="Text Box 1383"/>
          <p:cNvSpPr txBox="1">
            <a:spLocks noChangeArrowheads="1"/>
          </p:cNvSpPr>
          <p:nvPr/>
        </p:nvSpPr>
        <p:spPr bwMode="auto">
          <a:xfrm>
            <a:off x="15240000" y="34073783"/>
            <a:ext cx="8839200" cy="97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latin typeface="Helvetica" charset="0"/>
              </a:rPr>
              <a:t>Results of various hardware configurations </a:t>
            </a:r>
            <a:br>
              <a:rPr lang="en-US" sz="2000" b="1" dirty="0" smtClean="0">
                <a:latin typeface="Helvetica" charset="0"/>
              </a:rPr>
            </a:br>
            <a:r>
              <a:rPr lang="en-US" sz="2000" b="1" dirty="0" smtClean="0">
                <a:latin typeface="Helvetica" charset="0"/>
              </a:rPr>
              <a:t>using 32 nm educational libraries 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4" name="AutoShape 1382"/>
          <p:cNvSpPr>
            <a:spLocks noChangeArrowheads="1"/>
          </p:cNvSpPr>
          <p:nvPr/>
        </p:nvSpPr>
        <p:spPr bwMode="auto">
          <a:xfrm>
            <a:off x="15544800" y="21272183"/>
            <a:ext cx="80772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smtClean="0">
                <a:solidFill>
                  <a:schemeClr val="bg1"/>
                </a:solidFill>
                <a:effectLst/>
              </a:rPr>
              <a:t>HW/SW Co-tuning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35" name="Text Box 1383"/>
          <p:cNvSpPr txBox="1">
            <a:spLocks noChangeArrowheads="1"/>
          </p:cNvSpPr>
          <p:nvPr/>
        </p:nvSpPr>
        <p:spPr bwMode="auto">
          <a:xfrm>
            <a:off x="15468600" y="23177183"/>
            <a:ext cx="8305800" cy="523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ECDSA consists of many operations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Each can be implemented in HW or SW</a:t>
            </a:r>
            <a:endParaRPr lang="en-US" sz="2600" dirty="0" smtClean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Which operations deserve die space?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Configurable C++ ECDSA code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Capable of running all in software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Operations can be selected for hardware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Generate matching C++ and RTL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The Chisel project at Berkeley makes this easy!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27" name="AutoShape 1382"/>
          <p:cNvSpPr>
            <a:spLocks noChangeArrowheads="1"/>
          </p:cNvSpPr>
          <p:nvPr/>
        </p:nvSpPr>
        <p:spPr bwMode="auto">
          <a:xfrm>
            <a:off x="2057400" y="28270200"/>
            <a:ext cx="81534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  <a:effectLst/>
              </a:rPr>
              <a:t>Ellpitic</a:t>
            </a:r>
            <a:r>
              <a:rPr lang="en-US" sz="5000" dirty="0" smtClean="0">
                <a:solidFill>
                  <a:schemeClr val="bg1"/>
                </a:solidFill>
                <a:effectLst/>
              </a:rPr>
              <a:t> Curves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sp>
        <p:nvSpPr>
          <p:cNvPr id="36" name="AutoShape 1382"/>
          <p:cNvSpPr>
            <a:spLocks noChangeArrowheads="1"/>
          </p:cNvSpPr>
          <p:nvPr/>
        </p:nvSpPr>
        <p:spPr bwMode="auto">
          <a:xfrm>
            <a:off x="15544800" y="4953000"/>
            <a:ext cx="8077200" cy="14478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dirty="0" err="1" smtClean="0">
                <a:solidFill>
                  <a:schemeClr val="bg1"/>
                </a:solidFill>
              </a:rPr>
              <a:t>Ellptic</a:t>
            </a:r>
            <a:r>
              <a:rPr lang="en-US" sz="5000" dirty="0" smtClean="0">
                <a:solidFill>
                  <a:schemeClr val="bg1"/>
                </a:solidFill>
              </a:rPr>
              <a:t> Curve Arithmetic</a:t>
            </a:r>
            <a:endParaRPr lang="en-US" sz="5000" dirty="0">
              <a:solidFill>
                <a:schemeClr val="bg1"/>
              </a:solidFill>
              <a:effectLst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16242983"/>
            <a:ext cx="10058400" cy="4125236"/>
          </a:xfrm>
          <a:prstGeom prst="rect">
            <a:avLst/>
          </a:prstGeom>
        </p:spPr>
      </p:pic>
      <p:sp>
        <p:nvSpPr>
          <p:cNvPr id="38" name="Text Box 1383"/>
          <p:cNvSpPr txBox="1">
            <a:spLocks noChangeArrowheads="1"/>
          </p:cNvSpPr>
          <p:nvPr/>
        </p:nvSpPr>
        <p:spPr bwMode="auto">
          <a:xfrm>
            <a:off x="15468600" y="6553200"/>
            <a:ext cx="11125200" cy="3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Public Key Crypto relies on the discrete logarithm problem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Easy to go one direction but not the other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In ECDSA, the discrete log is an elliptic curve point multiply</a:t>
            </a:r>
            <a:endParaRPr lang="en-US" sz="2600" dirty="0" smtClean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G*d = P, where G and P are points and d is the private key</a:t>
            </a:r>
            <a:endParaRPr lang="en-US" sz="2600" dirty="0" smtClean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endParaRPr lang="en-US" sz="26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Point Multiply is repeated point addition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Defined geometrically, see figure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Takes exponential time unless the multiplier is known</a:t>
            </a: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39" name="Text Box 1383"/>
          <p:cNvSpPr txBox="1">
            <a:spLocks noChangeArrowheads="1"/>
          </p:cNvSpPr>
          <p:nvPr/>
        </p:nvSpPr>
        <p:spPr bwMode="auto">
          <a:xfrm>
            <a:off x="20650200" y="13816966"/>
            <a:ext cx="6781800" cy="97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effectLst/>
                <a:latin typeface="Helvetica" charset="0"/>
              </a:rPr>
              <a:t>Geometric representation of an elliptic </a:t>
            </a:r>
            <a:br>
              <a:rPr lang="en-US" sz="2000" b="1" dirty="0" smtClean="0">
                <a:effectLst/>
                <a:latin typeface="Helvetica" charset="0"/>
              </a:rPr>
            </a:br>
            <a:r>
              <a:rPr lang="en-US" sz="2000" b="1" dirty="0" smtClean="0">
                <a:effectLst/>
                <a:latin typeface="Helvetica" charset="0"/>
              </a:rPr>
              <a:t>curve and a point addition</a:t>
            </a:r>
            <a:endParaRPr lang="en-US" sz="2000" b="1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40" name="Text Box 1383"/>
          <p:cNvSpPr txBox="1">
            <a:spLocks noChangeArrowheads="1"/>
          </p:cNvSpPr>
          <p:nvPr/>
        </p:nvSpPr>
        <p:spPr bwMode="auto">
          <a:xfrm>
            <a:off x="15925800" y="20357783"/>
            <a:ext cx="9829800" cy="5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latin typeface="Helvetica" charset="0"/>
              </a:rPr>
              <a:t>Integer operations need for a point addition. </a:t>
            </a:r>
            <a:br>
              <a:rPr lang="en-US" sz="2000" b="1" dirty="0" smtClean="0">
                <a:latin typeface="Helvetica" charset="0"/>
              </a:rPr>
            </a:br>
            <a:r>
              <a:rPr lang="en-US" sz="2000" b="1" dirty="0" smtClean="0">
                <a:latin typeface="Helvetica" charset="0"/>
              </a:rPr>
              <a:t>When repeated becomes a multiply.</a:t>
            </a:r>
            <a:endParaRPr lang="en-US" sz="2600" b="1" dirty="0">
              <a:effectLst/>
              <a:latin typeface="Helvetica" charset="0"/>
            </a:endParaRPr>
          </a:p>
        </p:txBody>
      </p:sp>
      <p:sp>
        <p:nvSpPr>
          <p:cNvPr id="41" name="Text Box 1383"/>
          <p:cNvSpPr txBox="1">
            <a:spLocks noChangeArrowheads="1"/>
          </p:cNvSpPr>
          <p:nvPr/>
        </p:nvSpPr>
        <p:spPr bwMode="auto">
          <a:xfrm>
            <a:off x="2037136" y="6781800"/>
            <a:ext cx="10231064" cy="678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Original motivating project: Universal </a:t>
            </a:r>
            <a:r>
              <a:rPr lang="en-US" sz="3200" dirty="0" err="1" smtClean="0">
                <a:effectLst/>
                <a:latin typeface="Helvetica" charset="0"/>
              </a:rPr>
              <a:t>Dataplane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Large number of nodes </a:t>
            </a:r>
            <a:r>
              <a:rPr lang="en-US" sz="2600" dirty="0" smtClean="0">
                <a:latin typeface="Helvetica" charset="0"/>
              </a:rPr>
              <a:t>(10^15)</a:t>
            </a:r>
            <a:endParaRPr lang="en-US" sz="2600" dirty="0" smtClean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Low power per node (µW)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32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Designed with security in mind</a:t>
            </a:r>
            <a:endParaRPr lang="en-US" sz="32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Encrypt and sign every transmission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Unique key-pair for every node (hard with RSA!)</a:t>
            </a:r>
          </a:p>
          <a:p>
            <a:pPr marL="698500" lvl="1" indent="0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3200" dirty="0" smtClean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On a CPU, ECDSA is </a:t>
            </a:r>
            <a:r>
              <a:rPr lang="en-US" sz="3200" dirty="0" err="1" smtClean="0">
                <a:latin typeface="Helvetica" charset="0"/>
              </a:rPr>
              <a:t>mJ</a:t>
            </a:r>
            <a:r>
              <a:rPr lang="en-US" sz="3200" dirty="0" smtClean="0">
                <a:latin typeface="Helvetica" charset="0"/>
              </a:rPr>
              <a:t> per signature</a:t>
            </a:r>
            <a:endParaRPr lang="en-US" sz="32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1 transmission per 1000 seconds burns the budget!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We need a 1000x improvement in energy per signature</a:t>
            </a:r>
            <a:endParaRPr lang="en-US" sz="2600" dirty="0">
              <a:latin typeface="Helvetica" charset="0"/>
            </a:endParaRPr>
          </a:p>
          <a:p>
            <a:pPr marL="698500" lvl="1" indent="0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32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>
                <a:latin typeface="Helvetica" charset="0"/>
              </a:rPr>
              <a:t>Swarm devices have limited capabilities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What is the bare amount of hardware needed?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Is specialized hardware for crypto worth it?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pic>
        <p:nvPicPr>
          <p:cNvPr id="4" name="Picture 3" descr="Screen Shot 2014-01-08 at 12.51.55 AM.png"/>
          <p:cNvPicPr>
            <a:picLocks noChangeAspect="1"/>
          </p:cNvPicPr>
          <p:nvPr/>
        </p:nvPicPr>
        <p:blipFill>
          <a:blip r:embed="rId11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487400"/>
            <a:ext cx="8547693" cy="5296268"/>
          </a:xfrm>
          <a:prstGeom prst="rect">
            <a:avLst/>
          </a:prstGeom>
        </p:spPr>
      </p:pic>
      <p:sp>
        <p:nvSpPr>
          <p:cNvPr id="43" name="Text Box 1383"/>
          <p:cNvSpPr txBox="1">
            <a:spLocks noChangeArrowheads="1"/>
          </p:cNvSpPr>
          <p:nvPr/>
        </p:nvSpPr>
        <p:spPr bwMode="auto">
          <a:xfrm>
            <a:off x="1447800" y="18669000"/>
            <a:ext cx="9829800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698500" lvl="1" indent="0" algn="ctr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latin typeface="Helvetica" charset="0"/>
              </a:rPr>
              <a:t>Components of the Universal </a:t>
            </a:r>
            <a:r>
              <a:rPr lang="en-US" sz="2000" b="1" dirty="0" err="1" smtClean="0">
                <a:latin typeface="Helvetica" charset="0"/>
              </a:rPr>
              <a:t>Dataplane</a:t>
            </a:r>
            <a:endParaRPr lang="en-US" sz="2600" b="1" dirty="0">
              <a:effectLst/>
              <a:latin typeface="Helvetica" charset="0"/>
            </a:endParaRPr>
          </a:p>
        </p:txBody>
      </p:sp>
      <p:sp>
        <p:nvSpPr>
          <p:cNvPr id="44" name="Text Box 1383"/>
          <p:cNvSpPr txBox="1">
            <a:spLocks noChangeArrowheads="1"/>
          </p:cNvSpPr>
          <p:nvPr/>
        </p:nvSpPr>
        <p:spPr bwMode="auto">
          <a:xfrm>
            <a:off x="1981200" y="30099000"/>
            <a:ext cx="9434512" cy="248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Elliptic curve: the set of points that </a:t>
            </a:r>
            <a:r>
              <a:rPr lang="en-US" sz="3200" dirty="0" smtClean="0">
                <a:effectLst/>
                <a:latin typeface="Helvetica" charset="0"/>
              </a:rPr>
              <a:t>satisfy</a:t>
            </a:r>
            <a:endParaRPr lang="en-US" sz="3200" dirty="0" smtClean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rgbClr val="CC0000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y^2 = x^3 + ax + b</a:t>
            </a:r>
            <a:endParaRPr lang="en-US" sz="2600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Some crypto-specific constraints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Finite field -&gt; everything is modular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Difficult -&gt; modulo some large number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5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377</Words>
  <Application>Microsoft Macintosh PowerPoint</Application>
  <PresentationFormat>Custom</PresentationFormat>
  <Paragraphs>61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Nishiyama</dc:creator>
  <cp:lastModifiedBy>Kevin Linger</cp:lastModifiedBy>
  <cp:revision>53</cp:revision>
  <dcterms:created xsi:type="dcterms:W3CDTF">2011-07-06T19:13:38Z</dcterms:created>
  <dcterms:modified xsi:type="dcterms:W3CDTF">2014-01-08T05:58:05Z</dcterms:modified>
</cp:coreProperties>
</file>