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728A8"/>
    <a:srgbClr val="CFDBF1"/>
    <a:srgbClr val="6B9EDB"/>
    <a:srgbClr val="F3F7FB"/>
    <a:srgbClr val="CEE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-5334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B11C-84BC-4749-AA8E-30A3DBD38F49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EA98-F5D8-4141-8C40-16014A8B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EA98-F5D8-4141-8C40-16014A8BF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0C2-06DE-49C7-8411-1929355C2A0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0" y="10223183"/>
            <a:ext cx="6025800" cy="59322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10200" y="457200"/>
            <a:ext cx="16992600" cy="3962922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0" dist="419100" dir="5580000" algn="t" rotWithShape="0">
              <a:schemeClr val="tx2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1066800"/>
            <a:ext cx="172973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Elliptic Curve Crypto Accelerator</a:t>
            </a:r>
            <a:br>
              <a:rPr lang="en-US" sz="9600" dirty="0" smtClean="0"/>
            </a:br>
            <a:r>
              <a:rPr lang="en-US" sz="5400" dirty="0" smtClean="0"/>
              <a:t>Kevin </a:t>
            </a:r>
            <a:r>
              <a:rPr lang="en-US" sz="6000" dirty="0" smtClean="0"/>
              <a:t>Linger &amp; Palmer </a:t>
            </a:r>
            <a:r>
              <a:rPr lang="en-US" sz="6000" dirty="0" err="1" smtClean="0"/>
              <a:t>Dabbelt</a:t>
            </a:r>
            <a:r>
              <a:rPr lang="en-US" sz="6000" dirty="0" smtClean="0"/>
              <a:t>, UC Berkeley</a:t>
            </a:r>
            <a:endParaRPr lang="en-US" sz="13800" dirty="0"/>
          </a:p>
        </p:txBody>
      </p:sp>
      <p:sp>
        <p:nvSpPr>
          <p:cNvPr id="17" name="Frame 16"/>
          <p:cNvSpPr/>
          <p:nvPr/>
        </p:nvSpPr>
        <p:spPr>
          <a:xfrm>
            <a:off x="460663" y="304800"/>
            <a:ext cx="26517600" cy="35966400"/>
          </a:xfrm>
          <a:prstGeom prst="frame">
            <a:avLst>
              <a:gd name="adj1" fmla="val 636"/>
            </a:avLst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31963" y="34823400"/>
            <a:ext cx="13566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The Ubiquitous Swarm Lab at UC Berkeley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21675" y="4382869"/>
            <a:ext cx="365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Your picture 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7313" y="3798094"/>
            <a:ext cx="304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Your photo here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13" y="33435405"/>
            <a:ext cx="5740549" cy="2309065"/>
          </a:xfrm>
          <a:prstGeom prst="rect">
            <a:avLst/>
          </a:prstGeom>
        </p:spPr>
      </p:pic>
      <p:pic>
        <p:nvPicPr>
          <p:cNvPr id="10" name="Picture 9" descr="KevinLing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09" y="1143000"/>
            <a:ext cx="2250691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1981200" y="1219200"/>
            <a:ext cx="2362200" cy="2812357"/>
          </a:xfrm>
          <a:prstGeom prst="rect">
            <a:avLst/>
          </a:prstGeom>
        </p:spPr>
      </p:pic>
      <p:sp>
        <p:nvSpPr>
          <p:cNvPr id="14" name="AutoShape 1382"/>
          <p:cNvSpPr>
            <a:spLocks noChangeArrowheads="1"/>
          </p:cNvSpPr>
          <p:nvPr/>
        </p:nvSpPr>
        <p:spPr bwMode="auto">
          <a:xfrm>
            <a:off x="2057400" y="495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Motivation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 Box 1383"/>
          <p:cNvSpPr txBox="1">
            <a:spLocks noChangeArrowheads="1"/>
          </p:cNvSpPr>
          <p:nvPr/>
        </p:nvSpPr>
        <p:spPr bwMode="auto">
          <a:xfrm>
            <a:off x="1981200" y="6629400"/>
            <a:ext cx="10439400" cy="365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Universal </a:t>
            </a:r>
            <a:r>
              <a:rPr lang="en-US" sz="3200" dirty="0" err="1" smtClean="0">
                <a:latin typeface="Helvetica" charset="0"/>
              </a:rPr>
              <a:t>Dataplane</a:t>
            </a:r>
            <a:r>
              <a:rPr lang="en-US" sz="3200" dirty="0">
                <a:latin typeface="Helvetica" charset="0"/>
              </a:rPr>
              <a:t> </a:t>
            </a:r>
            <a:r>
              <a:rPr lang="en-US" sz="3200" dirty="0" smtClean="0">
                <a:latin typeface="Helvetica" charset="0"/>
              </a:rPr>
              <a:t>in the Swarm OS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One possible solution: Encrypt everything!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Need a power efficient form of cryptography</a:t>
            </a:r>
            <a:br>
              <a:rPr lang="en-US" sz="2600" dirty="0" smtClean="0">
                <a:effectLst/>
                <a:latin typeface="Helvetica" charset="0"/>
              </a:rPr>
            </a:b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Swarm devices have limited capabilities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What is the bare amount of hardware needed?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Is specialized hardware for crypto worth it?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8" name="AutoShape 1382"/>
          <p:cNvSpPr>
            <a:spLocks noChangeArrowheads="1"/>
          </p:cNvSpPr>
          <p:nvPr/>
        </p:nvSpPr>
        <p:spPr bwMode="auto">
          <a:xfrm>
            <a:off x="1981200" y="100584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The Universal </a:t>
            </a:r>
            <a:r>
              <a:rPr lang="en-US" sz="5000" dirty="0" err="1" smtClean="0">
                <a:solidFill>
                  <a:schemeClr val="bg1"/>
                </a:solidFill>
                <a:effectLst/>
              </a:rPr>
              <a:t>Dataplane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AutoShape 1382"/>
          <p:cNvSpPr>
            <a:spLocks noChangeArrowheads="1"/>
          </p:cNvSpPr>
          <p:nvPr/>
        </p:nvSpPr>
        <p:spPr bwMode="auto">
          <a:xfrm>
            <a:off x="1981200" y="193548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blipFill rotWithShape="1">
                <a:blip r:embed="rId7"/>
                <a:stretch>
                  <a:fillRect b="-2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83"/>
          <p:cNvSpPr txBox="1">
            <a:spLocks noChangeArrowheads="1"/>
          </p:cNvSpPr>
          <p:nvPr/>
        </p:nvSpPr>
        <p:spPr bwMode="auto">
          <a:xfrm>
            <a:off x="1981200" y="23698200"/>
            <a:ext cx="9829800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Smaller key sizes are great for embedded systems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6" y="24460200"/>
            <a:ext cx="7923232" cy="3056288"/>
          </a:xfrm>
          <a:prstGeom prst="rect">
            <a:avLst/>
          </a:prstGeom>
        </p:spPr>
      </p:pic>
      <p:sp>
        <p:nvSpPr>
          <p:cNvPr id="26" name="Text Box 1383"/>
          <p:cNvSpPr txBox="1">
            <a:spLocks noChangeArrowheads="1"/>
          </p:cNvSpPr>
          <p:nvPr/>
        </p:nvSpPr>
        <p:spPr bwMode="auto">
          <a:xfrm>
            <a:off x="1273568" y="27698893"/>
            <a:ext cx="10134600" cy="7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Comparison of key sizes neede</a:t>
            </a:r>
            <a:r>
              <a:rPr lang="en-US" sz="2000" b="1" dirty="0" smtClean="0">
                <a:latin typeface="Helvetica" charset="0"/>
              </a:rPr>
              <a:t>d for elliptic curves </a:t>
            </a:r>
            <a:r>
              <a:rPr lang="en-US" sz="2000" b="1" dirty="0" err="1" smtClean="0">
                <a:latin typeface="Helvetica" charset="0"/>
              </a:rPr>
              <a:t>vs</a:t>
            </a:r>
            <a:r>
              <a:rPr lang="en-US" sz="2000" b="1" dirty="0" smtClean="0">
                <a:latin typeface="Helvetica" charset="0"/>
              </a:rPr>
              <a:t> integer fields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1" name="AutoShape 1382"/>
          <p:cNvSpPr>
            <a:spLocks noChangeArrowheads="1"/>
          </p:cNvSpPr>
          <p:nvPr/>
        </p:nvSpPr>
        <p:spPr bwMode="auto">
          <a:xfrm>
            <a:off x="15544800" y="27977783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62" y="29577983"/>
            <a:ext cx="5761038" cy="4101894"/>
          </a:xfrm>
          <a:prstGeom prst="rect">
            <a:avLst/>
          </a:prstGeom>
        </p:spPr>
      </p:pic>
      <p:sp>
        <p:nvSpPr>
          <p:cNvPr id="33" name="Text Box 1383"/>
          <p:cNvSpPr txBox="1">
            <a:spLocks noChangeArrowheads="1"/>
          </p:cNvSpPr>
          <p:nvPr/>
        </p:nvSpPr>
        <p:spPr bwMode="auto">
          <a:xfrm>
            <a:off x="15240000" y="34073783"/>
            <a:ext cx="88392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Results of various hardware configurations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using 32 nm educational libraries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4" name="AutoShape 1382"/>
          <p:cNvSpPr>
            <a:spLocks noChangeArrowheads="1"/>
          </p:cNvSpPr>
          <p:nvPr/>
        </p:nvSpPr>
        <p:spPr bwMode="auto">
          <a:xfrm>
            <a:off x="15544800" y="21272183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15468600" y="23177183"/>
            <a:ext cx="8305800" cy="5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selected 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The Chisel project at Berkeley makes this easy!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7" name="AutoShape 1382"/>
          <p:cNvSpPr>
            <a:spLocks noChangeArrowheads="1"/>
          </p:cNvSpPr>
          <p:nvPr/>
        </p:nvSpPr>
        <p:spPr bwMode="auto">
          <a:xfrm>
            <a:off x="2057400" y="28270200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effectLst/>
              </a:rPr>
              <a:t>Ellpitic</a:t>
            </a:r>
            <a:r>
              <a:rPr lang="en-US" sz="5000" dirty="0" smtClean="0">
                <a:solidFill>
                  <a:schemeClr val="bg1"/>
                </a:solidFill>
                <a:effectLst/>
              </a:rPr>
              <a:t>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83"/>
              <p:cNvSpPr txBox="1">
                <a:spLocks noChangeArrowheads="1"/>
              </p:cNvSpPr>
              <p:nvPr/>
            </p:nvSpPr>
            <p:spPr bwMode="auto">
              <a:xfrm>
                <a:off x="1960936" y="30175200"/>
                <a:ext cx="8153400" cy="256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Elliptic curve: the set of points that satisfy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Some crypto-specific constraints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Finite field -&gt; everything is modular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-&gt; modulo some large number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28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36" y="30175200"/>
                <a:ext cx="8153400" cy="25622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utoShape 1382"/>
          <p:cNvSpPr>
            <a:spLocks noChangeArrowheads="1"/>
          </p:cNvSpPr>
          <p:nvPr/>
        </p:nvSpPr>
        <p:spPr bwMode="auto">
          <a:xfrm>
            <a:off x="15544800" y="49530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</a:rPr>
              <a:t>Ellptic</a:t>
            </a:r>
            <a:r>
              <a:rPr lang="en-US" sz="5000" dirty="0" smtClean="0">
                <a:solidFill>
                  <a:schemeClr val="bg1"/>
                </a:solidFill>
              </a:rPr>
              <a:t> Curve Arithmetic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6242983"/>
            <a:ext cx="10058400" cy="4125236"/>
          </a:xfrm>
          <a:prstGeom prst="rect">
            <a:avLst/>
          </a:prstGeom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15468600" y="6553200"/>
            <a:ext cx="11125200" cy="3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Public Key Crypto relies on the discrete logarithm problem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Easy to go one direction but not the other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In ECDSA, the discrete log is an elliptic curve point multiply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G*d = P, where G and P are points and d is the private key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Point Multiply is repeated point addition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Defined geometrically, see figure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Takes exponential time unless the multiplier is known</a:t>
            </a: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9" name="Text Box 1383"/>
          <p:cNvSpPr txBox="1">
            <a:spLocks noChangeArrowheads="1"/>
          </p:cNvSpPr>
          <p:nvPr/>
        </p:nvSpPr>
        <p:spPr bwMode="auto">
          <a:xfrm>
            <a:off x="20650200" y="13816966"/>
            <a:ext cx="6781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Geometric representation of an elliptic </a:t>
            </a:r>
            <a:br>
              <a:rPr lang="en-US" sz="2000" b="1" dirty="0" smtClean="0">
                <a:effectLst/>
                <a:latin typeface="Helvetica" charset="0"/>
              </a:rPr>
            </a:br>
            <a:r>
              <a:rPr lang="en-US" sz="2000" b="1" dirty="0" smtClean="0">
                <a:effectLst/>
                <a:latin typeface="Helvetica" charset="0"/>
              </a:rPr>
              <a:t>curve and a point addition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0" name="Text Box 1383"/>
          <p:cNvSpPr txBox="1">
            <a:spLocks noChangeArrowheads="1"/>
          </p:cNvSpPr>
          <p:nvPr/>
        </p:nvSpPr>
        <p:spPr bwMode="auto">
          <a:xfrm>
            <a:off x="15925800" y="20357783"/>
            <a:ext cx="9829800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Integer operations need for a point addition.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When repeated becomes a multiply.</a:t>
            </a:r>
            <a:endParaRPr lang="en-US" sz="2600" b="1" dirty="0">
              <a:effectLst/>
              <a:latin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1383"/>
              <p:cNvSpPr txBox="1">
                <a:spLocks noChangeArrowheads="1"/>
              </p:cNvSpPr>
              <p:nvPr/>
            </p:nvSpPr>
            <p:spPr bwMode="auto">
              <a:xfrm>
                <a:off x="1497313" y="12153470"/>
                <a:ext cx="10231064" cy="6338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Original motivating project: Universal </a:t>
                </a:r>
                <a:r>
                  <a:rPr lang="en-US" sz="3200" dirty="0" err="1" smtClean="0">
                    <a:effectLst/>
                    <a:latin typeface="Helvetica" charset="0"/>
                  </a:rPr>
                  <a:t>Dataplane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Large number of nodes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 smtClean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Low power per node (µW)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 smtClean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Designed with security in mind</a:t>
                </a:r>
                <a:endParaRPr lang="en-US" sz="32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Encrypt and sign every transmission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Unique key-pair for every node (hard with RSA!)</a:t>
                </a:r>
              </a:p>
              <a:p>
                <a:pPr marL="698500" lvl="1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3200" dirty="0" smtClean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On a CPU, ECDSA is </a:t>
                </a:r>
                <a:r>
                  <a:rPr lang="en-US" sz="3200" dirty="0" err="1" smtClean="0">
                    <a:latin typeface="Helvetica" charset="0"/>
                  </a:rPr>
                  <a:t>mJ</a:t>
                </a:r>
                <a:r>
                  <a:rPr lang="en-US" sz="3200" dirty="0" smtClean="0">
                    <a:latin typeface="Helvetica" charset="0"/>
                  </a:rPr>
                  <a:t> per signature</a:t>
                </a:r>
                <a:endParaRPr lang="en-US" sz="32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1 transmission per 1000 seconds burns the </a:t>
                </a:r>
                <a:r>
                  <a:rPr lang="en-US" sz="2600" dirty="0" err="1" smtClean="0">
                    <a:latin typeface="Helvetica" charset="0"/>
                  </a:rPr>
                  <a:t>bugdet</a:t>
                </a:r>
                <a:r>
                  <a:rPr lang="en-US" sz="2600" dirty="0" smtClean="0">
                    <a:latin typeface="Helvetica" charset="0"/>
                  </a:rPr>
                  <a:t>!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We need a 1000x improvement in </a:t>
                </a:r>
                <a:r>
                  <a:rPr lang="en-US" sz="2600" smtClean="0">
                    <a:latin typeface="Helvetica" charset="0"/>
                  </a:rPr>
                  <a:t>energy per signature</a:t>
                </a:r>
                <a:endParaRPr lang="en-US" sz="26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endParaRPr lang="en-US" sz="2600" dirty="0" smtClean="0">
                  <a:latin typeface="Helvetica" charset="0"/>
                </a:endParaRPr>
              </a:p>
              <a:p>
                <a:pPr marL="698500" lvl="1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Solution: </a:t>
                </a:r>
                <a:r>
                  <a:rPr lang="en-US" sz="3200" b="1" dirty="0" smtClean="0">
                    <a:effectLst/>
                    <a:latin typeface="Helvetica" charset="0"/>
                  </a:rPr>
                  <a:t>Crypto in Hardware</a:t>
                </a:r>
                <a:endParaRPr lang="en-US" sz="2600" b="1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41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313" y="12153470"/>
                <a:ext cx="10231064" cy="6338338"/>
              </a:xfrm>
              <a:prstGeom prst="rect">
                <a:avLst/>
              </a:prstGeom>
              <a:blipFill rotWithShape="0">
                <a:blip r:embed="rId12"/>
                <a:stretch>
                  <a:fillRect l="-834" t="-2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249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Helvetica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Nishiyama</dc:creator>
  <cp:lastModifiedBy>Daniel Dabbelt</cp:lastModifiedBy>
  <cp:revision>44</cp:revision>
  <dcterms:created xsi:type="dcterms:W3CDTF">2011-07-06T19:13:38Z</dcterms:created>
  <dcterms:modified xsi:type="dcterms:W3CDTF">2014-01-08T03:58:36Z</dcterms:modified>
</cp:coreProperties>
</file>