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4"/>
    <p:sldMasterId id="2147483716" r:id="rId5"/>
    <p:sldMasterId id="2147483704" r:id="rId6"/>
    <p:sldMasterId id="2147483692" r:id="rId7"/>
    <p:sldMasterId id="2147483728" r:id="rId8"/>
  </p:sldMasterIdLst>
  <p:notesMasterIdLst>
    <p:notesMasterId r:id="rId18"/>
  </p:notesMasterIdLst>
  <p:handoutMasterIdLst>
    <p:handoutMasterId r:id="rId19"/>
  </p:handoutMasterIdLst>
  <p:sldIdLst>
    <p:sldId id="256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AB"/>
    <a:srgbClr val="E57C23"/>
    <a:srgbClr val="9F60B5"/>
    <a:srgbClr val="00C2DF"/>
    <a:srgbClr val="76BD23"/>
    <a:srgbClr val="696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65" autoAdjust="0"/>
  </p:normalViewPr>
  <p:slideViewPr>
    <p:cSldViewPr snapToGrid="0" snapToObjects="1">
      <p:cViewPr varScale="1">
        <p:scale>
          <a:sx n="69" d="100"/>
          <a:sy n="69" d="100"/>
        </p:scale>
        <p:origin x="14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062B4-6F42-6C40-97FD-CC342F74496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9757-B330-3848-9E5C-AA438ED45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1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852D5-CB60-9342-8AFA-E3D65AFFF37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A4498-2A8D-3745-9864-06552E12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1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A4498-2A8D-3745-9864-06552E1242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CB99-6FD4-40C7-8EC6-94A9AF757AF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6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A4498-2A8D-3745-9864-06552E1242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CB99-6FD4-40C7-8EC6-94A9AF757AF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2300" y="2476501"/>
            <a:ext cx="3987799" cy="8288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Title in lowercase</a:t>
            </a:r>
            <a:endParaRPr lang="en-US" sz="400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22300" y="3305360"/>
            <a:ext cx="2458166" cy="597169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Subtitle goes here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32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5E6B09-0E9D-914C-8F58-22804E1B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5E6B09-0E9D-914C-8F58-22804E1B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6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8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3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15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6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9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9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5E6B09-0E9D-914C-8F58-22804E1B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48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71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65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4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98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3838"/>
            <a:ext cx="8229600" cy="10680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549401"/>
            <a:ext cx="8229600" cy="4229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52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77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8600"/>
            <a:ext cx="4038600" cy="424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0"/>
            <a:ext cx="4038600" cy="424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1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00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097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0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097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14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34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5E6B09-0E9D-914C-8F58-22804E1B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00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7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27051"/>
            <a:ext cx="5111750" cy="5467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89101"/>
            <a:ext cx="3008313" cy="4381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58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6832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10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0738"/>
            <a:ext cx="7924800" cy="10680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46301"/>
            <a:ext cx="7924800" cy="37464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86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1999"/>
            <a:ext cx="2057400" cy="52324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1999"/>
            <a:ext cx="6019800" cy="52324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70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100" y="86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4100" y="2489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55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135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2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600201"/>
            <a:ext cx="3619500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1600201"/>
            <a:ext cx="3695700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352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535113"/>
            <a:ext cx="36195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100" y="2174875"/>
            <a:ext cx="3619500" cy="3819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1901" y="1535113"/>
            <a:ext cx="36449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1901" y="2174875"/>
            <a:ext cx="3644900" cy="3819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016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63538"/>
            <a:ext cx="7594600" cy="109689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5E6B09-0E9D-914C-8F58-22804E1B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01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76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3050"/>
            <a:ext cx="25400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0" y="273051"/>
            <a:ext cx="4940299" cy="5695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1435101"/>
            <a:ext cx="2540000" cy="45651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3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96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253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732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324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70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495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092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269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33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5E6B09-0E9D-914C-8F58-22804E1B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0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23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197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391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239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79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5E6B09-0E9D-914C-8F58-22804E1B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5E6B09-0E9D-914C-8F58-22804E1B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5E6B09-0E9D-914C-8F58-22804E1B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5E6B09-0E9D-914C-8F58-22804E1B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0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3_Cov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00" y="655638"/>
            <a:ext cx="5321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0" y="1981201"/>
            <a:ext cx="53213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F60B5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696158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69615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696158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rgbClr val="69615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69615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0ED3B-748A-2A4D-9D95-3C84F10AB7C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PPT_3_Questions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3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08100"/>
            <a:ext cx="8229600" cy="448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07150"/>
            <a:ext cx="4953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E57C23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696158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69615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696158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rgbClr val="69615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69615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4600" y="274638"/>
            <a:ext cx="6769100" cy="1096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4600" y="1600201"/>
            <a:ext cx="67691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4950" y="6407150"/>
            <a:ext cx="4953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696158"/>
                </a:solidFill>
              </a:defRPr>
            </a:lvl1pPr>
          </a:lstStyle>
          <a:p>
            <a:fld id="{F95E6B09-0E9D-914C-8F58-22804E1BEC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4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61AB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696158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69615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696158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rgbClr val="69615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69615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7AADE02-B8E0-43C9-B551-53B86A508A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2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00" y="3086101"/>
            <a:ext cx="3987799" cy="8288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CHCO Biostatistics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22300" y="3914960"/>
            <a:ext cx="2458166" cy="597169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61AB"/>
                </a:solidFill>
              </a:rPr>
              <a:t> </a:t>
            </a:r>
            <a:endParaRPr lang="en-US" sz="1600" b="1" dirty="0">
              <a:solidFill>
                <a:srgbClr val="0061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847" y="891143"/>
            <a:ext cx="7920507" cy="1859757"/>
          </a:xfrm>
        </p:spPr>
        <p:txBody>
          <a:bodyPr anchor="ctr"/>
          <a:lstStyle/>
          <a:p>
            <a:r>
              <a:rPr lang="en-US" b="1" dirty="0" smtClean="0">
                <a:solidFill>
                  <a:srgbClr val="0061AB"/>
                </a:solidFill>
                <a:latin typeface="+mn-lt"/>
              </a:rPr>
              <a:t>Creating Reproducible </a:t>
            </a:r>
            <a:r>
              <a:rPr lang="en-US" b="1" dirty="0">
                <a:solidFill>
                  <a:srgbClr val="0061AB"/>
                </a:solidFill>
                <a:latin typeface="+mn-lt"/>
              </a:rPr>
              <a:t>T</a:t>
            </a:r>
            <a:r>
              <a:rPr lang="en-US" b="1" dirty="0" smtClean="0">
                <a:solidFill>
                  <a:srgbClr val="0061AB"/>
                </a:solidFill>
                <a:latin typeface="+mn-lt"/>
              </a:rPr>
              <a:t>ables in R Markdown</a:t>
            </a:r>
            <a:endParaRPr lang="en-US" b="1" dirty="0">
              <a:solidFill>
                <a:srgbClr val="0061AB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017" y="3070702"/>
            <a:ext cx="7204166" cy="2226434"/>
          </a:xfrm>
        </p:spPr>
        <p:txBody>
          <a:bodyPr>
            <a:normAutofit/>
          </a:bodyPr>
          <a:lstStyle/>
          <a:p>
            <a:r>
              <a:rPr lang="en-US" dirty="0" smtClean="0"/>
              <a:t>Claire Palmer, MS</a:t>
            </a:r>
          </a:p>
          <a:p>
            <a:r>
              <a:rPr lang="en-US" dirty="0" smtClean="0"/>
              <a:t>University of Colorado Anschutz Medical Campus</a:t>
            </a:r>
          </a:p>
          <a:p>
            <a:r>
              <a:rPr lang="en-US" dirty="0" smtClean="0"/>
              <a:t>Department of Pediatrics</a:t>
            </a:r>
          </a:p>
          <a:p>
            <a:r>
              <a:rPr lang="en-US" dirty="0" smtClean="0"/>
              <a:t>Colorado Children’s Hospital</a:t>
            </a:r>
          </a:p>
          <a:p>
            <a:r>
              <a:rPr lang="en-US" dirty="0" smtClean="0"/>
              <a:t> Child Health Research Institute Biostatistics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47"/>
    </mc:Choice>
    <mc:Fallback xmlns="">
      <p:transition spd="slow" advTm="3084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4" y="168565"/>
            <a:ext cx="7886700" cy="798323"/>
          </a:xfrm>
        </p:spPr>
        <p:txBody>
          <a:bodyPr>
            <a:normAutofit/>
          </a:bodyPr>
          <a:lstStyle/>
          <a:p>
            <a:pPr algn="ctr"/>
            <a:r>
              <a:rPr lang="en-US" sz="4500" dirty="0">
                <a:solidFill>
                  <a:srgbClr val="0061AB"/>
                </a:solidFill>
                <a:latin typeface="+mn-lt"/>
              </a:rPr>
              <a:t>Overview </a:t>
            </a:r>
            <a:endParaRPr lang="en-US" sz="4500" dirty="0">
              <a:solidFill>
                <a:srgbClr val="0061AB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10" y="845127"/>
            <a:ext cx="9144000" cy="5611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700" b="1" dirty="0"/>
              <a:t>Create summary table for two group comparison</a:t>
            </a:r>
          </a:p>
          <a:p>
            <a:pPr>
              <a:lnSpc>
                <a:spcPct val="150000"/>
              </a:lnSpc>
            </a:pPr>
            <a:r>
              <a:rPr lang="en-US" sz="2700" dirty="0"/>
              <a:t>Data setup</a:t>
            </a:r>
          </a:p>
          <a:p>
            <a:pPr>
              <a:lnSpc>
                <a:spcPct val="150000"/>
              </a:lnSpc>
            </a:pPr>
            <a:r>
              <a:rPr lang="en-US" sz="2700" dirty="0"/>
              <a:t>R code user-defined </a:t>
            </a:r>
            <a:r>
              <a:rPr lang="en-US" sz="2700" dirty="0"/>
              <a:t>f</a:t>
            </a:r>
            <a:r>
              <a:rPr lang="en-US" sz="2700" dirty="0"/>
              <a:t>unctions</a:t>
            </a:r>
          </a:p>
          <a:p>
            <a:pPr lvl="1">
              <a:lnSpc>
                <a:spcPct val="150000"/>
              </a:lnSpc>
            </a:pPr>
            <a:r>
              <a:rPr lang="en-US" sz="2700" dirty="0"/>
              <a:t>Row functions</a:t>
            </a:r>
          </a:p>
          <a:p>
            <a:pPr lvl="1">
              <a:lnSpc>
                <a:spcPct val="150000"/>
              </a:lnSpc>
            </a:pPr>
            <a:r>
              <a:rPr lang="en-US" sz="2700" dirty="0"/>
              <a:t>Section function</a:t>
            </a:r>
          </a:p>
          <a:p>
            <a:pPr lvl="1">
              <a:lnSpc>
                <a:spcPct val="150000"/>
              </a:lnSpc>
            </a:pPr>
            <a:r>
              <a:rPr lang="en-US" sz="2700" dirty="0"/>
              <a:t>Table function</a:t>
            </a:r>
          </a:p>
          <a:p>
            <a:pPr>
              <a:lnSpc>
                <a:spcPct val="150000"/>
              </a:lnSpc>
            </a:pPr>
            <a:r>
              <a:rPr lang="en-US" sz="2700" dirty="0"/>
              <a:t>R markdown</a:t>
            </a:r>
          </a:p>
          <a:p>
            <a:pPr>
              <a:lnSpc>
                <a:spcPct val="150000"/>
              </a:lnSpc>
            </a:pPr>
            <a:r>
              <a:rPr lang="en-US" sz="2700" dirty="0"/>
              <a:t>Microsoft word table example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74874" y="6319296"/>
            <a:ext cx="2057400" cy="273844"/>
          </a:xfrm>
        </p:spPr>
        <p:txBody>
          <a:bodyPr/>
          <a:lstStyle/>
          <a:p>
            <a:fld id="{C7AADE02-B8E0-43C9-B551-53B86A508AE3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59"/>
    </mc:Choice>
    <mc:Fallback xmlns="">
      <p:transition spd="slow" advTm="6075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8008" y="361137"/>
            <a:ext cx="2163919" cy="4008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Data setup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6" y="1570477"/>
            <a:ext cx="5373710" cy="837680"/>
          </a:xfrm>
          <a:ln w="5715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dirty="0" smtClean="0"/>
              <a:t>Use labeling from </a:t>
            </a:r>
            <a:r>
              <a:rPr lang="en-US" dirty="0" err="1" smtClean="0"/>
              <a:t>Hmisc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Code available as export from Redcap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66697"/>
            <a:ext cx="2057400" cy="273844"/>
          </a:xfrm>
        </p:spPr>
        <p:txBody>
          <a:bodyPr/>
          <a:lstStyle/>
          <a:p>
            <a:fld id="{C7AADE02-B8E0-43C9-B551-53B86A508AE3}" type="slidenum">
              <a:rPr lang="en-US" sz="200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986" y="2935975"/>
            <a:ext cx="8035636" cy="1815882"/>
          </a:xfrm>
          <a:prstGeom prst="rect">
            <a:avLst/>
          </a:prstGeom>
          <a:ln w="571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#Setting Factors(will create new variable for factors)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maternal_race.factor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factor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maternal_race,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#assign labels to factor levels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maternal_race.factor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)=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White"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"More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than 1 race"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#Set Labels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maternal_race.factor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"Maternal Race"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52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69"/>
    </mc:Choice>
    <mc:Fallback xmlns="">
      <p:transition spd="slow" advTm="408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048" y="239681"/>
            <a:ext cx="2857903" cy="487435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/>
              <a:t>Row </a:t>
            </a:r>
            <a:r>
              <a:rPr lang="en-US" sz="3200" dirty="0"/>
              <a:t>f</a:t>
            </a:r>
            <a:r>
              <a:rPr lang="en-US" sz="3200" dirty="0"/>
              <a:t>unctions </a:t>
            </a:r>
            <a:endParaRPr lang="en-US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3307185"/>
              </p:ext>
            </p:extLst>
          </p:nvPr>
        </p:nvGraphicFramePr>
        <p:xfrm>
          <a:off x="1427943" y="5601444"/>
          <a:ext cx="6288112" cy="842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028"/>
                <a:gridCol w="1572028"/>
                <a:gridCol w="1572028"/>
                <a:gridCol w="1572028"/>
              </a:tblGrid>
              <a:tr h="4213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Variable Name 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en-US" sz="1500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Group 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P-value 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</a:tr>
              <a:tr h="4213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Maternal Age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28.1±6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26.7±6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0.1202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240030" y="929522"/>
            <a:ext cx="5342962" cy="4349060"/>
          </a:xfrm>
          <a:ln w="5715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Function with inputs: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Outcome variable 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Group variable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Creates </a:t>
            </a:r>
            <a:r>
              <a:rPr lang="en-US" sz="2400" b="1" dirty="0" smtClean="0"/>
              <a:t>row</a:t>
            </a:r>
            <a:r>
              <a:rPr lang="en-US" sz="2400" dirty="0" smtClean="0"/>
              <a:t> of table with four columns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V</a:t>
            </a:r>
            <a:r>
              <a:rPr lang="en-US" sz="2400" dirty="0"/>
              <a:t>ariable name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</a:t>
            </a:r>
            <a:r>
              <a:rPr lang="en-US" sz="2400" dirty="0"/>
              <a:t>ummary statistic for each group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</a:t>
            </a:r>
            <a:r>
              <a:rPr lang="en-US" sz="2400" dirty="0"/>
              <a:t>-value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Can customize to accommodate categorical variables, variables that need to be log-transformed, etc. 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7078784" y="6482153"/>
            <a:ext cx="2057400" cy="273844"/>
          </a:xfrm>
        </p:spPr>
        <p:txBody>
          <a:bodyPr/>
          <a:lstStyle/>
          <a:p>
            <a:fld id="{789D896A-12D5-4533-8E78-75997FAB5C3F}" type="slidenum">
              <a:rPr lang="en-US" sz="200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69558" y="1446460"/>
            <a:ext cx="30224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endParaRPr lang="en-US" sz="9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823" y="3323835"/>
            <a:ext cx="3022354" cy="2103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9407" y="1026560"/>
            <a:ext cx="3239873" cy="4154984"/>
          </a:xfrm>
          <a:prstGeom prst="rect">
            <a:avLst/>
          </a:prstGeom>
          <a:ln w="571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mean_table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y,x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test.mean.y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t.test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m.y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test.mean.y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estimate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s.y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tapply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y,x,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,na.rm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test.mean.y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p.value,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#put row together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data.frame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Variable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 </a:t>
            </a:r>
          </a:p>
          <a:p>
            <a:pPr defTabSz="685800"/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paste0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m.y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"±"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prstClr val="black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s.y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defTabSz="685800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two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paste0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m.y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"±"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prstClr val="black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s.y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defTabSz="685800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</a:p>
          <a:p>
            <a:pPr defTabSz="685800"/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Pval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Pval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Pval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]&lt;-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"&lt;0.0001"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3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26"/>
    </mc:Choice>
    <mc:Fallback xmlns="">
      <p:transition spd="slow" advTm="76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8619" y="213135"/>
            <a:ext cx="3374784" cy="487435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/>
              <a:t>Section function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402" y="940885"/>
            <a:ext cx="4512107" cy="3726873"/>
          </a:xfrm>
          <a:ln w="5715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/>
              <a:t>Function with inputs:</a:t>
            </a:r>
          </a:p>
          <a:p>
            <a:pPr lvl="1"/>
            <a:r>
              <a:rPr lang="en-US" sz="2800" dirty="0" smtClean="0"/>
              <a:t>Variable list</a:t>
            </a:r>
          </a:p>
          <a:p>
            <a:pPr lvl="1"/>
            <a:r>
              <a:rPr lang="en-US" sz="2800" dirty="0" smtClean="0"/>
              <a:t>Group variable </a:t>
            </a:r>
          </a:p>
          <a:p>
            <a:pPr lvl="1"/>
            <a:r>
              <a:rPr lang="en-US" sz="2800" dirty="0" smtClean="0"/>
              <a:t>Row function</a:t>
            </a:r>
          </a:p>
          <a:p>
            <a:pPr lvl="1"/>
            <a:r>
              <a:rPr lang="en-US" sz="2800" dirty="0" smtClean="0"/>
              <a:t>Additional character to indicate note </a:t>
            </a:r>
          </a:p>
          <a:p>
            <a:r>
              <a:rPr lang="en-US" sz="2800" dirty="0" smtClean="0"/>
              <a:t>Creates</a:t>
            </a:r>
            <a:r>
              <a:rPr lang="en-US" sz="2800" b="1" dirty="0" smtClean="0"/>
              <a:t> </a:t>
            </a:r>
            <a:r>
              <a:rPr lang="en-US" sz="2800" dirty="0" smtClean="0"/>
              <a:t>table </a:t>
            </a:r>
            <a:r>
              <a:rPr lang="en-US" sz="2800" b="1" dirty="0" smtClean="0"/>
              <a:t>section </a:t>
            </a:r>
            <a:r>
              <a:rPr lang="en-US" sz="2800" dirty="0" smtClean="0"/>
              <a:t>with four columns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3740" y="6534034"/>
            <a:ext cx="2057400" cy="273844"/>
          </a:xfrm>
        </p:spPr>
        <p:txBody>
          <a:bodyPr/>
          <a:lstStyle/>
          <a:p>
            <a:fld id="{C7AADE02-B8E0-43C9-B551-53B86A508AE3}" type="slidenum">
              <a:rPr lang="en-US" sz="150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sz="150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55104"/>
              </p:ext>
            </p:extLst>
          </p:nvPr>
        </p:nvGraphicFramePr>
        <p:xfrm>
          <a:off x="558658" y="5018910"/>
          <a:ext cx="8149912" cy="1236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7478"/>
                <a:gridCol w="2037478"/>
                <a:gridCol w="2037478"/>
                <a:gridCol w="2037478"/>
              </a:tblGrid>
              <a:tr h="3006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Variable Name 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Group 1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Group 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P-value 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29" marR="25229" marT="0" marB="0"/>
                </a:tc>
              </a:tr>
              <a:tr h="273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Birth Weight*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907 (819, 1004)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1183 (1114, 1256)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&lt;0.001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963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Length of Stay*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 (17, 24)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 (52, 65)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&lt;0.001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Days of mechanical ventilation*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 (6, 13)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 (5, 8)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0.1669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123905" y="873016"/>
            <a:ext cx="3879669" cy="3970318"/>
          </a:xfrm>
          <a:prstGeom prst="rect">
            <a:avLst/>
          </a:prstGeom>
          <a:ln w="571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fx_section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var_list,x,fx_row,l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var_list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'none'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temp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do.call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rbind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var_list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defTabSz="685800"/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,fx_row,x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defTabSz="685800"/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Variable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</a:p>
          <a:p>
            <a:pPr defTabSz="685800"/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as.character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Variable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Variable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Variable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]&lt;-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var_list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defTabSz="6858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defTabSz="685800"/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defTabSz="685800"/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</a:p>
          <a:p>
            <a:pPr defTabSz="685800"/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77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07"/>
    </mc:Choice>
    <mc:Fallback xmlns="">
      <p:transition spd="slow" advTm="82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939" y="96982"/>
            <a:ext cx="2857903" cy="487435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/>
              <a:t>Table function</a:t>
            </a:r>
            <a:endParaRPr lang="en-US" sz="3200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1052786"/>
              </p:ext>
            </p:extLst>
          </p:nvPr>
        </p:nvGraphicFramePr>
        <p:xfrm>
          <a:off x="199625" y="4840379"/>
          <a:ext cx="8751872" cy="1709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2194"/>
                <a:gridCol w="2808862"/>
                <a:gridCol w="3082752"/>
                <a:gridCol w="1188064"/>
              </a:tblGrid>
              <a:tr h="306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Back-transported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(n=58)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Home/transfer within </a:t>
                      </a:r>
                      <a:r>
                        <a:rPr lang="en-US" sz="1400" dirty="0" smtClean="0">
                          <a:effectLst/>
                        </a:rPr>
                        <a:t>facility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(n=165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 Value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</a:tr>
              <a:tr h="2805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Insurance Status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</a:tr>
              <a:tr h="2805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Private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 (62%)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57 (35%)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</a:tr>
              <a:tr h="2805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Public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 (38%)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107 (65%)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</a:tr>
              <a:tr h="2805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Maternal Age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28.1±6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26.7±6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</a:tr>
              <a:tr h="2805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Maternal Parity*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 (2, 2)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(2, 2)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199625" y="777735"/>
            <a:ext cx="5356047" cy="3655719"/>
          </a:xfrm>
          <a:ln w="5715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/>
              <a:t>Function with inputs:</a:t>
            </a:r>
          </a:p>
          <a:p>
            <a:pPr lvl="1"/>
            <a:r>
              <a:rPr lang="en-US" sz="2400" dirty="0" smtClean="0"/>
              <a:t>Variable list(s)</a:t>
            </a:r>
          </a:p>
          <a:p>
            <a:pPr lvl="1"/>
            <a:r>
              <a:rPr lang="en-US" sz="2400" dirty="0" smtClean="0"/>
              <a:t>Group variable </a:t>
            </a:r>
            <a:endParaRPr lang="en-US" sz="2400" dirty="0"/>
          </a:p>
          <a:p>
            <a:r>
              <a:rPr lang="en-US" sz="2400" dirty="0" smtClean="0"/>
              <a:t>Creates final</a:t>
            </a:r>
            <a:r>
              <a:rPr lang="en-US" sz="2400" b="1" dirty="0" smtClean="0"/>
              <a:t> </a:t>
            </a:r>
            <a:r>
              <a:rPr lang="en-US" sz="2400" dirty="0" smtClean="0"/>
              <a:t>table by combining </a:t>
            </a:r>
            <a:r>
              <a:rPr lang="en-US" sz="2400" b="1" dirty="0" smtClean="0"/>
              <a:t>sections</a:t>
            </a:r>
            <a:endParaRPr lang="en-US" sz="2400" dirty="0" smtClean="0"/>
          </a:p>
          <a:p>
            <a:r>
              <a:rPr lang="en-US" sz="2400" dirty="0" smtClean="0"/>
              <a:t>Indicate ‘none’ for variable lists that are not applicable </a:t>
            </a:r>
          </a:p>
          <a:p>
            <a:r>
              <a:rPr lang="en-US" sz="2400" dirty="0" smtClean="0"/>
              <a:t>Use ‘</a:t>
            </a:r>
            <a:r>
              <a:rPr lang="en-US" sz="2400" dirty="0" err="1" smtClean="0"/>
              <a:t>kable</a:t>
            </a:r>
            <a:r>
              <a:rPr lang="en-US" sz="2400" dirty="0" smtClean="0"/>
              <a:t>’ function in R markdown to produce final table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49576"/>
            <a:ext cx="2057400" cy="273844"/>
          </a:xfrm>
        </p:spPr>
        <p:txBody>
          <a:bodyPr/>
          <a:lstStyle/>
          <a:p>
            <a:fld id="{C7AADE02-B8E0-43C9-B551-53B86A508AE3}" type="slidenum">
              <a:rPr lang="en-US" sz="150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sz="15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6564" y="737305"/>
            <a:ext cx="2947583" cy="3816429"/>
          </a:xfrm>
          <a:prstGeom prst="rect">
            <a:avLst/>
          </a:prstGeom>
          <a:ln w="571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tab_2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cat_var,cont_var,geom_var,x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#categorical - all rows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temp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fx_section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cat_var,x,prop_table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#continuous rows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temp2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fx_section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cont_var,x,mean_table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#continuous skewed (geometric mean) rows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temp3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fx_section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geom_var,x,geom_table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'*'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#bind rows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temp_final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&lt;-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data.frame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rbind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temp,temp2,temp3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row.names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#set column names with sample sizes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colnames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temp_final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)&lt;-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column_label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pPr defTabSz="68580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</a:rPr>
              <a:t>return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temp_final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85800"/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817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476"/>
    </mc:Choice>
    <mc:Fallback xmlns="">
      <p:transition spd="slow" advTm="80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871"/>
            <a:ext cx="7886700" cy="79832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 smtClean="0">
                <a:solidFill>
                  <a:srgbClr val="0061AB"/>
                </a:solidFill>
                <a:latin typeface="+mn-lt"/>
              </a:rPr>
              <a:t>Extensions/ Future Work </a:t>
            </a:r>
            <a:endParaRPr lang="en-US" sz="4500" b="1" dirty="0">
              <a:solidFill>
                <a:srgbClr val="0061AB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0193"/>
            <a:ext cx="8404316" cy="54391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4100" dirty="0" smtClean="0"/>
              <a:t>Functions can easily be changed to accommodate more than 2 groups </a:t>
            </a:r>
          </a:p>
          <a:p>
            <a:pPr>
              <a:lnSpc>
                <a:spcPct val="200000"/>
              </a:lnSpc>
            </a:pPr>
            <a:r>
              <a:rPr lang="en-US" sz="4100" dirty="0" smtClean="0"/>
              <a:t>Functions can be used with </a:t>
            </a:r>
            <a:r>
              <a:rPr lang="en-US" sz="4100" dirty="0" err="1" smtClean="0"/>
              <a:t>lapply</a:t>
            </a:r>
            <a:r>
              <a:rPr lang="en-US" sz="41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sz="4100" dirty="0" smtClean="0"/>
              <a:t>Row functions can be edited to suit different formatting specifications</a:t>
            </a:r>
          </a:p>
          <a:p>
            <a:pPr>
              <a:lnSpc>
                <a:spcPct val="200000"/>
              </a:lnSpc>
            </a:pPr>
            <a:r>
              <a:rPr lang="en-US" sz="4100" dirty="0" smtClean="0"/>
              <a:t>Code on </a:t>
            </a:r>
            <a:r>
              <a:rPr lang="en-US" sz="4100" dirty="0" err="1" smtClean="0"/>
              <a:t>Git</a:t>
            </a:r>
            <a:r>
              <a:rPr lang="en-US" sz="4100" dirty="0" smtClean="0"/>
              <a:t> hub </a:t>
            </a:r>
            <a:r>
              <a:rPr lang="en-US" sz="4100" dirty="0" smtClean="0"/>
              <a:t>(</a:t>
            </a:r>
            <a:r>
              <a:rPr lang="en-US" sz="4100" dirty="0" err="1" smtClean="0"/>
              <a:t>palmercl</a:t>
            </a:r>
            <a:r>
              <a:rPr lang="en-US" sz="4100" dirty="0" smtClean="0"/>
              <a:t>/CP-code/R code/Table code)</a:t>
            </a:r>
          </a:p>
          <a:p>
            <a:pPr>
              <a:lnSpc>
                <a:spcPct val="200000"/>
              </a:lnSpc>
            </a:pPr>
            <a:r>
              <a:rPr lang="en-US" sz="4100" dirty="0" smtClean="0"/>
              <a:t>Contact</a:t>
            </a:r>
            <a:r>
              <a:rPr lang="en-US" sz="4100" dirty="0" smtClean="0"/>
              <a:t>: claire.palmer@ucdenver.edu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4211" y="6483492"/>
            <a:ext cx="2057400" cy="273844"/>
          </a:xfrm>
        </p:spPr>
        <p:txBody>
          <a:bodyPr/>
          <a:lstStyle/>
          <a:p>
            <a:fld id="{C7AADE02-B8E0-43C9-B551-53B86A508AE3}" type="slidenum">
              <a:rPr lang="en-US" sz="200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02"/>
    </mc:Choice>
    <mc:Fallback xmlns="">
      <p:transition spd="slow" advTm="5190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594" y="274638"/>
            <a:ext cx="6769100" cy="1096895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Acknowledgements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solidFill>
                <a:srgbClr val="E57C23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3" y="1371532"/>
            <a:ext cx="8728363" cy="503561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Kristen Campbell, BS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Department of Biostatistics and Informatics,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Colorado School of Public Health, CU AMC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Dr. Hwang and Dr. Bourque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Section of Neonatology, School of Medicine, CU AMC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Children’s Hospital Colorado Research Institute </a:t>
            </a:r>
          </a:p>
          <a:p>
            <a:pPr algn="ctr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48700" y="6471516"/>
            <a:ext cx="495300" cy="365125"/>
          </a:xfrm>
        </p:spPr>
        <p:txBody>
          <a:bodyPr/>
          <a:lstStyle/>
          <a:p>
            <a:fld id="{F95E6B09-0E9D-914C-8F58-22804E1BEC7C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6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|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3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28.7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352546EFBC4FA38B0B0F69451FCB" ma:contentTypeVersion="1" ma:contentTypeDescription="Create a new document." ma:contentTypeScope="" ma:versionID="13dd8a8e41f9bd618289743b0661cac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520DE2-A0ED-436C-B67A-47D468F63F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9A824B-67E2-4D09-A356-757E287D1AE6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sharepoint/v3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FAAB804-AAB2-42DC-A3BD-3EDA5DC8D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566</Words>
  <Application>Microsoft Office PowerPoint</Application>
  <PresentationFormat>On-screen Show (4:3)</PresentationFormat>
  <Paragraphs>181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Courier New</vt:lpstr>
      <vt:lpstr>Times New Roman</vt:lpstr>
      <vt:lpstr>Custom Design</vt:lpstr>
      <vt:lpstr>3_Custom Design</vt:lpstr>
      <vt:lpstr>2_Custom Design</vt:lpstr>
      <vt:lpstr>1_Custom Design</vt:lpstr>
      <vt:lpstr>Office Theme</vt:lpstr>
      <vt:lpstr>CHCO Biostatistics</vt:lpstr>
      <vt:lpstr>Creating Reproducible Tables in R Markdown</vt:lpstr>
      <vt:lpstr>Overview </vt:lpstr>
      <vt:lpstr>Data setup</vt:lpstr>
      <vt:lpstr>PowerPoint Presentation</vt:lpstr>
      <vt:lpstr>PowerPoint Presentation</vt:lpstr>
      <vt:lpstr>PowerPoint Presentation</vt:lpstr>
      <vt:lpstr>Extensions/ Future Work </vt:lpstr>
      <vt:lpstr>Acknowledgements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 ALL CAPS</dc:title>
  <dc:creator>Elizabeth Fowler</dc:creator>
  <cp:lastModifiedBy>Palmer, Claire</cp:lastModifiedBy>
  <cp:revision>63</cp:revision>
  <dcterms:created xsi:type="dcterms:W3CDTF">2012-12-19T21:41:00Z</dcterms:created>
  <dcterms:modified xsi:type="dcterms:W3CDTF">2017-02-16T20:34:56Z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0x0101007834352546EFBC4FA38B0B0F69451FCB</vt:lpwstr>
  </property>
</Properties>
</file>