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57"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198F945-F439-4561-9DD1-F6CD37DB9EAC}"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9D37649F-5717-46FC-99A8-8939AA7CA3D5}" type="slidenum">
              <a:rPr lang="en-US" smtClean="0"/>
              <a:t>‹#›</a:t>
            </a:fld>
            <a:endParaRPr lang="en-US"/>
          </a:p>
        </p:txBody>
      </p:sp>
    </p:spTree>
    <p:extLst>
      <p:ext uri="{BB962C8B-B14F-4D97-AF65-F5344CB8AC3E}">
        <p14:creationId xmlns:p14="http://schemas.microsoft.com/office/powerpoint/2010/main" val="1557728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98F945-F439-4561-9DD1-F6CD37DB9EAC}"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9D37649F-5717-46FC-99A8-8939AA7CA3D5}" type="slidenum">
              <a:rPr lang="en-US" smtClean="0"/>
              <a:t>‹#›</a:t>
            </a:fld>
            <a:endParaRPr lang="en-US"/>
          </a:p>
        </p:txBody>
      </p:sp>
    </p:spTree>
    <p:extLst>
      <p:ext uri="{BB962C8B-B14F-4D97-AF65-F5344CB8AC3E}">
        <p14:creationId xmlns:p14="http://schemas.microsoft.com/office/powerpoint/2010/main" val="3604101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98F945-F439-4561-9DD1-F6CD37DB9EAC}"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9D37649F-5717-46FC-99A8-8939AA7CA3D5}" type="slidenum">
              <a:rPr lang="en-US" smtClean="0"/>
              <a:t>‹#›</a:t>
            </a:fld>
            <a:endParaRPr lang="en-US"/>
          </a:p>
        </p:txBody>
      </p:sp>
    </p:spTree>
    <p:extLst>
      <p:ext uri="{BB962C8B-B14F-4D97-AF65-F5344CB8AC3E}">
        <p14:creationId xmlns:p14="http://schemas.microsoft.com/office/powerpoint/2010/main" val="3591896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98F945-F439-4561-9DD1-F6CD37DB9EAC}"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9D37649F-5717-46FC-99A8-8939AA7CA3D5}"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847833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98F945-F439-4561-9DD1-F6CD37DB9EAC}"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9D37649F-5717-46FC-99A8-8939AA7CA3D5}" type="slidenum">
              <a:rPr lang="en-US" smtClean="0"/>
              <a:t>‹#›</a:t>
            </a:fld>
            <a:endParaRPr lang="en-US"/>
          </a:p>
        </p:txBody>
      </p:sp>
    </p:spTree>
    <p:extLst>
      <p:ext uri="{BB962C8B-B14F-4D97-AF65-F5344CB8AC3E}">
        <p14:creationId xmlns:p14="http://schemas.microsoft.com/office/powerpoint/2010/main" val="2387777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198F945-F439-4561-9DD1-F6CD37DB9EAC}" type="datetimeFigureOut">
              <a:rPr lang="en-US" smtClean="0"/>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37649F-5717-46FC-99A8-8939AA7CA3D5}" type="slidenum">
              <a:rPr lang="en-US" smtClean="0"/>
              <a:t>‹#›</a:t>
            </a:fld>
            <a:endParaRPr lang="en-US"/>
          </a:p>
        </p:txBody>
      </p:sp>
    </p:spTree>
    <p:extLst>
      <p:ext uri="{BB962C8B-B14F-4D97-AF65-F5344CB8AC3E}">
        <p14:creationId xmlns:p14="http://schemas.microsoft.com/office/powerpoint/2010/main" val="1756755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198F945-F439-4561-9DD1-F6CD37DB9EAC}" type="datetimeFigureOut">
              <a:rPr lang="en-US" smtClean="0"/>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37649F-5717-46FC-99A8-8939AA7CA3D5}" type="slidenum">
              <a:rPr lang="en-US" smtClean="0"/>
              <a:t>‹#›</a:t>
            </a:fld>
            <a:endParaRPr lang="en-US"/>
          </a:p>
        </p:txBody>
      </p:sp>
    </p:spTree>
    <p:extLst>
      <p:ext uri="{BB962C8B-B14F-4D97-AF65-F5344CB8AC3E}">
        <p14:creationId xmlns:p14="http://schemas.microsoft.com/office/powerpoint/2010/main" val="1094976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98F945-F439-4561-9DD1-F6CD37DB9EAC}"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7649F-5717-46FC-99A8-8939AA7CA3D5}" type="slidenum">
              <a:rPr lang="en-US" smtClean="0"/>
              <a:t>‹#›</a:t>
            </a:fld>
            <a:endParaRPr lang="en-US"/>
          </a:p>
        </p:txBody>
      </p:sp>
    </p:spTree>
    <p:extLst>
      <p:ext uri="{BB962C8B-B14F-4D97-AF65-F5344CB8AC3E}">
        <p14:creationId xmlns:p14="http://schemas.microsoft.com/office/powerpoint/2010/main" val="30247030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D198F945-F439-4561-9DD1-F6CD37DB9EAC}" type="datetimeFigureOut">
              <a:rPr lang="en-US" smtClean="0"/>
              <a:t>12/7/2016</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D37649F-5717-46FC-99A8-8939AA7CA3D5}" type="slidenum">
              <a:rPr lang="en-US" smtClean="0"/>
              <a:t>‹#›</a:t>
            </a:fld>
            <a:endParaRPr lang="en-US"/>
          </a:p>
        </p:txBody>
      </p:sp>
    </p:spTree>
    <p:extLst>
      <p:ext uri="{BB962C8B-B14F-4D97-AF65-F5344CB8AC3E}">
        <p14:creationId xmlns:p14="http://schemas.microsoft.com/office/powerpoint/2010/main" val="1803110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98F945-F439-4561-9DD1-F6CD37DB9EAC}"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7649F-5717-46FC-99A8-8939AA7CA3D5}" type="slidenum">
              <a:rPr lang="en-US" smtClean="0"/>
              <a:t>‹#›</a:t>
            </a:fld>
            <a:endParaRPr lang="en-US"/>
          </a:p>
        </p:txBody>
      </p:sp>
    </p:spTree>
    <p:extLst>
      <p:ext uri="{BB962C8B-B14F-4D97-AF65-F5344CB8AC3E}">
        <p14:creationId xmlns:p14="http://schemas.microsoft.com/office/powerpoint/2010/main" val="3808829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98F945-F439-4561-9DD1-F6CD37DB9EAC}"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9D37649F-5717-46FC-99A8-8939AA7CA3D5}" type="slidenum">
              <a:rPr lang="en-US" smtClean="0"/>
              <a:t>‹#›</a:t>
            </a:fld>
            <a:endParaRPr lang="en-US"/>
          </a:p>
        </p:txBody>
      </p:sp>
    </p:spTree>
    <p:extLst>
      <p:ext uri="{BB962C8B-B14F-4D97-AF65-F5344CB8AC3E}">
        <p14:creationId xmlns:p14="http://schemas.microsoft.com/office/powerpoint/2010/main" val="2221553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198F945-F439-4561-9DD1-F6CD37DB9EAC}"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7649F-5717-46FC-99A8-8939AA7CA3D5}" type="slidenum">
              <a:rPr lang="en-US" smtClean="0"/>
              <a:t>‹#›</a:t>
            </a:fld>
            <a:endParaRPr lang="en-US"/>
          </a:p>
        </p:txBody>
      </p:sp>
    </p:spTree>
    <p:extLst>
      <p:ext uri="{BB962C8B-B14F-4D97-AF65-F5344CB8AC3E}">
        <p14:creationId xmlns:p14="http://schemas.microsoft.com/office/powerpoint/2010/main" val="1674646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198F945-F439-4561-9DD1-F6CD37DB9EAC}" type="datetimeFigureOut">
              <a:rPr lang="en-US" smtClean="0"/>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37649F-5717-46FC-99A8-8939AA7CA3D5}" type="slidenum">
              <a:rPr lang="en-US" smtClean="0"/>
              <a:t>‹#›</a:t>
            </a:fld>
            <a:endParaRPr lang="en-US"/>
          </a:p>
        </p:txBody>
      </p:sp>
    </p:spTree>
    <p:extLst>
      <p:ext uri="{BB962C8B-B14F-4D97-AF65-F5344CB8AC3E}">
        <p14:creationId xmlns:p14="http://schemas.microsoft.com/office/powerpoint/2010/main" val="1337419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198F945-F439-4561-9DD1-F6CD37DB9EAC}" type="datetimeFigureOut">
              <a:rPr lang="en-US" smtClean="0"/>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37649F-5717-46FC-99A8-8939AA7CA3D5}" type="slidenum">
              <a:rPr lang="en-US" smtClean="0"/>
              <a:t>‹#›</a:t>
            </a:fld>
            <a:endParaRPr lang="en-US"/>
          </a:p>
        </p:txBody>
      </p:sp>
    </p:spTree>
    <p:extLst>
      <p:ext uri="{BB962C8B-B14F-4D97-AF65-F5344CB8AC3E}">
        <p14:creationId xmlns:p14="http://schemas.microsoft.com/office/powerpoint/2010/main" val="235302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198F945-F439-4561-9DD1-F6CD37DB9EAC}" type="datetimeFigureOut">
              <a:rPr lang="en-US" smtClean="0"/>
              <a:t>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37649F-5717-46FC-99A8-8939AA7CA3D5}" type="slidenum">
              <a:rPr lang="en-US" smtClean="0"/>
              <a:t>‹#›</a:t>
            </a:fld>
            <a:endParaRPr lang="en-US"/>
          </a:p>
        </p:txBody>
      </p:sp>
    </p:spTree>
    <p:extLst>
      <p:ext uri="{BB962C8B-B14F-4D97-AF65-F5344CB8AC3E}">
        <p14:creationId xmlns:p14="http://schemas.microsoft.com/office/powerpoint/2010/main" val="1712603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98F945-F439-4561-9DD1-F6CD37DB9EAC}"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7649F-5717-46FC-99A8-8939AA7CA3D5}" type="slidenum">
              <a:rPr lang="en-US" smtClean="0"/>
              <a:t>‹#›</a:t>
            </a:fld>
            <a:endParaRPr lang="en-US"/>
          </a:p>
        </p:txBody>
      </p:sp>
    </p:spTree>
    <p:extLst>
      <p:ext uri="{BB962C8B-B14F-4D97-AF65-F5344CB8AC3E}">
        <p14:creationId xmlns:p14="http://schemas.microsoft.com/office/powerpoint/2010/main" val="4019363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98F945-F439-4561-9DD1-F6CD37DB9EAC}"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7649F-5717-46FC-99A8-8939AA7CA3D5}" type="slidenum">
              <a:rPr lang="en-US" smtClean="0"/>
              <a:t>‹#›</a:t>
            </a:fld>
            <a:endParaRPr lang="en-US"/>
          </a:p>
        </p:txBody>
      </p:sp>
    </p:spTree>
    <p:extLst>
      <p:ext uri="{BB962C8B-B14F-4D97-AF65-F5344CB8AC3E}">
        <p14:creationId xmlns:p14="http://schemas.microsoft.com/office/powerpoint/2010/main" val="91418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198F945-F439-4561-9DD1-F6CD37DB9EAC}" type="datetimeFigureOut">
              <a:rPr lang="en-US" smtClean="0"/>
              <a:t>12/7/2016</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D37649F-5717-46FC-99A8-8939AA7CA3D5}" type="slidenum">
              <a:rPr lang="en-US" smtClean="0"/>
              <a:t>‹#›</a:t>
            </a:fld>
            <a:endParaRPr lang="en-US"/>
          </a:p>
        </p:txBody>
      </p:sp>
    </p:spTree>
    <p:extLst>
      <p:ext uri="{BB962C8B-B14F-4D97-AF65-F5344CB8AC3E}">
        <p14:creationId xmlns:p14="http://schemas.microsoft.com/office/powerpoint/2010/main" val="23985076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SAW: Let’s Play a Game…</a:t>
            </a:r>
            <a:endParaRPr lang="en-US" dirty="0"/>
          </a:p>
        </p:txBody>
      </p:sp>
      <p:sp>
        <p:nvSpPr>
          <p:cNvPr id="3" name="Subtitle 2"/>
          <p:cNvSpPr>
            <a:spLocks noGrp="1"/>
          </p:cNvSpPr>
          <p:nvPr>
            <p:ph type="subTitle" idx="1"/>
          </p:nvPr>
        </p:nvSpPr>
        <p:spPr/>
        <p:txBody>
          <a:bodyPr/>
          <a:lstStyle/>
          <a:p>
            <a:r>
              <a:rPr lang="en-US" dirty="0" smtClean="0"/>
              <a:t>Professor Emeritus Palmer</a:t>
            </a:r>
          </a:p>
          <a:p>
            <a:r>
              <a:rPr lang="en-US" dirty="0" smtClean="0"/>
              <a:t>Vanderbilt University</a:t>
            </a:r>
            <a:endParaRPr lang="en-US" dirty="0"/>
          </a:p>
        </p:txBody>
      </p:sp>
    </p:spTree>
    <p:extLst>
      <p:ext uri="{BB962C8B-B14F-4D97-AF65-F5344CB8AC3E}">
        <p14:creationId xmlns:p14="http://schemas.microsoft.com/office/powerpoint/2010/main" val="2027533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BasicSAW</a:t>
            </a:r>
            <a:r>
              <a:rPr lang="en-US" dirty="0" smtClean="0"/>
              <a:t> (Total </a:t>
            </a:r>
            <a:r>
              <a:rPr lang="en-US" dirty="0" err="1" smtClean="0"/>
              <a:t>nWalks</a:t>
            </a:r>
            <a:r>
              <a:rPr lang="en-US" dirty="0" smtClean="0"/>
              <a:t> = 10 million)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0" y="2336872"/>
            <a:ext cx="5988242" cy="3599316"/>
          </a:xfrm>
          <a:prstGeom prst="rect">
            <a:avLst/>
          </a:prstGeom>
        </p:spPr>
      </p:pic>
      <p:pic>
        <p:nvPicPr>
          <p:cNvPr id="6" name="Picture 5"/>
          <p:cNvPicPr>
            <a:picLocks noChangeAspect="1"/>
          </p:cNvPicPr>
          <p:nvPr/>
        </p:nvPicPr>
        <p:blipFill>
          <a:blip r:embed="rId3"/>
          <a:stretch>
            <a:fillRect/>
          </a:stretch>
        </p:blipFill>
        <p:spPr>
          <a:xfrm>
            <a:off x="6121120" y="2336872"/>
            <a:ext cx="5988242" cy="3599316"/>
          </a:xfrm>
          <a:prstGeom prst="rect">
            <a:avLst/>
          </a:prstGeom>
        </p:spPr>
      </p:pic>
      <p:sp>
        <p:nvSpPr>
          <p:cNvPr id="7" name="TextBox 6"/>
          <p:cNvSpPr txBox="1"/>
          <p:nvPr/>
        </p:nvSpPr>
        <p:spPr>
          <a:xfrm>
            <a:off x="363143" y="5936188"/>
            <a:ext cx="5261956" cy="369332"/>
          </a:xfrm>
          <a:prstGeom prst="rect">
            <a:avLst/>
          </a:prstGeom>
          <a:noFill/>
        </p:spPr>
        <p:txBody>
          <a:bodyPr wrap="square" rtlCol="0">
            <a:spAutoFit/>
          </a:bodyPr>
          <a:lstStyle/>
          <a:p>
            <a:pPr algn="ctr"/>
            <a:r>
              <a:rPr lang="en-US" dirty="0" smtClean="0"/>
              <a:t>Fig. 5: </a:t>
            </a:r>
            <a:r>
              <a:rPr lang="en-US" dirty="0" err="1" smtClean="0"/>
              <a:t>nWalks</a:t>
            </a:r>
            <a:r>
              <a:rPr lang="en-US" dirty="0" smtClean="0"/>
              <a:t> vs. N</a:t>
            </a:r>
            <a:endParaRPr lang="en-US" dirty="0"/>
          </a:p>
        </p:txBody>
      </p:sp>
      <p:sp>
        <p:nvSpPr>
          <p:cNvPr id="8" name="TextBox 7"/>
          <p:cNvSpPr txBox="1"/>
          <p:nvPr/>
        </p:nvSpPr>
        <p:spPr>
          <a:xfrm>
            <a:off x="6484263" y="5936188"/>
            <a:ext cx="5261956" cy="369332"/>
          </a:xfrm>
          <a:prstGeom prst="rect">
            <a:avLst/>
          </a:prstGeom>
          <a:noFill/>
        </p:spPr>
        <p:txBody>
          <a:bodyPr wrap="square" rtlCol="0">
            <a:spAutoFit/>
          </a:bodyPr>
          <a:lstStyle/>
          <a:p>
            <a:pPr algn="ctr"/>
            <a:r>
              <a:rPr lang="en-US" dirty="0" smtClean="0"/>
              <a:t>Fig. 6: </a:t>
            </a:r>
            <a:r>
              <a:rPr lang="en-US" dirty="0"/>
              <a:t>log(&lt;R^2&gt;) vs. log(N)</a:t>
            </a:r>
          </a:p>
        </p:txBody>
      </p:sp>
    </p:spTree>
    <p:extLst>
      <p:ext uri="{BB962C8B-B14F-4D97-AF65-F5344CB8AC3E}">
        <p14:creationId xmlns:p14="http://schemas.microsoft.com/office/powerpoint/2010/main" val="3890570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SmartSAW</a:t>
            </a:r>
            <a:r>
              <a:rPr lang="en-US" dirty="0" smtClean="0"/>
              <a:t> </a:t>
            </a:r>
            <a:r>
              <a:rPr lang="en-US" dirty="0"/>
              <a:t>(Total </a:t>
            </a:r>
            <a:r>
              <a:rPr lang="en-US" dirty="0" err="1"/>
              <a:t>nWalks</a:t>
            </a:r>
            <a:r>
              <a:rPr lang="en-US" dirty="0"/>
              <a:t> = </a:t>
            </a:r>
            <a:r>
              <a:rPr lang="en-US" dirty="0" smtClean="0"/>
              <a:t>10 </a:t>
            </a:r>
            <a:r>
              <a:rPr lang="en-US" dirty="0"/>
              <a:t>million)</a:t>
            </a:r>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6117193" y="1959744"/>
            <a:ext cx="6074807" cy="3651347"/>
          </a:xfrm>
          <a:prstGeom prst="rect">
            <a:avLst/>
          </a:prstGeom>
        </p:spPr>
      </p:pic>
      <p:pic>
        <p:nvPicPr>
          <p:cNvPr id="7" name="Picture 6"/>
          <p:cNvPicPr>
            <a:picLocks noChangeAspect="1"/>
          </p:cNvPicPr>
          <p:nvPr/>
        </p:nvPicPr>
        <p:blipFill>
          <a:blip r:embed="rId3"/>
          <a:stretch>
            <a:fillRect/>
          </a:stretch>
        </p:blipFill>
        <p:spPr>
          <a:xfrm>
            <a:off x="0" y="1959744"/>
            <a:ext cx="6074807" cy="3651347"/>
          </a:xfrm>
          <a:prstGeom prst="rect">
            <a:avLst/>
          </a:prstGeom>
        </p:spPr>
      </p:pic>
      <p:sp>
        <p:nvSpPr>
          <p:cNvPr id="8" name="TextBox 7"/>
          <p:cNvSpPr txBox="1"/>
          <p:nvPr/>
        </p:nvSpPr>
        <p:spPr>
          <a:xfrm>
            <a:off x="579274" y="5618888"/>
            <a:ext cx="5261956" cy="369332"/>
          </a:xfrm>
          <a:prstGeom prst="rect">
            <a:avLst/>
          </a:prstGeom>
          <a:noFill/>
        </p:spPr>
        <p:txBody>
          <a:bodyPr wrap="square" rtlCol="0">
            <a:spAutoFit/>
          </a:bodyPr>
          <a:lstStyle/>
          <a:p>
            <a:pPr algn="ctr"/>
            <a:r>
              <a:rPr lang="en-US" dirty="0" smtClean="0"/>
              <a:t>Fig. 7: </a:t>
            </a:r>
            <a:r>
              <a:rPr lang="en-US" dirty="0" err="1" smtClean="0"/>
              <a:t>nWalks</a:t>
            </a:r>
            <a:r>
              <a:rPr lang="en-US" dirty="0" smtClean="0"/>
              <a:t> vs. N</a:t>
            </a:r>
            <a:endParaRPr lang="en-US" dirty="0"/>
          </a:p>
        </p:txBody>
      </p:sp>
      <p:sp>
        <p:nvSpPr>
          <p:cNvPr id="9" name="TextBox 8"/>
          <p:cNvSpPr txBox="1"/>
          <p:nvPr/>
        </p:nvSpPr>
        <p:spPr>
          <a:xfrm>
            <a:off x="6700394" y="5618888"/>
            <a:ext cx="5261956" cy="369332"/>
          </a:xfrm>
          <a:prstGeom prst="rect">
            <a:avLst/>
          </a:prstGeom>
          <a:noFill/>
        </p:spPr>
        <p:txBody>
          <a:bodyPr wrap="square" rtlCol="0">
            <a:spAutoFit/>
          </a:bodyPr>
          <a:lstStyle/>
          <a:p>
            <a:pPr algn="ctr"/>
            <a:r>
              <a:rPr lang="en-US" dirty="0" smtClean="0"/>
              <a:t>Fig. 8: </a:t>
            </a:r>
            <a:r>
              <a:rPr lang="en-US" dirty="0"/>
              <a:t>log(&lt;R^2&gt;) vs. log(N)</a:t>
            </a:r>
          </a:p>
        </p:txBody>
      </p:sp>
    </p:spTree>
    <p:extLst>
      <p:ext uri="{BB962C8B-B14F-4D97-AF65-F5344CB8AC3E}">
        <p14:creationId xmlns:p14="http://schemas.microsoft.com/office/powerpoint/2010/main" val="176333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SmarterSAW</a:t>
            </a:r>
            <a:r>
              <a:rPr lang="en-US" dirty="0" smtClean="0"/>
              <a:t> </a:t>
            </a:r>
            <a:r>
              <a:rPr lang="en-US" dirty="0"/>
              <a:t>(Total </a:t>
            </a:r>
            <a:r>
              <a:rPr lang="en-US" dirty="0" err="1"/>
              <a:t>nWalks</a:t>
            </a:r>
            <a:r>
              <a:rPr lang="en-US" dirty="0"/>
              <a:t> = 100 </a:t>
            </a:r>
            <a:r>
              <a:rPr lang="en-US" dirty="0" smtClean="0"/>
              <a:t>thousand)</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6101542" y="1984683"/>
            <a:ext cx="6090458" cy="3660755"/>
          </a:xfrm>
          <a:prstGeom prst="rect">
            <a:avLst/>
          </a:prstGeom>
        </p:spPr>
      </p:pic>
      <p:pic>
        <p:nvPicPr>
          <p:cNvPr id="7" name="Picture 6"/>
          <p:cNvPicPr>
            <a:picLocks noChangeAspect="1"/>
          </p:cNvPicPr>
          <p:nvPr/>
        </p:nvPicPr>
        <p:blipFill>
          <a:blip r:embed="rId3"/>
          <a:stretch>
            <a:fillRect/>
          </a:stretch>
        </p:blipFill>
        <p:spPr>
          <a:xfrm>
            <a:off x="0" y="1984683"/>
            <a:ext cx="6090459" cy="3660755"/>
          </a:xfrm>
          <a:prstGeom prst="rect">
            <a:avLst/>
          </a:prstGeom>
        </p:spPr>
      </p:pic>
      <p:sp>
        <p:nvSpPr>
          <p:cNvPr id="8" name="TextBox 7"/>
          <p:cNvSpPr txBox="1"/>
          <p:nvPr/>
        </p:nvSpPr>
        <p:spPr>
          <a:xfrm>
            <a:off x="579274" y="5618888"/>
            <a:ext cx="5261956" cy="369332"/>
          </a:xfrm>
          <a:prstGeom prst="rect">
            <a:avLst/>
          </a:prstGeom>
          <a:noFill/>
        </p:spPr>
        <p:txBody>
          <a:bodyPr wrap="square" rtlCol="0">
            <a:spAutoFit/>
          </a:bodyPr>
          <a:lstStyle/>
          <a:p>
            <a:pPr algn="ctr"/>
            <a:r>
              <a:rPr lang="en-US" dirty="0" smtClean="0"/>
              <a:t>Fig. 9: </a:t>
            </a:r>
            <a:r>
              <a:rPr lang="en-US" dirty="0" err="1" smtClean="0"/>
              <a:t>nWalks</a:t>
            </a:r>
            <a:r>
              <a:rPr lang="en-US" dirty="0" smtClean="0"/>
              <a:t> vs. N</a:t>
            </a:r>
            <a:endParaRPr lang="en-US" dirty="0"/>
          </a:p>
        </p:txBody>
      </p:sp>
      <p:sp>
        <p:nvSpPr>
          <p:cNvPr id="9" name="TextBox 8"/>
          <p:cNvSpPr txBox="1"/>
          <p:nvPr/>
        </p:nvSpPr>
        <p:spPr>
          <a:xfrm>
            <a:off x="6700394" y="5618888"/>
            <a:ext cx="5261956" cy="369332"/>
          </a:xfrm>
          <a:prstGeom prst="rect">
            <a:avLst/>
          </a:prstGeom>
          <a:noFill/>
        </p:spPr>
        <p:txBody>
          <a:bodyPr wrap="square" rtlCol="0">
            <a:spAutoFit/>
          </a:bodyPr>
          <a:lstStyle/>
          <a:p>
            <a:pPr algn="ctr"/>
            <a:r>
              <a:rPr lang="en-US" dirty="0" smtClean="0"/>
              <a:t>Fig. 10: </a:t>
            </a:r>
            <a:r>
              <a:rPr lang="en-US" dirty="0"/>
              <a:t>log(&lt;R^2&gt;) vs. log(N)</a:t>
            </a:r>
          </a:p>
        </p:txBody>
      </p:sp>
    </p:spTree>
    <p:extLst>
      <p:ext uri="{BB962C8B-B14F-4D97-AF65-F5344CB8AC3E}">
        <p14:creationId xmlns:p14="http://schemas.microsoft.com/office/powerpoint/2010/main" val="920815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SmartestSAW</a:t>
            </a:r>
            <a:r>
              <a:rPr lang="en-US" dirty="0" smtClean="0"/>
              <a:t> (</a:t>
            </a:r>
            <a:r>
              <a:rPr lang="en-US" dirty="0" err="1" smtClean="0"/>
              <a:t>nWalks_per_N</a:t>
            </a:r>
            <a:r>
              <a:rPr lang="en-US" dirty="0" smtClean="0"/>
              <a:t> = 10; Ns = [100,1000]</a:t>
            </a:r>
            <a:endParaRPr lang="en-US" dirty="0"/>
          </a:p>
        </p:txBody>
      </p:sp>
      <p:sp>
        <p:nvSpPr>
          <p:cNvPr id="3" name="Content Placeholder 2"/>
          <p:cNvSpPr>
            <a:spLocks noGrp="1"/>
          </p:cNvSpPr>
          <p:nvPr>
            <p:ph idx="1"/>
          </p:nvPr>
        </p:nvSpPr>
        <p:spPr/>
        <p:txBody>
          <a:bodyPr/>
          <a:lstStyle/>
          <a:p>
            <a:pPr lvl="2"/>
            <a:endParaRPr lang="en-US" dirty="0"/>
          </a:p>
        </p:txBody>
      </p:sp>
      <p:pic>
        <p:nvPicPr>
          <p:cNvPr id="5" name="Picture 4"/>
          <p:cNvPicPr>
            <a:picLocks noChangeAspect="1"/>
          </p:cNvPicPr>
          <p:nvPr/>
        </p:nvPicPr>
        <p:blipFill>
          <a:blip r:embed="rId2"/>
          <a:stretch>
            <a:fillRect/>
          </a:stretch>
        </p:blipFill>
        <p:spPr>
          <a:xfrm>
            <a:off x="2631610" y="1984683"/>
            <a:ext cx="6574186" cy="3951506"/>
          </a:xfrm>
          <a:prstGeom prst="rect">
            <a:avLst/>
          </a:prstGeom>
        </p:spPr>
      </p:pic>
      <p:sp>
        <p:nvSpPr>
          <p:cNvPr id="6" name="Rectangle 5"/>
          <p:cNvSpPr/>
          <p:nvPr/>
        </p:nvSpPr>
        <p:spPr>
          <a:xfrm>
            <a:off x="4243156" y="5936189"/>
            <a:ext cx="3190297" cy="369332"/>
          </a:xfrm>
          <a:prstGeom prst="rect">
            <a:avLst/>
          </a:prstGeom>
        </p:spPr>
        <p:txBody>
          <a:bodyPr wrap="none">
            <a:spAutoFit/>
          </a:bodyPr>
          <a:lstStyle/>
          <a:p>
            <a:pPr algn="ctr"/>
            <a:r>
              <a:rPr lang="en-US" dirty="0"/>
              <a:t>Fig. </a:t>
            </a:r>
            <a:r>
              <a:rPr lang="en-US" dirty="0" smtClean="0"/>
              <a:t>11: </a:t>
            </a:r>
            <a:r>
              <a:rPr lang="en-US" dirty="0"/>
              <a:t>log(&lt;R^2&gt;) vs. log(N)</a:t>
            </a:r>
            <a:endParaRPr lang="en-US" dirty="0"/>
          </a:p>
        </p:txBody>
      </p:sp>
    </p:spTree>
    <p:extLst>
      <p:ext uri="{BB962C8B-B14F-4D97-AF65-F5344CB8AC3E}">
        <p14:creationId xmlns:p14="http://schemas.microsoft.com/office/powerpoint/2010/main" val="3295814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Problem</a:t>
            </a:r>
            <a:endParaRPr lang="en-US" dirty="0"/>
          </a:p>
        </p:txBody>
      </p:sp>
      <p:sp>
        <p:nvSpPr>
          <p:cNvPr id="3" name="Content Placeholder 2"/>
          <p:cNvSpPr>
            <a:spLocks noGrp="1"/>
          </p:cNvSpPr>
          <p:nvPr>
            <p:ph idx="1"/>
          </p:nvPr>
        </p:nvSpPr>
        <p:spPr/>
        <p:txBody>
          <a:bodyPr/>
          <a:lstStyle/>
          <a:p>
            <a:r>
              <a:rPr lang="en-US" b="1" dirty="0" smtClean="0"/>
              <a:t>“</a:t>
            </a:r>
            <a:r>
              <a:rPr lang="en-US" dirty="0" smtClean="0"/>
              <a:t>How </a:t>
            </a:r>
            <a:r>
              <a:rPr lang="en-US" dirty="0"/>
              <a:t>many attempts do you need to obtain at least one self-avoiding random walk of length 40? Of length 80? What is the half-life length of a SAW</a:t>
            </a:r>
            <a:r>
              <a:rPr lang="en-US" dirty="0" smtClean="0"/>
              <a:t>?”</a:t>
            </a:r>
          </a:p>
          <a:p>
            <a:r>
              <a:rPr lang="en-US" dirty="0" smtClean="0"/>
              <a:t>As per their instructions, I used a </a:t>
            </a:r>
            <a:r>
              <a:rPr lang="en-US" dirty="0" err="1" smtClean="0"/>
              <a:t>SmartSAW</a:t>
            </a:r>
            <a:r>
              <a:rPr lang="en-US" dirty="0" smtClean="0"/>
              <a:t> (doesn’t go backwards)</a:t>
            </a:r>
            <a:endParaRPr lang="en-US" dirty="0"/>
          </a:p>
        </p:txBody>
      </p:sp>
    </p:spTree>
    <p:extLst>
      <p:ext uri="{BB962C8B-B14F-4D97-AF65-F5344CB8AC3E}">
        <p14:creationId xmlns:p14="http://schemas.microsoft.com/office/powerpoint/2010/main" val="4231918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Problem Results</a:t>
            </a:r>
            <a:endParaRPr lang="en-US" dirty="0"/>
          </a:p>
        </p:txBody>
      </p:sp>
      <p:sp>
        <p:nvSpPr>
          <p:cNvPr id="3" name="Content Placeholder 2"/>
          <p:cNvSpPr>
            <a:spLocks noGrp="1"/>
          </p:cNvSpPr>
          <p:nvPr>
            <p:ph idx="1"/>
          </p:nvPr>
        </p:nvSpPr>
        <p:spPr/>
        <p:txBody>
          <a:bodyPr/>
          <a:lstStyle/>
          <a:p>
            <a:r>
              <a:rPr lang="en-US" dirty="0" smtClean="0"/>
              <a:t>N = 40 (iterations, &lt;</a:t>
            </a:r>
            <a:r>
              <a:rPr lang="en-US" dirty="0" err="1" smtClean="0"/>
              <a:t>nWalks_required</a:t>
            </a:r>
            <a:r>
              <a:rPr lang="en-US" dirty="0" smtClean="0"/>
              <a:t>&gt;)</a:t>
            </a:r>
          </a:p>
          <a:p>
            <a:pPr lvl="1"/>
            <a:r>
              <a:rPr lang="en-US" dirty="0" smtClean="0"/>
              <a:t>(10, 30.60); (100, 57.02); (1000, 51.53); (10009, 53.23)</a:t>
            </a:r>
          </a:p>
          <a:p>
            <a:r>
              <a:rPr lang="en-US" dirty="0" smtClean="0"/>
              <a:t>N = 80 </a:t>
            </a:r>
            <a:r>
              <a:rPr lang="en-US" dirty="0"/>
              <a:t>(iterations, &lt;</a:t>
            </a:r>
            <a:r>
              <a:rPr lang="en-US" dirty="0" err="1"/>
              <a:t>nWalks_required</a:t>
            </a:r>
            <a:r>
              <a:rPr lang="en-US" dirty="0"/>
              <a:t>&gt;)</a:t>
            </a:r>
          </a:p>
          <a:p>
            <a:pPr lvl="1"/>
            <a:r>
              <a:rPr lang="en-US" dirty="0" smtClean="0"/>
              <a:t>(10, 4534); (100, 8604); (420, 7169)</a:t>
            </a:r>
          </a:p>
          <a:p>
            <a:r>
              <a:rPr lang="en-US" dirty="0" smtClean="0"/>
              <a:t>Half-life on next page…</a:t>
            </a:r>
            <a:endParaRPr lang="en-US" dirty="0"/>
          </a:p>
        </p:txBody>
      </p:sp>
    </p:spTree>
    <p:extLst>
      <p:ext uri="{BB962C8B-B14F-4D97-AF65-F5344CB8AC3E}">
        <p14:creationId xmlns:p14="http://schemas.microsoft.com/office/powerpoint/2010/main" val="1951598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a:t>
            </a:r>
            <a:r>
              <a:rPr lang="en-US" dirty="0" smtClean="0"/>
              <a:t>Results (cont.) (</a:t>
            </a:r>
            <a:r>
              <a:rPr lang="en-US" dirty="0" err="1" smtClean="0"/>
              <a:t>nWalks</a:t>
            </a:r>
            <a:r>
              <a:rPr lang="en-US" dirty="0" smtClean="0"/>
              <a:t> = 10 million)</a:t>
            </a:r>
            <a:endParaRPr lang="en-US" dirty="0"/>
          </a:p>
        </p:txBody>
      </p:sp>
      <p:sp>
        <p:nvSpPr>
          <p:cNvPr id="3" name="Content Placeholder 2"/>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6074807" y="1976369"/>
            <a:ext cx="6117194" cy="3676824"/>
          </a:xfrm>
          <a:prstGeom prst="rect">
            <a:avLst/>
          </a:prstGeom>
        </p:spPr>
      </p:pic>
      <p:pic>
        <p:nvPicPr>
          <p:cNvPr id="7" name="Picture 6"/>
          <p:cNvPicPr>
            <a:picLocks noChangeAspect="1"/>
          </p:cNvPicPr>
          <p:nvPr/>
        </p:nvPicPr>
        <p:blipFill>
          <a:blip r:embed="rId3"/>
          <a:stretch>
            <a:fillRect/>
          </a:stretch>
        </p:blipFill>
        <p:spPr>
          <a:xfrm>
            <a:off x="0" y="1984683"/>
            <a:ext cx="6074807" cy="3651347"/>
          </a:xfrm>
          <a:prstGeom prst="rect">
            <a:avLst/>
          </a:prstGeom>
        </p:spPr>
      </p:pic>
      <p:sp>
        <p:nvSpPr>
          <p:cNvPr id="8" name="TextBox 7"/>
          <p:cNvSpPr txBox="1"/>
          <p:nvPr/>
        </p:nvSpPr>
        <p:spPr>
          <a:xfrm>
            <a:off x="579274" y="5618888"/>
            <a:ext cx="5261956" cy="369332"/>
          </a:xfrm>
          <a:prstGeom prst="rect">
            <a:avLst/>
          </a:prstGeom>
          <a:noFill/>
        </p:spPr>
        <p:txBody>
          <a:bodyPr wrap="square" rtlCol="0">
            <a:spAutoFit/>
          </a:bodyPr>
          <a:lstStyle/>
          <a:p>
            <a:pPr algn="ctr"/>
            <a:r>
              <a:rPr lang="en-US" dirty="0" smtClean="0"/>
              <a:t>Fig. </a:t>
            </a:r>
            <a:r>
              <a:rPr lang="en-US" dirty="0" smtClean="0"/>
              <a:t>12: </a:t>
            </a:r>
            <a:r>
              <a:rPr lang="en-US" dirty="0" err="1" smtClean="0"/>
              <a:t>nWalks</a:t>
            </a:r>
            <a:r>
              <a:rPr lang="en-US" dirty="0" smtClean="0"/>
              <a:t> vs. N (repeat of Fig. 7)</a:t>
            </a:r>
            <a:endParaRPr lang="en-US" dirty="0"/>
          </a:p>
        </p:txBody>
      </p:sp>
      <p:sp>
        <p:nvSpPr>
          <p:cNvPr id="9" name="TextBox 8"/>
          <p:cNvSpPr txBox="1"/>
          <p:nvPr/>
        </p:nvSpPr>
        <p:spPr>
          <a:xfrm>
            <a:off x="6502426" y="5619941"/>
            <a:ext cx="5261956" cy="369332"/>
          </a:xfrm>
          <a:prstGeom prst="rect">
            <a:avLst/>
          </a:prstGeom>
          <a:noFill/>
        </p:spPr>
        <p:txBody>
          <a:bodyPr wrap="square" rtlCol="0">
            <a:spAutoFit/>
          </a:bodyPr>
          <a:lstStyle/>
          <a:p>
            <a:pPr algn="ctr"/>
            <a:r>
              <a:rPr lang="en-US" dirty="0" smtClean="0"/>
              <a:t>Fig. </a:t>
            </a:r>
            <a:r>
              <a:rPr lang="en-US" smtClean="0"/>
              <a:t>13: </a:t>
            </a:r>
            <a:r>
              <a:rPr lang="en-US" dirty="0" smtClean="0"/>
              <a:t>N vs. </a:t>
            </a:r>
            <a:r>
              <a:rPr lang="en-US" dirty="0" err="1" smtClean="0"/>
              <a:t>nHalfLives</a:t>
            </a:r>
            <a:r>
              <a:rPr lang="en-US" dirty="0" smtClean="0"/>
              <a:t> </a:t>
            </a:r>
            <a:endParaRPr lang="en-US" dirty="0"/>
          </a:p>
        </p:txBody>
      </p:sp>
    </p:spTree>
    <p:extLst>
      <p:ext uri="{BB962C8B-B14F-4D97-AF65-F5344CB8AC3E}">
        <p14:creationId xmlns:p14="http://schemas.microsoft.com/office/powerpoint/2010/main" val="4100617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12088" y="2906225"/>
            <a:ext cx="9613861" cy="1080938"/>
          </a:xfrm>
        </p:spPr>
        <p:txBody>
          <a:bodyPr>
            <a:normAutofit/>
          </a:bodyPr>
          <a:lstStyle/>
          <a:p>
            <a:pPr algn="ctr"/>
            <a:r>
              <a:rPr lang="en-US" sz="7200" dirty="0" smtClean="0"/>
              <a:t>EL FIN</a:t>
            </a:r>
            <a:endParaRPr lang="en-US" sz="7200" dirty="0"/>
          </a:p>
        </p:txBody>
      </p:sp>
    </p:spTree>
    <p:extLst>
      <p:ext uri="{BB962C8B-B14F-4D97-AF65-F5344CB8AC3E}">
        <p14:creationId xmlns:p14="http://schemas.microsoft.com/office/powerpoint/2010/main" val="1517241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Consider SAWs?</a:t>
            </a:r>
            <a:endParaRPr lang="en-US" dirty="0"/>
          </a:p>
        </p:txBody>
      </p:sp>
      <p:sp>
        <p:nvSpPr>
          <p:cNvPr id="3" name="Content Placeholder 2"/>
          <p:cNvSpPr>
            <a:spLocks noGrp="1"/>
          </p:cNvSpPr>
          <p:nvPr>
            <p:ph idx="1"/>
          </p:nvPr>
        </p:nvSpPr>
        <p:spPr/>
        <p:txBody>
          <a:bodyPr/>
          <a:lstStyle/>
          <a:p>
            <a:r>
              <a:rPr lang="en-US" dirty="0" smtClean="0"/>
              <a:t>Polymers consists of monomers</a:t>
            </a:r>
          </a:p>
          <a:p>
            <a:pPr lvl="1"/>
            <a:r>
              <a:rPr lang="en-US" dirty="0" smtClean="0"/>
              <a:t>DNA / RNA: nucleotides</a:t>
            </a:r>
          </a:p>
          <a:p>
            <a:pPr lvl="1"/>
            <a:r>
              <a:rPr lang="en-US" dirty="0" smtClean="0"/>
              <a:t>Proteins: amino acids</a:t>
            </a:r>
          </a:p>
          <a:p>
            <a:r>
              <a:rPr lang="en-US" dirty="0" smtClean="0"/>
              <a:t>Excluded </a:t>
            </a:r>
            <a:r>
              <a:rPr lang="en-US" dirty="0"/>
              <a:t>volume </a:t>
            </a:r>
            <a:r>
              <a:rPr lang="en-US" dirty="0" smtClean="0"/>
              <a:t>property</a:t>
            </a:r>
          </a:p>
          <a:p>
            <a:pPr lvl="1"/>
            <a:r>
              <a:rPr lang="en-US" dirty="0" smtClean="0"/>
              <a:t>Polymer </a:t>
            </a:r>
            <a:r>
              <a:rPr lang="en-US" dirty="0"/>
              <a:t>chains cannot </a:t>
            </a:r>
            <a:r>
              <a:rPr lang="en-US" dirty="0" smtClean="0"/>
              <a:t>self-intersect</a:t>
            </a:r>
          </a:p>
          <a:p>
            <a:r>
              <a:rPr lang="en-US" dirty="0" smtClean="0"/>
              <a:t>Mid-20</a:t>
            </a:r>
            <a:r>
              <a:rPr lang="en-US" baseline="30000" dirty="0" smtClean="0"/>
              <a:t>th</a:t>
            </a:r>
            <a:r>
              <a:rPr lang="en-US" dirty="0" smtClean="0"/>
              <a:t> century: German </a:t>
            </a:r>
            <a:r>
              <a:rPr lang="en-US" dirty="0"/>
              <a:t>chemist W. </a:t>
            </a:r>
            <a:r>
              <a:rPr lang="en-US" dirty="0" smtClean="0"/>
              <a:t>Kuhn proposes random walks</a:t>
            </a:r>
          </a:p>
          <a:p>
            <a:pPr lvl="1"/>
            <a:r>
              <a:rPr lang="en-US" dirty="0" smtClean="0"/>
              <a:t>R ~ N^0.5; fractal dim = 2 (s/o to Brianna)</a:t>
            </a:r>
          </a:p>
          <a:p>
            <a:pPr lvl="1"/>
            <a:r>
              <a:rPr lang="en-US" dirty="0" smtClean="0"/>
              <a:t>But experimental evidence indicated that R grows faster than this</a:t>
            </a:r>
          </a:p>
        </p:txBody>
      </p:sp>
    </p:spTree>
    <p:extLst>
      <p:ext uri="{BB962C8B-B14F-4D97-AF65-F5344CB8AC3E}">
        <p14:creationId xmlns:p14="http://schemas.microsoft.com/office/powerpoint/2010/main" val="1026467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Consider SAWs</a:t>
            </a:r>
            <a:r>
              <a:rPr lang="en-US" dirty="0" smtClean="0"/>
              <a:t>? (cont.)</a:t>
            </a:r>
            <a:endParaRPr lang="en-US" dirty="0"/>
          </a:p>
        </p:txBody>
      </p:sp>
      <p:sp>
        <p:nvSpPr>
          <p:cNvPr id="3" name="Content Placeholder 2"/>
          <p:cNvSpPr>
            <a:spLocks noGrp="1"/>
          </p:cNvSpPr>
          <p:nvPr>
            <p:ph idx="1"/>
          </p:nvPr>
        </p:nvSpPr>
        <p:spPr/>
        <p:txBody>
          <a:bodyPr>
            <a:normAutofit/>
          </a:bodyPr>
          <a:lstStyle/>
          <a:p>
            <a:r>
              <a:rPr lang="en-US" dirty="0"/>
              <a:t>Paul Flory: need to take excluded volume prop into </a:t>
            </a:r>
            <a:r>
              <a:rPr lang="en-US" dirty="0" smtClean="0"/>
              <a:t>account</a:t>
            </a:r>
          </a:p>
          <a:p>
            <a:pPr lvl="1"/>
            <a:r>
              <a:rPr lang="en-US" dirty="0" smtClean="0"/>
              <a:t>Random </a:t>
            </a:r>
            <a:r>
              <a:rPr lang="en-US" dirty="0"/>
              <a:t>walk </a:t>
            </a:r>
            <a:r>
              <a:rPr lang="en-US" dirty="0" smtClean="0"/>
              <a:t>often entangle </a:t>
            </a:r>
            <a:r>
              <a:rPr lang="en-US" dirty="0"/>
              <a:t>while </a:t>
            </a:r>
            <a:r>
              <a:rPr lang="en-US" dirty="0" smtClean="0"/>
              <a:t>monomers bounce </a:t>
            </a:r>
            <a:r>
              <a:rPr lang="en-US" dirty="0"/>
              <a:t>away from each </a:t>
            </a:r>
            <a:r>
              <a:rPr lang="en-US" dirty="0" smtClean="0"/>
              <a:t>other</a:t>
            </a:r>
          </a:p>
          <a:p>
            <a:pPr lvl="1"/>
            <a:r>
              <a:rPr lang="en-US" dirty="0" smtClean="0"/>
              <a:t>Polymer chain free </a:t>
            </a:r>
            <a:r>
              <a:rPr lang="en-US" dirty="0"/>
              <a:t>energy </a:t>
            </a:r>
            <a:r>
              <a:rPr lang="en-US" dirty="0" smtClean="0"/>
              <a:t>= ideal gas free </a:t>
            </a:r>
            <a:r>
              <a:rPr lang="en-US" dirty="0"/>
              <a:t>energy </a:t>
            </a:r>
            <a:r>
              <a:rPr lang="en-US" dirty="0" smtClean="0"/>
              <a:t>+ random walk entropy</a:t>
            </a:r>
          </a:p>
          <a:p>
            <a:pPr lvl="1"/>
            <a:r>
              <a:rPr lang="en-US" dirty="0" smtClean="0"/>
              <a:t>Derived: R ~ N^[3/(2+d)]</a:t>
            </a:r>
          </a:p>
          <a:p>
            <a:pPr lvl="2"/>
            <a:r>
              <a:rPr lang="en-US" dirty="0" smtClean="0"/>
              <a:t>2D: R ~ N^[3/4] </a:t>
            </a:r>
            <a:r>
              <a:rPr lang="en-US" dirty="0" smtClean="0">
                <a:sym typeface="Wingdings" panose="05000000000000000000" pitchFamily="2" charset="2"/>
              </a:rPr>
              <a:t> fractal dim: 4/3</a:t>
            </a:r>
          </a:p>
          <a:p>
            <a:pPr lvl="2"/>
            <a:r>
              <a:rPr lang="en-US" dirty="0" smtClean="0">
                <a:sym typeface="Wingdings" panose="05000000000000000000" pitchFamily="2" charset="2"/>
              </a:rPr>
              <a:t>3D: R ~ N^[3/5]  fractal dim: 5/3</a:t>
            </a:r>
          </a:p>
          <a:p>
            <a:r>
              <a:rPr lang="en-US" dirty="0" smtClean="0">
                <a:sym typeface="Wingdings" panose="05000000000000000000" pitchFamily="2" charset="2"/>
              </a:rPr>
              <a:t>With advent of computers, SAWs used to check Flory’s hypothesis</a:t>
            </a:r>
          </a:p>
          <a:p>
            <a:pPr lvl="1"/>
            <a:r>
              <a:rPr lang="en-US" dirty="0" smtClean="0"/>
              <a:t>1982: Dutch </a:t>
            </a:r>
            <a:r>
              <a:rPr lang="en-US" dirty="0"/>
              <a:t>physicist B. </a:t>
            </a:r>
            <a:r>
              <a:rPr lang="en-US" dirty="0" err="1" smtClean="0"/>
              <a:t>Nienhuis</a:t>
            </a:r>
            <a:r>
              <a:rPr lang="en-US" dirty="0" smtClean="0"/>
              <a:t> showed that R ~ N^[3/4] is exact as N </a:t>
            </a:r>
            <a:r>
              <a:rPr lang="en-US" dirty="0" smtClean="0">
                <a:sym typeface="Wingdings" panose="05000000000000000000" pitchFamily="2" charset="2"/>
              </a:rPr>
              <a:t> infinity for 2D SAWs</a:t>
            </a:r>
          </a:p>
          <a:p>
            <a:pPr lvl="1"/>
            <a:r>
              <a:rPr lang="en-US" dirty="0" smtClean="0">
                <a:sym typeface="Wingdings" panose="05000000000000000000" pitchFamily="2" charset="2"/>
              </a:rPr>
              <a:t>No exact model for 3D found yet; Flory’s hypothesis may overestimate</a:t>
            </a:r>
            <a:endParaRPr lang="en-US" dirty="0"/>
          </a:p>
        </p:txBody>
      </p:sp>
    </p:spTree>
    <p:extLst>
      <p:ext uri="{BB962C8B-B14F-4D97-AF65-F5344CB8AC3E}">
        <p14:creationId xmlns:p14="http://schemas.microsoft.com/office/powerpoint/2010/main" val="2529749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Time </a:t>
            </a:r>
            <a:r>
              <a:rPr lang="en-US" dirty="0" smtClean="0">
                <a:sym typeface="Wingdings" panose="05000000000000000000" pitchFamily="2" charset="2"/>
              </a:rPr>
              <a:t></a:t>
            </a:r>
            <a:endParaRPr lang="en-US" dirty="0"/>
          </a:p>
        </p:txBody>
      </p:sp>
      <p:sp>
        <p:nvSpPr>
          <p:cNvPr id="3" name="Content Placeholder 2"/>
          <p:cNvSpPr>
            <a:spLocks noGrp="1"/>
          </p:cNvSpPr>
          <p:nvPr>
            <p:ph idx="1"/>
          </p:nvPr>
        </p:nvSpPr>
        <p:spPr/>
        <p:txBody>
          <a:bodyPr/>
          <a:lstStyle/>
          <a:p>
            <a:r>
              <a:rPr lang="en-US" dirty="0" smtClean="0"/>
              <a:t>“Find all possible random walks without self-intersections on the square lattice for length N=1,2,3, . . . and compute their mean square displacement. (In the 1940s, before the invention of computers, Japanese physicist </a:t>
            </a:r>
            <a:r>
              <a:rPr lang="en-US" dirty="0" err="1" smtClean="0"/>
              <a:t>Teramoto</a:t>
            </a:r>
            <a:r>
              <a:rPr lang="en-US" dirty="0" smtClean="0"/>
              <a:t> made these calculations by hand for N &lt;= 9. How many random walks did he study? How many years did he spend if it took him one minute to draw each random walk and to find its square displacement? (Assume he worked 8 hours a day, 5 days a week.)”</a:t>
            </a:r>
            <a:endParaRPr lang="en-US" dirty="0"/>
          </a:p>
        </p:txBody>
      </p:sp>
    </p:spTree>
    <p:extLst>
      <p:ext uri="{BB962C8B-B14F-4D97-AF65-F5344CB8AC3E}">
        <p14:creationId xmlns:p14="http://schemas.microsoft.com/office/powerpoint/2010/main" val="2544809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Results</a:t>
            </a:r>
            <a:endParaRPr lang="en-US" dirty="0"/>
          </a:p>
        </p:txBody>
      </p:sp>
      <p:sp>
        <p:nvSpPr>
          <p:cNvPr id="3" name="Content Placeholder 2"/>
          <p:cNvSpPr>
            <a:spLocks noGrp="1"/>
          </p:cNvSpPr>
          <p:nvPr>
            <p:ph idx="1"/>
          </p:nvPr>
        </p:nvSpPr>
        <p:spPr/>
        <p:txBody>
          <a:bodyPr/>
          <a:lstStyle/>
          <a:p>
            <a:r>
              <a:rPr lang="en-US" b="1" dirty="0"/>
              <a:t>At 25572 </a:t>
            </a:r>
            <a:r>
              <a:rPr lang="en-US" b="1" dirty="0" smtClean="0"/>
              <a:t>walks</a:t>
            </a:r>
            <a:r>
              <a:rPr lang="en-US" b="1" dirty="0"/>
              <a:t>, </a:t>
            </a:r>
            <a:r>
              <a:rPr lang="en-US" b="1" dirty="0" err="1"/>
              <a:t>Teramoto</a:t>
            </a:r>
            <a:r>
              <a:rPr lang="en-US" b="1" dirty="0"/>
              <a:t> spent 0.20 </a:t>
            </a:r>
            <a:r>
              <a:rPr lang="en-US" b="1" dirty="0" smtClean="0"/>
              <a:t>years working</a:t>
            </a:r>
          </a:p>
          <a:p>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0" y="2850432"/>
            <a:ext cx="5013897" cy="343197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2980" y="2849353"/>
            <a:ext cx="5270270" cy="3433052"/>
          </a:xfrm>
          <a:prstGeom prst="rect">
            <a:avLst/>
          </a:prstGeom>
        </p:spPr>
      </p:pic>
      <p:sp>
        <p:nvSpPr>
          <p:cNvPr id="6" name="TextBox 5"/>
          <p:cNvSpPr txBox="1"/>
          <p:nvPr/>
        </p:nvSpPr>
        <p:spPr>
          <a:xfrm>
            <a:off x="556290" y="6350889"/>
            <a:ext cx="5261956" cy="369332"/>
          </a:xfrm>
          <a:prstGeom prst="rect">
            <a:avLst/>
          </a:prstGeom>
          <a:noFill/>
        </p:spPr>
        <p:txBody>
          <a:bodyPr wrap="square" rtlCol="0">
            <a:spAutoFit/>
          </a:bodyPr>
          <a:lstStyle/>
          <a:p>
            <a:pPr algn="ctr"/>
            <a:r>
              <a:rPr lang="en-US" dirty="0" smtClean="0"/>
              <a:t>Fig. 1: &lt;R^2&gt; vs. N (polymerization or “length”)</a:t>
            </a:r>
            <a:endParaRPr lang="en-US" dirty="0"/>
          </a:p>
        </p:txBody>
      </p:sp>
      <p:sp>
        <p:nvSpPr>
          <p:cNvPr id="7" name="TextBox 6"/>
          <p:cNvSpPr txBox="1"/>
          <p:nvPr/>
        </p:nvSpPr>
        <p:spPr>
          <a:xfrm>
            <a:off x="6201294" y="6331356"/>
            <a:ext cx="5261956" cy="369332"/>
          </a:xfrm>
          <a:prstGeom prst="rect">
            <a:avLst/>
          </a:prstGeom>
          <a:noFill/>
        </p:spPr>
        <p:txBody>
          <a:bodyPr wrap="square" rtlCol="0">
            <a:spAutoFit/>
          </a:bodyPr>
          <a:lstStyle/>
          <a:p>
            <a:pPr algn="ctr"/>
            <a:r>
              <a:rPr lang="en-US" dirty="0" smtClean="0"/>
              <a:t>Fig. 2: </a:t>
            </a:r>
            <a:r>
              <a:rPr lang="en-US" dirty="0" err="1" smtClean="0"/>
              <a:t>nWalks</a:t>
            </a:r>
            <a:r>
              <a:rPr lang="en-US" dirty="0" smtClean="0"/>
              <a:t> vs. N</a:t>
            </a:r>
            <a:endParaRPr lang="en-US" dirty="0"/>
          </a:p>
        </p:txBody>
      </p:sp>
    </p:spTree>
    <p:extLst>
      <p:ext uri="{BB962C8B-B14F-4D97-AF65-F5344CB8AC3E}">
        <p14:creationId xmlns:p14="http://schemas.microsoft.com/office/powerpoint/2010/main" val="3295157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 3: log(&lt;R^2&gt;) </a:t>
            </a:r>
            <a:r>
              <a:rPr lang="en-US" dirty="0"/>
              <a:t>vs. </a:t>
            </a:r>
            <a:r>
              <a:rPr lang="en-US" dirty="0" smtClean="0"/>
              <a:t>log(N)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13600" y="1840739"/>
            <a:ext cx="8347301" cy="5017261"/>
          </a:xfrm>
          <a:prstGeom prst="rect">
            <a:avLst/>
          </a:prstGeom>
        </p:spPr>
      </p:pic>
      <p:sp>
        <p:nvSpPr>
          <p:cNvPr id="5" name="TextBox 4"/>
          <p:cNvSpPr txBox="1"/>
          <p:nvPr/>
        </p:nvSpPr>
        <p:spPr>
          <a:xfrm>
            <a:off x="6891253" y="517300"/>
            <a:ext cx="3599410" cy="1323439"/>
          </a:xfrm>
          <a:prstGeom prst="rect">
            <a:avLst/>
          </a:prstGeom>
          <a:noFill/>
        </p:spPr>
        <p:txBody>
          <a:bodyPr wrap="square" rtlCol="0">
            <a:spAutoFit/>
          </a:bodyPr>
          <a:lstStyle/>
          <a:p>
            <a:pPr algn="ctr"/>
            <a:r>
              <a:rPr lang="en-US" sz="1600" dirty="0" smtClean="0"/>
              <a:t>Compare to Flory Model:</a:t>
            </a:r>
          </a:p>
          <a:p>
            <a:pPr algn="ctr"/>
            <a:r>
              <a:rPr lang="en-US" sz="1600" dirty="0" smtClean="0"/>
              <a:t>-log</a:t>
            </a:r>
            <a:r>
              <a:rPr lang="en-US" sz="1600" dirty="0"/>
              <a:t>(&lt;R^2&gt;) </a:t>
            </a:r>
            <a:r>
              <a:rPr lang="en-US" sz="1600" dirty="0" smtClean="0"/>
              <a:t>= a + k*log(N)</a:t>
            </a:r>
          </a:p>
          <a:p>
            <a:pPr algn="ctr"/>
            <a:r>
              <a:rPr lang="en-US" sz="1600" dirty="0" smtClean="0"/>
              <a:t>-k (Flory) = 2*(3/4) = 1.5</a:t>
            </a:r>
          </a:p>
          <a:p>
            <a:pPr algn="ctr"/>
            <a:r>
              <a:rPr lang="en-US" sz="1600" dirty="0" smtClean="0"/>
              <a:t>-k (SAW) = 1.4162</a:t>
            </a:r>
          </a:p>
          <a:p>
            <a:pPr algn="ctr"/>
            <a:r>
              <a:rPr lang="en-US" sz="1600" dirty="0" smtClean="0"/>
              <a:t>-Error: -5.59%</a:t>
            </a:r>
            <a:endParaRPr lang="en-US" sz="1600" dirty="0"/>
          </a:p>
        </p:txBody>
      </p:sp>
    </p:spTree>
    <p:extLst>
      <p:ext uri="{BB962C8B-B14F-4D97-AF65-F5344CB8AC3E}">
        <p14:creationId xmlns:p14="http://schemas.microsoft.com/office/powerpoint/2010/main" val="2789116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 4</a:t>
            </a:r>
            <a:r>
              <a:rPr lang="en-US" dirty="0" smtClean="0"/>
              <a:t>: </a:t>
            </a:r>
            <a:r>
              <a:rPr lang="en-US" dirty="0"/>
              <a:t>log(&lt;</a:t>
            </a:r>
            <a:r>
              <a:rPr lang="en-US" dirty="0" smtClean="0"/>
              <a:t>R&gt;) </a:t>
            </a:r>
            <a:r>
              <a:rPr lang="en-US" dirty="0"/>
              <a:t>vs. log(N)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46387" y="1960654"/>
            <a:ext cx="8147795" cy="4897346"/>
          </a:xfrm>
          <a:prstGeom prst="rect">
            <a:avLst/>
          </a:prstGeom>
        </p:spPr>
      </p:pic>
      <p:sp>
        <p:nvSpPr>
          <p:cNvPr id="5" name="TextBox 4"/>
          <p:cNvSpPr txBox="1"/>
          <p:nvPr/>
        </p:nvSpPr>
        <p:spPr>
          <a:xfrm>
            <a:off x="6891253" y="517300"/>
            <a:ext cx="3599410" cy="1323439"/>
          </a:xfrm>
          <a:prstGeom prst="rect">
            <a:avLst/>
          </a:prstGeom>
          <a:noFill/>
        </p:spPr>
        <p:txBody>
          <a:bodyPr wrap="square" rtlCol="0">
            <a:spAutoFit/>
          </a:bodyPr>
          <a:lstStyle/>
          <a:p>
            <a:pPr algn="ctr"/>
            <a:r>
              <a:rPr lang="en-US" sz="1600" dirty="0" smtClean="0"/>
              <a:t>Compare to Flory Model:</a:t>
            </a:r>
          </a:p>
          <a:p>
            <a:pPr algn="ctr"/>
            <a:r>
              <a:rPr lang="en-US" sz="1600" dirty="0" smtClean="0"/>
              <a:t>-log</a:t>
            </a:r>
            <a:r>
              <a:rPr lang="en-US" sz="1600" dirty="0"/>
              <a:t>(&lt;</a:t>
            </a:r>
            <a:r>
              <a:rPr lang="en-US" sz="1600" dirty="0" smtClean="0"/>
              <a:t>R&gt;) = a + k*log(N)</a:t>
            </a:r>
          </a:p>
          <a:p>
            <a:pPr algn="ctr"/>
            <a:r>
              <a:rPr lang="en-US" sz="1600" dirty="0" smtClean="0"/>
              <a:t>-k (Flory) = 3/4 = 0.75</a:t>
            </a:r>
          </a:p>
          <a:p>
            <a:pPr algn="ctr"/>
            <a:r>
              <a:rPr lang="en-US" sz="1600" dirty="0" smtClean="0"/>
              <a:t>-k (SAW) = 0.6838</a:t>
            </a:r>
          </a:p>
          <a:p>
            <a:pPr algn="ctr"/>
            <a:r>
              <a:rPr lang="en-US" sz="1600" dirty="0" smtClean="0"/>
              <a:t>-Error: -8.83%</a:t>
            </a:r>
            <a:endParaRPr lang="en-US" sz="1600" dirty="0"/>
          </a:p>
        </p:txBody>
      </p:sp>
    </p:spTree>
    <p:extLst>
      <p:ext uri="{BB962C8B-B14F-4D97-AF65-F5344CB8AC3E}">
        <p14:creationId xmlns:p14="http://schemas.microsoft.com/office/powerpoint/2010/main" val="2448535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Variations in SAWs</a:t>
            </a:r>
            <a:endParaRPr lang="en-US" dirty="0"/>
          </a:p>
        </p:txBody>
      </p:sp>
      <p:sp>
        <p:nvSpPr>
          <p:cNvPr id="3" name="Content Placeholder 2"/>
          <p:cNvSpPr>
            <a:spLocks noGrp="1"/>
          </p:cNvSpPr>
          <p:nvPr>
            <p:ph idx="1"/>
          </p:nvPr>
        </p:nvSpPr>
        <p:spPr/>
        <p:txBody>
          <a:bodyPr/>
          <a:lstStyle/>
          <a:p>
            <a:r>
              <a:rPr lang="en-US" dirty="0"/>
              <a:t>“All </a:t>
            </a:r>
            <a:r>
              <a:rPr lang="en-US" dirty="0" smtClean="0"/>
              <a:t>SAWs </a:t>
            </a:r>
            <a:r>
              <a:rPr lang="en-US" dirty="0"/>
              <a:t>are equal, but some </a:t>
            </a:r>
            <a:r>
              <a:rPr lang="en-US" dirty="0" smtClean="0"/>
              <a:t>SAWs </a:t>
            </a:r>
            <a:r>
              <a:rPr lang="en-US" dirty="0"/>
              <a:t>are more equal than others</a:t>
            </a:r>
            <a:r>
              <a:rPr lang="en-US" dirty="0" smtClean="0"/>
              <a:t>.” – my carpenter/handyman friend Karl</a:t>
            </a:r>
          </a:p>
          <a:p>
            <a:r>
              <a:rPr lang="en-US" dirty="0" smtClean="0"/>
              <a:t>My code has four types:</a:t>
            </a:r>
          </a:p>
          <a:p>
            <a:pPr lvl="1"/>
            <a:r>
              <a:rPr lang="en-US" dirty="0" err="1" smtClean="0"/>
              <a:t>BasicSAW</a:t>
            </a:r>
            <a:r>
              <a:rPr lang="en-US" dirty="0" smtClean="0"/>
              <a:t>: all moves are possible; P(</a:t>
            </a:r>
            <a:r>
              <a:rPr lang="en-US" dirty="0" err="1" smtClean="0"/>
              <a:t>successful_SAW</a:t>
            </a:r>
            <a:r>
              <a:rPr lang="en-US" dirty="0" smtClean="0"/>
              <a:t>) = (0.66)^N</a:t>
            </a:r>
          </a:p>
          <a:p>
            <a:pPr lvl="1"/>
            <a:r>
              <a:rPr lang="en-US" dirty="0" err="1" smtClean="0"/>
              <a:t>SmartSAW</a:t>
            </a:r>
            <a:r>
              <a:rPr lang="en-US" dirty="0" smtClean="0"/>
              <a:t>: never moves backwards; </a:t>
            </a:r>
            <a:r>
              <a:rPr lang="en-US" dirty="0"/>
              <a:t>P(</a:t>
            </a:r>
            <a:r>
              <a:rPr lang="en-US" dirty="0" err="1"/>
              <a:t>successful_SAW</a:t>
            </a:r>
            <a:r>
              <a:rPr lang="en-US" dirty="0"/>
              <a:t>) = (</a:t>
            </a:r>
            <a:r>
              <a:rPr lang="en-US" dirty="0" smtClean="0"/>
              <a:t>0.88)^N</a:t>
            </a:r>
          </a:p>
          <a:p>
            <a:pPr lvl="1"/>
            <a:r>
              <a:rPr lang="en-US" dirty="0" err="1" smtClean="0"/>
              <a:t>SmarterSAW</a:t>
            </a:r>
            <a:r>
              <a:rPr lang="en-US" dirty="0" smtClean="0"/>
              <a:t>: never moves to occupied space; could still get trapped</a:t>
            </a:r>
          </a:p>
          <a:p>
            <a:pPr lvl="1"/>
            <a:r>
              <a:rPr lang="en-US" dirty="0" err="1" smtClean="0"/>
              <a:t>SmartestSAW</a:t>
            </a:r>
            <a:r>
              <a:rPr lang="en-US" dirty="0" smtClean="0"/>
              <a:t>: avoids walks that could trap itself; </a:t>
            </a:r>
            <a:r>
              <a:rPr lang="en-US" dirty="0"/>
              <a:t>P(</a:t>
            </a:r>
            <a:r>
              <a:rPr lang="en-US" dirty="0" err="1"/>
              <a:t>successful_SAW</a:t>
            </a:r>
            <a:r>
              <a:rPr lang="en-US" dirty="0"/>
              <a:t>) = 1</a:t>
            </a:r>
            <a:endParaRPr lang="en-US" dirty="0" smtClean="0"/>
          </a:p>
          <a:p>
            <a:pPr lvl="1"/>
            <a:endParaRPr lang="en-US" dirty="0"/>
          </a:p>
          <a:p>
            <a:pPr lvl="1"/>
            <a:endParaRPr lang="en-US" dirty="0"/>
          </a:p>
          <a:p>
            <a:endParaRPr lang="en-US" dirty="0"/>
          </a:p>
        </p:txBody>
      </p:sp>
    </p:spTree>
    <p:extLst>
      <p:ext uri="{BB962C8B-B14F-4D97-AF65-F5344CB8AC3E}">
        <p14:creationId xmlns:p14="http://schemas.microsoft.com/office/powerpoint/2010/main" val="2778216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Flory’s Hypothesis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4894752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2281</TotalTime>
  <Words>766</Words>
  <Application>Microsoft Office PowerPoint</Application>
  <PresentationFormat>Widescreen</PresentationFormat>
  <Paragraphs>73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vt:lpstr>
      <vt:lpstr>Berlin</vt:lpstr>
      <vt:lpstr>SAW: Let’s Play a Game…</vt:lpstr>
      <vt:lpstr>Why Consider SAWs?</vt:lpstr>
      <vt:lpstr>Why Consider SAWs? (cont.)</vt:lpstr>
      <vt:lpstr>Activity Time </vt:lpstr>
      <vt:lpstr>Activity Results</vt:lpstr>
      <vt:lpstr>Fig. 3: log(&lt;R^2&gt;) vs. log(N)</vt:lpstr>
      <vt:lpstr>Fig. 4: log(&lt;R&gt;) vs. log(N)</vt:lpstr>
      <vt:lpstr>Variations in SAWs</vt:lpstr>
      <vt:lpstr>Testing Flory’s Hypothesis</vt:lpstr>
      <vt:lpstr>BasicSAW (Total nWalks = 10 million)</vt:lpstr>
      <vt:lpstr>SmartSAW (Total nWalks = 10 million)</vt:lpstr>
      <vt:lpstr>SmarterSAW (Total nWalks = 100 thousand)</vt:lpstr>
      <vt:lpstr>SmartestSAW (nWalks_per_N = 10; Ns = [100,1000]</vt:lpstr>
      <vt:lpstr>Final Problem</vt:lpstr>
      <vt:lpstr>Final Problem Results</vt:lpstr>
      <vt:lpstr>Problem Results (cont.) (nWalks = 10 million)</vt:lpstr>
      <vt:lpstr>EL 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SAW: Let’s Play a Game…</dc:title>
  <dc:creator>Palmer, Joshua Henry</dc:creator>
  <cp:lastModifiedBy>Palmer, Joshua Henry</cp:lastModifiedBy>
  <cp:revision>22</cp:revision>
  <dcterms:created xsi:type="dcterms:W3CDTF">2016-12-05T19:05:39Z</dcterms:created>
  <dcterms:modified xsi:type="dcterms:W3CDTF">2016-12-07T17:16:05Z</dcterms:modified>
</cp:coreProperties>
</file>