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1" r:id="rId5"/>
    <p:sldId id="258" r:id="rId6"/>
    <p:sldId id="259" r:id="rId7"/>
    <p:sldId id="268" r:id="rId8"/>
    <p:sldId id="260" r:id="rId9"/>
    <p:sldId id="262" r:id="rId10"/>
    <p:sldId id="263" r:id="rId11"/>
    <p:sldId id="269" r:id="rId12"/>
    <p:sldId id="265" r:id="rId13"/>
    <p:sldId id="266" r:id="rId14"/>
    <p:sldId id="270" r:id="rId15"/>
    <p:sldId id="271" r:id="rId16"/>
    <p:sldId id="277" r:id="rId17"/>
    <p:sldId id="273" r:id="rId18"/>
    <p:sldId id="272" r:id="rId19"/>
    <p:sldId id="274" r:id="rId20"/>
    <p:sldId id="26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97882" y="0"/>
            <a:ext cx="61311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96949"/>
            <a:ext cx="12192000" cy="1493740"/>
          </a:xfrm>
          <a:prstGeom prst="rect">
            <a:avLst/>
          </a:prstGeom>
          <a:solidFill>
            <a:srgbClr val="1A3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7C69-3E19-43B7-A044-23DFF0B0A8B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C644-529E-43B4-BF4C-4636A099BD35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86149"/>
            <a:ext cx="1671851" cy="16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chapter2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2to3.html" TargetMode="External"/><Relationship Id="rId2" Type="http://schemas.openxmlformats.org/officeDocument/2006/relationships/hyperlink" Target="http://sebastianraschka.com/Articles/2014_python_2_3_key_diff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and Energy Drink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Professor Emeritus Palmer</a:t>
            </a:r>
          </a:p>
          <a:p>
            <a:r>
              <a:rPr lang="en-US" dirty="0" smtClean="0"/>
              <a:t>Vanderbilt University</a:t>
            </a:r>
          </a:p>
          <a:p>
            <a:r>
              <a:rPr lang="en-US" dirty="0" smtClean="0"/>
              <a:t>EECE Dept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0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Indexing, slicing</a:t>
            </a:r>
            <a:r>
              <a:rPr lang="en-US" dirty="0"/>
              <a:t>, appending, </a:t>
            </a:r>
            <a:r>
              <a:rPr lang="en-US" dirty="0" smtClean="0"/>
              <a:t>removing, sorting (*caveat*)</a:t>
            </a:r>
          </a:p>
          <a:p>
            <a:r>
              <a:rPr lang="en-US" dirty="0"/>
              <a:t>min(), max(), </a:t>
            </a:r>
            <a:r>
              <a:rPr lang="en-US" dirty="0" err="1"/>
              <a:t>len</a:t>
            </a:r>
            <a:r>
              <a:rPr lang="en-US" dirty="0"/>
              <a:t>(), sum(), range(</a:t>
            </a:r>
            <a:r>
              <a:rPr lang="en-US" dirty="0" err="1"/>
              <a:t>a,b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advanced: list comprehensions, split(), join()</a:t>
            </a:r>
          </a:p>
          <a:p>
            <a:r>
              <a:rPr lang="en-US" dirty="0" smtClean="0"/>
              <a:t>DANGER!!!</a:t>
            </a:r>
          </a:p>
          <a:p>
            <a:pPr lvl="1"/>
            <a:r>
              <a:rPr lang="en-US" dirty="0" smtClean="0"/>
              <a:t>“l1 = l2” vs. “l1 = list(l2)” or “l1 = l2[:]”</a:t>
            </a:r>
          </a:p>
          <a:p>
            <a:pPr lvl="1"/>
            <a:r>
              <a:rPr lang="en-US" dirty="0" smtClean="0"/>
              <a:t>More robust alternative: from copy import copy </a:t>
            </a:r>
          </a:p>
          <a:p>
            <a:pPr lvl="2"/>
            <a:r>
              <a:rPr lang="en-US" dirty="0" smtClean="0"/>
              <a:t>l1 = copy(l2)</a:t>
            </a:r>
          </a:p>
          <a:p>
            <a:r>
              <a:rPr lang="en-US" dirty="0" smtClean="0"/>
              <a:t>Comparison with tuples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15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Flow (</a:t>
            </a:r>
            <a:r>
              <a:rPr lang="en-US" dirty="0" smtClean="0">
                <a:hlinkClick r:id="rId2"/>
              </a:rPr>
              <a:t>workshop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conditional statement holds, then execute the subsequent block of code</a:t>
            </a:r>
          </a:p>
          <a:p>
            <a:r>
              <a:rPr lang="en-US" dirty="0" smtClean="0"/>
              <a:t>Conditional statements:</a:t>
            </a:r>
          </a:p>
          <a:p>
            <a:pPr lvl="1"/>
            <a:r>
              <a:rPr lang="en-US" dirty="0" smtClean="0"/>
              <a:t>Evaluate to True or False</a:t>
            </a:r>
          </a:p>
          <a:p>
            <a:pPr lvl="1"/>
            <a:r>
              <a:rPr lang="en-US" dirty="0" smtClean="0"/>
              <a:t>Operators:</a:t>
            </a:r>
          </a:p>
          <a:p>
            <a:pPr lvl="2"/>
            <a:r>
              <a:rPr lang="en-US" dirty="0" smtClean="0"/>
              <a:t>and, or, not, in, is*, ==, !=, &lt;=, etc.</a:t>
            </a:r>
          </a:p>
          <a:p>
            <a:r>
              <a:rPr lang="en-US" dirty="0" smtClean="0"/>
              <a:t>Importance of indenting</a:t>
            </a:r>
          </a:p>
          <a:p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-…-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Iterate through an </a:t>
            </a:r>
            <a:r>
              <a:rPr lang="en-US" dirty="0" err="1" smtClean="0"/>
              <a:t>iterable</a:t>
            </a:r>
            <a:endParaRPr lang="en-US" dirty="0" smtClean="0"/>
          </a:p>
          <a:p>
            <a:pPr lvl="2"/>
            <a:r>
              <a:rPr lang="en-US" dirty="0" smtClean="0"/>
              <a:t>Lists, sets, tuples, etc.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/>
              <a:t>x</a:t>
            </a:r>
            <a:r>
              <a:rPr lang="en-US" dirty="0" err="1" smtClean="0"/>
              <a:t>range</a:t>
            </a:r>
            <a:r>
              <a:rPr lang="en-US" dirty="0" smtClean="0"/>
              <a:t> vs. range</a:t>
            </a:r>
          </a:p>
          <a:p>
            <a:r>
              <a:rPr lang="en-US" dirty="0" smtClean="0"/>
              <a:t>While: check condition</a:t>
            </a:r>
          </a:p>
          <a:p>
            <a:r>
              <a:rPr lang="en-US" dirty="0"/>
              <a:t>Importance of </a:t>
            </a:r>
            <a:r>
              <a:rPr lang="en-US" dirty="0" smtClean="0"/>
              <a:t>indenting</a:t>
            </a:r>
          </a:p>
          <a:p>
            <a:pPr lvl="1"/>
            <a:r>
              <a:rPr lang="en-US" dirty="0" smtClean="0"/>
              <a:t>Weird errors --- especially from copy/paste</a:t>
            </a:r>
          </a:p>
          <a:p>
            <a:pPr lvl="1"/>
            <a:r>
              <a:rPr lang="en-US" dirty="0" smtClean="0"/>
              <a:t>Be consistent: use tabs or use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1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vs. keyword arguments</a:t>
            </a:r>
          </a:p>
          <a:p>
            <a:r>
              <a:rPr lang="en-US" dirty="0" smtClean="0"/>
              <a:t>Power of default arguments</a:t>
            </a:r>
          </a:p>
          <a:p>
            <a:pPr lvl="1"/>
            <a:r>
              <a:rPr lang="en-US" dirty="0" smtClean="0"/>
              <a:t>Expressiveness, function overloading</a:t>
            </a:r>
          </a:p>
          <a:p>
            <a:r>
              <a:rPr lang="en-US" dirty="0" smtClean="0"/>
              <a:t>Aside: arbitrary arguments --- 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endParaRPr lang="en-US" dirty="0" smtClean="0"/>
          </a:p>
          <a:p>
            <a:r>
              <a:rPr lang="en-US" dirty="0" smtClean="0"/>
              <a:t>Can only return one object</a:t>
            </a:r>
          </a:p>
          <a:p>
            <a:pPr lvl="1"/>
            <a:r>
              <a:rPr lang="en-US" dirty="0" smtClean="0"/>
              <a:t>But this object can be anything --- e.g. tuple</a:t>
            </a:r>
          </a:p>
          <a:p>
            <a:r>
              <a:rPr lang="en-US" dirty="0" err="1" smtClean="0"/>
              <a:t>function_name_convention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2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 (OOP)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object?</a:t>
            </a:r>
          </a:p>
          <a:p>
            <a:pPr lvl="1"/>
            <a:r>
              <a:rPr lang="en-US" dirty="0" smtClean="0"/>
              <a:t>Member data</a:t>
            </a:r>
          </a:p>
          <a:p>
            <a:pPr lvl="1"/>
            <a:r>
              <a:rPr lang="en-US" dirty="0" smtClean="0"/>
              <a:t>Functions that act on this data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Structured code </a:t>
            </a:r>
            <a:r>
              <a:rPr lang="en-US" dirty="0" smtClean="0">
                <a:sym typeface="Wingdings" panose="05000000000000000000" pitchFamily="2" charset="2"/>
              </a:rPr>
              <a:t> better planning, easier maintenance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Encapsulation, inheritance  easy to reuse / extend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 smtClean="0"/>
              <a:t>Effort (especially for beginner coders)</a:t>
            </a:r>
          </a:p>
          <a:p>
            <a:pPr lvl="1"/>
            <a:r>
              <a:rPr lang="en-US" dirty="0" smtClean="0"/>
              <a:t>Performance (mostly outdated)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2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__(self, 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Inheritance --- note Python 2 vs. 3</a:t>
            </a:r>
          </a:p>
          <a:p>
            <a:r>
              <a:rPr lang="en-US" dirty="0" smtClean="0"/>
              <a:t>Static vs. instance members</a:t>
            </a:r>
          </a:p>
          <a:p>
            <a:r>
              <a:rPr lang="en-US" dirty="0" smtClean="0"/>
              <a:t>// remove Making a class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/>
              <a:t>Define __</a:t>
            </a:r>
            <a:r>
              <a:rPr lang="en-US" dirty="0" err="1" smtClean="0"/>
              <a:t>iter</a:t>
            </a:r>
            <a:r>
              <a:rPr lang="en-US" dirty="0" smtClean="0"/>
              <a:t>__(self), next(self) methods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Structs</a:t>
            </a:r>
            <a:r>
              <a:rPr lang="en-US" dirty="0" smtClean="0"/>
              <a:t>”: from collections import </a:t>
            </a:r>
            <a:r>
              <a:rPr lang="en-US" dirty="0" err="1" smtClean="0"/>
              <a:t>namedtuple</a:t>
            </a:r>
            <a:endParaRPr lang="en-US" dirty="0" smtClean="0"/>
          </a:p>
          <a:p>
            <a:r>
              <a:rPr lang="en-US" dirty="0" smtClean="0"/>
              <a:t>Aside: </a:t>
            </a:r>
            <a:r>
              <a:rPr lang="en-US" dirty="0"/>
              <a:t>No built-in support for making members private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--- </a:t>
            </a:r>
            <a:r>
              <a:rPr lang="en-US" dirty="0" err="1" smtClean="0"/>
              <a:t>Shoutout</a:t>
            </a:r>
            <a:r>
              <a:rPr lang="en-US" dirty="0" smtClean="0"/>
              <a:t> to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tool</a:t>
            </a:r>
          </a:p>
          <a:p>
            <a:r>
              <a:rPr lang="en-US" dirty="0" smtClean="0"/>
              <a:t>Can import functions, classes, global variables, etc.</a:t>
            </a:r>
          </a:p>
          <a:p>
            <a:r>
              <a:rPr lang="en-US" dirty="0" smtClean="0"/>
              <a:t>Don’t clutter namespace or accidentally override functions</a:t>
            </a:r>
          </a:p>
          <a:p>
            <a:pPr lvl="1"/>
            <a:r>
              <a:rPr lang="en-US" dirty="0" smtClean="0"/>
              <a:t>Can use “import </a:t>
            </a:r>
            <a:r>
              <a:rPr lang="en-US" i="1" dirty="0" err="1" smtClean="0"/>
              <a:t>module_name</a:t>
            </a:r>
            <a:r>
              <a:rPr lang="en-US" dirty="0" smtClean="0"/>
              <a:t> </a:t>
            </a:r>
            <a:r>
              <a:rPr lang="en-US" b="1" u="sng" dirty="0" smtClean="0"/>
              <a:t>as</a:t>
            </a:r>
            <a:r>
              <a:rPr lang="en-US" dirty="0" smtClean="0"/>
              <a:t> </a:t>
            </a:r>
            <a:r>
              <a:rPr lang="en-US" i="1" dirty="0" err="1" smtClean="0"/>
              <a:t>mn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Avoid “from </a:t>
            </a:r>
            <a:r>
              <a:rPr lang="en-US" i="1" dirty="0" err="1" smtClean="0"/>
              <a:t>module_name</a:t>
            </a:r>
            <a:r>
              <a:rPr lang="en-US" dirty="0" smtClean="0"/>
              <a:t> import * ” </a:t>
            </a:r>
          </a:p>
          <a:p>
            <a:r>
              <a:rPr lang="en-US" dirty="0" smtClean="0"/>
              <a:t>How to import your own files</a:t>
            </a:r>
          </a:p>
          <a:p>
            <a:pPr lvl="1"/>
            <a:r>
              <a:rPr lang="en-US" dirty="0" smtClean="0"/>
              <a:t>Easy if in same directory </a:t>
            </a:r>
          </a:p>
          <a:p>
            <a:pPr lvl="1"/>
            <a:r>
              <a:rPr lang="en-US" dirty="0" err="1" smtClean="0"/>
              <a:t>sys.path.append</a:t>
            </a:r>
            <a:r>
              <a:rPr lang="en-US" dirty="0" smtClean="0"/>
              <a:t>() if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5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6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Control Flow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Structure - OOP</a:t>
            </a:r>
            <a:endParaRPr lang="en-US" dirty="0" smtClean="0"/>
          </a:p>
          <a:p>
            <a:r>
              <a:rPr lang="en-US" dirty="0" smtClean="0"/>
              <a:t>I/O</a:t>
            </a:r>
          </a:p>
          <a:p>
            <a:r>
              <a:rPr lang="en-US" dirty="0" smtClean="0"/>
              <a:t>Catching Pokémon…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user</a:t>
            </a:r>
          </a:p>
          <a:p>
            <a:pPr lvl="1"/>
            <a:r>
              <a:rPr lang="en-US" dirty="0" smtClean="0"/>
              <a:t>input() vs. </a:t>
            </a:r>
            <a:r>
              <a:rPr lang="en-US" dirty="0" err="1" smtClean="0"/>
              <a:t>raw_input</a:t>
            </a:r>
            <a:r>
              <a:rPr lang="en-US" dirty="0" smtClean="0"/>
              <a:t>() in Python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From a file</a:t>
            </a:r>
          </a:p>
          <a:p>
            <a:pPr lvl="1"/>
            <a:r>
              <a:rPr lang="en-US" dirty="0" smtClean="0"/>
              <a:t>with open(‘path/to/</a:t>
            </a:r>
            <a:r>
              <a:rPr lang="en-US" dirty="0" err="1" smtClean="0"/>
              <a:t>file.ext</a:t>
            </a:r>
            <a:r>
              <a:rPr lang="en-US" dirty="0" smtClean="0"/>
              <a:t>’, OPTION) as f:</a:t>
            </a:r>
          </a:p>
          <a:p>
            <a:pPr lvl="1"/>
            <a:r>
              <a:rPr lang="en-US" dirty="0" smtClean="0"/>
              <a:t>“with” opens and closes the file when appropriate</a:t>
            </a:r>
          </a:p>
          <a:p>
            <a:pPr lvl="1"/>
            <a:r>
              <a:rPr lang="en-US" dirty="0" smtClean="0"/>
              <a:t>Windows: </a:t>
            </a:r>
            <a:r>
              <a:rPr lang="en-US" b="1" dirty="0" err="1" smtClean="0"/>
              <a:t>r</a:t>
            </a:r>
            <a:r>
              <a:rPr lang="en-US" dirty="0" err="1" smtClean="0"/>
              <a:t>‘path</a:t>
            </a:r>
            <a:r>
              <a:rPr lang="en-US" dirty="0" smtClean="0"/>
              <a:t>\with\backslashes’</a:t>
            </a:r>
          </a:p>
          <a:p>
            <a:pPr lvl="1"/>
            <a:r>
              <a:rPr lang="en-US" dirty="0" smtClean="0"/>
              <a:t>read(), </a:t>
            </a:r>
            <a:r>
              <a:rPr lang="en-US" dirty="0" err="1" smtClean="0"/>
              <a:t>readlines</a:t>
            </a:r>
            <a:r>
              <a:rPr lang="en-US" dirty="0" smtClean="0"/>
              <a:t>()*, for-loop, </a:t>
            </a:r>
            <a:r>
              <a:rPr lang="en-US" dirty="0" err="1" smtClean="0"/>
              <a:t>rstrip</a:t>
            </a:r>
            <a:r>
              <a:rPr lang="en-US" dirty="0" smtClean="0"/>
              <a:t>(); scope outside “with” block</a:t>
            </a:r>
          </a:p>
          <a:p>
            <a:pPr lvl="1"/>
            <a:r>
              <a:rPr lang="en-US" dirty="0" smtClean="0"/>
              <a:t>Caution: need to typecast if string is NOT desired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8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console:</a:t>
            </a:r>
          </a:p>
          <a:p>
            <a:pPr lvl="1"/>
            <a:r>
              <a:rPr lang="en-US" dirty="0" smtClean="0"/>
              <a:t>Python 2: print ‘hi world’ vs. print ‘hi world’</a:t>
            </a:r>
            <a:r>
              <a:rPr lang="en-US" b="1" dirty="0" smtClean="0"/>
              <a:t>,</a:t>
            </a:r>
          </a:p>
          <a:p>
            <a:pPr lvl="1"/>
            <a:r>
              <a:rPr lang="en-US" dirty="0" smtClean="0"/>
              <a:t>Python 3: print(‘hi world’, end=‘’)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ys.stdout.write</a:t>
            </a:r>
            <a:r>
              <a:rPr lang="en-US" dirty="0" smtClean="0"/>
              <a:t>(‘hi world’)</a:t>
            </a:r>
          </a:p>
          <a:p>
            <a:r>
              <a:rPr lang="en-US" dirty="0" smtClean="0"/>
              <a:t>To file:</a:t>
            </a:r>
          </a:p>
          <a:p>
            <a:pPr lvl="1"/>
            <a:r>
              <a:rPr lang="en-US" dirty="0" smtClean="0"/>
              <a:t>with open(‘file.txt’, ‘w(b)’ OR ‘a’) as f:</a:t>
            </a:r>
          </a:p>
          <a:p>
            <a:pPr lvl="1"/>
            <a:r>
              <a:rPr lang="en-US" dirty="0" smtClean="0"/>
              <a:t>write(), </a:t>
            </a:r>
            <a:r>
              <a:rPr lang="en-US" dirty="0" err="1" smtClean="0"/>
              <a:t>writelines</a:t>
            </a:r>
            <a:r>
              <a:rPr lang="en-US" dirty="0" smtClean="0"/>
              <a:t>()*, </a:t>
            </a:r>
            <a:r>
              <a:rPr lang="en-US" dirty="0" err="1" smtClean="0"/>
              <a:t>json.dump</a:t>
            </a:r>
            <a:r>
              <a:rPr lang="en-US" dirty="0" smtClean="0"/>
              <a:t>(data, f), </a:t>
            </a:r>
            <a:r>
              <a:rPr lang="en-US" dirty="0" err="1" smtClean="0"/>
              <a:t>csv.writer.writerows</a:t>
            </a:r>
            <a:r>
              <a:rPr lang="en-US" dirty="0" smtClean="0"/>
              <a:t>(data)</a:t>
            </a:r>
          </a:p>
          <a:p>
            <a:pPr lvl="1"/>
            <a:r>
              <a:rPr lang="en-US" dirty="0" smtClean="0"/>
              <a:t>Example with try-except block to catch </a:t>
            </a:r>
            <a:r>
              <a:rPr lang="en-US" dirty="0" err="1" smtClean="0"/>
              <a:t>FileNotFound</a:t>
            </a:r>
            <a:r>
              <a:rPr lang="en-US" dirty="0" smtClean="0"/>
              <a:t> 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5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Pokémon Go python app…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1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Python – Which Version?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</a:p>
          <a:p>
            <a:pPr lvl="1"/>
            <a:r>
              <a:rPr lang="en-US" dirty="0" smtClean="0"/>
              <a:t>print ‘…’ statement vs print(‘…’) function</a:t>
            </a:r>
          </a:p>
          <a:p>
            <a:pPr lvl="1"/>
            <a:r>
              <a:rPr lang="en-US" dirty="0" err="1" smtClean="0"/>
              <a:t>xrange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vs range(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Integer division</a:t>
            </a:r>
          </a:p>
          <a:p>
            <a:pPr lvl="1"/>
            <a:r>
              <a:rPr lang="en-US" dirty="0" smtClean="0"/>
              <a:t>Exhaustive list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/>
              <a:t>Not terribly important </a:t>
            </a:r>
            <a:r>
              <a:rPr lang="en-US" dirty="0" smtClean="0"/>
              <a:t>differences</a:t>
            </a:r>
          </a:p>
          <a:p>
            <a:r>
              <a:rPr lang="en-US" dirty="0" smtClean="0"/>
              <a:t>Easy workarounds for portability</a:t>
            </a:r>
            <a:endParaRPr lang="en-US" dirty="0"/>
          </a:p>
          <a:p>
            <a:pPr lvl="1"/>
            <a:r>
              <a:rPr lang="en-US" dirty="0" smtClean="0"/>
              <a:t>import __future__</a:t>
            </a:r>
          </a:p>
          <a:p>
            <a:pPr lvl="1"/>
            <a:r>
              <a:rPr lang="en-US" dirty="0" smtClean="0">
                <a:hlinkClick r:id="rId3"/>
              </a:rPr>
              <a:t>2to3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Easiest: only </a:t>
            </a:r>
            <a:r>
              <a:rPr lang="en-US" dirty="0"/>
              <a:t>use features common to </a:t>
            </a:r>
            <a:r>
              <a:rPr lang="en-US" dirty="0" smtClean="0"/>
              <a:t>both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– IDE or Nah?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terribly necessary; just need:</a:t>
            </a:r>
          </a:p>
          <a:p>
            <a:pPr lvl="1"/>
            <a:r>
              <a:rPr lang="en-US" dirty="0" smtClean="0"/>
              <a:t>Text editor (Atom, </a:t>
            </a:r>
            <a:r>
              <a:rPr lang="en-US" dirty="0" err="1" smtClean="0"/>
              <a:t>SublimeText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Command Prompt (Mac/Windows built-in shells, </a:t>
            </a:r>
            <a:r>
              <a:rPr lang="en-US" dirty="0" err="1" smtClean="0"/>
              <a:t>Git</a:t>
            </a:r>
            <a:r>
              <a:rPr lang="en-US" dirty="0" smtClean="0"/>
              <a:t> Bash, etc.)</a:t>
            </a:r>
          </a:p>
          <a:p>
            <a:r>
              <a:rPr lang="en-US" dirty="0" smtClean="0"/>
              <a:t>But IDEs can make coding faster (e.g. tab completion)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endParaRPr lang="en-US" dirty="0" smtClean="0"/>
          </a:p>
          <a:p>
            <a:r>
              <a:rPr lang="en-US" dirty="0" smtClean="0"/>
              <a:t>Distributions (e.g. Anaconda, Python(</a:t>
            </a:r>
            <a:r>
              <a:rPr lang="en-US" dirty="0" err="1" smtClean="0"/>
              <a:t>x,y</a:t>
            </a:r>
            <a:r>
              <a:rPr lang="en-US" dirty="0" smtClean="0"/>
              <a:t>), etc.) include: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ython source code (super important)</a:t>
            </a:r>
          </a:p>
          <a:p>
            <a:pPr lvl="1"/>
            <a:r>
              <a:rPr lang="en-US" dirty="0" smtClean="0"/>
              <a:t>IDE (maybe important)</a:t>
            </a:r>
          </a:p>
          <a:p>
            <a:pPr lvl="1"/>
            <a:r>
              <a:rPr lang="en-US" dirty="0" smtClean="0"/>
              <a:t>Useful modules (</a:t>
            </a:r>
            <a:r>
              <a:rPr lang="en-US" dirty="0"/>
              <a:t>fairly </a:t>
            </a:r>
            <a:r>
              <a:rPr lang="en-US" dirty="0" smtClean="0"/>
              <a:t>important)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hi_world.py &amp; Python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988"/>
          </a:xfrm>
        </p:spPr>
        <p:txBody>
          <a:bodyPr>
            <a:normAutofit/>
          </a:bodyPr>
          <a:lstStyle/>
          <a:p>
            <a:r>
              <a:rPr lang="en-US" dirty="0" smtClean="0"/>
              <a:t>Can use </a:t>
            </a:r>
            <a:r>
              <a:rPr lang="en-US" dirty="0"/>
              <a:t>“Real-Time” </a:t>
            </a:r>
            <a:r>
              <a:rPr lang="en-US" dirty="0" smtClean="0"/>
              <a:t>Python Interpreter to quickly debug / test</a:t>
            </a:r>
          </a:p>
          <a:p>
            <a:pPr lvl="1"/>
            <a:r>
              <a:rPr lang="en-US" dirty="0" smtClean="0"/>
              <a:t>Aside: usually code compiled just-in-time to bytecode and interpreted</a:t>
            </a:r>
          </a:p>
          <a:p>
            <a:r>
              <a:rPr lang="en-US" dirty="0" smtClean="0"/>
              <a:t>Sans IDE</a:t>
            </a:r>
          </a:p>
          <a:p>
            <a:pPr lvl="1"/>
            <a:r>
              <a:rPr lang="en-US" dirty="0" smtClean="0"/>
              <a:t>Sublime Text</a:t>
            </a:r>
            <a:endParaRPr lang="en-US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lvl="2"/>
            <a:r>
              <a:rPr lang="en-US" dirty="0"/>
              <a:t>Execute </a:t>
            </a:r>
            <a:r>
              <a:rPr lang="en-US" dirty="0" smtClean="0"/>
              <a:t>script: “python hi_world.py” (***make sure it is executable)</a:t>
            </a:r>
          </a:p>
          <a:p>
            <a:pPr lvl="2"/>
            <a:r>
              <a:rPr lang="en-US" dirty="0" smtClean="0"/>
              <a:t>Simply type “python” to run </a:t>
            </a:r>
            <a:r>
              <a:rPr lang="en-US" dirty="0"/>
              <a:t>Python Interpreter </a:t>
            </a:r>
            <a:endParaRPr lang="en-US" dirty="0" smtClean="0"/>
          </a:p>
          <a:p>
            <a:r>
              <a:rPr lang="en-US" dirty="0" smtClean="0"/>
              <a:t>With IDE</a:t>
            </a:r>
          </a:p>
          <a:p>
            <a:pPr lvl="1"/>
            <a:r>
              <a:rPr lang="en-US" dirty="0" err="1" smtClean="0"/>
              <a:t>Spyder</a:t>
            </a:r>
            <a:endParaRPr lang="en-US" dirty="0" smtClean="0"/>
          </a:p>
          <a:p>
            <a:pPr lvl="2"/>
            <a:r>
              <a:rPr lang="en-US" dirty="0" smtClean="0"/>
              <a:t>Execute script</a:t>
            </a:r>
          </a:p>
          <a:p>
            <a:pPr lvl="2"/>
            <a:r>
              <a:rPr lang="en-US" dirty="0" smtClean="0"/>
              <a:t>Built-in </a:t>
            </a:r>
            <a:r>
              <a:rPr lang="en-US" dirty="0" err="1" smtClean="0"/>
              <a:t>iPython</a:t>
            </a:r>
            <a:r>
              <a:rPr lang="en-US" dirty="0" smtClean="0"/>
              <a:t> --- python shell == </a:t>
            </a:r>
            <a:r>
              <a:rPr lang="en-US" dirty="0"/>
              <a:t>Python Interpreter </a:t>
            </a:r>
          </a:p>
        </p:txBody>
      </p:sp>
    </p:spTree>
    <p:extLst>
      <p:ext uri="{BB962C8B-B14F-4D97-AF65-F5344CB8AC3E}">
        <p14:creationId xmlns:p14="http://schemas.microsoft.com/office/powerpoint/2010/main" val="19784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988"/>
          </a:xfrm>
        </p:spPr>
        <p:txBody>
          <a:bodyPr>
            <a:normAutofit/>
          </a:bodyPr>
          <a:lstStyle/>
          <a:p>
            <a:r>
              <a:rPr lang="en-US" dirty="0" smtClean="0"/>
              <a:t>Dynamically but strongly-typed</a:t>
            </a:r>
          </a:p>
          <a:p>
            <a:r>
              <a:rPr lang="en-US" dirty="0" smtClean="0"/>
              <a:t>Primitive</a:t>
            </a:r>
          </a:p>
          <a:p>
            <a:pPr lvl="1"/>
            <a:r>
              <a:rPr lang="en-US" dirty="0" smtClean="0"/>
              <a:t>Integer, float --- review assignment and operators (=, +=, %, //, etc.)</a:t>
            </a:r>
          </a:p>
          <a:p>
            <a:pPr lvl="1"/>
            <a:r>
              <a:rPr lang="en-US" dirty="0" smtClean="0"/>
              <a:t>Boolean (True or False --- note capital letters)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Built-in</a:t>
            </a:r>
          </a:p>
          <a:p>
            <a:pPr lvl="2"/>
            <a:r>
              <a:rPr lang="en-US" dirty="0"/>
              <a:t>String </a:t>
            </a:r>
            <a:r>
              <a:rPr lang="en-US" dirty="0" smtClean="0"/>
              <a:t>“…” or ‘…’ --- characters, ordered</a:t>
            </a:r>
            <a:endParaRPr lang="en-US" dirty="0"/>
          </a:p>
          <a:p>
            <a:pPr lvl="2"/>
            <a:r>
              <a:rPr lang="en-US" dirty="0" smtClean="0"/>
              <a:t>List: [] --- ordered</a:t>
            </a:r>
          </a:p>
          <a:p>
            <a:pPr lvl="2"/>
            <a:r>
              <a:rPr lang="en-US" dirty="0" smtClean="0"/>
              <a:t>Tuple: () --- ordered</a:t>
            </a:r>
          </a:p>
          <a:p>
            <a:pPr lvl="2"/>
            <a:r>
              <a:rPr lang="en-US" dirty="0" smtClean="0"/>
              <a:t>Dictionary: {k1 : v1, … , </a:t>
            </a:r>
            <a:r>
              <a:rPr lang="en-US" dirty="0" err="1" smtClean="0"/>
              <a:t>kn</a:t>
            </a:r>
            <a:r>
              <a:rPr lang="en-US" dirty="0" smtClean="0"/>
              <a:t> : </a:t>
            </a:r>
            <a:r>
              <a:rPr lang="en-US" dirty="0" err="1" smtClean="0"/>
              <a:t>vn</a:t>
            </a:r>
            <a:r>
              <a:rPr lang="en-US" dirty="0" smtClean="0"/>
              <a:t>} --- unordered</a:t>
            </a:r>
          </a:p>
          <a:p>
            <a:pPr lvl="2"/>
            <a:r>
              <a:rPr lang="en-US" dirty="0" smtClean="0"/>
              <a:t>Set: {} --- unordered</a:t>
            </a:r>
          </a:p>
          <a:p>
            <a:pPr lvl="1"/>
            <a:r>
              <a:rPr lang="en-US" dirty="0" smtClean="0"/>
              <a:t>Other Classes (more on this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</a:p>
          <a:p>
            <a:pPr lvl="1"/>
            <a:r>
              <a:rPr lang="en-US" dirty="0" smtClean="0"/>
              <a:t>List, set, dictionary</a:t>
            </a:r>
          </a:p>
          <a:p>
            <a:r>
              <a:rPr lang="en-US" dirty="0" smtClean="0"/>
              <a:t>Immutable = </a:t>
            </a:r>
            <a:r>
              <a:rPr lang="en-US" dirty="0" err="1" smtClean="0"/>
              <a:t>Hashable</a:t>
            </a:r>
            <a:endParaRPr lang="en-US" dirty="0" smtClean="0"/>
          </a:p>
          <a:p>
            <a:pPr lvl="1"/>
            <a:r>
              <a:rPr lang="en-US" dirty="0" smtClean="0"/>
              <a:t>string, tuple, </a:t>
            </a:r>
            <a:r>
              <a:rPr lang="en-US" dirty="0" err="1" smtClean="0"/>
              <a:t>frozenset</a:t>
            </a:r>
            <a:endParaRPr lang="en-US" dirty="0" smtClean="0"/>
          </a:p>
          <a:p>
            <a:pPr lvl="1"/>
            <a:r>
              <a:rPr lang="en-US" dirty="0" smtClean="0"/>
              <a:t>Valid types for dictionary keys</a:t>
            </a:r>
          </a:p>
          <a:p>
            <a:r>
              <a:rPr lang="en-US" dirty="0" smtClean="0"/>
              <a:t>Type-casting</a:t>
            </a:r>
          </a:p>
          <a:p>
            <a:r>
              <a:rPr lang="en-US" dirty="0" smtClean="0"/>
              <a:t>Pass-by-reference dangers</a:t>
            </a:r>
          </a:p>
          <a:p>
            <a:r>
              <a:rPr lang="en-US" dirty="0" smtClean="0"/>
              <a:t>Google-Fu and Python interpreter == your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29548"/>
      </p:ext>
    </p:extLst>
  </p:cSld>
  <p:clrMapOvr>
    <a:masterClrMapping/>
  </p:clrMapOvr>
</p:sld>
</file>

<file path=ppt/theme/theme1.xml><?xml version="1.0" encoding="utf-8"?>
<a:theme xmlns:a="http://schemas.openxmlformats.org/drawingml/2006/main" name="VandyHacks Basic">
  <a:themeElements>
    <a:clrScheme name="VandyHacks Basic">
      <a:dk1>
        <a:srgbClr val="1A3244"/>
      </a:dk1>
      <a:lt1>
        <a:srgbClr val="FFFFFF"/>
      </a:lt1>
      <a:dk2>
        <a:srgbClr val="B6D65F"/>
      </a:dk2>
      <a:lt2>
        <a:srgbClr val="99D6D3"/>
      </a:lt2>
      <a:accent1>
        <a:srgbClr val="1A3244"/>
      </a:accent1>
      <a:accent2>
        <a:srgbClr val="99D6D3"/>
      </a:accent2>
      <a:accent3>
        <a:srgbClr val="B6D65F"/>
      </a:accent3>
      <a:accent4>
        <a:srgbClr val="FFFFFF"/>
      </a:accent4>
      <a:accent5>
        <a:srgbClr val="99D6D3"/>
      </a:accent5>
      <a:accent6>
        <a:srgbClr val="B6D65F"/>
      </a:accent6>
      <a:hlink>
        <a:srgbClr val="1A3244"/>
      </a:hlink>
      <a:folHlink>
        <a:srgbClr val="1A3244"/>
      </a:folHlink>
    </a:clrScheme>
    <a:fontScheme name="VandyHacks Basic">
      <a:majorFont>
        <a:latin typeface="Sofia Pro Condensed SemiBold"/>
        <a:ea typeface=""/>
        <a:cs typeface=""/>
      </a:majorFont>
      <a:minorFont>
        <a:latin typeface="Sofia Pro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dyHacks Basic" id="{D8F95C95-7AB0-4952-9268-665E83627BE9}" vid="{6A003388-C91E-4AE9-A8F1-44AAFCE2F7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VandyHacks Basic</Template>
  <TotalTime>8716</TotalTime>
  <Words>848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Sofia Pro Condensed Light</vt:lpstr>
      <vt:lpstr>Sofia Pro Condensed SemiBold</vt:lpstr>
      <vt:lpstr>Wingdings</vt:lpstr>
      <vt:lpstr>VandyHacks Basic</vt:lpstr>
      <vt:lpstr>Python and Energy Drink 101</vt:lpstr>
      <vt:lpstr>Outline</vt:lpstr>
      <vt:lpstr>Installing Python</vt:lpstr>
      <vt:lpstr>Installing Python – Which Version?</vt:lpstr>
      <vt:lpstr>Installing Python – IDE or Nah?</vt:lpstr>
      <vt:lpstr>hi_world.py &amp; Python Interpreter</vt:lpstr>
      <vt:lpstr>Data Types</vt:lpstr>
      <vt:lpstr>Data Types</vt:lpstr>
      <vt:lpstr>Data Types…cont.</vt:lpstr>
      <vt:lpstr>List Demo</vt:lpstr>
      <vt:lpstr>Control Flow (workshop)</vt:lpstr>
      <vt:lpstr>If-Statements</vt:lpstr>
      <vt:lpstr>Loops</vt:lpstr>
      <vt:lpstr>Functions</vt:lpstr>
      <vt:lpstr>Project Structure</vt:lpstr>
      <vt:lpstr>Object-Oriented Programming (OOP)</vt:lpstr>
      <vt:lpstr>Classes and Objects</vt:lpstr>
      <vt:lpstr>Modules --- Shoutout to numpy</vt:lpstr>
      <vt:lpstr>I/O</vt:lpstr>
      <vt:lpstr>Input</vt:lpstr>
      <vt:lpstr>Output</vt:lpstr>
      <vt:lpstr>Pokémon Go python app…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Joshua Palmer</dc:creator>
  <cp:lastModifiedBy>Joshua Palmer</cp:lastModifiedBy>
  <cp:revision>50</cp:revision>
  <dcterms:created xsi:type="dcterms:W3CDTF">2016-11-04T23:29:57Z</dcterms:created>
  <dcterms:modified xsi:type="dcterms:W3CDTF">2016-11-12T12:11:24Z</dcterms:modified>
</cp:coreProperties>
</file>