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3DEB7-5050-644B-A873-7EC0D905BA9B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E4278-33FD-D14E-8913-124E6CDE56B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8015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E4278-33FD-D14E-8913-124E6CDE56B1}" type="slidenum">
              <a:rPr lang="en-UA" smtClean="0"/>
              <a:t>6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061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CE9-193F-78A8-9EE7-0A66D4AE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831EC-A2C3-38DB-58C5-8140B7CF7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B0C5-D482-6000-6E0F-63BDE02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4987-D6F2-19CF-27CF-DE3E0002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F93D-7B6D-5FEB-F96B-D7AE4153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790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6E11-DA1E-9B06-AAF8-6480FE2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AA45-3286-BD4F-D7ED-B0F964978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B381-9BF2-8919-0BAD-311239D2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8DBD-5690-55B2-511E-034AEADA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1A81-49C0-4C51-D720-F8B5295D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1052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4880D-67DC-70BD-6571-6D3D5DA3C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CFAD-9144-C92D-77D8-52D1FD42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B95C-8B19-AEB6-8FAD-AD696471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D8BA-24C5-813F-674F-773902FF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2F06-12A4-15B9-9143-5EAE070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012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36D6-5C0F-015C-5B11-AE62C8B9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03EA-2DBC-C86D-E302-F5E713E6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56B0-0B48-54EC-4FAA-C85C5953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5DFD-C03A-2CE3-E4F6-7719667B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879D-2543-8A49-777E-4A8E0960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097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DC61-6E84-9472-CDC3-C32BA2B5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DBA0F-E7A5-CA68-F2AD-B62E839E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8BE8-5683-53A2-FDB9-22DE1D7C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3FC9-A2D8-BECF-42E9-918097AF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7DDC-DC76-BC9E-4AE4-7E6FF7E7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341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975B-DCC6-B7E6-4F53-15A9C72D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F9AE-51F4-C730-A278-18B17FBC9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DDE74-1C88-A208-F933-833EB3A4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C618A-F7B0-2AAD-F251-EEA4A105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0B68B-F8FC-A3C4-4A3C-4A190740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2CC8-F2B4-E93D-6D2D-8869C47C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40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B94B-F9F4-FA5B-D23D-443F7FC4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BECB-1EE4-4D5C-245D-C9CCFF70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97075-A6FB-B83E-184E-3928E82C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3A5FF-5B94-AEA4-4C42-99FD8464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4132F-C8D5-0F03-35DE-DA767D28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694B0-1A5C-A443-FF9F-3C55248D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8C22E-3655-3778-5245-DF33768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0AF5D-A007-CF24-6EE7-F723942B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589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4BB-AFEA-A0A6-2D9B-0C5AEE17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C316-88DD-EA61-9266-44CEF3E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BA1C8-A126-9982-0CC3-504CD82E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6796B-85B4-242A-457A-21A5A00A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717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93C9-B94A-3333-EEDE-74FF278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1490B-F739-5C58-1B66-00A40E7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1850-5FAD-C744-0688-A592FC87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70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B8D-C5AE-788F-0BFF-1E01259C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2A5C-1206-1153-C6E0-0E89ED0D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FFE6-D046-90D9-375E-015A4164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BB12-2834-1BCE-718B-63C3680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E0870-33AE-3477-289B-534CD68E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65641-F689-3E97-4F9A-CD617C5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00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851E-7147-86B8-56C8-536639D7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C98D-8682-563C-6FE9-D00F5D79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71E9-BB2C-96D4-F955-456527AD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AE5E-0580-0F10-6481-D2DD7E4D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6023-39CA-A1A5-5F51-2C5A143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809EA-295B-162D-8853-E7B8116D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768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7B944-8F24-2CC9-F943-0FCFF398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32D6-D073-C337-4E81-54F07841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06B7-FC74-4529-D892-513B8F1C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8E95-3100-204D-BA65-6CB63888BE87}" type="datetimeFigureOut">
              <a:rPr lang="en-UA" smtClean="0"/>
              <a:t>04.03.2025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8D5-1170-915D-3E48-2C410CD42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B820-BAA4-86D2-8F8A-302C0FAC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1C0E-560F-4140-92BC-BD6CF3263E55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830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38F0-44AD-3D36-48E4-39370F6AC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b="1" dirty="0">
                <a:latin typeface="Montserrat" pitchFamily="2" charset="77"/>
              </a:rPr>
              <a:t>Анализ цен автомобилей:</a:t>
            </a:r>
            <a:br>
              <a:rPr lang="de-DE" sz="2800" dirty="0">
                <a:latin typeface="Montserrat" pitchFamily="2" charset="77"/>
              </a:rPr>
            </a:br>
            <a:r>
              <a:rPr lang="ru-RU" sz="2800" dirty="0">
                <a:latin typeface="Montserrat" pitchFamily="2" charset="77"/>
              </a:rPr>
              <a:t>выявление факторов, влияющих на стоимость</a:t>
            </a:r>
            <a:endParaRPr lang="en-UA" sz="2800" dirty="0">
              <a:latin typeface="Montserra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30B2D-BE67-DC34-DA73-68F95FC3A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b="1" dirty="0">
                <a:latin typeface="Montserrat" pitchFamily="2" charset="77"/>
              </a:rPr>
              <a:t>Цель работы:</a:t>
            </a:r>
            <a:br>
              <a:rPr lang="ru-RU" dirty="0">
                <a:latin typeface="Montserrat" pitchFamily="2" charset="77"/>
              </a:rPr>
            </a:br>
            <a:r>
              <a:rPr lang="ru-RU" dirty="0">
                <a:latin typeface="Montserrat" pitchFamily="2" charset="77"/>
              </a:rPr>
              <a:t>Определить ключевые факторы, влияющие на цену автомобиля, и сформировать стратегические рекомендации для автосалона.</a:t>
            </a:r>
            <a:endParaRPr lang="en-UA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395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3BEC-D5FC-9814-2BDF-8AFABA2E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Montserrat" pitchFamily="2" charset="77"/>
              </a:rPr>
              <a:t>Основные этапы анализа:</a:t>
            </a:r>
            <a:endParaRPr lang="en-UA" sz="3200" b="1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5310-D436-AE65-2351-EBDEC750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Разведочный анализ и расчёт статистик</a:t>
            </a:r>
            <a:endParaRPr lang="de-DE" dirty="0"/>
          </a:p>
          <a:p>
            <a:r>
              <a:rPr lang="ru-RU" dirty="0"/>
              <a:t>Проверка корреляций между переменными</a:t>
            </a:r>
            <a:endParaRPr lang="de-DE" dirty="0"/>
          </a:p>
          <a:p>
            <a:r>
              <a:rPr lang="ru-RU" dirty="0"/>
              <a:t>Визуализация данных в </a:t>
            </a:r>
            <a:r>
              <a:rPr lang="en-GB" b="1" dirty="0"/>
              <a:t>Tableau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977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A43D-1B25-E257-0366-2B8F8C5F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Montserrat" pitchFamily="2" charset="77"/>
              </a:rPr>
              <a:t>Ожидаемые результаты:</a:t>
            </a:r>
            <a:endParaRPr lang="en-UA" sz="3200" b="1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E34-A16C-6447-83DF-DDA259CD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зависимости цены от года выпуска, пробега и других факторов</a:t>
            </a:r>
            <a:endParaRPr lang="de-DE" dirty="0"/>
          </a:p>
          <a:p>
            <a:r>
              <a:rPr lang="ru-RU" dirty="0"/>
              <a:t>Выявление оптимальной ценовой стратегии для продажи автомобилей</a:t>
            </a:r>
            <a:endParaRPr lang="de-DE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7075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532-A932-7ADE-66BB-6F54DFC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Montserrat" pitchFamily="2" charset="77"/>
              </a:rPr>
              <a:t>Итоги анализа:</a:t>
            </a:r>
            <a:endParaRPr lang="en-UA" sz="3200" b="1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DFD5-BCB8-B8CE-B2C2-E55807EB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Средняя цена автомобиля</a:t>
            </a:r>
            <a:r>
              <a:rPr lang="ru-RU" dirty="0"/>
              <a:t> составляет </a:t>
            </a:r>
            <a:r>
              <a:rPr lang="ru-RU" b="1" dirty="0"/>
              <a:t>8853</a:t>
            </a:r>
            <a:r>
              <a:rPr lang="ru-RU" dirty="0"/>
              <a:t> у.е., с разбросом от </a:t>
            </a:r>
            <a:r>
              <a:rPr lang="ru-RU" b="1" dirty="0"/>
              <a:t>2000</a:t>
            </a:r>
            <a:r>
              <a:rPr lang="ru-RU" dirty="0"/>
              <a:t> до </a:t>
            </a:r>
            <a:r>
              <a:rPr lang="ru-RU" b="1" dirty="0"/>
              <a:t>18301</a:t>
            </a:r>
            <a:r>
              <a:rPr lang="ru-RU" dirty="0"/>
              <a:t> у.е.</a:t>
            </a:r>
          </a:p>
          <a:p>
            <a:r>
              <a:rPr lang="ru-RU" b="1" dirty="0"/>
              <a:t>Средний пробег</a:t>
            </a:r>
            <a:r>
              <a:rPr lang="ru-RU" dirty="0"/>
              <a:t> — </a:t>
            </a:r>
            <a:r>
              <a:rPr lang="ru-RU" b="1" dirty="0"/>
              <a:t>149 239 км</a:t>
            </a:r>
            <a:r>
              <a:rPr lang="ru-RU" dirty="0"/>
              <a:t>, но варьируется значительно (от </a:t>
            </a:r>
            <a:r>
              <a:rPr lang="ru-RU" b="1" dirty="0"/>
              <a:t>25</a:t>
            </a:r>
            <a:r>
              <a:rPr lang="ru-RU" dirty="0"/>
              <a:t> до </a:t>
            </a:r>
            <a:r>
              <a:rPr lang="ru-RU" b="1" dirty="0"/>
              <a:t>299 947 км</a:t>
            </a:r>
            <a:r>
              <a:rPr lang="ru-RU" dirty="0"/>
              <a:t>)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52930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381-F018-1667-1F2E-FBE6462A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Montserrat" pitchFamily="2" charset="77"/>
              </a:rPr>
              <a:t>Корреляции</a:t>
            </a:r>
            <a:r>
              <a:rPr lang="ru-RU" sz="3200" dirty="0">
                <a:latin typeface="Montserrat" pitchFamily="2" charset="77"/>
              </a:rPr>
              <a:t>:</a:t>
            </a:r>
            <a:endParaRPr lang="en-UA" sz="3200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1E38-0E10-D07A-670A-19EA5AB2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и пробег имеют </a:t>
            </a:r>
            <a:r>
              <a:rPr lang="ru-RU" b="1" dirty="0"/>
              <a:t>обратную связь</a:t>
            </a:r>
            <a:r>
              <a:rPr lang="ru-RU" dirty="0"/>
              <a:t> (</a:t>
            </a:r>
            <a:r>
              <a:rPr lang="ru-RU" b="1" dirty="0"/>
              <a:t>-0.55</a:t>
            </a:r>
            <a:r>
              <a:rPr lang="ru-RU" dirty="0"/>
              <a:t>): чем больше пробег, тем ниже цена.</a:t>
            </a:r>
          </a:p>
          <a:p>
            <a:r>
              <a:rPr lang="ru-RU"/>
              <a:t>Объем двигателя </a:t>
            </a:r>
            <a:r>
              <a:rPr lang="ru-RU" b="1"/>
              <a:t>положительно коррелирует</a:t>
            </a:r>
            <a:r>
              <a:rPr lang="ru-RU"/>
              <a:t> с ценой (</a:t>
            </a:r>
            <a:r>
              <a:rPr lang="ru-RU" b="1"/>
              <a:t>0.37</a:t>
            </a:r>
            <a:r>
              <a:rPr lang="ru-RU"/>
              <a:t>), но связь не слишком сильная.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4118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6830-03F2-F1CE-5186-2ED82BE7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92" y="1732003"/>
            <a:ext cx="4200210" cy="132556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latin typeface="Montserrat" pitchFamily="2" charset="77"/>
              </a:rPr>
              <a:t>Самые дорогие марки среди представленных </a:t>
            </a:r>
            <a:r>
              <a:rPr lang="ru-RU" sz="1400" dirty="0">
                <a:latin typeface="Montserrat" pitchFamily="2" charset="77"/>
              </a:rPr>
              <a:t>– </a:t>
            </a:r>
            <a:r>
              <a:rPr lang="en-GB" sz="1400" dirty="0">
                <a:latin typeface="Montserrat" pitchFamily="2" charset="77"/>
              </a:rPr>
              <a:t>Ford, Audi, Volkswagen </a:t>
            </a:r>
            <a:r>
              <a:rPr lang="ru-RU" sz="1400" dirty="0">
                <a:latin typeface="Montserrat" pitchFamily="2" charset="77"/>
              </a:rPr>
              <a:t>и </a:t>
            </a:r>
            <a:r>
              <a:rPr lang="en-GB" sz="1400" dirty="0">
                <a:latin typeface="Montserrat" pitchFamily="2" charset="77"/>
              </a:rPr>
              <a:t>Chevrolet.</a:t>
            </a:r>
            <a:br>
              <a:rPr lang="ru-RU" sz="1400" dirty="0">
                <a:latin typeface="Montserrat" pitchFamily="2" charset="77"/>
              </a:rPr>
            </a:br>
            <a:endParaRPr lang="en-UA" sz="1400" dirty="0">
              <a:latin typeface="Montserrat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0CB3F-DEF2-C656-3E8A-60D76E5F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789" r="50000" b="1"/>
          <a:stretch/>
        </p:blipFill>
        <p:spPr>
          <a:xfrm>
            <a:off x="5038410" y="1575484"/>
            <a:ext cx="6315390" cy="370703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DF34D3-DE4E-8BAB-BA96-13913F6B0216}"/>
              </a:ext>
            </a:extLst>
          </p:cNvPr>
          <p:cNvSpPr txBox="1">
            <a:spLocks/>
          </p:cNvSpPr>
          <p:nvPr/>
        </p:nvSpPr>
        <p:spPr>
          <a:xfrm>
            <a:off x="387392" y="2654641"/>
            <a:ext cx="42002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latin typeface="Montserrat" pitchFamily="2" charset="77"/>
              </a:rPr>
              <a:t>Более доступные бренды </a:t>
            </a:r>
            <a:r>
              <a:rPr lang="ru-RU" sz="1400" dirty="0">
                <a:latin typeface="Montserrat" pitchFamily="2" charset="77"/>
              </a:rPr>
              <a:t>– </a:t>
            </a:r>
            <a:r>
              <a:rPr lang="en-GB" sz="1400" dirty="0">
                <a:latin typeface="Montserrat" pitchFamily="2" charset="77"/>
              </a:rPr>
              <a:t>Toyota, Kia, BMW, Hyundai </a:t>
            </a:r>
            <a:r>
              <a:rPr lang="ru-RU" sz="1400" dirty="0">
                <a:latin typeface="Montserrat" pitchFamily="2" charset="77"/>
              </a:rPr>
              <a:t>и </a:t>
            </a:r>
            <a:r>
              <a:rPr lang="en-GB" sz="1400" dirty="0">
                <a:latin typeface="Montserrat" pitchFamily="2" charset="77"/>
              </a:rPr>
              <a:t>Honda.</a:t>
            </a:r>
            <a:br>
              <a:rPr lang="ru-RU" sz="1400" dirty="0">
                <a:latin typeface="Montserrat" pitchFamily="2" charset="77"/>
              </a:rPr>
            </a:br>
            <a:endParaRPr lang="en-UA" sz="1400" dirty="0">
              <a:latin typeface="Montserrat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526118-8F39-348B-B1A5-117CE9F8DB74}"/>
              </a:ext>
            </a:extLst>
          </p:cNvPr>
          <p:cNvSpPr txBox="1">
            <a:spLocks/>
          </p:cNvSpPr>
          <p:nvPr/>
        </p:nvSpPr>
        <p:spPr>
          <a:xfrm>
            <a:off x="387392" y="3478425"/>
            <a:ext cx="42002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 </a:t>
            </a:r>
            <a:r>
              <a:rPr lang="ru-RU" sz="1400" b="1" dirty="0">
                <a:latin typeface="Montserrat" pitchFamily="2" charset="77"/>
              </a:rPr>
              <a:t>Возможно</a:t>
            </a:r>
            <a:r>
              <a:rPr lang="ru-RU" sz="1400" dirty="0">
                <a:latin typeface="Montserrat" pitchFamily="2" charset="77"/>
              </a:rPr>
              <a:t>, различия в ценах обусловлены репутацией бренда, качеством сборки и техническими характеристиками.</a:t>
            </a:r>
          </a:p>
        </p:txBody>
      </p:sp>
    </p:spTree>
    <p:extLst>
      <p:ext uri="{BB962C8B-B14F-4D97-AF65-F5344CB8AC3E}">
        <p14:creationId xmlns:p14="http://schemas.microsoft.com/office/powerpoint/2010/main" val="9612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4329-3FB9-2E6F-2F6E-9BA9CA26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2" y="2026509"/>
            <a:ext cx="4772458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График четко показывает отрицательную корреляцию между пробегом и ценой автомобиля: чем больше пробег, тем ниже стоимость.</a:t>
            </a:r>
            <a:endParaRPr lang="en-UA" sz="1400" dirty="0">
              <a:latin typeface="Montserrat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91A7A-1B1D-B7D8-2087-A34DACC43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9864"/>
          <a:stretch/>
        </p:blipFill>
        <p:spPr>
          <a:xfrm>
            <a:off x="4877490" y="2026509"/>
            <a:ext cx="5846818" cy="34269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AA38BB-9BF0-40DE-EE79-5BD1323D3A0B}"/>
              </a:ext>
            </a:extLst>
          </p:cNvPr>
          <p:cNvSpPr txBox="1">
            <a:spLocks/>
          </p:cNvSpPr>
          <p:nvPr/>
        </p:nvSpPr>
        <p:spPr>
          <a:xfrm>
            <a:off x="-372762" y="3077197"/>
            <a:ext cx="47724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Это логично, так как износ машины с увеличением пробега делает её менее ценной для покупателей.</a:t>
            </a:r>
          </a:p>
        </p:txBody>
      </p:sp>
    </p:spTree>
    <p:extLst>
      <p:ext uri="{BB962C8B-B14F-4D97-AF65-F5344CB8AC3E}">
        <p14:creationId xmlns:p14="http://schemas.microsoft.com/office/powerpoint/2010/main" val="7135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6227-5E48-5B5A-0386-C301A9EE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9" y="3500134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Наблюдается устойчивая тенденция роста средней цены автомобилей с 2000 года по 2023 год.</a:t>
            </a:r>
            <a:endParaRPr lang="en-UA" sz="1400" dirty="0">
              <a:latin typeface="Montserrat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3E2E5-3A69-ED08-9E57-BB67E9D4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326"/>
          <a:stretch/>
        </p:blipFill>
        <p:spPr>
          <a:xfrm>
            <a:off x="512126" y="404253"/>
            <a:ext cx="10172349" cy="29536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F962A3-D272-13F7-C12D-73C374019F6A}"/>
              </a:ext>
            </a:extLst>
          </p:cNvPr>
          <p:cNvSpPr txBox="1">
            <a:spLocks/>
          </p:cNvSpPr>
          <p:nvPr/>
        </p:nvSpPr>
        <p:spPr>
          <a:xfrm>
            <a:off x="689919" y="39449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Это может быть связано с инфляцией, улучшением технологий, ростом спроса или увеличением себестоимости производства.</a:t>
            </a:r>
            <a:endParaRPr lang="en-UA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882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0BAF-1774-C87D-8E2F-77165260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Montserrat" pitchFamily="2" charset="77"/>
              </a:rPr>
              <a:t>Рекомендации</a:t>
            </a:r>
            <a:endParaRPr lang="en-UA" sz="3200" b="1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F986-2789-D3F7-21DF-69C2E600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покупке автомобиля стоит учитывать его пробег как ключевой фактор, влияющий на цену.</a:t>
            </a:r>
            <a:endParaRPr lang="de-DE" dirty="0"/>
          </a:p>
          <a:p>
            <a:r>
              <a:rPr lang="ru-RU" dirty="0"/>
              <a:t>Автомобили более свежих годов выпуска растут в цене, что делает инвестиции в новые модели потенциально выгодными.</a:t>
            </a:r>
            <a:endParaRPr lang="de-DE" dirty="0"/>
          </a:p>
          <a:p>
            <a:r>
              <a:rPr lang="ru-RU" dirty="0"/>
              <a:t>Для анализа рынка важно учитывать дополнительные факторы, такие как регион продаж, состояние автомобиля и популярность бренда.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165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310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Анализ цен автомобилей: выявление факторов, влияющих на стоимость</vt:lpstr>
      <vt:lpstr>Основные этапы анализа:</vt:lpstr>
      <vt:lpstr>Ожидаемые результаты:</vt:lpstr>
      <vt:lpstr>Итоги анализа:</vt:lpstr>
      <vt:lpstr>Корреляции:</vt:lpstr>
      <vt:lpstr>Самые дорогие марки среди представленных – Ford, Audi, Volkswagen и Chevrolet. </vt:lpstr>
      <vt:lpstr>График четко показывает отрицательную корреляцию между пробегом и ценой автомобиля: чем больше пробег, тем ниже стоимость.</vt:lpstr>
      <vt:lpstr>Наблюдается устойчивая тенденция роста средней цены автомобилей с 2000 года по 2023 год.</vt:lpstr>
      <vt:lpstr>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цен автомобилей: выявление факторов, влияющих на стоимость</dc:title>
  <dc:creator>Mr McQueen</dc:creator>
  <cp:lastModifiedBy>Mr McQueen</cp:lastModifiedBy>
  <cp:revision>3</cp:revision>
  <dcterms:created xsi:type="dcterms:W3CDTF">2025-03-04T14:52:44Z</dcterms:created>
  <dcterms:modified xsi:type="dcterms:W3CDTF">2025-03-04T15:17:40Z</dcterms:modified>
</cp:coreProperties>
</file>