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1" r:id="rId1"/>
  </p:sldMasterIdLst>
  <p:sldIdLst>
    <p:sldId id="256" r:id="rId2"/>
    <p:sldId id="259" r:id="rId3"/>
    <p:sldId id="261" r:id="rId4"/>
    <p:sldId id="262" r:id="rId5"/>
    <p:sldId id="260" r:id="rId6"/>
    <p:sldId id="258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20" autoAdjust="0"/>
  </p:normalViewPr>
  <p:slideViewPr>
    <p:cSldViewPr>
      <p:cViewPr varScale="1">
        <p:scale>
          <a:sx n="141" d="100"/>
          <a:sy n="141" d="100"/>
        </p:scale>
        <p:origin x="-26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521C443-0701-405E-A32A-ABE355D480D0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8A61CB-3804-4B71-865C-CE7617CF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Compensation </a:t>
            </a:r>
            <a:r>
              <a:rPr lang="en-US" dirty="0" smtClean="0"/>
              <a:t>Analysis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Steven Palmer &amp; Ali Reda </a:t>
            </a:r>
          </a:p>
          <a:p>
            <a:r>
              <a:rPr lang="en-US" dirty="0" smtClean="0"/>
              <a:t>CS 2XB3</a:t>
            </a:r>
          </a:p>
          <a:p>
            <a:r>
              <a:rPr lang="en-US" dirty="0" smtClean="0"/>
              <a:t>L04 GROUP 32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Demonstration &amp; Questions.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map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438400"/>
            <a:ext cx="8305800" cy="4160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Compensation for a particular career can vary dramatically based on your location.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Picture 4" descr="map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692" y="1782797"/>
            <a:ext cx="7114015" cy="4160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143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BUT:	Cost of living also varies based on location!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096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locations are best from a financial point of view?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Analysis Tool will: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Assess </a:t>
            </a:r>
            <a:r>
              <a:rPr lang="en-US" dirty="0" smtClean="0"/>
              <a:t>and rank the most viable locations to start a career.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Produce a list of </a:t>
            </a:r>
            <a:r>
              <a:rPr lang="en-US" dirty="0" smtClean="0"/>
              <a:t>the best</a:t>
            </a:r>
            <a:r>
              <a:rPr lang="en-US" dirty="0" smtClean="0"/>
              <a:t> </a:t>
            </a:r>
            <a:r>
              <a:rPr lang="en-US" dirty="0" smtClean="0"/>
              <a:t>location</a:t>
            </a:r>
            <a:r>
              <a:rPr lang="en-US" dirty="0" smtClean="0"/>
              <a:t>s based on cost </a:t>
            </a:r>
            <a:r>
              <a:rPr lang="en-US" dirty="0" smtClean="0"/>
              <a:t>of </a:t>
            </a:r>
            <a:r>
              <a:rPr lang="en-US" dirty="0" smtClean="0"/>
              <a:t>li</a:t>
            </a:r>
            <a:r>
              <a:rPr lang="en-US" dirty="0" smtClean="0"/>
              <a:t>ving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dirty="0" smtClean="0"/>
              <a:t>e</a:t>
            </a:r>
            <a:r>
              <a:rPr lang="en-US" dirty="0" smtClean="0"/>
              <a:t>mployment statistics</a:t>
            </a:r>
            <a:r>
              <a:rPr lang="en-US" dirty="0" smtClean="0"/>
              <a:t>.   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Motivation</a:t>
            </a:r>
            <a:r>
              <a:rPr lang="en-US" dirty="0" smtClean="0"/>
              <a:t> is to help new graduates find a good balance </a:t>
            </a:r>
          </a:p>
          <a:p>
            <a:pPr marL="0" indent="0">
              <a:buNone/>
            </a:pPr>
            <a:r>
              <a:rPr lang="en-US" dirty="0" smtClean="0"/>
              <a:t>between cost of living and average income in their wanted</a:t>
            </a:r>
          </a:p>
          <a:p>
            <a:pPr marL="0" indent="0">
              <a:buNone/>
            </a:pPr>
            <a:r>
              <a:rPr lang="en-US" dirty="0" smtClean="0"/>
              <a:t>location. 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443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Backend</a:t>
            </a:r>
            <a:endParaRPr lang="en-US" dirty="0"/>
          </a:p>
        </p:txBody>
      </p:sp>
      <p:pic>
        <p:nvPicPr>
          <p:cNvPr id="4" name="Picture 3" descr="480px-US-DeptOfLabor-Seal.svg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819400"/>
            <a:ext cx="1905000" cy="1905000"/>
          </a:xfrm>
          <a:prstGeom prst="rect">
            <a:avLst/>
          </a:prstGeom>
        </p:spPr>
      </p:pic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967450"/>
            <a:ext cx="2574842" cy="1604550"/>
          </a:xfrm>
          <a:prstGeom prst="rect">
            <a:avLst/>
          </a:prstGeom>
        </p:spPr>
      </p:pic>
      <p:pic>
        <p:nvPicPr>
          <p:cNvPr id="6" name="Picture 5" descr="aff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2971800"/>
            <a:ext cx="2514600" cy="1624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526268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2286000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Affordability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2069068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Employment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57980"/>
            <a:ext cx="190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 Query</a:t>
            </a:r>
            <a:endParaRPr lang="en-US" sz="2800" dirty="0"/>
          </a:p>
        </p:txBody>
      </p:sp>
      <p:cxnSp>
        <p:nvCxnSpPr>
          <p:cNvPr id="14" name="Shape 13"/>
          <p:cNvCxnSpPr>
            <a:stCxn id="5" idx="3"/>
            <a:endCxn id="4" idx="1"/>
          </p:cNvCxnSpPr>
          <p:nvPr/>
        </p:nvCxnSpPr>
        <p:spPr>
          <a:xfrm>
            <a:off x="2955842" y="3769725"/>
            <a:ext cx="625558" cy="21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  <a:endCxn id="6" idx="1"/>
          </p:cNvCxnSpPr>
          <p:nvPr/>
        </p:nvCxnSpPr>
        <p:spPr>
          <a:xfrm>
            <a:off x="5486400" y="3771900"/>
            <a:ext cx="533400" cy="121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1800" y="13716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8" idx="0"/>
            <a:endCxn id="24" idx="2"/>
          </p:cNvCxnSpPr>
          <p:nvPr/>
        </p:nvCxnSpPr>
        <p:spPr>
          <a:xfrm flipV="1">
            <a:off x="7393694" y="1894820"/>
            <a:ext cx="3018" cy="3911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00200" y="2133600"/>
            <a:ext cx="49658" cy="3926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6611779"/>
            <a:ext cx="4071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sources:  Google Maps, US Dept. Labor, US Dept. Housing/Transport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7120" y="4951273"/>
            <a:ext cx="8663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Datasets Used: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Zillow Real Estate Research Data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Occupational </a:t>
            </a:r>
            <a:r>
              <a:rPr lang="en-US" dirty="0" smtClean="0"/>
              <a:t>Employment Statistics </a:t>
            </a:r>
            <a:r>
              <a:rPr lang="en-US" dirty="0" smtClean="0"/>
              <a:t>published by The US Department of Labor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Geographic location data published by </a:t>
            </a:r>
            <a:r>
              <a:rPr lang="en-US" dirty="0" smtClean="0"/>
              <a:t>the </a:t>
            </a:r>
            <a:r>
              <a:rPr lang="en-US" dirty="0" err="1" smtClean="0"/>
              <a:t>GeoNames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6496" y="1830045"/>
            <a:ext cx="388001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 smtClean="0"/>
              <a:t>User can input wanted</a:t>
            </a:r>
          </a:p>
          <a:p>
            <a:pPr algn="just"/>
            <a:r>
              <a:rPr lang="en-US" dirty="0" smtClean="0"/>
              <a:t>Job title, category, and location.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Application </a:t>
            </a:r>
            <a:r>
              <a:rPr lang="en-US" dirty="0" smtClean="0"/>
              <a:t>must use the </a:t>
            </a:r>
            <a:endParaRPr lang="en-US" dirty="0"/>
          </a:p>
          <a:p>
            <a:pPr algn="just"/>
            <a:r>
              <a:rPr lang="en-US" dirty="0" smtClean="0"/>
              <a:t>Implemented datasets to list outputs</a:t>
            </a:r>
          </a:p>
          <a:p>
            <a:pPr algn="just"/>
            <a:r>
              <a:rPr lang="en-US" dirty="0" smtClean="0"/>
              <a:t>of users inputs.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Application must sort results </a:t>
            </a:r>
          </a:p>
          <a:p>
            <a:pPr algn="just"/>
            <a:r>
              <a:rPr lang="en-US" dirty="0" smtClean="0"/>
              <a:t>In an proper manner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49339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look appealing and user friendly. </a:t>
            </a:r>
          </a:p>
          <a:p>
            <a:endParaRPr lang="en-US" dirty="0"/>
          </a:p>
          <a:p>
            <a:r>
              <a:rPr lang="en-US" dirty="0" smtClean="0"/>
              <a:t>Easy to use, and easy to read. </a:t>
            </a:r>
          </a:p>
          <a:p>
            <a:endParaRPr lang="en-US" dirty="0"/>
          </a:p>
          <a:p>
            <a:r>
              <a:rPr lang="en-US" dirty="0" smtClean="0"/>
              <a:t>Results must be fast, and must be shown in a clear</a:t>
            </a:r>
          </a:p>
          <a:p>
            <a:pPr marL="0" indent="0">
              <a:buNone/>
            </a:pPr>
            <a:r>
              <a:rPr lang="en-US" dirty="0" smtClean="0"/>
              <a:t>  manner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Application must be available at all times.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39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Sorting and searching algorithms were used to navigate the loaded data sets</a:t>
            </a:r>
          </a:p>
          <a:p>
            <a:endParaRPr lang="en-US" dirty="0" smtClean="0"/>
          </a:p>
          <a:p>
            <a:r>
              <a:rPr lang="en-US" dirty="0" smtClean="0"/>
              <a:t>A graph was used to represent paths between cities: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nodes = cities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edges = paths between cities, weighted for distance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main challenge was creating a graph of connections between cities:  needed to keep edge count “reasonable”</a:t>
            </a:r>
          </a:p>
          <a:p>
            <a:endParaRPr lang="en-US" dirty="0" smtClean="0"/>
          </a:p>
          <a:p>
            <a:r>
              <a:rPr lang="en-US" dirty="0" smtClean="0"/>
              <a:t>Solution:  connect all major cities within 800 km of </a:t>
            </a:r>
            <a:r>
              <a:rPr lang="en-US" dirty="0" err="1" smtClean="0"/>
              <a:t>eachother</a:t>
            </a:r>
            <a:r>
              <a:rPr lang="en-US" dirty="0" smtClean="0"/>
              <a:t>, then for each major city connect all small cities within 200 km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876800"/>
          </a:xfrm>
        </p:spPr>
        <p:txBody>
          <a:bodyPr/>
          <a:lstStyle/>
          <a:p>
            <a:r>
              <a:rPr lang="en-US" dirty="0" smtClean="0"/>
              <a:t>The correctness of the data loaders/structures and the analysis methods were verified using </a:t>
            </a:r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Manual testing was also carried out throughout the implementation process to ensure that the application functioned properly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315</TotalTime>
  <Words>292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Compensation Analysis Tool</vt:lpstr>
      <vt:lpstr>Problem</vt:lpstr>
      <vt:lpstr>Problem</vt:lpstr>
      <vt:lpstr>OBJECTIVE &amp; SCOPE </vt:lpstr>
      <vt:lpstr>Data Analysis Backend</vt:lpstr>
      <vt:lpstr>Functional Requirements </vt:lpstr>
      <vt:lpstr>Non-Functional Requirements</vt:lpstr>
      <vt:lpstr>Algorithmic Challenges</vt:lpstr>
      <vt:lpstr>Verification &amp; Validation Methods</vt:lpstr>
      <vt:lpstr>Demonstration &amp; Questions.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29</cp:revision>
  <dcterms:created xsi:type="dcterms:W3CDTF">2016-02-08T00:15:05Z</dcterms:created>
  <dcterms:modified xsi:type="dcterms:W3CDTF">2016-04-04T00:57:37Z</dcterms:modified>
</cp:coreProperties>
</file>