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69" r:id="rId4"/>
    <p:sldId id="270" r:id="rId5"/>
    <p:sldId id="271" r:id="rId6"/>
    <p:sldId id="282" r:id="rId7"/>
    <p:sldId id="268" r:id="rId8"/>
    <p:sldId id="258" r:id="rId9"/>
    <p:sldId id="259" r:id="rId10"/>
    <p:sldId id="260" r:id="rId11"/>
    <p:sldId id="279" r:id="rId12"/>
    <p:sldId id="280" r:id="rId13"/>
    <p:sldId id="281" r:id="rId14"/>
    <p:sldId id="262" r:id="rId15"/>
    <p:sldId id="266" r:id="rId16"/>
    <p:sldId id="274" r:id="rId17"/>
    <p:sldId id="275" r:id="rId18"/>
    <p:sldId id="276" r:id="rId19"/>
    <p:sldId id="273" r:id="rId20"/>
    <p:sldId id="272" r:id="rId21"/>
    <p:sldId id="278" r:id="rId22"/>
    <p:sldId id="277" r:id="rId23"/>
    <p:sldId id="261" r:id="rId24"/>
    <p:sldId id="283" r:id="rId25"/>
    <p:sldId id="284" r:id="rId26"/>
    <p:sldId id="263" r:id="rId27"/>
    <p:sldId id="26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41" d="100"/>
          <a:sy n="141" d="100"/>
        </p:scale>
        <p:origin x="-268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12641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587FC-5524-4B7E-8BDC-30F79DD74599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8EA07-41DF-4A82-B585-B816072509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8D1626F-0E2A-4B5F-BFF5-58FA7CD79233}" type="datetime1">
              <a:rPr lang="en-US" smtClean="0"/>
              <a:t>4/19/2016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82C8085-EFB0-43FA-B46E-9865B345533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BFC3-D6F6-46EC-8B75-84CE2337F6F0}" type="datetime1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8085-EFB0-43FA-B46E-9865B34553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5007-8F3B-4AA9-9913-ADCBD3ECF5D2}" type="datetime1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8085-EFB0-43FA-B46E-9865B34553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DDF9-82F1-479A-8A51-973D88819B1C}" type="datetime1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8085-EFB0-43FA-B46E-9865B34553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3C305DA-19C2-487A-912A-206164982E32}" type="datetime1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82C8085-EFB0-43FA-B46E-9865B34553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AB97-EC57-45ED-8026-A66C69ED380C}" type="datetime1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8085-EFB0-43FA-B46E-9865B34553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9429D-E4F4-48CE-8C2D-E3E86C7ACC05}" type="datetime1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8085-EFB0-43FA-B46E-9865B34553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7383-BF06-41A8-84EB-D6AC19911528}" type="datetime1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8085-EFB0-43FA-B46E-9865B34553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E491-A7F5-40B9-96DF-0E4189B1A355}" type="datetime1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8085-EFB0-43FA-B46E-9865B34553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F4C7-D46D-4EAE-BBA0-C4CE6BBFD33C}" type="datetime1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8085-EFB0-43FA-B46E-9865B34553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208C-0061-4970-996D-A7DACBC40E7F}" type="datetime1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8085-EFB0-43FA-B46E-9865B34553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1490089-C448-4D1A-ACF2-56B78F661CC6}" type="datetime1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82C8085-EFB0-43FA-B46E-9865B345533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make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Platform Perils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2D </a:t>
            </a:r>
            <a:r>
              <a:rPr lang="en-US" dirty="0" err="1" smtClean="0"/>
              <a:t>platformer</a:t>
            </a:r>
            <a:r>
              <a:rPr lang="en-US" dirty="0" smtClean="0"/>
              <a:t> built on the </a:t>
            </a:r>
          </a:p>
          <a:p>
            <a:r>
              <a:rPr lang="en-US" dirty="0" smtClean="0"/>
              <a:t>Chipmunk2D physics libraries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8085-EFB0-43FA-B46E-9865B345533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Showcase #1:</a:t>
            </a:r>
            <a:br>
              <a:rPr lang="en-US" dirty="0" smtClean="0"/>
            </a:br>
            <a:r>
              <a:rPr lang="en-US" dirty="0" smtClean="0"/>
              <a:t>OS Independent Installer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Solution:  </a:t>
            </a:r>
            <a:r>
              <a:rPr lang="en-US" dirty="0" err="1" smtClean="0"/>
              <a:t>cmake</a:t>
            </a:r>
            <a:r>
              <a:rPr lang="en-US" dirty="0" smtClean="0"/>
              <a:t>  (</a:t>
            </a:r>
            <a:r>
              <a:rPr lang="en-US" dirty="0" smtClean="0">
                <a:hlinkClick r:id="rId2"/>
              </a:rPr>
              <a:t>www.cmake.org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8085-EFB0-43FA-B46E-9865B3455330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Showcase #1:</a:t>
            </a:r>
            <a:br>
              <a:rPr lang="en-US" dirty="0" smtClean="0"/>
            </a:br>
            <a:r>
              <a:rPr lang="en-US" dirty="0" smtClean="0"/>
              <a:t>OS Independent Installer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CMake</a:t>
            </a:r>
            <a:r>
              <a:rPr lang="en-US" dirty="0" smtClean="0"/>
              <a:t> in a nutshell: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1.	A script file </a:t>
            </a:r>
          </a:p>
          <a:p>
            <a:pPr lvl="1"/>
            <a:r>
              <a:rPr lang="en-US" dirty="0" smtClean="0"/>
              <a:t>2.	</a:t>
            </a:r>
            <a:r>
              <a:rPr lang="en-US" dirty="0" err="1" smtClean="0"/>
              <a:t>CMake</a:t>
            </a:r>
            <a:r>
              <a:rPr lang="en-US" dirty="0" smtClean="0"/>
              <a:t> reads the script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8085-EFB0-43FA-B46E-9865B3455330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Showcase #1:</a:t>
            </a:r>
            <a:br>
              <a:rPr lang="en-US" dirty="0" smtClean="0"/>
            </a:br>
            <a:r>
              <a:rPr lang="en-US" dirty="0" smtClean="0"/>
              <a:t>OS Independent Installer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CMake</a:t>
            </a:r>
            <a:r>
              <a:rPr lang="en-US" dirty="0" smtClean="0"/>
              <a:t> script was written for our game:  </a:t>
            </a:r>
          </a:p>
          <a:p>
            <a:pPr lvl="1"/>
            <a:r>
              <a:rPr lang="en-US" dirty="0" smtClean="0"/>
              <a:t>Checks for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8085-EFB0-43FA-B46E-9865B3455330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Showcase #1:</a:t>
            </a:r>
            <a:br>
              <a:rPr lang="en-US" dirty="0" smtClean="0"/>
            </a:br>
            <a:r>
              <a:rPr lang="en-US" dirty="0" smtClean="0"/>
              <a:t>OS Independent Installer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Separate </a:t>
            </a:r>
            <a:r>
              <a:rPr lang="en-US" dirty="0" err="1" smtClean="0"/>
              <a:t>CMake</a:t>
            </a:r>
            <a:r>
              <a:rPr lang="en-US" dirty="0" smtClean="0"/>
              <a:t> scripts are used to build all required libraries  (one for each library)</a:t>
            </a:r>
          </a:p>
          <a:p>
            <a:r>
              <a:rPr lang="en-US" dirty="0" smtClean="0"/>
              <a:t>Some libraries </a:t>
            </a:r>
          </a:p>
          <a:p>
            <a:r>
              <a:rPr lang="en-US" dirty="0" smtClean="0"/>
              <a:t>Many modifications were made to the to ensure compatibility (or at least reduce the chances of incompatibility!)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8085-EFB0-43FA-B46E-9865B3455330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Showcase #2:</a:t>
            </a:r>
            <a:br>
              <a:rPr lang="en-US" dirty="0" smtClean="0"/>
            </a:br>
            <a:r>
              <a:rPr lang="en-US" dirty="0" smtClean="0"/>
              <a:t>Building-Block Object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Object implementation was carried out using multiple levels of inheritance to produce a wide variety of objects with different </a:t>
            </a:r>
            <a:r>
              <a:rPr lang="en-US" dirty="0" err="1" smtClean="0"/>
              <a:t>behaviours</a:t>
            </a:r>
            <a:r>
              <a:rPr lang="en-US" dirty="0" smtClean="0"/>
              <a:t> that could all be processed in the same way via polymorphism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8085-EFB0-43FA-B46E-9865B3455330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Showcase #2:</a:t>
            </a:r>
            <a:br>
              <a:rPr lang="en-US" dirty="0" smtClean="0"/>
            </a:br>
            <a:r>
              <a:rPr lang="en-US" dirty="0" smtClean="0"/>
              <a:t>Building-Block</a:t>
            </a:r>
            <a:r>
              <a:rPr lang="en-US" dirty="0" smtClean="0"/>
              <a:t> Object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2400" y="12954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Obj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8085-EFB0-43FA-B46E-9865B3455330}" type="slidenum">
              <a:rPr lang="en-US" smtClean="0"/>
              <a:t>15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920240"/>
            <a:ext cx="7848600" cy="43281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err="1" smtClean="0"/>
              <a:t>Obj</a:t>
            </a:r>
            <a:r>
              <a:rPr lang="en-US" dirty="0" smtClean="0"/>
              <a:t> class is the top level class of the object class hierarchy</a:t>
            </a:r>
          </a:p>
          <a:p>
            <a:endParaRPr lang="en-US" dirty="0" smtClean="0"/>
          </a:p>
          <a:p>
            <a:r>
              <a:rPr lang="en-US" dirty="0" smtClean="0"/>
              <a:t>All objects inherit from this class</a:t>
            </a:r>
          </a:p>
          <a:p>
            <a:endParaRPr lang="en-US" dirty="0" smtClean="0"/>
          </a:p>
          <a:p>
            <a:r>
              <a:rPr lang="en-US" dirty="0" smtClean="0"/>
              <a:t>Contains general purpose fields that are required by all objects, mostly related to data for the GPU (meshes, textures, </a:t>
            </a:r>
            <a:r>
              <a:rPr lang="en-US" dirty="0" err="1" smtClean="0"/>
              <a:t>shaders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Provides a common </a:t>
            </a:r>
            <a:r>
              <a:rPr lang="en-US" i="1" dirty="0" smtClean="0"/>
              <a:t>render</a:t>
            </a:r>
            <a:r>
              <a:rPr lang="en-US" dirty="0" smtClean="0"/>
              <a:t> function used by all object classes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62200" y="1981200"/>
            <a:ext cx="1905000" cy="1066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Showcase #2:</a:t>
            </a:r>
            <a:br>
              <a:rPr lang="en-US" dirty="0" smtClean="0"/>
            </a:br>
            <a:r>
              <a:rPr lang="en-US" dirty="0" smtClean="0"/>
              <a:t>Building-Block</a:t>
            </a:r>
            <a:r>
              <a:rPr lang="en-US" dirty="0" smtClean="0"/>
              <a:t> Object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2400" y="12954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Obj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8085-EFB0-43FA-B46E-9865B3455330}" type="slidenum">
              <a:rPr lang="en-US" smtClean="0"/>
              <a:t>16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3581400"/>
            <a:ext cx="7848600" cy="432816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err="1" smtClean="0"/>
              <a:t>PhysicsObject</a:t>
            </a:r>
            <a:r>
              <a:rPr lang="en-US" b="1" dirty="0" smtClean="0"/>
              <a:t> </a:t>
            </a:r>
            <a:r>
              <a:rPr lang="en-US" dirty="0" smtClean="0"/>
              <a:t>class is the base class for all objects that are subject to physics calculations</a:t>
            </a:r>
          </a:p>
          <a:p>
            <a:endParaRPr lang="en-US" dirty="0" smtClean="0"/>
          </a:p>
          <a:p>
            <a:r>
              <a:rPr lang="en-US" dirty="0" smtClean="0"/>
              <a:t>Adds variables used by the Chipmunk2D physics engine to the </a:t>
            </a:r>
            <a:r>
              <a:rPr lang="en-US" b="1" dirty="0" err="1" smtClean="0"/>
              <a:t>Obj</a:t>
            </a:r>
            <a:r>
              <a:rPr lang="en-US" i="1" dirty="0" smtClean="0"/>
              <a:t> </a:t>
            </a:r>
            <a:r>
              <a:rPr lang="en-US" dirty="0" smtClean="0"/>
              <a:t>class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743200" y="22860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PhysicsObject</a:t>
            </a:r>
            <a:endParaRPr lang="en-US" sz="1100" dirty="0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rot="5400000">
            <a:off x="3581400" y="1447800"/>
            <a:ext cx="533400" cy="1143000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2000" y="3124200"/>
            <a:ext cx="1905000" cy="1066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Showcase #2:</a:t>
            </a:r>
            <a:br>
              <a:rPr lang="en-US" dirty="0" smtClean="0"/>
            </a:br>
            <a:r>
              <a:rPr lang="en-US" dirty="0" smtClean="0"/>
              <a:t>Building-Block</a:t>
            </a:r>
            <a:r>
              <a:rPr lang="en-US" dirty="0" smtClean="0"/>
              <a:t> Object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2400" y="12954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Obj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8085-EFB0-43FA-B46E-9865B3455330}" type="slidenum">
              <a:rPr lang="en-US" smtClean="0"/>
              <a:t>17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4953000"/>
            <a:ext cx="7848600" cy="143256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743200" y="22860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PhysicsObject</a:t>
            </a:r>
            <a:endParaRPr lang="en-US" sz="1100" dirty="0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rot="5400000">
            <a:off x="3581400" y="1447800"/>
            <a:ext cx="533400" cy="1143000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43000" y="34290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DynamicObject</a:t>
            </a:r>
            <a:endParaRPr lang="en-US" sz="1100" dirty="0"/>
          </a:p>
        </p:txBody>
      </p:sp>
      <p:cxnSp>
        <p:nvCxnSpPr>
          <p:cNvPr id="11" name="Straight Arrow Connector 7"/>
          <p:cNvCxnSpPr>
            <a:stCxn id="6" idx="2"/>
            <a:endCxn id="10" idx="0"/>
          </p:cNvCxnSpPr>
          <p:nvPr/>
        </p:nvCxnSpPr>
        <p:spPr>
          <a:xfrm rot="5400000">
            <a:off x="2152650" y="2305050"/>
            <a:ext cx="685800" cy="1562100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762000" y="4495800"/>
            <a:ext cx="7848600" cy="3413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200" b="1" dirty="0" err="1" smtClean="0"/>
              <a:t>DynamicObject</a:t>
            </a:r>
            <a:r>
              <a:rPr lang="en-US" sz="2200" b="1" dirty="0" smtClean="0"/>
              <a:t>:  </a:t>
            </a:r>
            <a:r>
              <a:rPr lang="en-US" sz="2200" dirty="0" smtClean="0"/>
              <a:t>dynamic objects are objects on which both kinetic physics calculations as well as collision detection calculations are performed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200" dirty="0" smtClean="0"/>
              <a:t>The movement of these objects is entirely handled by the Chipmunk2D physics engine</a:t>
            </a:r>
            <a:endParaRPr kumimoji="0" lang="en-US" sz="2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2000" y="3124200"/>
            <a:ext cx="1905000" cy="1066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Showcase #2:</a:t>
            </a:r>
            <a:br>
              <a:rPr lang="en-US" dirty="0" smtClean="0"/>
            </a:br>
            <a:r>
              <a:rPr lang="en-US" dirty="0" smtClean="0"/>
              <a:t>Building-Block</a:t>
            </a:r>
            <a:r>
              <a:rPr lang="en-US" dirty="0" smtClean="0"/>
              <a:t> Object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2400" y="12954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Obj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8085-EFB0-43FA-B46E-9865B3455330}" type="slidenum">
              <a:rPr lang="en-US" smtClean="0"/>
              <a:t>18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4953000"/>
            <a:ext cx="7848600" cy="143256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743200" y="22860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PhysicsObject</a:t>
            </a:r>
            <a:endParaRPr lang="en-US" sz="1100" dirty="0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rot="5400000">
            <a:off x="3581400" y="1447800"/>
            <a:ext cx="533400" cy="1143000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43000" y="34290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DynamicObject</a:t>
            </a:r>
            <a:endParaRPr lang="en-US" sz="1100" dirty="0"/>
          </a:p>
        </p:txBody>
      </p:sp>
      <p:cxnSp>
        <p:nvCxnSpPr>
          <p:cNvPr id="11" name="Straight Arrow Connector 7"/>
          <p:cNvCxnSpPr>
            <a:stCxn id="6" idx="2"/>
            <a:endCxn id="10" idx="0"/>
          </p:cNvCxnSpPr>
          <p:nvPr/>
        </p:nvCxnSpPr>
        <p:spPr>
          <a:xfrm rot="5400000">
            <a:off x="2152650" y="2305050"/>
            <a:ext cx="685800" cy="1562100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762000" y="4495800"/>
            <a:ext cx="7848600" cy="3413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200" b="1" dirty="0" err="1" smtClean="0"/>
              <a:t>DynamicObject</a:t>
            </a:r>
            <a:r>
              <a:rPr lang="en-US" sz="2200" b="1" dirty="0" smtClean="0"/>
              <a:t>:  </a:t>
            </a:r>
            <a:r>
              <a:rPr lang="en-US" sz="2200" dirty="0" smtClean="0"/>
              <a:t>dynamic objects are objects on which both kinetic physics calculations as well as collision detection calculations are performed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200" dirty="0" smtClean="0"/>
              <a:t>The movement of these objects is entirely handled by the Chipmunk2D physics engine</a:t>
            </a:r>
            <a:endParaRPr kumimoji="0" lang="en-US" sz="2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Showcase #2:</a:t>
            </a:r>
            <a:br>
              <a:rPr lang="en-US" dirty="0" smtClean="0"/>
            </a:br>
            <a:r>
              <a:rPr lang="en-US" dirty="0" smtClean="0"/>
              <a:t>Building-Block Design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2400" y="12954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Obj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43200" y="22860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PhysicsObject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1143000" y="34290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DynamicObject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2667000" y="34290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KinematicObject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4267200" y="34290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StaticObject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5486400" y="22098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StandardObject</a:t>
            </a:r>
            <a:endParaRPr lang="en-US" sz="11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8085-EFB0-43FA-B46E-9865B3455330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Background</a:t>
            </a:r>
          </a:p>
          <a:p>
            <a:r>
              <a:rPr lang="en-US" dirty="0" smtClean="0"/>
              <a:t>Game Demonstration</a:t>
            </a:r>
          </a:p>
          <a:p>
            <a:r>
              <a:rPr lang="en-US" dirty="0" smtClean="0"/>
              <a:t>Overview of Features</a:t>
            </a:r>
          </a:p>
          <a:p>
            <a:r>
              <a:rPr lang="en-US" dirty="0" smtClean="0"/>
              <a:t>Feature Showcase</a:t>
            </a:r>
          </a:p>
          <a:p>
            <a:pPr lvl="1"/>
            <a:r>
              <a:rPr lang="en-US" dirty="0" smtClean="0"/>
              <a:t>OS Independent Installer</a:t>
            </a:r>
          </a:p>
          <a:p>
            <a:pPr lvl="1"/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Level Script Parser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8085-EFB0-43FA-B46E-9865B345533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Showcase #2:</a:t>
            </a:r>
            <a:br>
              <a:rPr lang="en-US" dirty="0" smtClean="0"/>
            </a:br>
            <a:r>
              <a:rPr lang="en-US" dirty="0" smtClean="0"/>
              <a:t>Building-Block Design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2400" y="12954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Obj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43200" y="22860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PhysicsObject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1143000" y="34290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DynamicObject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2667000" y="34290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KinematicObject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4267200" y="34290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StaticObject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5486400" y="22098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StandardObject</a:t>
            </a:r>
            <a:endParaRPr lang="en-US" sz="11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8085-EFB0-43FA-B46E-9865B3455330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Showcase #2:</a:t>
            </a:r>
            <a:br>
              <a:rPr lang="en-US" dirty="0" smtClean="0"/>
            </a:br>
            <a:r>
              <a:rPr lang="en-US" dirty="0" smtClean="0"/>
              <a:t>Building-Block Design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8085-EFB0-43FA-B46E-9865B3455330}" type="slidenum">
              <a:rPr lang="en-US" smtClean="0"/>
              <a:t>21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End result: 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List of Kinetic Objects</a:t>
            </a:r>
          </a:p>
          <a:p>
            <a:r>
              <a:rPr lang="en-US" dirty="0" smtClean="0"/>
              <a:t>List of </a:t>
            </a:r>
            <a:r>
              <a:rPr lang="en-US" dirty="0" smtClean="0"/>
              <a:t>other Physics </a:t>
            </a:r>
            <a:r>
              <a:rPr lang="en-US" dirty="0" smtClean="0"/>
              <a:t>Objects (dynamic + static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List of Standard Objects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BEGIN FRAME</a:t>
            </a:r>
          </a:p>
          <a:p>
            <a:pPr lvl="2"/>
            <a:r>
              <a:rPr lang="en-US" dirty="0" smtClean="0"/>
              <a:t>Call physics update function – performs physics calculation through </a:t>
            </a:r>
            <a:r>
              <a:rPr lang="en-US" dirty="0" err="1" smtClean="0"/>
              <a:t>timestep</a:t>
            </a:r>
            <a:r>
              <a:rPr lang="en-US" dirty="0" smtClean="0"/>
              <a:t> on all physics objects</a:t>
            </a:r>
          </a:p>
          <a:p>
            <a:pPr lvl="2"/>
            <a:r>
              <a:rPr lang="en-US" dirty="0" smtClean="0"/>
              <a:t>Call update on list of kinetic objects</a:t>
            </a:r>
          </a:p>
          <a:p>
            <a:pPr lvl="2"/>
            <a:r>
              <a:rPr lang="en-US" dirty="0" smtClean="0"/>
              <a:t>Call render on all objects</a:t>
            </a:r>
          </a:p>
          <a:p>
            <a:pPr lvl="1"/>
            <a:r>
              <a:rPr lang="en-US" dirty="0" smtClean="0"/>
              <a:t>END FRAME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8085-EFB0-43FA-B46E-9865B3455330}" type="slidenum">
              <a:rPr lang="en-US" smtClean="0"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Showcase #3:</a:t>
            </a:r>
            <a:br>
              <a:rPr lang="en-US" dirty="0" smtClean="0"/>
            </a:br>
            <a:r>
              <a:rPr lang="en-US" dirty="0" smtClean="0"/>
              <a:t>Level Scripts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From our Lego-like implementation of objects, we end up with </a:t>
            </a:r>
          </a:p>
          <a:p>
            <a:endParaRPr lang="en-US" dirty="0" smtClean="0"/>
          </a:p>
          <a:p>
            <a:r>
              <a:rPr lang="en-US" dirty="0" smtClean="0"/>
              <a:t>All objects have constructors of the form:</a:t>
            </a:r>
          </a:p>
          <a:p>
            <a:endParaRPr lang="en-US" dirty="0" smtClean="0"/>
          </a:p>
          <a:p>
            <a:pPr lvl="2"/>
            <a:r>
              <a:rPr lang="en-US" dirty="0" smtClean="0"/>
              <a:t>Object( float </a:t>
            </a:r>
            <a:r>
              <a:rPr lang="en-US" dirty="0" err="1" smtClean="0"/>
              <a:t>pos_x</a:t>
            </a:r>
            <a:r>
              <a:rPr lang="en-US" dirty="0" smtClean="0"/>
              <a:t>,  float </a:t>
            </a:r>
            <a:r>
              <a:rPr lang="en-US" dirty="0" err="1" smtClean="0"/>
              <a:t>pos_y</a:t>
            </a:r>
            <a:r>
              <a:rPr lang="en-US" dirty="0" smtClean="0"/>
              <a:t> 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Some objects have a couple of additional constructor arguments, but 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This allowed us to easily create a level script parser that loads levels at runtime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8085-EFB0-43FA-B46E-9865B3455330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Showcase #3:</a:t>
            </a:r>
            <a:br>
              <a:rPr lang="en-US" dirty="0" smtClean="0"/>
            </a:br>
            <a:r>
              <a:rPr lang="en-US" dirty="0" smtClean="0"/>
              <a:t>Level Scripts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level script format was designed to have a straight forward syntax such that levels could easily be created by anyone</a:t>
            </a:r>
          </a:p>
          <a:p>
            <a:endParaRPr lang="en-US" dirty="0" smtClean="0"/>
          </a:p>
          <a:p>
            <a:r>
              <a:rPr lang="en-US" dirty="0" smtClean="0"/>
              <a:t>Consists of sections of object type groupings where 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8085-EFB0-43FA-B46E-9865B3455330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Showcase #3:</a:t>
            </a:r>
            <a:br>
              <a:rPr lang="en-US" dirty="0" smtClean="0"/>
            </a:br>
            <a:r>
              <a:rPr lang="en-US" dirty="0" smtClean="0"/>
              <a:t>Level Scripts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219200"/>
            <a:ext cx="3048000" cy="22098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**stage**</a:t>
            </a:r>
          </a:p>
          <a:p>
            <a:pPr>
              <a:buNone/>
            </a:pPr>
            <a:r>
              <a:rPr lang="en-US" dirty="0" smtClean="0"/>
              <a:t>background=</a:t>
            </a:r>
            <a:r>
              <a:rPr lang="en-US" dirty="0" err="1" smtClean="0"/>
              <a:t>bluesky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setting=desert</a:t>
            </a:r>
          </a:p>
          <a:p>
            <a:pPr>
              <a:buNone/>
            </a:pPr>
            <a:r>
              <a:rPr lang="en-US" dirty="0" err="1" smtClean="0"/>
              <a:t>startx</a:t>
            </a:r>
            <a:r>
              <a:rPr lang="en-US" dirty="0" smtClean="0"/>
              <a:t>=0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s</a:t>
            </a:r>
            <a:r>
              <a:rPr lang="en-US" dirty="0" err="1" smtClean="0"/>
              <a:t>tarty</a:t>
            </a:r>
            <a:r>
              <a:rPr lang="en-US" dirty="0" smtClean="0"/>
              <a:t>=0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**goal**</a:t>
            </a:r>
          </a:p>
          <a:p>
            <a:pPr>
              <a:buNone/>
            </a:pPr>
            <a:r>
              <a:rPr lang="en-US" dirty="0" smtClean="0"/>
              <a:t>x=30 to 50</a:t>
            </a:r>
            <a:r>
              <a:rPr lang="en-US" dirty="0" smtClean="0"/>
              <a:t>, </a:t>
            </a:r>
            <a:r>
              <a:rPr lang="en-US" dirty="0" err="1" smtClean="0"/>
              <a:t>ytop</a:t>
            </a:r>
            <a:r>
              <a:rPr lang="en-US" dirty="0" smtClean="0"/>
              <a:t>=3, thickness=3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archpos</a:t>
            </a:r>
            <a:r>
              <a:rPr lang="en-US" dirty="0" smtClean="0"/>
              <a:t>=left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8085-EFB0-43FA-B46E-9865B3455330}" type="slidenum">
              <a:rPr lang="en-US" smtClean="0"/>
              <a:t>25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16862" b="11944"/>
          <a:stretch>
            <a:fillRect/>
          </a:stretch>
        </p:blipFill>
        <p:spPr bwMode="auto">
          <a:xfrm>
            <a:off x="609600" y="3429000"/>
            <a:ext cx="7924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029200" y="1219200"/>
            <a:ext cx="3429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dirty="0" smtClean="0"/>
              <a:t>**platforms**</a:t>
            </a:r>
          </a:p>
          <a:p>
            <a:pPr>
              <a:buNone/>
            </a:pPr>
            <a:r>
              <a:rPr lang="en-US" sz="1400" dirty="0" smtClean="0"/>
              <a:t>x=10 to 20, </a:t>
            </a:r>
            <a:r>
              <a:rPr lang="en-US" sz="1400" dirty="0" err="1" smtClean="0"/>
              <a:t>ytop</a:t>
            </a:r>
            <a:r>
              <a:rPr lang="en-US" sz="1400" dirty="0" smtClean="0"/>
              <a:t>=1</a:t>
            </a:r>
          </a:p>
          <a:p>
            <a:pPr>
              <a:buNone/>
            </a:pPr>
            <a:r>
              <a:rPr lang="en-US" sz="1400" dirty="0" smtClean="0"/>
              <a:t>x=20 to 30, </a:t>
            </a:r>
            <a:r>
              <a:rPr lang="en-US" sz="1400" dirty="0" err="1" smtClean="0"/>
              <a:t>ytop</a:t>
            </a:r>
            <a:r>
              <a:rPr lang="en-US" sz="1400" dirty="0" smtClean="0"/>
              <a:t>=2, thickness=2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**hazards**</a:t>
            </a:r>
          </a:p>
          <a:p>
            <a:pPr>
              <a:buNone/>
            </a:pPr>
            <a:r>
              <a:rPr lang="en-US" sz="1400" dirty="0" smtClean="0"/>
              <a:t>spikes, </a:t>
            </a:r>
            <a:r>
              <a:rPr lang="en-US" sz="1400" dirty="0" err="1" smtClean="0"/>
              <a:t>xright</a:t>
            </a:r>
            <a:r>
              <a:rPr lang="en-US" sz="1400" dirty="0" smtClean="0"/>
              <a:t>=-5, </a:t>
            </a:r>
            <a:r>
              <a:rPr lang="en-US" sz="1400" dirty="0" err="1" smtClean="0"/>
              <a:t>ybot</a:t>
            </a:r>
            <a:r>
              <a:rPr lang="en-US" sz="1400" dirty="0" smtClean="0"/>
              <a:t>=0</a:t>
            </a:r>
            <a:endParaRPr lang="en-US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Automated unit testing:</a:t>
            </a:r>
          </a:p>
          <a:p>
            <a:endParaRPr lang="en-US" dirty="0" smtClean="0"/>
          </a:p>
          <a:p>
            <a:pPr lvl="2"/>
            <a:r>
              <a:rPr lang="en-US" dirty="0" smtClean="0"/>
              <a:t>A unit testing suite was developed to ensure that the physics calculations/collision detection was working correctly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This suite include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8085-EFB0-43FA-B46E-9865B3455330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8085-EFB0-43FA-B46E-9865B3455330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develop a “model” game for teaching purposes</a:t>
            </a:r>
          </a:p>
          <a:p>
            <a:endParaRPr lang="en-US" dirty="0" smtClean="0"/>
          </a:p>
          <a:p>
            <a:r>
              <a:rPr lang="en-US" dirty="0" smtClean="0"/>
              <a:t>The game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8085-EFB0-43FA-B46E-9865B345533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</a:p>
          <a:p>
            <a:endParaRPr lang="en-US" dirty="0" smtClean="0"/>
          </a:p>
          <a:p>
            <a:r>
              <a:rPr lang="en-US" dirty="0" smtClean="0"/>
              <a:t>Original scope t</a:t>
            </a:r>
          </a:p>
          <a:p>
            <a:endParaRPr lang="en-US" dirty="0" smtClean="0"/>
          </a:p>
          <a:p>
            <a:r>
              <a:rPr lang="en-US" dirty="0" smtClean="0"/>
              <a:t>Revised scope:  to create a </a:t>
            </a:r>
            <a:r>
              <a:rPr lang="en-US" dirty="0" err="1" smtClean="0"/>
              <a:t>platformer</a:t>
            </a:r>
            <a:r>
              <a:rPr lang="en-US" dirty="0" smtClean="0"/>
              <a:t> game consisting of 3 levels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8085-EFB0-43FA-B46E-9865B345533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Chipmunk2D physics library</a:t>
            </a:r>
          </a:p>
          <a:p>
            <a:endParaRPr lang="en-US" dirty="0" smtClean="0"/>
          </a:p>
          <a:p>
            <a:r>
              <a:rPr lang="en-US" dirty="0" smtClean="0"/>
              <a:t>This library has been used in many</a:t>
            </a:r>
          </a:p>
          <a:p>
            <a:endParaRPr lang="en-US" dirty="0" smtClean="0"/>
          </a:p>
          <a:p>
            <a:r>
              <a:rPr lang="en-US" dirty="0" smtClean="0"/>
              <a:t>The benefits of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8085-EFB0-43FA-B46E-9865B3455330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8085-EFB0-43FA-B46E-9865B3455330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Design Features:</a:t>
            </a:r>
          </a:p>
          <a:p>
            <a:endParaRPr lang="en-US" dirty="0" smtClean="0"/>
          </a:p>
          <a:p>
            <a:pPr lvl="2"/>
            <a:r>
              <a:rPr lang="en-US" dirty="0" smtClean="0"/>
              <a:t>Modular design facilitates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8085-EFB0-43FA-B46E-9865B3455330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Showcase #1:</a:t>
            </a:r>
            <a:br>
              <a:rPr lang="en-US" dirty="0" smtClean="0"/>
            </a:br>
            <a:r>
              <a:rPr lang="en-US" dirty="0" smtClean="0"/>
              <a:t>OS Independent Installer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ability to run on all platforms was an important requirement:</a:t>
            </a:r>
          </a:p>
          <a:p>
            <a:pPr lvl="3"/>
            <a:r>
              <a:rPr lang="en-US" dirty="0" smtClean="0"/>
              <a:t>CS and SFWR ENG students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8085-EFB0-43FA-B46E-9865B345533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Showcase #1:</a:t>
            </a:r>
            <a:br>
              <a:rPr lang="en-US" dirty="0" smtClean="0"/>
            </a:br>
            <a:r>
              <a:rPr lang="en-US" dirty="0" smtClean="0"/>
              <a:t>OS Independent Installer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Challenge:  Our implementation uses 5 external libraries</a:t>
            </a:r>
          </a:p>
          <a:p>
            <a:pPr lvl="2"/>
            <a:r>
              <a:rPr lang="en-US" dirty="0" smtClean="0"/>
              <a:t>Chipmunk2D:  	physics engine</a:t>
            </a:r>
          </a:p>
          <a:p>
            <a:pPr lvl="2"/>
            <a:r>
              <a:rPr lang="en-US" dirty="0" smtClean="0"/>
              <a:t>GLEW:		graphics extension enablement</a:t>
            </a:r>
          </a:p>
          <a:p>
            <a:pPr lvl="2"/>
            <a:r>
              <a:rPr lang="en-US" dirty="0" smtClean="0"/>
              <a:t>GLFW:		window manager</a:t>
            </a:r>
          </a:p>
          <a:p>
            <a:pPr lvl="2"/>
            <a:r>
              <a:rPr lang="en-US" dirty="0" err="1" smtClean="0"/>
              <a:t>OpenALSoft</a:t>
            </a:r>
            <a:r>
              <a:rPr lang="en-US" dirty="0" smtClean="0"/>
              <a:t>:	audio library</a:t>
            </a:r>
          </a:p>
          <a:p>
            <a:pPr lvl="2"/>
            <a:r>
              <a:rPr lang="en-US" dirty="0" err="1" smtClean="0"/>
              <a:t>FreeALUT</a:t>
            </a:r>
            <a:r>
              <a:rPr lang="en-US" dirty="0" smtClean="0"/>
              <a:t>:	audio utility toolkit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8085-EFB0-43FA-B46E-9865B3455330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329</TotalTime>
  <Words>691</Words>
  <Application>Microsoft Office PowerPoint</Application>
  <PresentationFormat>On-screen Show (4:3)</PresentationFormat>
  <Paragraphs>204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Origin</vt:lpstr>
      <vt:lpstr>Platform Perils</vt:lpstr>
      <vt:lpstr>Outline</vt:lpstr>
      <vt:lpstr>Purpose</vt:lpstr>
      <vt:lpstr>Scope</vt:lpstr>
      <vt:lpstr>Background</vt:lpstr>
      <vt:lpstr>Demonstration</vt:lpstr>
      <vt:lpstr>Overview of Features</vt:lpstr>
      <vt:lpstr>Feature Showcase #1: OS Independent Installer</vt:lpstr>
      <vt:lpstr>Feature Showcase #1: OS Independent Installer</vt:lpstr>
      <vt:lpstr>Feature Showcase #1: OS Independent Installer</vt:lpstr>
      <vt:lpstr>Feature Showcase #1: OS Independent Installer</vt:lpstr>
      <vt:lpstr>Feature Showcase #1: OS Independent Installer</vt:lpstr>
      <vt:lpstr>Feature Showcase #1: OS Independent Installer</vt:lpstr>
      <vt:lpstr>Feature Showcase #2: Building-Block Object Design</vt:lpstr>
      <vt:lpstr>Feature Showcase #2: Building-Block Object Design</vt:lpstr>
      <vt:lpstr>Feature Showcase #2: Building-Block Object Design</vt:lpstr>
      <vt:lpstr>Feature Showcase #2: Building-Block Object Design</vt:lpstr>
      <vt:lpstr>Feature Showcase #2: Building-Block Object Design</vt:lpstr>
      <vt:lpstr>Feature Showcase #2: Building-Block Design</vt:lpstr>
      <vt:lpstr>Feature Showcase #2: Building-Block Design</vt:lpstr>
      <vt:lpstr>Feature Showcase #2: Building-Block Design</vt:lpstr>
      <vt:lpstr>Slide 22</vt:lpstr>
      <vt:lpstr>Feature Showcase #3: Level Scripts </vt:lpstr>
      <vt:lpstr>Feature Showcase #3: Level Scripts </vt:lpstr>
      <vt:lpstr>Feature Showcase #3: Level Scripts </vt:lpstr>
      <vt:lpstr>Product Testing</vt:lpstr>
      <vt:lpstr>Conclusion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 Perils</dc:title>
  <dc:creator>Steve</dc:creator>
  <cp:lastModifiedBy>Steve</cp:lastModifiedBy>
  <cp:revision>17</cp:revision>
  <dcterms:created xsi:type="dcterms:W3CDTF">2016-04-19T04:23:11Z</dcterms:created>
  <dcterms:modified xsi:type="dcterms:W3CDTF">2016-04-19T09:52:28Z</dcterms:modified>
</cp:coreProperties>
</file>