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87" r:id="rId24"/>
    <p:sldId id="279" r:id="rId25"/>
    <p:sldId id="281" r:id="rId26"/>
    <p:sldId id="282" r:id="rId27"/>
    <p:sldId id="283" r:id="rId28"/>
    <p:sldId id="288" r:id="rId29"/>
    <p:sldId id="284" r:id="rId30"/>
    <p:sldId id="289" r:id="rId31"/>
    <p:sldId id="290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26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6D01DDB-D357-4D8B-83C7-3EAE33C41568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4AB8421-9725-46BD-AB5E-42E633E6213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ctrTitle"/>
          </p:nvPr>
        </p:nvSpPr>
        <p:spPr>
          <a:xfrm>
            <a:off x="1219196" y="3886200"/>
            <a:ext cx="6858000" cy="990596"/>
          </a:xfrm>
        </p:spPr>
        <p:txBody>
          <a:bodyPr anchor="t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8"/>
          <p:cNvSpPr txBox="1">
            <a:spLocks noGrp="1"/>
          </p:cNvSpPr>
          <p:nvPr>
            <p:ph type="subTitle" idx="1"/>
          </p:nvPr>
        </p:nvSpPr>
        <p:spPr>
          <a:xfrm>
            <a:off x="1219196" y="5124453"/>
            <a:ext cx="6858000" cy="533396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464653"/>
                </a:solidFill>
                <a:latin typeface="Bookman Old Style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 txBox="1">
            <a:spLocks noGrp="1"/>
          </p:cNvSpPr>
          <p:nvPr>
            <p:ph type="dt" sz="half" idx="7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E6709115-BA10-427A-8F50-53D74866D2CD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5" name="Footer Placeholder 16"/>
          <p:cNvSpPr txBox="1">
            <a:spLocks noGrp="1"/>
          </p:cNvSpPr>
          <p:nvPr>
            <p:ph type="ftr" sz="quarter" idx="9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28"/>
          <p:cNvSpPr txBox="1">
            <a:spLocks noGrp="1"/>
          </p:cNvSpPr>
          <p:nvPr>
            <p:ph type="sldNum" sz="quarter" idx="8"/>
          </p:nvPr>
        </p:nvSpPr>
        <p:spPr>
          <a:xfrm>
            <a:off x="1216152" y="6355080"/>
            <a:ext cx="1219196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274F0C2E-9C48-48B4-8ECF-385102A64599}" type="slidenum">
              <a:rPr/>
              <a:pPr lvl="0"/>
              <a:t>‹#›</a:t>
            </a:fld>
            <a:endParaRPr lang="en-US"/>
          </a:p>
        </p:txBody>
      </p:sp>
      <p:sp>
        <p:nvSpPr>
          <p:cNvPr id="7" name="Rectangle 20"/>
          <p:cNvSpPr/>
          <p:nvPr/>
        </p:nvSpPr>
        <p:spPr>
          <a:xfrm>
            <a:off x="904871" y="3648071"/>
            <a:ext cx="7315200" cy="1280160"/>
          </a:xfrm>
          <a:prstGeom prst="rect">
            <a:avLst/>
          </a:prstGeom>
          <a:noFill/>
          <a:ln w="6345">
            <a:solidFill>
              <a:srgbClr val="727CA3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914400" y="5048246"/>
            <a:ext cx="7315200" cy="685800"/>
          </a:xfrm>
          <a:prstGeom prst="rect">
            <a:avLst/>
          </a:prstGeom>
          <a:noFill/>
          <a:ln w="6345">
            <a:solidFill>
              <a:srgbClr val="9FB8CD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Rectangle 21"/>
          <p:cNvSpPr/>
          <p:nvPr/>
        </p:nvSpPr>
        <p:spPr>
          <a:xfrm>
            <a:off x="904871" y="3648071"/>
            <a:ext cx="228600" cy="1280160"/>
          </a:xfrm>
          <a:prstGeom prst="rect">
            <a:avLst/>
          </a:prstGeom>
          <a:solidFill>
            <a:srgbClr val="727CA3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0" name="Rectangle 31"/>
          <p:cNvSpPr/>
          <p:nvPr/>
        </p:nvSpPr>
        <p:spPr>
          <a:xfrm>
            <a:off x="914400" y="5048246"/>
            <a:ext cx="228600" cy="685800"/>
          </a:xfrm>
          <a:prstGeom prst="rect">
            <a:avLst/>
          </a:prstGeom>
          <a:solidFill>
            <a:srgbClr val="9FB8CD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9CA445-0676-41BC-989D-59E23C662428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C1F03B-2484-4959-AD4F-0FF7B99D740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446A0B-4B59-4346-87C2-53FD83D41621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1F4F37-FA1D-4BDD-99A0-D8B702FBF97A}" type="slidenum">
              <a:rPr/>
              <a:pPr lvl="0"/>
              <a:t>‹#›</a:t>
            </a:fld>
            <a:endParaRPr lang="en-US"/>
          </a:p>
        </p:txBody>
      </p:sp>
      <p:sp>
        <p:nvSpPr>
          <p:cNvPr id="7" name="Straight Connector 6"/>
          <p:cNvSpPr/>
          <p:nvPr/>
        </p:nvSpPr>
        <p:spPr>
          <a:xfrm>
            <a:off x="457200" y="6353178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8" name="Isosceles Triangle 7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Straight Connector 8"/>
          <p:cNvSpPr/>
          <p:nvPr/>
        </p:nvSpPr>
        <p:spPr>
          <a:xfrm rot="5400013">
            <a:off x="3629610" y="3201954"/>
            <a:ext cx="58521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D4E22E-AF1D-44DB-8F14-3CFB27A66CEB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14E773-A2C3-4B3F-8132-0A7AF4426059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Content Placeholder 7"/>
          <p:cNvSpPr txBox="1">
            <a:spLocks noGrp="1"/>
          </p:cNvSpPr>
          <p:nvPr>
            <p:ph idx="1"/>
          </p:nvPr>
        </p:nvSpPr>
        <p:spPr>
          <a:xfrm>
            <a:off x="457200" y="1219196"/>
            <a:ext cx="8229600" cy="4937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4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219196" y="2971800"/>
            <a:ext cx="6858000" cy="1066803"/>
          </a:xfrm>
        </p:spPr>
        <p:txBody>
          <a:bodyPr anchor="t"/>
          <a:lstStyle>
            <a:lvl1pPr algn="r">
              <a:defRPr>
                <a:solidFill>
                  <a:srgbClr val="DDE9E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295403" y="4267203"/>
            <a:ext cx="6781803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fld id="{8B0DB89D-DC8B-4BDA-8E9E-0E676BB01D20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069848" y="6355080"/>
            <a:ext cx="1520948" cy="365760"/>
          </a:xfr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fld id="{1FF3348D-4081-46B7-88E6-726DD31DDA46}" type="slidenum">
              <a:rPr/>
              <a:pPr lvl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396"/>
            <a:ext cx="7315200" cy="1280160"/>
          </a:xfrm>
          <a:prstGeom prst="rect">
            <a:avLst/>
          </a:prstGeom>
          <a:noFill/>
          <a:ln w="6345">
            <a:solidFill>
              <a:srgbClr val="727CA3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396"/>
            <a:ext cx="228600" cy="1280160"/>
          </a:xfrm>
          <a:prstGeom prst="rect">
            <a:avLst/>
          </a:prstGeom>
          <a:solidFill>
            <a:srgbClr val="727CA3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650DEC-8811-4CB3-A7F7-31A321AAA27A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4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C5BAFF-909B-42E0-AF2C-38A2B7A4022B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Content Placeholder 8"/>
          <p:cNvSpPr txBox="1">
            <a:spLocks noGrp="1"/>
          </p:cNvSpPr>
          <p:nvPr>
            <p:ph idx="1"/>
          </p:nvPr>
        </p:nvSpPr>
        <p:spPr>
          <a:xfrm>
            <a:off x="457200" y="1219196"/>
            <a:ext cx="4041648" cy="4937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0"/>
          <p:cNvSpPr txBox="1">
            <a:spLocks noGrp="1"/>
          </p:cNvSpPr>
          <p:nvPr>
            <p:ph idx="2"/>
          </p:nvPr>
        </p:nvSpPr>
        <p:spPr>
          <a:xfrm>
            <a:off x="4632194" y="1216152"/>
            <a:ext cx="4041648" cy="4937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4" cy="6858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FB8C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3"/>
          </p:nvPr>
        </p:nvSpPr>
        <p:spPr>
          <a:xfrm>
            <a:off x="4648196" y="1295403"/>
            <a:ext cx="4041776" cy="6858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FB8C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2AAD58-E2BB-4D49-8412-834C4CC373C8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6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35DB2-C41E-40C8-B03A-01C9285F57CF}" type="slidenum">
              <a:rPr/>
              <a:pPr lvl="0"/>
              <a:t>‹#›</a:t>
            </a:fld>
            <a:endParaRPr lang="en-US"/>
          </a:p>
        </p:txBody>
      </p:sp>
      <p:sp>
        <p:nvSpPr>
          <p:cNvPr id="8" name="Content Placeholder 10"/>
          <p:cNvSpPr txBox="1">
            <a:spLocks noGrp="1"/>
          </p:cNvSpPr>
          <p:nvPr>
            <p:ph idx="2"/>
          </p:nvPr>
        </p:nvSpPr>
        <p:spPr>
          <a:xfrm>
            <a:off x="457200" y="2133596"/>
            <a:ext cx="4038603" cy="4038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2"/>
          <p:cNvSpPr txBox="1">
            <a:spLocks noGrp="1"/>
          </p:cNvSpPr>
          <p:nvPr>
            <p:ph idx="4"/>
          </p:nvPr>
        </p:nvSpPr>
        <p:spPr>
          <a:xfrm>
            <a:off x="4648196" y="2133596"/>
            <a:ext cx="4038603" cy="4038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7DF048-B04A-4541-8310-454E1FFED9AD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B02D74-8155-4CC6-835E-59DCE55D228B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0B3B8E-27FB-47EB-AC80-D6D53AC55F90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DEC4AF-C525-4DF6-AFB8-F80060CC3148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Straight Connector 4"/>
          <p:cNvSpPr/>
          <p:nvPr/>
        </p:nvSpPr>
        <p:spPr>
          <a:xfrm>
            <a:off x="457200" y="6353178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6" name="Isosceles Triangle 5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24603" y="304796"/>
            <a:ext cx="2514600" cy="838203"/>
          </a:xfrm>
        </p:spPr>
        <p:txBody>
          <a:bodyPr/>
          <a:lstStyle>
            <a:lvl1pPr>
              <a:defRPr sz="2000" b="1">
                <a:latin typeface="Gill Sans M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2"/>
          </p:nvPr>
        </p:nvSpPr>
        <p:spPr>
          <a:xfrm>
            <a:off x="6324603" y="1219196"/>
            <a:ext cx="2514600" cy="484346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rgbClr val="46465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93253E-EB68-4C3A-97D5-6DA26C31B53C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A403E0-E6B0-4A18-82AD-BD091706EDF6}" type="slidenum">
              <a:rPr/>
              <a:pPr lvl="0"/>
              <a:t>‹#›</a:t>
            </a:fld>
            <a:endParaRPr lang="en-US"/>
          </a:p>
        </p:txBody>
      </p:sp>
      <p:sp>
        <p:nvSpPr>
          <p:cNvPr id="7" name="Straight Connector 7"/>
          <p:cNvSpPr/>
          <p:nvPr/>
        </p:nvSpPr>
        <p:spPr>
          <a:xfrm>
            <a:off x="457200" y="6353178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8" name="Straight Connector 9"/>
          <p:cNvSpPr/>
          <p:nvPr/>
        </p:nvSpPr>
        <p:spPr>
          <a:xfrm rot="5400013">
            <a:off x="3160641" y="3324228"/>
            <a:ext cx="603504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9" name="Isosceles Triangle 8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0" name="Content Placeholder 11"/>
          <p:cNvSpPr txBox="1">
            <a:spLocks noGrp="1"/>
          </p:cNvSpPr>
          <p:nvPr>
            <p:ph idx="1"/>
          </p:nvPr>
        </p:nvSpPr>
        <p:spPr>
          <a:xfrm>
            <a:off x="304796" y="304796"/>
            <a:ext cx="5715000" cy="5715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rgbClr val="4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500853"/>
            <a:ext cx="8229600" cy="674690"/>
          </a:xfrm>
          <a:ln w="9528">
            <a:solidFill>
              <a:srgbClr val="727CA3"/>
            </a:solidFill>
            <a:prstDash val="solid"/>
          </a:ln>
        </p:spPr>
        <p:txBody>
          <a:bodyPr lIns="27432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57200" y="1904996"/>
            <a:ext cx="8229600" cy="4270248"/>
          </a:xfrm>
          <a:solidFill>
            <a:srgbClr val="BCBCBC"/>
          </a:solidFill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219196"/>
            <a:ext cx="8229600" cy="533396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fld id="{6983D7C6-8847-4BE7-A24B-9F1BF02862CF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fld id="{809A76A2-0947-4469-960C-6B4F7966AE52}" type="slidenum">
              <a:rPr/>
              <a:pPr lvl="0"/>
              <a:t>‹#›</a:t>
            </a:fld>
            <a:endParaRPr lang="en-US"/>
          </a:p>
        </p:txBody>
      </p:sp>
      <p:sp>
        <p:nvSpPr>
          <p:cNvPr id="8" name="Straight Connector 7"/>
          <p:cNvSpPr/>
          <p:nvPr/>
        </p:nvSpPr>
        <p:spPr>
          <a:xfrm>
            <a:off x="457200" y="6353178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Isosceles Triangle 8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3"/>
            <a:ext cx="182880" cy="685800"/>
          </a:xfrm>
          <a:prstGeom prst="rect">
            <a:avLst/>
          </a:prstGeom>
          <a:solidFill>
            <a:srgbClr val="727CA3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1"/>
          <p:cNvSpPr txBox="1">
            <a:spLocks noGrp="1"/>
          </p:cNvSpPr>
          <p:nvPr>
            <p:ph type="title"/>
          </p:nvPr>
        </p:nvSpPr>
        <p:spPr>
          <a:xfrm>
            <a:off x="457200" y="152403"/>
            <a:ext cx="82296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2"/>
          <p:cNvSpPr txBox="1">
            <a:spLocks noGrp="1"/>
          </p:cNvSpPr>
          <p:nvPr>
            <p:ph type="body" idx="1"/>
          </p:nvPr>
        </p:nvSpPr>
        <p:spPr>
          <a:xfrm>
            <a:off x="457200" y="1219196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 txBox="1">
            <a:spLocks noGrp="1"/>
          </p:cNvSpPr>
          <p:nvPr>
            <p:ph type="dt" sz="half" idx="2"/>
          </p:nvPr>
        </p:nvSpPr>
        <p:spPr>
          <a:xfrm>
            <a:off x="6400800" y="6356351"/>
            <a:ext cx="2289044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464653"/>
                </a:solidFill>
                <a:uFillTx/>
                <a:latin typeface="Gill Sans MT"/>
              </a:defRPr>
            </a:lvl1pPr>
          </a:lstStyle>
          <a:p>
            <a:pPr lvl="0"/>
            <a:fld id="{AB1637A1-F04B-410E-9CF9-D62F8A7F9429}" type="datetime1">
              <a:rPr lang="en-US"/>
              <a:pPr lvl="0"/>
              <a:t>4/19/2016</a:t>
            </a:fld>
            <a:endParaRPr lang="en-US"/>
          </a:p>
        </p:txBody>
      </p:sp>
      <p:sp>
        <p:nvSpPr>
          <p:cNvPr id="5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2898648" y="6356351"/>
            <a:ext cx="3505196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464653"/>
                </a:solidFill>
                <a:uFillTx/>
                <a:latin typeface="Gill Sans M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22"/>
          <p:cNvSpPr txBox="1"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464653"/>
                </a:solidFill>
                <a:uFillTx/>
                <a:latin typeface="Gill Sans MT"/>
              </a:defRPr>
            </a:lvl1pPr>
          </a:lstStyle>
          <a:p>
            <a:pPr lvl="0"/>
            <a:fld id="{EA6F5BBB-D4A3-428A-8F47-F3E8965AB2DD}" type="slidenum">
              <a:rPr/>
              <a:pPr lvl="0"/>
              <a:t>‹#›</a:t>
            </a:fld>
            <a:endParaRPr lang="en-US"/>
          </a:p>
        </p:txBody>
      </p:sp>
      <p:sp>
        <p:nvSpPr>
          <p:cNvPr id="7" name="Straight Connector 27"/>
          <p:cNvSpPr/>
          <p:nvPr/>
        </p:nvSpPr>
        <p:spPr>
          <a:xfrm>
            <a:off x="457200" y="6353178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8" name="Straight Connector 28"/>
          <p:cNvSpPr/>
          <p:nvPr/>
        </p:nvSpPr>
        <p:spPr>
          <a:xfrm>
            <a:off x="457200" y="1143000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9" name="Isosceles Triangle 9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464653"/>
          </a:solidFill>
          <a:uFillTx/>
          <a:latin typeface="Bookman Old Style"/>
        </a:defRPr>
      </a:lvl1pPr>
    </p:titleStyle>
    <p:bodyStyle>
      <a:lvl1pPr marL="274320" marR="0" lvl="0" indent="-27432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6000"/>
        <a:buFont typeface="Wingdings 3"/>
        <a:buChar char=""/>
        <a:tabLst/>
        <a:defRPr lang="en-US" sz="2600" b="0" i="0" u="none" strike="noStrike" kern="1200" cap="none" spc="0" baseline="0">
          <a:solidFill>
            <a:srgbClr val="000000"/>
          </a:solidFill>
          <a:uFillTx/>
          <a:latin typeface="Gill Sans MT"/>
        </a:defRPr>
      </a:lvl1pPr>
      <a:lvl2pPr marL="548640" marR="0" lvl="1" indent="-27432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9FB8CD"/>
        </a:buClr>
        <a:buSzPct val="76000"/>
        <a:buFont typeface="Wingdings 3"/>
        <a:buChar char=""/>
        <a:tabLst/>
        <a:defRPr lang="en-US" sz="2300" b="0" i="0" u="none" strike="noStrike" kern="1200" cap="none" spc="0" baseline="0">
          <a:solidFill>
            <a:srgbClr val="464653"/>
          </a:solidFill>
          <a:uFillTx/>
          <a:latin typeface="Gill Sans MT"/>
        </a:defRPr>
      </a:lvl2pPr>
      <a:lvl3pPr marL="822960" marR="0" lvl="2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BCBCBC"/>
        </a:buClr>
        <a:buSzPct val="76000"/>
        <a:buFont typeface="Wingdings 3"/>
        <a:buChar char="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Gill Sans MT"/>
        </a:defRPr>
      </a:lvl3pPr>
      <a:lvl4pPr marL="1097280" marR="0" lvl="3" indent="-228600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8BA2B4"/>
        </a:buClr>
        <a:buSzPct val="70000"/>
        <a:buFont typeface="Wingdings"/>
        <a:buChar char="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Gill Sans MT"/>
        </a:defRPr>
      </a:lvl4pPr>
      <a:lvl5pPr marL="1371600" marR="0" lvl="4" indent="-22860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9FB8CD"/>
        </a:buClr>
        <a:buSzPct val="70000"/>
        <a:buFont typeface="Wingdings"/>
        <a:buChar char="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Gill Sans MT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ak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Platform Perils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sz="1400" dirty="0" smtClean="0"/>
              <a:t>Steven Palmer</a:t>
            </a:r>
          </a:p>
          <a:p>
            <a:pPr lvl="0">
              <a:lnSpc>
                <a:spcPct val="80000"/>
              </a:lnSpc>
            </a:pPr>
            <a:r>
              <a:rPr lang="en-US" sz="1400" dirty="0" smtClean="0"/>
              <a:t>Chao Ye</a:t>
            </a:r>
            <a:endParaRPr lang="en-US" sz="1400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1216152" y="6355080"/>
            <a:ext cx="1219196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4032BA-424B-4A0E-BB0E-12013CF128A8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#1:</a:t>
            </a:r>
            <a:br>
              <a:rPr lang="en-US" sz="2900"/>
            </a:br>
            <a:r>
              <a:rPr lang="en-US" sz="2900"/>
              <a:t>OS Independent Installer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752603"/>
            <a:ext cx="8229600" cy="4404363"/>
          </a:xfrm>
        </p:spPr>
        <p:txBody>
          <a:bodyPr/>
          <a:lstStyle/>
          <a:p>
            <a:pPr lvl="0"/>
            <a:r>
              <a:rPr lang="en-US"/>
              <a:t>The ability to run on all platforms was an important requirement:</a:t>
            </a:r>
          </a:p>
          <a:p>
            <a:pPr lvl="2"/>
            <a:r>
              <a:rPr lang="en-US"/>
              <a:t>CS and SFWR ENG students use various operating systems</a:t>
            </a:r>
          </a:p>
          <a:p>
            <a:pPr lvl="2"/>
            <a:r>
              <a:rPr lang="en-US"/>
              <a:t>Windows, Mac, Linux predominantly</a:t>
            </a:r>
          </a:p>
          <a:p>
            <a:pPr lvl="2"/>
            <a:r>
              <a:rPr lang="en-US"/>
              <a:t>All libraries/code compatible with all three operating systems in theory</a:t>
            </a:r>
          </a:p>
          <a:p>
            <a:pPr lvl="2"/>
            <a:r>
              <a:rPr lang="en-US"/>
              <a:t>In practice, this wasn’t the case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269032-9260-4EBF-A8B0-95551E5FDA0B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#1:</a:t>
            </a:r>
            <a:br>
              <a:rPr lang="en-US" sz="2900"/>
            </a:br>
            <a:r>
              <a:rPr lang="en-US" sz="2900"/>
              <a:t>OS Independent Installer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en-US" sz="2400"/>
              <a:t>Challenge:  Our implementation uses 5 external libraries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Chipmunk2D:  	physics engine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GLEW:		graphics extension enablement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GLFW:		window manager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OpenALSoft:	audio library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FreeALUT:	audio utility toolkit</a:t>
            </a:r>
          </a:p>
          <a:p>
            <a:pPr lvl="0">
              <a:lnSpc>
                <a:spcPct val="90000"/>
              </a:lnSpc>
            </a:pPr>
            <a:endParaRPr lang="en-US" sz="2400"/>
          </a:p>
          <a:p>
            <a:pPr lvl="0">
              <a:lnSpc>
                <a:spcPct val="90000"/>
              </a:lnSpc>
            </a:pPr>
            <a:r>
              <a:rPr lang="en-US" sz="2400"/>
              <a:t>Compiling each library on every platform out of the box was not successful, and the modifications/tweaks required to achieve successful compilation were not simple in most cases</a:t>
            </a:r>
          </a:p>
          <a:p>
            <a:pPr lvl="0">
              <a:lnSpc>
                <a:spcPct val="90000"/>
              </a:lnSpc>
            </a:pPr>
            <a:endParaRPr lang="en-US" sz="2400"/>
          </a:p>
          <a:p>
            <a:pPr lvl="0">
              <a:lnSpc>
                <a:spcPct val="90000"/>
              </a:lnSpc>
            </a:pPr>
            <a:r>
              <a:rPr lang="en-US" sz="2400"/>
              <a:t>Prebuilt libraries also problematic and don’t tend to work with different systems even on the same platform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65EDD2-90AE-48A2-973C-5E417DD141D8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#1:</a:t>
            </a:r>
            <a:br>
              <a:rPr lang="en-US" sz="2900"/>
            </a:br>
            <a:r>
              <a:rPr lang="en-US" sz="2900"/>
              <a:t>OS Independent Installer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Solution:  </a:t>
            </a:r>
            <a:r>
              <a:rPr lang="en-US" dirty="0" err="1"/>
              <a:t>CMake</a:t>
            </a:r>
            <a:r>
              <a:rPr lang="en-US" dirty="0"/>
              <a:t>  (</a:t>
            </a:r>
            <a:r>
              <a:rPr lang="en-US" dirty="0">
                <a:hlinkClick r:id="rId2"/>
              </a:rPr>
              <a:t>www.cmake.org</a:t>
            </a:r>
            <a:r>
              <a:rPr lang="en-US" dirty="0"/>
              <a:t>)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CMake</a:t>
            </a:r>
            <a:r>
              <a:rPr lang="en-US" dirty="0"/>
              <a:t> is a tool used to generate </a:t>
            </a:r>
            <a:r>
              <a:rPr lang="en-US" dirty="0" err="1"/>
              <a:t>Makefiles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smtClean="0"/>
              <a:t>Uses custom scripts to handle platform/system dependent builds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Based on definitions in script, </a:t>
            </a:r>
            <a:r>
              <a:rPr lang="en-US" dirty="0" err="1" smtClean="0"/>
              <a:t>CMake</a:t>
            </a:r>
            <a:r>
              <a:rPr lang="en-US" dirty="0" smtClean="0"/>
              <a:t> will detect compiler, required libraries and other dependencies and generate a </a:t>
            </a:r>
            <a:r>
              <a:rPr lang="en-US" dirty="0" err="1" smtClean="0"/>
              <a:t>Makefile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DFBB53-7D30-4E50-A49D-15B376003487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#1:</a:t>
            </a:r>
            <a:br>
              <a:rPr lang="en-US" sz="2900"/>
            </a:br>
            <a:r>
              <a:rPr lang="en-US" sz="2900"/>
              <a:t>OS Independent Installer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</a:t>
            </a:r>
            <a:r>
              <a:rPr lang="en-US" dirty="0" err="1"/>
              <a:t>CMake</a:t>
            </a:r>
            <a:r>
              <a:rPr lang="en-US" dirty="0"/>
              <a:t> script was written for our game:  </a:t>
            </a:r>
          </a:p>
          <a:p>
            <a:pPr lvl="1"/>
            <a:r>
              <a:rPr lang="en-US" dirty="0"/>
              <a:t>Checks if libraries are </a:t>
            </a:r>
            <a:r>
              <a:rPr lang="en-US" dirty="0" smtClean="0"/>
              <a:t>present </a:t>
            </a:r>
            <a:r>
              <a:rPr lang="en-US" dirty="0"/>
              <a:t>– if so skips library compilation</a:t>
            </a:r>
          </a:p>
          <a:p>
            <a:pPr lvl="1"/>
            <a:r>
              <a:rPr lang="en-US" dirty="0"/>
              <a:t>If libraries not present, </a:t>
            </a:r>
            <a:r>
              <a:rPr lang="en-US" dirty="0" smtClean="0"/>
              <a:t>a </a:t>
            </a:r>
            <a:r>
              <a:rPr lang="en-US" dirty="0" err="1" smtClean="0"/>
              <a:t>Makefile</a:t>
            </a:r>
            <a:r>
              <a:rPr lang="en-US" dirty="0" smtClean="0"/>
              <a:t> for each </a:t>
            </a:r>
            <a:r>
              <a:rPr lang="en-US" dirty="0"/>
              <a:t>missing library is built:</a:t>
            </a:r>
          </a:p>
          <a:p>
            <a:pPr lvl="2"/>
            <a:r>
              <a:rPr lang="en-US" dirty="0"/>
              <a:t>Each library came with a premade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smtClean="0"/>
              <a:t>scripts</a:t>
            </a:r>
            <a:endParaRPr lang="en-US" dirty="0"/>
          </a:p>
          <a:p>
            <a:pPr lvl="2"/>
            <a:r>
              <a:rPr lang="en-US" dirty="0" smtClean="0"/>
              <a:t>Library creators claimed scripts</a:t>
            </a:r>
            <a:r>
              <a:rPr lang="en-US" dirty="0" smtClean="0"/>
              <a:t> to be OS-independent: </a:t>
            </a:r>
            <a:r>
              <a:rPr lang="en-US" dirty="0"/>
              <a:t>this was not the case and many of the scripts required substantial edits</a:t>
            </a:r>
          </a:p>
          <a:p>
            <a:pPr lvl="2"/>
            <a:r>
              <a:rPr lang="en-US" dirty="0"/>
              <a:t>The scripts were also edited to </a:t>
            </a:r>
            <a:r>
              <a:rPr lang="en-US" dirty="0" smtClean="0"/>
              <a:t>reduce/eliminate </a:t>
            </a:r>
            <a:r>
              <a:rPr lang="en-US" dirty="0" smtClean="0"/>
              <a:t>unnecessary options</a:t>
            </a:r>
            <a:r>
              <a:rPr lang="en-US" dirty="0" smtClean="0"/>
              <a:t>, and to produce only static libraries (avoids executable dependence on dynamic libraries for slightly larger file size – good trade off!)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Makefile</a:t>
            </a:r>
            <a:r>
              <a:rPr lang="en-US" dirty="0" smtClean="0"/>
              <a:t> for the game is built that invokes all of the library </a:t>
            </a:r>
            <a:r>
              <a:rPr lang="en-US" dirty="0" err="1" smtClean="0"/>
              <a:t>Makefiles</a:t>
            </a:r>
            <a:r>
              <a:rPr lang="en-US" dirty="0" smtClean="0"/>
              <a:t> then builds the game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301068-1DA4-48B0-8A17-4A57D720A354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#1:</a:t>
            </a:r>
            <a:br>
              <a:rPr lang="en-US" sz="2900"/>
            </a:br>
            <a:r>
              <a:rPr lang="en-US" sz="2900"/>
              <a:t>OS Independent Installer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Demonstration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A54C1C-9266-4986-9D30-B62879A7EDD4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#2:</a:t>
            </a:r>
            <a:br>
              <a:rPr lang="en-US" sz="2900"/>
            </a:br>
            <a:r>
              <a:rPr lang="en-US" sz="2900"/>
              <a:t>Building-Block Object Design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920240"/>
            <a:ext cx="8229600" cy="4937760"/>
          </a:xfrm>
        </p:spPr>
        <p:txBody>
          <a:bodyPr/>
          <a:lstStyle/>
          <a:p>
            <a:pPr lvl="0"/>
            <a:r>
              <a:rPr lang="en-US" dirty="0"/>
              <a:t>Object implementation was carried out using multiple levels of inheritance to produce a wide variety of objects with different </a:t>
            </a:r>
            <a:r>
              <a:rPr lang="en-US" dirty="0" err="1"/>
              <a:t>behaviours</a:t>
            </a:r>
            <a:r>
              <a:rPr lang="en-US" dirty="0"/>
              <a:t> that could all be processed in the same way via polymorphism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72499E-C8EE-40F2-AA3C-CF117BCD181D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 dirty="0"/>
              <a:t>Feature Showcase #2:</a:t>
            </a:r>
            <a:br>
              <a:rPr lang="en-US" sz="2900" dirty="0"/>
            </a:br>
            <a:r>
              <a:rPr lang="en-US" sz="2900" dirty="0"/>
              <a:t>Building-Block Object Design</a:t>
            </a:r>
          </a:p>
        </p:txBody>
      </p:sp>
      <p:sp>
        <p:nvSpPr>
          <p:cNvPr id="3" name="Rectangle 4"/>
          <p:cNvSpPr/>
          <p:nvPr/>
        </p:nvSpPr>
        <p:spPr>
          <a:xfrm>
            <a:off x="3962396" y="1295403"/>
            <a:ext cx="9144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Obj</a:t>
            </a:r>
          </a:p>
        </p:txBody>
      </p:sp>
      <p:sp>
        <p:nvSpPr>
          <p:cNvPr id="4" name="Slide Number Placeholder 1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3FBFE6-AA4A-49FE-98D2-D4FBC6950936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761996" y="1920240"/>
            <a:ext cx="7848596" cy="4328156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/>
              <a:t>Obj</a:t>
            </a:r>
            <a:r>
              <a:rPr lang="en-US" sz="2400"/>
              <a:t> class is the top level class of the object class hierarchy</a:t>
            </a:r>
          </a:p>
          <a:p>
            <a:pPr lvl="0">
              <a:lnSpc>
                <a:spcPct val="90000"/>
              </a:lnSpc>
            </a:pPr>
            <a:endParaRPr lang="en-US" sz="2400"/>
          </a:p>
          <a:p>
            <a:pPr lvl="0">
              <a:lnSpc>
                <a:spcPct val="90000"/>
              </a:lnSpc>
            </a:pPr>
            <a:r>
              <a:rPr lang="en-US" sz="2400"/>
              <a:t>All objects inherit from this class</a:t>
            </a:r>
          </a:p>
          <a:p>
            <a:pPr lvl="0">
              <a:lnSpc>
                <a:spcPct val="90000"/>
              </a:lnSpc>
            </a:pPr>
            <a:endParaRPr lang="en-US" sz="2400"/>
          </a:p>
          <a:p>
            <a:pPr lvl="0">
              <a:lnSpc>
                <a:spcPct val="90000"/>
              </a:lnSpc>
            </a:pPr>
            <a:r>
              <a:rPr lang="en-US" sz="2400"/>
              <a:t>Contains general purpose fields that are required by all objects, mostly related to data for the GPU (meshes, textures, shaders)</a:t>
            </a:r>
          </a:p>
          <a:p>
            <a:pPr lvl="0">
              <a:lnSpc>
                <a:spcPct val="90000"/>
              </a:lnSpc>
            </a:pPr>
            <a:endParaRPr lang="en-US" sz="2400"/>
          </a:p>
          <a:p>
            <a:pPr lvl="0">
              <a:lnSpc>
                <a:spcPct val="90000"/>
              </a:lnSpc>
            </a:pPr>
            <a:r>
              <a:rPr lang="en-US" sz="2400"/>
              <a:t>Provides a common </a:t>
            </a:r>
            <a:r>
              <a:rPr lang="en-US" sz="2400" i="1"/>
              <a:t>render</a:t>
            </a:r>
            <a:r>
              <a:rPr lang="en-US" sz="2400"/>
              <a:t> function used by all object classes</a:t>
            </a:r>
          </a:p>
          <a:p>
            <a:pPr lvl="0">
              <a:lnSpc>
                <a:spcPct val="90000"/>
              </a:lnSpc>
            </a:pPr>
            <a:endParaRPr lang="en-US" sz="2400"/>
          </a:p>
          <a:p>
            <a:pPr lvl="0">
              <a:lnSpc>
                <a:spcPct val="90000"/>
              </a:lnSpc>
            </a:pPr>
            <a:endParaRPr lang="en-US" sz="2400"/>
          </a:p>
          <a:p>
            <a:pPr lvl="0">
              <a:lnSpc>
                <a:spcPct val="90000"/>
              </a:lnSpc>
            </a:pPr>
            <a:endParaRPr lang="en-US" sz="2400"/>
          </a:p>
          <a:p>
            <a:pPr lvl="0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2362196" y="1981203"/>
            <a:ext cx="1904996" cy="1066803"/>
          </a:xfrm>
          <a:prstGeom prst="rect">
            <a:avLst/>
          </a:prstGeom>
          <a:noFill/>
          <a:ln w="19046">
            <a:solidFill>
              <a:srgbClr val="000000"/>
            </a:solidFill>
            <a:custDash>
              <a:ds d="300063" sp="300063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#2:</a:t>
            </a:r>
            <a:br>
              <a:rPr lang="en-US" sz="2900"/>
            </a:br>
            <a:r>
              <a:rPr lang="en-US" sz="2900"/>
              <a:t>Building-Block Object Design</a:t>
            </a:r>
          </a:p>
        </p:txBody>
      </p:sp>
      <p:sp>
        <p:nvSpPr>
          <p:cNvPr id="4" name="Rectangle 4"/>
          <p:cNvSpPr/>
          <p:nvPr/>
        </p:nvSpPr>
        <p:spPr>
          <a:xfrm>
            <a:off x="3962396" y="1295403"/>
            <a:ext cx="9144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Obj</a:t>
            </a:r>
          </a:p>
        </p:txBody>
      </p:sp>
      <p:sp>
        <p:nvSpPr>
          <p:cNvPr id="5" name="Slide Number Placeholder 1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70D589-F075-4D73-ACF7-A40BF4AF7A2E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17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761996" y="3581403"/>
            <a:ext cx="7848596" cy="4328156"/>
          </a:xfrm>
        </p:spPr>
        <p:txBody>
          <a:bodyPr/>
          <a:lstStyle/>
          <a:p>
            <a:pPr lvl="0"/>
            <a:r>
              <a:rPr lang="en-US"/>
              <a:t>The </a:t>
            </a:r>
            <a:r>
              <a:rPr lang="en-US" b="1"/>
              <a:t>PhysicsObject </a:t>
            </a:r>
            <a:r>
              <a:rPr lang="en-US"/>
              <a:t>class is the base class for all objects that are subject to physics calculations</a:t>
            </a:r>
          </a:p>
          <a:p>
            <a:pPr lvl="0"/>
            <a:endParaRPr lang="en-US"/>
          </a:p>
          <a:p>
            <a:pPr lvl="0"/>
            <a:r>
              <a:rPr lang="en-US"/>
              <a:t>Adds variables used by the Chipmunk2D physics engine to the </a:t>
            </a:r>
            <a:r>
              <a:rPr lang="en-US" b="1"/>
              <a:t>Obj</a:t>
            </a:r>
            <a:r>
              <a:rPr lang="en-US" i="1"/>
              <a:t> </a:t>
            </a:r>
            <a:r>
              <a:rPr lang="en-US"/>
              <a:t>class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2743200" y="2286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PhysicsObject</a:t>
            </a: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rot="5400000">
            <a:off x="3581401" y="1447804"/>
            <a:ext cx="533397" cy="1142994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761996" y="3124203"/>
            <a:ext cx="1904996" cy="1066803"/>
          </a:xfrm>
          <a:prstGeom prst="rect">
            <a:avLst/>
          </a:prstGeom>
          <a:noFill/>
          <a:ln w="19046">
            <a:solidFill>
              <a:srgbClr val="000000"/>
            </a:solidFill>
            <a:custDash>
              <a:ds d="300063" sp="300063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#2:</a:t>
            </a:r>
            <a:br>
              <a:rPr lang="en-US" sz="2900"/>
            </a:br>
            <a:r>
              <a:rPr lang="en-US" sz="2900"/>
              <a:t>Building-Block Object Design</a:t>
            </a:r>
          </a:p>
        </p:txBody>
      </p:sp>
      <p:sp>
        <p:nvSpPr>
          <p:cNvPr id="4" name="Rectangle 4"/>
          <p:cNvSpPr/>
          <p:nvPr/>
        </p:nvSpPr>
        <p:spPr>
          <a:xfrm>
            <a:off x="3962396" y="1295403"/>
            <a:ext cx="9144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Obj</a:t>
            </a:r>
          </a:p>
        </p:txBody>
      </p:sp>
      <p:sp>
        <p:nvSpPr>
          <p:cNvPr id="5" name="Slide Number Placeholder 1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B6E4A9-5115-43E4-8CFB-0866A725E68D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761996" y="4953003"/>
            <a:ext cx="7848596" cy="1432563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2743200" y="2286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PhysicsObject</a:t>
            </a: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rot="5400000">
            <a:off x="3581401" y="1447804"/>
            <a:ext cx="533397" cy="1142994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9" name="Rectangle 9"/>
          <p:cNvSpPr/>
          <p:nvPr/>
        </p:nvSpPr>
        <p:spPr>
          <a:xfrm>
            <a:off x="1143000" y="3429000"/>
            <a:ext cx="11430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DynamicObject</a:t>
            </a:r>
          </a:p>
        </p:txBody>
      </p:sp>
      <p:cxnSp>
        <p:nvCxnSpPr>
          <p:cNvPr id="10" name="Straight Arrow Connector 7"/>
          <p:cNvCxnSpPr>
            <a:stCxn id="7" idx="2"/>
            <a:endCxn id="9" idx="0"/>
          </p:cNvCxnSpPr>
          <p:nvPr/>
        </p:nvCxnSpPr>
        <p:spPr>
          <a:xfrm rot="5400000">
            <a:off x="2152651" y="2305049"/>
            <a:ext cx="685800" cy="1562102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1" name="Content Placeholder 2"/>
          <p:cNvSpPr txBox="1"/>
          <p:nvPr/>
        </p:nvSpPr>
        <p:spPr>
          <a:xfrm>
            <a:off x="761996" y="4495803"/>
            <a:ext cx="7848596" cy="34137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DynamicObject:  </a:t>
            </a: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dynamic objects are objects on which both kinetic physics calculations as well as collision detection calculations are performed</a:t>
            </a: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The movement of these objects is entirely handled by the Chipmunk2D physics engine</a:t>
            </a: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2286000" y="3124203"/>
            <a:ext cx="1904996" cy="1066803"/>
          </a:xfrm>
          <a:prstGeom prst="rect">
            <a:avLst/>
          </a:prstGeom>
          <a:noFill/>
          <a:ln w="19046">
            <a:solidFill>
              <a:srgbClr val="000000"/>
            </a:solidFill>
            <a:custDash>
              <a:ds d="300063" sp="300063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#2:</a:t>
            </a:r>
            <a:br>
              <a:rPr lang="en-US" sz="2900"/>
            </a:br>
            <a:r>
              <a:rPr lang="en-US" sz="2900"/>
              <a:t>Building-Block Object Design</a:t>
            </a:r>
          </a:p>
        </p:txBody>
      </p:sp>
      <p:sp>
        <p:nvSpPr>
          <p:cNvPr id="4" name="Rectangle 4"/>
          <p:cNvSpPr/>
          <p:nvPr/>
        </p:nvSpPr>
        <p:spPr>
          <a:xfrm>
            <a:off x="3962396" y="1295403"/>
            <a:ext cx="9144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Obj</a:t>
            </a:r>
          </a:p>
        </p:txBody>
      </p:sp>
      <p:sp>
        <p:nvSpPr>
          <p:cNvPr id="5" name="Slide Number Placeholder 1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F4E6AC-EFA6-4F55-AE36-4045ACFCAC41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761996" y="4953003"/>
            <a:ext cx="7848596" cy="1432563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2743200" y="2286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PhysicsObject</a:t>
            </a: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rot="5400000">
            <a:off x="3581401" y="1447804"/>
            <a:ext cx="533397" cy="1142994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9" name="Rectangle 9"/>
          <p:cNvSpPr/>
          <p:nvPr/>
        </p:nvSpPr>
        <p:spPr>
          <a:xfrm>
            <a:off x="1143000" y="3429000"/>
            <a:ext cx="11430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DynamicObject</a:t>
            </a:r>
          </a:p>
        </p:txBody>
      </p:sp>
      <p:cxnSp>
        <p:nvCxnSpPr>
          <p:cNvPr id="10" name="Straight Arrow Connector 7"/>
          <p:cNvCxnSpPr>
            <a:stCxn id="7" idx="2"/>
            <a:endCxn id="9" idx="0"/>
          </p:cNvCxnSpPr>
          <p:nvPr/>
        </p:nvCxnSpPr>
        <p:spPr>
          <a:xfrm rot="5400000">
            <a:off x="2152651" y="2305049"/>
            <a:ext cx="685800" cy="1562102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1" name="Content Placeholder 2"/>
          <p:cNvSpPr txBox="1"/>
          <p:nvPr/>
        </p:nvSpPr>
        <p:spPr>
          <a:xfrm>
            <a:off x="761996" y="4419596"/>
            <a:ext cx="7848596" cy="3489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KinematicObject:  </a:t>
            </a: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kinematic objects are objects on which only collision detection calculations are performed (no kinetics)</a:t>
            </a: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Collision detection handled by Chipmunk2D,  all movement of objects handled through custom </a:t>
            </a:r>
            <a:r>
              <a:rPr lang="en-US" sz="2200" b="0" i="1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update </a:t>
            </a: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function</a:t>
            </a:r>
            <a:endParaRPr lang="en-US" sz="2200" b="0" i="1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7003" y="3429000"/>
            <a:ext cx="1219196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KinematicObject</a:t>
            </a:r>
          </a:p>
        </p:txBody>
      </p:sp>
      <p:cxnSp>
        <p:nvCxnSpPr>
          <p:cNvPr id="13" name="Straight Arrow Connector 7"/>
          <p:cNvCxnSpPr>
            <a:stCxn id="7" idx="2"/>
            <a:endCxn id="12" idx="0"/>
          </p:cNvCxnSpPr>
          <p:nvPr/>
        </p:nvCxnSpPr>
        <p:spPr>
          <a:xfrm rot="5400000">
            <a:off x="2933702" y="3086100"/>
            <a:ext cx="685800" cy="1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Outline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219196"/>
            <a:ext cx="8229600" cy="4648204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400" dirty="0"/>
              <a:t>Introduction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Purpose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Scope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Background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Game </a:t>
            </a:r>
            <a:r>
              <a:rPr lang="en-US" sz="2400" dirty="0" smtClean="0"/>
              <a:t>Demonstration</a:t>
            </a:r>
          </a:p>
          <a:p>
            <a:pPr lvl="0">
              <a:lnSpc>
                <a:spcPct val="90000"/>
              </a:lnSpc>
            </a:pPr>
            <a:r>
              <a:rPr lang="en-US" sz="2400" dirty="0" smtClean="0"/>
              <a:t>Design</a:t>
            </a:r>
            <a:endParaRPr lang="en-US" sz="2400" dirty="0"/>
          </a:p>
          <a:p>
            <a:pPr lvl="0">
              <a:lnSpc>
                <a:spcPct val="90000"/>
              </a:lnSpc>
            </a:pPr>
            <a:r>
              <a:rPr lang="en-US" sz="2400" dirty="0"/>
              <a:t>Overview of Features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Feature Showcase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Independent Installer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Building-Block Object Design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Level </a:t>
            </a:r>
            <a:r>
              <a:rPr lang="en-US" sz="2000" dirty="0"/>
              <a:t>Script Parser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Testing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Conclusion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6508CB-9889-412A-A719-40EFAA353D62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3886200" y="3124203"/>
            <a:ext cx="1904996" cy="1066803"/>
          </a:xfrm>
          <a:prstGeom prst="rect">
            <a:avLst/>
          </a:prstGeom>
          <a:noFill/>
          <a:ln w="19046">
            <a:solidFill>
              <a:srgbClr val="000000"/>
            </a:solidFill>
            <a:custDash>
              <a:ds d="300063" sp="300063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#2:</a:t>
            </a:r>
            <a:br>
              <a:rPr lang="en-US" sz="2900"/>
            </a:br>
            <a:r>
              <a:rPr lang="en-US" sz="2900"/>
              <a:t>Building-Block Object Design</a:t>
            </a:r>
          </a:p>
        </p:txBody>
      </p:sp>
      <p:sp>
        <p:nvSpPr>
          <p:cNvPr id="4" name="Rectangle 4"/>
          <p:cNvSpPr/>
          <p:nvPr/>
        </p:nvSpPr>
        <p:spPr>
          <a:xfrm>
            <a:off x="3962396" y="1295403"/>
            <a:ext cx="9144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Obj</a:t>
            </a:r>
          </a:p>
        </p:txBody>
      </p:sp>
      <p:sp>
        <p:nvSpPr>
          <p:cNvPr id="5" name="Slide Number Placeholder 1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2DE551-659A-42DC-A4C1-04491B6E0398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761996" y="4953003"/>
            <a:ext cx="7848596" cy="1432563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2743200" y="2286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PhysicsObject</a:t>
            </a: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rot="5400000">
            <a:off x="3581401" y="1447804"/>
            <a:ext cx="533397" cy="1142994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9" name="Rectangle 9"/>
          <p:cNvSpPr/>
          <p:nvPr/>
        </p:nvSpPr>
        <p:spPr>
          <a:xfrm>
            <a:off x="1143000" y="3429000"/>
            <a:ext cx="11430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DynamicObject</a:t>
            </a:r>
          </a:p>
        </p:txBody>
      </p:sp>
      <p:cxnSp>
        <p:nvCxnSpPr>
          <p:cNvPr id="10" name="Straight Arrow Connector 7"/>
          <p:cNvCxnSpPr>
            <a:stCxn id="7" idx="2"/>
            <a:endCxn id="9" idx="0"/>
          </p:cNvCxnSpPr>
          <p:nvPr/>
        </p:nvCxnSpPr>
        <p:spPr>
          <a:xfrm rot="5400000">
            <a:off x="2152651" y="2305049"/>
            <a:ext cx="685800" cy="1562102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1" name="Content Placeholder 2"/>
          <p:cNvSpPr txBox="1"/>
          <p:nvPr/>
        </p:nvSpPr>
        <p:spPr>
          <a:xfrm>
            <a:off x="761996" y="4419596"/>
            <a:ext cx="7848596" cy="3489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StaticObject:  </a:t>
            </a: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static objects are objects on which only collision detection calculations are performed (no kinetics)</a:t>
            </a: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Collision detection handled by Chipmunk2D,  no movement allowed</a:t>
            </a:r>
            <a:endParaRPr lang="en-US" sz="2200" b="0" i="1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7003" y="3429000"/>
            <a:ext cx="1219196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KinematicObject</a:t>
            </a:r>
          </a:p>
        </p:txBody>
      </p:sp>
      <p:cxnSp>
        <p:nvCxnSpPr>
          <p:cNvPr id="13" name="Straight Arrow Connector 7"/>
          <p:cNvCxnSpPr>
            <a:stCxn id="7" idx="2"/>
            <a:endCxn id="12" idx="0"/>
          </p:cNvCxnSpPr>
          <p:nvPr/>
        </p:nvCxnSpPr>
        <p:spPr>
          <a:xfrm rot="5400000">
            <a:off x="2933702" y="3086100"/>
            <a:ext cx="685800" cy="1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4" name="Rectangle 18"/>
          <p:cNvSpPr/>
          <p:nvPr/>
        </p:nvSpPr>
        <p:spPr>
          <a:xfrm>
            <a:off x="4267203" y="3429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StaticObject</a:t>
            </a:r>
          </a:p>
        </p:txBody>
      </p:sp>
      <p:cxnSp>
        <p:nvCxnSpPr>
          <p:cNvPr id="15" name="Straight Arrow Connector 7"/>
          <p:cNvCxnSpPr>
            <a:stCxn id="7" idx="2"/>
            <a:endCxn id="14" idx="0"/>
          </p:cNvCxnSpPr>
          <p:nvPr/>
        </p:nvCxnSpPr>
        <p:spPr>
          <a:xfrm rot="16200000" flipH="1">
            <a:off x="3695703" y="2324098"/>
            <a:ext cx="685800" cy="1524003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5105400" y="4114800"/>
            <a:ext cx="1904996" cy="1066803"/>
          </a:xfrm>
          <a:prstGeom prst="rect">
            <a:avLst/>
          </a:prstGeom>
          <a:noFill/>
          <a:ln w="19046">
            <a:solidFill>
              <a:srgbClr val="000000"/>
            </a:solidFill>
            <a:custDash>
              <a:ds d="300063" sp="300063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#2:</a:t>
            </a:r>
            <a:br>
              <a:rPr lang="en-US" sz="2900"/>
            </a:br>
            <a:r>
              <a:rPr lang="en-US" sz="2900"/>
              <a:t>Building-Block Object Design</a:t>
            </a:r>
          </a:p>
        </p:txBody>
      </p:sp>
      <p:sp>
        <p:nvSpPr>
          <p:cNvPr id="4" name="Rectangle 4"/>
          <p:cNvSpPr/>
          <p:nvPr/>
        </p:nvSpPr>
        <p:spPr>
          <a:xfrm>
            <a:off x="3962396" y="1295403"/>
            <a:ext cx="9144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Obj</a:t>
            </a:r>
          </a:p>
        </p:txBody>
      </p:sp>
      <p:sp>
        <p:nvSpPr>
          <p:cNvPr id="5" name="Slide Number Placeholder 1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1A9529-143F-4B67-8E3D-0F1AA1F4FBB2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21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761996" y="4953003"/>
            <a:ext cx="7848596" cy="1432563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2743200" y="2286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PhysicsObject</a:t>
            </a: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rot="5400000">
            <a:off x="3581401" y="1447804"/>
            <a:ext cx="533397" cy="1142994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9" name="Rectangle 9"/>
          <p:cNvSpPr/>
          <p:nvPr/>
        </p:nvSpPr>
        <p:spPr>
          <a:xfrm>
            <a:off x="1143000" y="3429000"/>
            <a:ext cx="11430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DynamicObject</a:t>
            </a:r>
          </a:p>
        </p:txBody>
      </p:sp>
      <p:cxnSp>
        <p:nvCxnSpPr>
          <p:cNvPr id="10" name="Straight Arrow Connector 7"/>
          <p:cNvCxnSpPr>
            <a:stCxn id="7" idx="2"/>
            <a:endCxn id="9" idx="0"/>
          </p:cNvCxnSpPr>
          <p:nvPr/>
        </p:nvCxnSpPr>
        <p:spPr>
          <a:xfrm rot="5400000">
            <a:off x="2152651" y="2305049"/>
            <a:ext cx="685800" cy="1562102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1" name="Content Placeholder 2"/>
          <p:cNvSpPr txBox="1"/>
          <p:nvPr/>
        </p:nvSpPr>
        <p:spPr>
          <a:xfrm>
            <a:off x="762000" y="5486400"/>
            <a:ext cx="7848596" cy="28803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Surface:  </a:t>
            </a:r>
            <a:r>
              <a:rPr lang="en-US" sz="2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special case of static object</a:t>
            </a:r>
            <a:endParaRPr lang="en-US" sz="26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7003" y="3429000"/>
            <a:ext cx="1219196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KinematicObject</a:t>
            </a:r>
          </a:p>
        </p:txBody>
      </p:sp>
      <p:cxnSp>
        <p:nvCxnSpPr>
          <p:cNvPr id="13" name="Straight Arrow Connector 7"/>
          <p:cNvCxnSpPr>
            <a:stCxn id="7" idx="2"/>
            <a:endCxn id="12" idx="0"/>
          </p:cNvCxnSpPr>
          <p:nvPr/>
        </p:nvCxnSpPr>
        <p:spPr>
          <a:xfrm rot="5400000">
            <a:off x="2933702" y="3086100"/>
            <a:ext cx="685800" cy="1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4" name="Rectangle 18"/>
          <p:cNvSpPr/>
          <p:nvPr/>
        </p:nvSpPr>
        <p:spPr>
          <a:xfrm>
            <a:off x="4267203" y="3429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StaticObject</a:t>
            </a:r>
          </a:p>
        </p:txBody>
      </p:sp>
      <p:cxnSp>
        <p:nvCxnSpPr>
          <p:cNvPr id="15" name="Straight Arrow Connector 7"/>
          <p:cNvCxnSpPr>
            <a:stCxn id="7" idx="2"/>
            <a:endCxn id="14" idx="0"/>
          </p:cNvCxnSpPr>
          <p:nvPr/>
        </p:nvCxnSpPr>
        <p:spPr>
          <a:xfrm rot="16200000" flipH="1">
            <a:off x="3695703" y="2324098"/>
            <a:ext cx="685800" cy="1524003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6" name="Rectangle 5"/>
          <p:cNvSpPr/>
          <p:nvPr/>
        </p:nvSpPr>
        <p:spPr>
          <a:xfrm>
            <a:off x="5562600" y="44196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Gill Sans MT"/>
              </a:rPr>
              <a:t>Surface</a:t>
            </a: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cxnSp>
        <p:nvCxnSpPr>
          <p:cNvPr id="17" name="Straight Arrow Connector 7"/>
          <p:cNvCxnSpPr>
            <a:stCxn id="14" idx="2"/>
            <a:endCxn id="16" idx="0"/>
          </p:cNvCxnSpPr>
          <p:nvPr/>
        </p:nvCxnSpPr>
        <p:spPr>
          <a:xfrm rot="16200000" flipH="1">
            <a:off x="5181603" y="3505201"/>
            <a:ext cx="533400" cy="1295397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5943600" y="1981200"/>
            <a:ext cx="1904996" cy="1066803"/>
          </a:xfrm>
          <a:prstGeom prst="rect">
            <a:avLst/>
          </a:prstGeom>
          <a:noFill/>
          <a:ln w="19046">
            <a:solidFill>
              <a:srgbClr val="000000"/>
            </a:solidFill>
            <a:custDash>
              <a:ds d="300063" sp="300063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#2:</a:t>
            </a:r>
            <a:br>
              <a:rPr lang="en-US" sz="2900"/>
            </a:br>
            <a:r>
              <a:rPr lang="en-US" sz="2900"/>
              <a:t>Building-Block Object Design</a:t>
            </a:r>
          </a:p>
        </p:txBody>
      </p:sp>
      <p:sp>
        <p:nvSpPr>
          <p:cNvPr id="4" name="Rectangle 4"/>
          <p:cNvSpPr/>
          <p:nvPr/>
        </p:nvSpPr>
        <p:spPr>
          <a:xfrm>
            <a:off x="3962396" y="1295403"/>
            <a:ext cx="9144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Obj</a:t>
            </a:r>
          </a:p>
        </p:txBody>
      </p:sp>
      <p:sp>
        <p:nvSpPr>
          <p:cNvPr id="5" name="Slide Number Placeholder 1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1A9529-143F-4B67-8E3D-0F1AA1F4FBB2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22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761996" y="4953003"/>
            <a:ext cx="7848596" cy="1432563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2743200" y="2286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Gill Sans MT"/>
              </a:rPr>
              <a:t>PhysicsObject</a:t>
            </a: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rot="5400000">
            <a:off x="3581401" y="1447804"/>
            <a:ext cx="533397" cy="1142994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9" name="Rectangle 9"/>
          <p:cNvSpPr/>
          <p:nvPr/>
        </p:nvSpPr>
        <p:spPr>
          <a:xfrm>
            <a:off x="1143000" y="3429000"/>
            <a:ext cx="11430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DynamicObject</a:t>
            </a:r>
          </a:p>
        </p:txBody>
      </p:sp>
      <p:cxnSp>
        <p:nvCxnSpPr>
          <p:cNvPr id="10" name="Straight Arrow Connector 7"/>
          <p:cNvCxnSpPr>
            <a:stCxn id="7" idx="2"/>
            <a:endCxn id="9" idx="0"/>
          </p:cNvCxnSpPr>
          <p:nvPr/>
        </p:nvCxnSpPr>
        <p:spPr>
          <a:xfrm rot="5400000">
            <a:off x="2152651" y="2305049"/>
            <a:ext cx="685800" cy="1562102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1" name="Content Placeholder 2"/>
          <p:cNvSpPr txBox="1"/>
          <p:nvPr/>
        </p:nvSpPr>
        <p:spPr>
          <a:xfrm>
            <a:off x="762000" y="5486400"/>
            <a:ext cx="7848596" cy="28803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Gill Sans MT"/>
              </a:rPr>
              <a:t>StandardObject</a:t>
            </a:r>
            <a:r>
              <a:rPr lang="en-US" sz="22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:  </a:t>
            </a:r>
            <a:r>
              <a:rPr lang="en-US" sz="220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objects</a:t>
            </a:r>
            <a:r>
              <a:rPr lang="en-US" sz="2200" i="0" u="none" strike="noStrike" kern="1200" cap="none" spc="0" dirty="0" smtClean="0">
                <a:solidFill>
                  <a:srgbClr val="000000"/>
                </a:solidFill>
                <a:uFillTx/>
                <a:latin typeface="Gill Sans MT"/>
              </a:rPr>
              <a:t> that do not participate in any physics/collision calculations</a:t>
            </a:r>
            <a:endParaRPr lang="en-US" sz="26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74320" marR="0" lvl="0" indent="-27432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7003" y="3429000"/>
            <a:ext cx="1219196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KinematicObject</a:t>
            </a:r>
          </a:p>
        </p:txBody>
      </p:sp>
      <p:cxnSp>
        <p:nvCxnSpPr>
          <p:cNvPr id="13" name="Straight Arrow Connector 7"/>
          <p:cNvCxnSpPr>
            <a:stCxn id="7" idx="2"/>
            <a:endCxn id="12" idx="0"/>
          </p:cNvCxnSpPr>
          <p:nvPr/>
        </p:nvCxnSpPr>
        <p:spPr>
          <a:xfrm rot="5400000">
            <a:off x="2933702" y="3086100"/>
            <a:ext cx="685800" cy="1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4" name="Rectangle 18"/>
          <p:cNvSpPr/>
          <p:nvPr/>
        </p:nvSpPr>
        <p:spPr>
          <a:xfrm>
            <a:off x="4267203" y="3429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StaticObject</a:t>
            </a:r>
          </a:p>
        </p:txBody>
      </p:sp>
      <p:cxnSp>
        <p:nvCxnSpPr>
          <p:cNvPr id="15" name="Straight Arrow Connector 7"/>
          <p:cNvCxnSpPr>
            <a:stCxn id="7" idx="2"/>
            <a:endCxn id="14" idx="0"/>
          </p:cNvCxnSpPr>
          <p:nvPr/>
        </p:nvCxnSpPr>
        <p:spPr>
          <a:xfrm rot="16200000" flipH="1">
            <a:off x="3695703" y="2324098"/>
            <a:ext cx="685800" cy="1524003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6" name="Rectangle 5"/>
          <p:cNvSpPr/>
          <p:nvPr/>
        </p:nvSpPr>
        <p:spPr>
          <a:xfrm>
            <a:off x="5562600" y="44196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Gill Sans MT"/>
              </a:rPr>
              <a:t>Surface</a:t>
            </a: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cxnSp>
        <p:nvCxnSpPr>
          <p:cNvPr id="17" name="Straight Arrow Connector 7"/>
          <p:cNvCxnSpPr>
            <a:stCxn id="14" idx="2"/>
            <a:endCxn id="16" idx="0"/>
          </p:cNvCxnSpPr>
          <p:nvPr/>
        </p:nvCxnSpPr>
        <p:spPr>
          <a:xfrm rot="16200000" flipH="1">
            <a:off x="5181603" y="3505201"/>
            <a:ext cx="533400" cy="1295397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8" name="Rectangle 5"/>
          <p:cNvSpPr/>
          <p:nvPr/>
        </p:nvSpPr>
        <p:spPr>
          <a:xfrm>
            <a:off x="6324600" y="2286000"/>
            <a:ext cx="11430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Gill Sans MT"/>
              </a:rPr>
              <a:t>StandardObject</a:t>
            </a: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cxnSp>
        <p:nvCxnSpPr>
          <p:cNvPr id="19" name="Straight Arrow Connector 7"/>
          <p:cNvCxnSpPr>
            <a:stCxn id="4" idx="2"/>
            <a:endCxn id="18" idx="0"/>
          </p:cNvCxnSpPr>
          <p:nvPr/>
        </p:nvCxnSpPr>
        <p:spPr>
          <a:xfrm rot="16200000" flipH="1">
            <a:off x="5391150" y="781049"/>
            <a:ext cx="533397" cy="2476504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#2:</a:t>
            </a:r>
            <a:br>
              <a:rPr lang="en-US" sz="2900"/>
            </a:br>
            <a:r>
              <a:rPr lang="en-US" sz="2900"/>
              <a:t>Building-Block Object Design</a:t>
            </a:r>
          </a:p>
        </p:txBody>
      </p:sp>
      <p:sp>
        <p:nvSpPr>
          <p:cNvPr id="4" name="Rectangle 4"/>
          <p:cNvSpPr/>
          <p:nvPr/>
        </p:nvSpPr>
        <p:spPr>
          <a:xfrm>
            <a:off x="3962396" y="1295403"/>
            <a:ext cx="9144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Obj</a:t>
            </a:r>
          </a:p>
        </p:txBody>
      </p:sp>
      <p:sp>
        <p:nvSpPr>
          <p:cNvPr id="5" name="Slide Number Placeholder 1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1A9529-143F-4B67-8E3D-0F1AA1F4FBB2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23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761996" y="4953003"/>
            <a:ext cx="7848596" cy="1432563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Rectangle 5"/>
          <p:cNvSpPr/>
          <p:nvPr/>
        </p:nvSpPr>
        <p:spPr>
          <a:xfrm>
            <a:off x="2743200" y="2286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Gill Sans MT"/>
              </a:rPr>
              <a:t>PhysicsObject</a:t>
            </a: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rot="5400000">
            <a:off x="3581401" y="1447804"/>
            <a:ext cx="533397" cy="1142994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9" name="Rectangle 9"/>
          <p:cNvSpPr/>
          <p:nvPr/>
        </p:nvSpPr>
        <p:spPr>
          <a:xfrm>
            <a:off x="1143000" y="3429000"/>
            <a:ext cx="11430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DynamicObject</a:t>
            </a:r>
          </a:p>
        </p:txBody>
      </p:sp>
      <p:cxnSp>
        <p:nvCxnSpPr>
          <p:cNvPr id="10" name="Straight Arrow Connector 7"/>
          <p:cNvCxnSpPr>
            <a:stCxn id="7" idx="2"/>
            <a:endCxn id="9" idx="0"/>
          </p:cNvCxnSpPr>
          <p:nvPr/>
        </p:nvCxnSpPr>
        <p:spPr>
          <a:xfrm rot="5400000">
            <a:off x="2152651" y="2305049"/>
            <a:ext cx="685800" cy="1562102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2" name="Rectangle 11"/>
          <p:cNvSpPr/>
          <p:nvPr/>
        </p:nvSpPr>
        <p:spPr>
          <a:xfrm>
            <a:off x="2667003" y="3429000"/>
            <a:ext cx="1219196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KinematicObject</a:t>
            </a:r>
          </a:p>
        </p:txBody>
      </p:sp>
      <p:cxnSp>
        <p:nvCxnSpPr>
          <p:cNvPr id="13" name="Straight Arrow Connector 7"/>
          <p:cNvCxnSpPr>
            <a:stCxn id="7" idx="2"/>
            <a:endCxn id="12" idx="0"/>
          </p:cNvCxnSpPr>
          <p:nvPr/>
        </p:nvCxnSpPr>
        <p:spPr>
          <a:xfrm rot="5400000">
            <a:off x="2933702" y="3086100"/>
            <a:ext cx="685800" cy="1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4" name="Rectangle 18"/>
          <p:cNvSpPr/>
          <p:nvPr/>
        </p:nvSpPr>
        <p:spPr>
          <a:xfrm>
            <a:off x="4267203" y="34290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rPr>
              <a:t>StaticObject</a:t>
            </a:r>
          </a:p>
        </p:txBody>
      </p:sp>
      <p:cxnSp>
        <p:nvCxnSpPr>
          <p:cNvPr id="15" name="Straight Arrow Connector 7"/>
          <p:cNvCxnSpPr>
            <a:stCxn id="7" idx="2"/>
            <a:endCxn id="14" idx="0"/>
          </p:cNvCxnSpPr>
          <p:nvPr/>
        </p:nvCxnSpPr>
        <p:spPr>
          <a:xfrm rot="16200000" flipH="1">
            <a:off x="3695703" y="2324098"/>
            <a:ext cx="685800" cy="1524003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6" name="Rectangle 5"/>
          <p:cNvSpPr/>
          <p:nvPr/>
        </p:nvSpPr>
        <p:spPr>
          <a:xfrm>
            <a:off x="5562600" y="4419600"/>
            <a:ext cx="1066803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Gill Sans MT"/>
              </a:rPr>
              <a:t>Surface</a:t>
            </a: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cxnSp>
        <p:nvCxnSpPr>
          <p:cNvPr id="17" name="Straight Arrow Connector 7"/>
          <p:cNvCxnSpPr>
            <a:stCxn id="14" idx="2"/>
            <a:endCxn id="16" idx="0"/>
          </p:cNvCxnSpPr>
          <p:nvPr/>
        </p:nvCxnSpPr>
        <p:spPr>
          <a:xfrm rot="16200000" flipH="1">
            <a:off x="5181603" y="3505201"/>
            <a:ext cx="533400" cy="1295397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18" name="Rectangle 5"/>
          <p:cNvSpPr/>
          <p:nvPr/>
        </p:nvSpPr>
        <p:spPr>
          <a:xfrm>
            <a:off x="6324600" y="2286000"/>
            <a:ext cx="1143000" cy="4572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Gill Sans MT"/>
              </a:rPr>
              <a:t>StandardObject</a:t>
            </a: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cxnSp>
        <p:nvCxnSpPr>
          <p:cNvPr id="19" name="Straight Arrow Connector 7"/>
          <p:cNvCxnSpPr>
            <a:stCxn id="4" idx="2"/>
            <a:endCxn id="18" idx="0"/>
          </p:cNvCxnSpPr>
          <p:nvPr/>
        </p:nvCxnSpPr>
        <p:spPr>
          <a:xfrm rot="16200000" flipH="1">
            <a:off x="5391150" y="781049"/>
            <a:ext cx="533397" cy="2476504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sp>
        <p:nvSpPr>
          <p:cNvPr id="20" name="Rectangle 9"/>
          <p:cNvSpPr/>
          <p:nvPr/>
        </p:nvSpPr>
        <p:spPr>
          <a:xfrm>
            <a:off x="609600" y="43434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1066800" y="43434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1524000" y="43434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23" name="Rectangle 9"/>
          <p:cNvSpPr/>
          <p:nvPr/>
        </p:nvSpPr>
        <p:spPr>
          <a:xfrm>
            <a:off x="1981200" y="43434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2667000" y="43434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3124200" y="43434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3581400" y="43434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27" name="Rectangle 9"/>
          <p:cNvSpPr/>
          <p:nvPr/>
        </p:nvSpPr>
        <p:spPr>
          <a:xfrm>
            <a:off x="4191000" y="43434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28" name="Rectangle 9"/>
          <p:cNvSpPr/>
          <p:nvPr/>
        </p:nvSpPr>
        <p:spPr>
          <a:xfrm>
            <a:off x="4648200" y="43434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29" name="Rectangle 9"/>
          <p:cNvSpPr/>
          <p:nvPr/>
        </p:nvSpPr>
        <p:spPr>
          <a:xfrm>
            <a:off x="5181600" y="51816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5638800" y="51816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1" name="Rectangle 9"/>
          <p:cNvSpPr/>
          <p:nvPr/>
        </p:nvSpPr>
        <p:spPr>
          <a:xfrm>
            <a:off x="6096000" y="51816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6553200" y="51816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7010400" y="51816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6096000" y="30480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5" name="Rectangle 9"/>
          <p:cNvSpPr/>
          <p:nvPr/>
        </p:nvSpPr>
        <p:spPr>
          <a:xfrm>
            <a:off x="6629400" y="30480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6" name="Rectangle 9"/>
          <p:cNvSpPr/>
          <p:nvPr/>
        </p:nvSpPr>
        <p:spPr>
          <a:xfrm>
            <a:off x="7162800" y="30480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7" name="Rectangle 9"/>
          <p:cNvSpPr/>
          <p:nvPr/>
        </p:nvSpPr>
        <p:spPr>
          <a:xfrm>
            <a:off x="7696200" y="3048000"/>
            <a:ext cx="304800" cy="304800"/>
          </a:xfrm>
          <a:prstGeom prst="rect">
            <a:avLst/>
          </a:prstGeom>
          <a:solidFill>
            <a:srgbClr val="727CA3"/>
          </a:solidFill>
          <a:ln w="19046">
            <a:solidFill>
              <a:srgbClr val="52597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cxnSp>
        <p:nvCxnSpPr>
          <p:cNvPr id="38" name="Straight Arrow Connector 7"/>
          <p:cNvCxnSpPr>
            <a:stCxn id="9" idx="2"/>
            <a:endCxn id="20" idx="0"/>
          </p:cNvCxnSpPr>
          <p:nvPr/>
        </p:nvCxnSpPr>
        <p:spPr>
          <a:xfrm rot="5400000">
            <a:off x="1009650" y="3638550"/>
            <a:ext cx="457200" cy="952500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42" name="Straight Arrow Connector 7"/>
          <p:cNvCxnSpPr>
            <a:stCxn id="9" idx="2"/>
            <a:endCxn id="21" idx="0"/>
          </p:cNvCxnSpPr>
          <p:nvPr/>
        </p:nvCxnSpPr>
        <p:spPr>
          <a:xfrm rot="5400000">
            <a:off x="1238250" y="3867150"/>
            <a:ext cx="457200" cy="495300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45" name="Straight Arrow Connector 7"/>
          <p:cNvCxnSpPr>
            <a:stCxn id="9" idx="2"/>
            <a:endCxn id="22" idx="0"/>
          </p:cNvCxnSpPr>
          <p:nvPr/>
        </p:nvCxnSpPr>
        <p:spPr>
          <a:xfrm rot="5400000">
            <a:off x="1466850" y="4095750"/>
            <a:ext cx="457200" cy="38100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48" name="Straight Arrow Connector 7"/>
          <p:cNvCxnSpPr>
            <a:stCxn id="9" idx="2"/>
            <a:endCxn id="23" idx="0"/>
          </p:cNvCxnSpPr>
          <p:nvPr/>
        </p:nvCxnSpPr>
        <p:spPr>
          <a:xfrm rot="16200000" flipH="1">
            <a:off x="1695450" y="3905250"/>
            <a:ext cx="457200" cy="419100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51" name="Straight Arrow Connector 7"/>
          <p:cNvCxnSpPr>
            <a:stCxn id="12" idx="2"/>
            <a:endCxn id="24" idx="0"/>
          </p:cNvCxnSpPr>
          <p:nvPr/>
        </p:nvCxnSpPr>
        <p:spPr>
          <a:xfrm rot="5400000">
            <a:off x="2819401" y="3886200"/>
            <a:ext cx="457200" cy="457201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54" name="Straight Arrow Connector 7"/>
          <p:cNvCxnSpPr>
            <a:stCxn id="12" idx="2"/>
            <a:endCxn id="25" idx="0"/>
          </p:cNvCxnSpPr>
          <p:nvPr/>
        </p:nvCxnSpPr>
        <p:spPr>
          <a:xfrm rot="5400000">
            <a:off x="3048001" y="4114800"/>
            <a:ext cx="457200" cy="1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57" name="Straight Arrow Connector 7"/>
          <p:cNvCxnSpPr>
            <a:stCxn id="12" idx="2"/>
            <a:endCxn id="26" idx="0"/>
          </p:cNvCxnSpPr>
          <p:nvPr/>
        </p:nvCxnSpPr>
        <p:spPr>
          <a:xfrm rot="16200000" flipH="1">
            <a:off x="3276600" y="3886200"/>
            <a:ext cx="457200" cy="457199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60" name="Straight Arrow Connector 7"/>
          <p:cNvCxnSpPr>
            <a:stCxn id="14" idx="2"/>
            <a:endCxn id="27" idx="0"/>
          </p:cNvCxnSpPr>
          <p:nvPr/>
        </p:nvCxnSpPr>
        <p:spPr>
          <a:xfrm rot="5400000">
            <a:off x="4343403" y="3886198"/>
            <a:ext cx="457200" cy="457205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63" name="Straight Arrow Connector 7"/>
          <p:cNvCxnSpPr>
            <a:stCxn id="14" idx="2"/>
            <a:endCxn id="28" idx="0"/>
          </p:cNvCxnSpPr>
          <p:nvPr/>
        </p:nvCxnSpPr>
        <p:spPr>
          <a:xfrm rot="5400000">
            <a:off x="4572003" y="4114798"/>
            <a:ext cx="457200" cy="5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66" name="Straight Arrow Connector 7"/>
          <p:cNvCxnSpPr>
            <a:stCxn id="16" idx="2"/>
            <a:endCxn id="29" idx="0"/>
          </p:cNvCxnSpPr>
          <p:nvPr/>
        </p:nvCxnSpPr>
        <p:spPr>
          <a:xfrm rot="5400000">
            <a:off x="5562601" y="4648199"/>
            <a:ext cx="304800" cy="762002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69" name="Straight Arrow Connector 7"/>
          <p:cNvCxnSpPr>
            <a:stCxn id="16" idx="2"/>
            <a:endCxn id="31" idx="0"/>
          </p:cNvCxnSpPr>
          <p:nvPr/>
        </p:nvCxnSpPr>
        <p:spPr>
          <a:xfrm rot="16200000" flipH="1">
            <a:off x="6019801" y="4953001"/>
            <a:ext cx="304800" cy="152398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72" name="Straight Arrow Connector 7"/>
          <p:cNvCxnSpPr>
            <a:stCxn id="16" idx="2"/>
            <a:endCxn id="30" idx="0"/>
          </p:cNvCxnSpPr>
          <p:nvPr/>
        </p:nvCxnSpPr>
        <p:spPr>
          <a:xfrm rot="5400000">
            <a:off x="5791201" y="4876799"/>
            <a:ext cx="304800" cy="304802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75" name="Straight Arrow Connector 7"/>
          <p:cNvCxnSpPr>
            <a:stCxn id="16" idx="2"/>
            <a:endCxn id="32" idx="0"/>
          </p:cNvCxnSpPr>
          <p:nvPr/>
        </p:nvCxnSpPr>
        <p:spPr>
          <a:xfrm rot="16200000" flipH="1">
            <a:off x="6248401" y="4724401"/>
            <a:ext cx="304800" cy="609598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78" name="Straight Arrow Connector 7"/>
          <p:cNvCxnSpPr>
            <a:stCxn id="16" idx="2"/>
            <a:endCxn id="33" idx="0"/>
          </p:cNvCxnSpPr>
          <p:nvPr/>
        </p:nvCxnSpPr>
        <p:spPr>
          <a:xfrm rot="16200000" flipH="1">
            <a:off x="6477001" y="4495801"/>
            <a:ext cx="304800" cy="1066798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81" name="Straight Arrow Connector 7"/>
          <p:cNvCxnSpPr>
            <a:stCxn id="18" idx="2"/>
            <a:endCxn id="34" idx="0"/>
          </p:cNvCxnSpPr>
          <p:nvPr/>
        </p:nvCxnSpPr>
        <p:spPr>
          <a:xfrm rot="5400000">
            <a:off x="6419850" y="2571750"/>
            <a:ext cx="304800" cy="647700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84" name="Straight Arrow Connector 7"/>
          <p:cNvCxnSpPr>
            <a:stCxn id="18" idx="2"/>
            <a:endCxn id="35" idx="0"/>
          </p:cNvCxnSpPr>
          <p:nvPr/>
        </p:nvCxnSpPr>
        <p:spPr>
          <a:xfrm rot="5400000">
            <a:off x="6686550" y="2838450"/>
            <a:ext cx="304800" cy="114300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87" name="Straight Arrow Connector 7"/>
          <p:cNvCxnSpPr>
            <a:stCxn id="18" idx="2"/>
            <a:endCxn id="36" idx="0"/>
          </p:cNvCxnSpPr>
          <p:nvPr/>
        </p:nvCxnSpPr>
        <p:spPr>
          <a:xfrm rot="16200000" flipH="1">
            <a:off x="6953250" y="2686050"/>
            <a:ext cx="304800" cy="419100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  <p:cxnSp>
        <p:nvCxnSpPr>
          <p:cNvPr id="90" name="Straight Arrow Connector 7"/>
          <p:cNvCxnSpPr>
            <a:stCxn id="18" idx="2"/>
            <a:endCxn id="37" idx="0"/>
          </p:cNvCxnSpPr>
          <p:nvPr/>
        </p:nvCxnSpPr>
        <p:spPr>
          <a:xfrm rot="16200000" flipH="1">
            <a:off x="7219950" y="2419350"/>
            <a:ext cx="304800" cy="952500"/>
          </a:xfrm>
          <a:prstGeom prst="curvedConnector3">
            <a:avLst>
              <a:gd name="adj1" fmla="val 50000"/>
            </a:avLst>
          </a:prstGeom>
          <a:noFill/>
          <a:ln w="19046">
            <a:solidFill>
              <a:srgbClr val="727CA3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 dirty="0"/>
              <a:t>Feature Showcase #2:</a:t>
            </a:r>
            <a:br>
              <a:rPr lang="en-US" sz="2900" dirty="0"/>
            </a:br>
            <a:r>
              <a:rPr lang="en-US" sz="2900" dirty="0"/>
              <a:t>Building-Block </a:t>
            </a:r>
            <a:r>
              <a:rPr lang="en-US" sz="2900" dirty="0" smtClean="0"/>
              <a:t>Object Design</a:t>
            </a:r>
            <a:endParaRPr lang="en-US" sz="2900" dirty="0"/>
          </a:p>
        </p:txBody>
      </p:sp>
      <p:sp>
        <p:nvSpPr>
          <p:cNvPr id="3" name="Slide Number Placeholder 1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44BC96-C030-46B2-9BD7-D49B319CA0FA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24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en-US" dirty="0" smtClean="0"/>
              <a:t>The result of this design is a very simple process for building levels</a:t>
            </a:r>
            <a:endParaRPr lang="en-US" dirty="0"/>
          </a:p>
          <a:p>
            <a:pPr lvl="0">
              <a:lnSpc>
                <a:spcPct val="90000"/>
              </a:lnSpc>
              <a:buNone/>
            </a:pPr>
            <a:endParaRPr lang="en-US" dirty="0"/>
          </a:p>
          <a:p>
            <a:pPr lvl="0">
              <a:lnSpc>
                <a:spcPct val="90000"/>
              </a:lnSpc>
            </a:pPr>
            <a:r>
              <a:rPr lang="en-US" dirty="0" smtClean="0"/>
              <a:t>Simply need to add desired objects to a level and maintain a list of these objects</a:t>
            </a:r>
          </a:p>
          <a:p>
            <a:pPr lvl="0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BEGIN FRAME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Call physics update function – performs physics calculation through </a:t>
            </a:r>
            <a:r>
              <a:rPr lang="en-US" dirty="0" err="1"/>
              <a:t>timestep</a:t>
            </a:r>
            <a:r>
              <a:rPr lang="en-US" dirty="0"/>
              <a:t> on all physics objects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Call update </a:t>
            </a:r>
            <a:r>
              <a:rPr lang="en-US" dirty="0" smtClean="0"/>
              <a:t>function on each kinetic object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Call render </a:t>
            </a:r>
            <a:r>
              <a:rPr lang="en-US" dirty="0" smtClean="0"/>
              <a:t>function on </a:t>
            </a:r>
            <a:r>
              <a:rPr lang="en-US" dirty="0"/>
              <a:t>all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FRAME</a:t>
            </a:r>
          </a:p>
          <a:p>
            <a:pPr lvl="0">
              <a:lnSpc>
                <a:spcPct val="90000"/>
              </a:lnSpc>
            </a:pPr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 dirty="0"/>
              <a:t>Feature Showcase #3:</a:t>
            </a:r>
            <a:br>
              <a:rPr lang="en-US" sz="2900" dirty="0"/>
            </a:br>
            <a:r>
              <a:rPr lang="en-US" sz="2900" dirty="0"/>
              <a:t>Level </a:t>
            </a:r>
            <a:r>
              <a:rPr lang="en-US" sz="2900" dirty="0" smtClean="0"/>
              <a:t>Script Parser</a:t>
            </a:r>
            <a:r>
              <a:rPr lang="en-US" sz="2900" dirty="0"/>
              <a:t>	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From our Lego-like implementation of objects, we end up </a:t>
            </a:r>
            <a:r>
              <a:rPr lang="en-US" dirty="0" smtClean="0"/>
              <a:t>with many different objects with different internal </a:t>
            </a:r>
            <a:r>
              <a:rPr lang="en-US" dirty="0" err="1" smtClean="0"/>
              <a:t>behaviours</a:t>
            </a:r>
            <a:r>
              <a:rPr lang="en-US" dirty="0" smtClean="0"/>
              <a:t> that appear the same externally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All objects have constructors of the form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Object( float </a:t>
            </a:r>
            <a:r>
              <a:rPr lang="en-US" dirty="0" err="1"/>
              <a:t>pos_x</a:t>
            </a:r>
            <a:r>
              <a:rPr lang="en-US" dirty="0"/>
              <a:t>,  float </a:t>
            </a:r>
            <a:r>
              <a:rPr lang="en-US" dirty="0" err="1"/>
              <a:t>pos_y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Some objects have a couple of additional constructor </a:t>
            </a:r>
            <a:r>
              <a:rPr lang="en-US" dirty="0" smtClean="0"/>
              <a:t>arguments</a:t>
            </a:r>
            <a:endParaRPr lang="en-US" dirty="0"/>
          </a:p>
          <a:p>
            <a:pPr lvl="2"/>
            <a:endParaRPr lang="en-US" dirty="0"/>
          </a:p>
          <a:p>
            <a:pPr lvl="0"/>
            <a:r>
              <a:rPr lang="en-US" dirty="0"/>
              <a:t>This allowed us to easily create a level script parser that loads levels at runtime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084CB9-884C-4F8F-BE2D-80F773F9A047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 dirty="0"/>
              <a:t>Feature Showcase #3:</a:t>
            </a:r>
            <a:br>
              <a:rPr lang="en-US" sz="2900" dirty="0"/>
            </a:br>
            <a:r>
              <a:rPr lang="en-US" sz="2900" dirty="0"/>
              <a:t>Level </a:t>
            </a:r>
            <a:r>
              <a:rPr lang="en-US" sz="2900" dirty="0" smtClean="0"/>
              <a:t>Script Parser</a:t>
            </a:r>
            <a:r>
              <a:rPr lang="en-US" sz="2900" dirty="0"/>
              <a:t>	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level script format was designed to have a straight forward syntax such that levels could easily be created by anyone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Consists of </a:t>
            </a:r>
            <a:r>
              <a:rPr lang="en-US" dirty="0" smtClean="0"/>
              <a:t>section headings and definitions within those headings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DCD110-88BA-43C5-9DBF-4E23F27A4D43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Feature Showcase #3:</a:t>
            </a:r>
            <a:br>
              <a:rPr lang="en-US" sz="2900"/>
            </a:br>
            <a:r>
              <a:rPr lang="en-US" sz="2900"/>
              <a:t>Level Scripts	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90596" y="1219196"/>
            <a:ext cx="3047996" cy="2209803"/>
          </a:xfrm>
        </p:spPr>
        <p:txBody>
          <a:bodyPr/>
          <a:lstStyle/>
          <a:p>
            <a:pPr lvl="0">
              <a:lnSpc>
                <a:spcPct val="80000"/>
              </a:lnSpc>
              <a:buNone/>
            </a:pPr>
            <a:r>
              <a:rPr lang="en-US" sz="1200"/>
              <a:t>**stage**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200"/>
              <a:t>background=bluesky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200"/>
              <a:t>setting=desert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200"/>
              <a:t>startx=0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200"/>
              <a:t>starty=0</a:t>
            </a:r>
          </a:p>
          <a:p>
            <a:pPr lvl="0">
              <a:lnSpc>
                <a:spcPct val="80000"/>
              </a:lnSpc>
              <a:buNone/>
            </a:pPr>
            <a:endParaRPr lang="en-US" sz="1200"/>
          </a:p>
          <a:p>
            <a:pPr lvl="0">
              <a:lnSpc>
                <a:spcPct val="80000"/>
              </a:lnSpc>
              <a:buNone/>
            </a:pPr>
            <a:r>
              <a:rPr lang="en-US" sz="1200"/>
              <a:t>**goal**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200"/>
              <a:t>x=30 to 50, ytop=3, thickness=3</a:t>
            </a:r>
          </a:p>
          <a:p>
            <a:pPr lvl="0">
              <a:lnSpc>
                <a:spcPct val="80000"/>
              </a:lnSpc>
              <a:buNone/>
            </a:pPr>
            <a:r>
              <a:rPr lang="en-US" sz="1200"/>
              <a:t>archpos=left</a:t>
            </a:r>
          </a:p>
          <a:p>
            <a:pPr lvl="0">
              <a:lnSpc>
                <a:spcPct val="80000"/>
              </a:lnSpc>
              <a:buNone/>
            </a:pPr>
            <a:endParaRPr lang="en-US" sz="120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C11099-11B6-415D-B0F9-D9B95EC1422B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27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 cstate="print"/>
          <a:srcRect t="16862" b="11944"/>
          <a:stretch>
            <a:fillRect/>
          </a:stretch>
        </p:blipFill>
        <p:spPr>
          <a:xfrm>
            <a:off x="609603" y="3429000"/>
            <a:ext cx="7924803" cy="28956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029200" y="1219196"/>
            <a:ext cx="3429000" cy="138499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**platforms**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x=10 to 20, ytop=1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x=20 to 30, ytop=2, thickness=2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**hazards**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spikes, xright=-5, ybot=0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 dirty="0"/>
              <a:t>Feature Showcase #3:</a:t>
            </a:r>
            <a:br>
              <a:rPr lang="en-US" sz="2900" dirty="0"/>
            </a:br>
            <a:r>
              <a:rPr lang="en-US" sz="2900" dirty="0"/>
              <a:t>Level </a:t>
            </a:r>
            <a:r>
              <a:rPr lang="en-US" sz="2900" dirty="0" smtClean="0"/>
              <a:t>Script Parser</a:t>
            </a:r>
            <a:r>
              <a:rPr lang="en-US" sz="2900" dirty="0"/>
              <a:t>	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C11099-11B6-415D-B0F9-D9B95EC1422B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28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8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219196"/>
            <a:ext cx="8229600" cy="4937760"/>
          </a:xfrm>
        </p:spPr>
        <p:txBody>
          <a:bodyPr/>
          <a:lstStyle/>
          <a:p>
            <a:pPr lvl="0"/>
            <a:r>
              <a:rPr lang="en-US" dirty="0" smtClean="0"/>
              <a:t>Demonstration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Product Testing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Automated unit testing:</a:t>
            </a:r>
          </a:p>
          <a:p>
            <a:pPr lvl="0"/>
            <a:endParaRPr lang="en-US" dirty="0"/>
          </a:p>
          <a:p>
            <a:pPr lvl="2"/>
            <a:r>
              <a:rPr lang="en-US" dirty="0"/>
              <a:t>A </a:t>
            </a:r>
            <a:r>
              <a:rPr lang="en-US" dirty="0" smtClean="0"/>
              <a:t>small unit </a:t>
            </a:r>
            <a:r>
              <a:rPr lang="en-US" dirty="0"/>
              <a:t>testing suite was developed to ensure that </a:t>
            </a:r>
            <a:r>
              <a:rPr lang="en-US" dirty="0" smtClean="0"/>
              <a:t>physics </a:t>
            </a:r>
            <a:r>
              <a:rPr lang="en-US" dirty="0"/>
              <a:t>calculations/collision </a:t>
            </a:r>
            <a:r>
              <a:rPr lang="en-US" dirty="0" smtClean="0"/>
              <a:t>detection works correctly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Manual testing: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Most of the testing was done manually</a:t>
            </a:r>
          </a:p>
          <a:p>
            <a:pPr lvl="2"/>
            <a:r>
              <a:rPr lang="en-US" dirty="0" smtClean="0"/>
              <a:t>After any change to the code, the game was played to ensure everything worked correctly</a:t>
            </a:r>
            <a:endParaRPr lang="en-US" dirty="0" smtClean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7B9A68-A76B-47F0-8841-0E2D4D1547D6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29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Purpose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524000"/>
            <a:ext cx="8229600" cy="4937760"/>
          </a:xfrm>
        </p:spPr>
        <p:txBody>
          <a:bodyPr/>
          <a:lstStyle/>
          <a:p>
            <a:pPr lvl="0"/>
            <a:r>
              <a:rPr lang="en-US" dirty="0"/>
              <a:t>To develop a “model” game for teaching </a:t>
            </a:r>
            <a:r>
              <a:rPr lang="en-US" dirty="0" smtClean="0"/>
              <a:t>purposes 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The game should function as an </a:t>
            </a:r>
            <a:r>
              <a:rPr lang="en-US" dirty="0" smtClean="0"/>
              <a:t>example that students can build/modify/experiment with</a:t>
            </a:r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89F08A-3CFD-4BA0-971B-E76C8CFFFAA9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Product Testing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Performance testing: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Performance testing was carried out using a high end and a low end test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Framerate</a:t>
            </a:r>
            <a:r>
              <a:rPr lang="en-US" dirty="0" smtClean="0"/>
              <a:t> was used to measure performance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Framerate</a:t>
            </a:r>
            <a:r>
              <a:rPr lang="en-US" dirty="0" smtClean="0"/>
              <a:t> was measured while adding objects to a game level to assess the rate at which performance decreased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7B9A68-A76B-47F0-8841-0E2D4D1547D6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30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Product Testing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Performance testing:</a:t>
            </a:r>
          </a:p>
          <a:p>
            <a:pPr lvl="1"/>
            <a:r>
              <a:rPr lang="en-US" dirty="0" smtClean="0"/>
              <a:t>Dynamic objects:  most demanding (full physics)</a:t>
            </a:r>
          </a:p>
          <a:p>
            <a:pPr lvl="1"/>
            <a:r>
              <a:rPr lang="en-US" dirty="0" smtClean="0"/>
              <a:t>Low performance system maintains 60 fps up to ~300 objects</a:t>
            </a:r>
          </a:p>
          <a:p>
            <a:pPr lvl="1"/>
            <a:r>
              <a:rPr lang="en-US" dirty="0" smtClean="0"/>
              <a:t>This is more than sufficient </a:t>
            </a:r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7B9A68-A76B-47F0-8841-0E2D4D1547D6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1447800" y="2971800"/>
            <a:ext cx="6019800" cy="3276600"/>
            <a:chOff x="1066800" y="1981200"/>
            <a:chExt cx="7239000" cy="3950732"/>
          </a:xfrm>
        </p:grpSpPr>
        <p:pic>
          <p:nvPicPr>
            <p:cNvPr id="5" name="Picture 4" descr="frameratedynami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981200"/>
              <a:ext cx="7239000" cy="3924337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600200" y="3733800"/>
              <a:ext cx="3810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0"/>
            </p:cNvCxnSpPr>
            <p:nvPr/>
          </p:nvCxnSpPr>
          <p:spPr>
            <a:xfrm>
              <a:off x="1790700" y="3733800"/>
              <a:ext cx="38100" cy="19050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524000" y="55626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300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Conclusion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Perils was developed for use as a teaching example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Modular code:  make small changes and see result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Level scripts:  easily modify levels/create new levels </a:t>
            </a:r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A8E55F-8D2F-421C-BF3B-D0D42CA10F10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32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Scope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524000"/>
            <a:ext cx="8229600" cy="4937760"/>
          </a:xfrm>
        </p:spPr>
        <p:txBody>
          <a:bodyPr/>
          <a:lstStyle/>
          <a:p>
            <a:pPr lvl="0"/>
            <a:r>
              <a:rPr lang="en-US" dirty="0" smtClean="0"/>
              <a:t>Goal was to </a:t>
            </a:r>
            <a:r>
              <a:rPr lang="en-US" dirty="0"/>
              <a:t>create a </a:t>
            </a:r>
            <a:r>
              <a:rPr lang="en-US" dirty="0" err="1"/>
              <a:t>platformer</a:t>
            </a:r>
            <a:r>
              <a:rPr lang="en-US" dirty="0"/>
              <a:t> game </a:t>
            </a:r>
            <a:r>
              <a:rPr lang="en-US" dirty="0" smtClean="0"/>
              <a:t>that utilized the Chipmunk2D physics engine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Short levels:  restart from beginning on death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Focus on modular design that easily facilitates small changes </a:t>
            </a:r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D30E3D-75CC-4392-9EF7-12D42C1D511B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Background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/>
          <a:lstStyle/>
          <a:p>
            <a:pPr lvl="0"/>
            <a:r>
              <a:rPr lang="en-US" dirty="0" smtClean="0"/>
              <a:t>A small game designed to be used as an example could act as a useful learning tool in a game design course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08C28C-7660-40E4-9E66-8474E6682ECF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Demonstration</a:t>
            </a:r>
          </a:p>
        </p:txBody>
      </p:sp>
      <p:sp>
        <p:nvSpPr>
          <p:cNvPr id="3" name="Slide Number Placeholder 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F1ADC5-E9D3-455F-9853-D3565A3CD140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lide Number Placeholder 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E48CE6-B56E-4DC4-9C7A-389A1DEEB741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26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219196"/>
            <a:ext cx="8229600" cy="4937760"/>
          </a:xfrm>
        </p:spPr>
        <p:txBody>
          <a:bodyPr/>
          <a:lstStyle/>
          <a:p>
            <a:r>
              <a:rPr lang="en-US" dirty="0" smtClean="0"/>
              <a:t>MVC architecture used to separate into model, view, controller</a:t>
            </a:r>
          </a:p>
          <a:p>
            <a:endParaRPr lang="en-US" dirty="0" smtClean="0"/>
          </a:p>
          <a:p>
            <a:r>
              <a:rPr lang="en-US" dirty="0" smtClean="0"/>
              <a:t>Model:   game stages, menu, objects, sounds, </a:t>
            </a:r>
            <a:r>
              <a:rPr lang="en-US" dirty="0" err="1" smtClean="0"/>
              <a:t>gpu</a:t>
            </a:r>
            <a:r>
              <a:rPr lang="en-US" dirty="0" smtClean="0"/>
              <a:t>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Controller consists of a loop which passes user input to model, calls model update and render functions</a:t>
            </a:r>
          </a:p>
          <a:p>
            <a:endParaRPr lang="en-US" dirty="0" smtClean="0"/>
          </a:p>
          <a:p>
            <a:r>
              <a:rPr lang="en-US" dirty="0" smtClean="0"/>
              <a:t>View implicit in render calls – no modules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914400" y="3048000"/>
            <a:ext cx="1600200" cy="198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5200" y="2438400"/>
            <a:ext cx="4800600" cy="388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lide Number Placeholder 2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E48CE6-B56E-4DC4-9C7A-389A1DEEB741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5052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Loop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27432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44958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40386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810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4114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14600" y="4419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0800" y="35052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3810000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4114800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248400" y="4191000"/>
            <a:ext cx="1828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cxnSp>
        <p:nvCxnSpPr>
          <p:cNvPr id="20" name="Straight Connector 19"/>
          <p:cNvCxnSpPr>
            <a:stCxn id="7" idx="3"/>
            <a:endCxn id="18" idx="2"/>
          </p:cNvCxnSpPr>
          <p:nvPr/>
        </p:nvCxnSpPr>
        <p:spPr>
          <a:xfrm>
            <a:off x="5029200" y="50673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219196"/>
            <a:ext cx="8229600" cy="4937760"/>
          </a:xfrm>
        </p:spPr>
        <p:txBody>
          <a:bodyPr/>
          <a:lstStyle/>
          <a:p>
            <a:r>
              <a:rPr lang="en-US" dirty="0" smtClean="0"/>
              <a:t>A simplified representation of the game: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43000" y="2667000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20574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Overview of Features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Product </a:t>
            </a:r>
            <a:r>
              <a:rPr lang="en-US" dirty="0"/>
              <a:t>Features:</a:t>
            </a:r>
          </a:p>
          <a:p>
            <a:pPr lvl="0"/>
            <a:endParaRPr lang="en-US" dirty="0"/>
          </a:p>
          <a:p>
            <a:pPr lvl="2"/>
            <a:r>
              <a:rPr lang="en-US" dirty="0" smtClean="0"/>
              <a:t>OS independent </a:t>
            </a:r>
            <a:r>
              <a:rPr lang="en-US" dirty="0" smtClean="0"/>
              <a:t>installer*</a:t>
            </a:r>
            <a:endParaRPr lang="en-US" dirty="0" smtClean="0"/>
          </a:p>
          <a:p>
            <a:pPr lvl="2"/>
            <a:r>
              <a:rPr lang="en-US" dirty="0" smtClean="0"/>
              <a:t>Modular design for easy modification</a:t>
            </a:r>
            <a:endParaRPr lang="en-US" dirty="0"/>
          </a:p>
          <a:p>
            <a:pPr lvl="2"/>
            <a:r>
              <a:rPr lang="en-US" dirty="0"/>
              <a:t>Custom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2"/>
            <a:r>
              <a:rPr lang="en-US" dirty="0" smtClean="0"/>
              <a:t>Audio </a:t>
            </a:r>
          </a:p>
          <a:p>
            <a:pPr lvl="2"/>
            <a:r>
              <a:rPr lang="en-US" dirty="0" smtClean="0"/>
              <a:t>Building block object implementation*</a:t>
            </a:r>
          </a:p>
          <a:p>
            <a:pPr lvl="2"/>
            <a:r>
              <a:rPr lang="en-US" dirty="0" smtClean="0"/>
              <a:t>Level scripts*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59CA42-E71E-42F5-86C9-FF0FFE626FA5}" type="slidenum">
              <a:rPr/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lang="en-US" sz="1400" b="0" i="0" u="none" strike="noStrike" kern="1200" cap="none" spc="0" baseline="0">
              <a:solidFill>
                <a:srgbClr val="464653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531</TotalTime>
  <Words>1148</Words>
  <Application>Microsoft Office PowerPoint</Application>
  <PresentationFormat>On-screen Show (4:3)</PresentationFormat>
  <Paragraphs>290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Origin</vt:lpstr>
      <vt:lpstr>Platform Perils</vt:lpstr>
      <vt:lpstr>Outline</vt:lpstr>
      <vt:lpstr>Purpose</vt:lpstr>
      <vt:lpstr>Scope</vt:lpstr>
      <vt:lpstr>Background</vt:lpstr>
      <vt:lpstr>Demonstration</vt:lpstr>
      <vt:lpstr>Design</vt:lpstr>
      <vt:lpstr>Design</vt:lpstr>
      <vt:lpstr>Overview of Features</vt:lpstr>
      <vt:lpstr>Feature Showcase #1: OS Independent Installer</vt:lpstr>
      <vt:lpstr>Feature Showcase #1: OS Independent Installer</vt:lpstr>
      <vt:lpstr>Feature Showcase #1: OS Independent Installer</vt:lpstr>
      <vt:lpstr>Feature Showcase #1: OS Independent Installer</vt:lpstr>
      <vt:lpstr>Feature Showcase #1: OS Independent Installer</vt:lpstr>
      <vt:lpstr>Feature Showcase #2: Building-Block Object Design</vt:lpstr>
      <vt:lpstr>Feature Showcase #2: Building-Block Object Design</vt:lpstr>
      <vt:lpstr>Feature Showcase #2: Building-Block Object Design</vt:lpstr>
      <vt:lpstr>Feature Showcase #2: Building-Block Object Design</vt:lpstr>
      <vt:lpstr>Feature Showcase #2: Building-Block Object Design</vt:lpstr>
      <vt:lpstr>Feature Showcase #2: Building-Block Object Design</vt:lpstr>
      <vt:lpstr>Feature Showcase #2: Building-Block Object Design</vt:lpstr>
      <vt:lpstr>Feature Showcase #2: Building-Block Object Design</vt:lpstr>
      <vt:lpstr>Feature Showcase #2: Building-Block Object Design</vt:lpstr>
      <vt:lpstr>Feature Showcase #2: Building-Block Object Design</vt:lpstr>
      <vt:lpstr>Feature Showcase #3: Level Script Parser </vt:lpstr>
      <vt:lpstr>Feature Showcase #3: Level Script Parser </vt:lpstr>
      <vt:lpstr>Feature Showcase #3: Level Scripts </vt:lpstr>
      <vt:lpstr>Feature Showcase #3: Level Script Parser </vt:lpstr>
      <vt:lpstr>Product Testing</vt:lpstr>
      <vt:lpstr>Product Testing</vt:lpstr>
      <vt:lpstr>Product Testing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Perils</dc:title>
  <dc:creator>Steve</dc:creator>
  <cp:lastModifiedBy>Steve</cp:lastModifiedBy>
  <cp:revision>39</cp:revision>
  <dcterms:created xsi:type="dcterms:W3CDTF">2016-04-19T04:23:11Z</dcterms:created>
  <dcterms:modified xsi:type="dcterms:W3CDTF">2016-04-19T16:04:49Z</dcterms:modified>
</cp:coreProperties>
</file>