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8"/>
  </p:notesMasterIdLst>
  <p:handoutMasterIdLst>
    <p:handoutMasterId r:id="rId29"/>
  </p:handoutMasterIdLst>
  <p:sldIdLst>
    <p:sldId id="257" r:id="rId2"/>
    <p:sldId id="260" r:id="rId3"/>
    <p:sldId id="261" r:id="rId4"/>
    <p:sldId id="262" r:id="rId5"/>
    <p:sldId id="263" r:id="rId6"/>
    <p:sldId id="267" r:id="rId7"/>
    <p:sldId id="268" r:id="rId8"/>
    <p:sldId id="269" r:id="rId9"/>
    <p:sldId id="270" r:id="rId10"/>
    <p:sldId id="266" r:id="rId11"/>
    <p:sldId id="271" r:id="rId12"/>
    <p:sldId id="272" r:id="rId13"/>
    <p:sldId id="275" r:id="rId14"/>
    <p:sldId id="273" r:id="rId15"/>
    <p:sldId id="276" r:id="rId16"/>
    <p:sldId id="274" r:id="rId17"/>
    <p:sldId id="264" r:id="rId18"/>
    <p:sldId id="277" r:id="rId19"/>
    <p:sldId id="279" r:id="rId20"/>
    <p:sldId id="278" r:id="rId21"/>
    <p:sldId id="265" r:id="rId22"/>
    <p:sldId id="281" r:id="rId23"/>
    <p:sldId id="280" r:id="rId24"/>
    <p:sldId id="282" r:id="rId25"/>
    <p:sldId id="284" r:id="rId26"/>
    <p:sldId id="28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95205" autoAdjust="0"/>
  </p:normalViewPr>
  <p:slideViewPr>
    <p:cSldViewPr snapToGrid="0" showGuides="1">
      <p:cViewPr>
        <p:scale>
          <a:sx n="110" d="100"/>
          <a:sy n="110" d="100"/>
        </p:scale>
        <p:origin x="-594" y="-4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180023" cy="18002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BAF5D-4EE4-418E-BA9B-9FDB4E531908}" type="doc">
      <dgm:prSet loTypeId="urn:microsoft.com/office/officeart/2005/8/layout/cycle1" loCatId="cycle" qsTypeId="urn:microsoft.com/office/officeart/2005/8/quickstyle/simple1" qsCatId="simple" csTypeId="urn:microsoft.com/office/officeart/2005/8/colors/accent3_5" csCatId="accent3" phldr="1"/>
      <dgm:spPr/>
      <dgm:t>
        <a:bodyPr/>
        <a:lstStyle/>
        <a:p>
          <a:endParaRPr lang="zh-CN" altLang="en-US"/>
        </a:p>
      </dgm:t>
    </dgm:pt>
    <dgm:pt modelId="{0F5E696C-CCE9-46F3-BF9A-11ED9B6B8233}">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重构</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E7688E68-B150-46A9-9EB0-F20FA1F98237}" type="parTrans" cxnId="{1ED148B7-C9DA-4E98-A95B-2EDB688EA26B}">
      <dgm:prSet/>
      <dgm:spPr/>
      <dgm:t>
        <a:bodyPr/>
        <a:lstStyle/>
        <a:p>
          <a:endParaRPr lang="zh-CN" altLang="en-US"/>
        </a:p>
      </dgm:t>
    </dgm:pt>
    <dgm:pt modelId="{C529D13B-E28B-4ACF-B28B-42DAA0F54BDE}" type="sibTrans" cxnId="{1ED148B7-C9DA-4E98-A95B-2EDB688EA26B}">
      <dgm:prSet/>
      <dgm:spPr/>
      <dgm:t>
        <a:bodyPr/>
        <a:lstStyle/>
        <a:p>
          <a:endParaRPr lang="zh-CN" altLang="en-US"/>
        </a:p>
      </dgm:t>
    </dgm:pt>
    <dgm:pt modelId="{1C60CE69-0D63-45AB-A15F-4B41DB9CA262}">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优化</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2D348C2F-A919-4D26-B05C-199A8065FABB}" type="parTrans" cxnId="{6A2766E6-26A2-49B7-8BE6-199EFE7BBC22}">
      <dgm:prSet/>
      <dgm:spPr/>
      <dgm:t>
        <a:bodyPr/>
        <a:lstStyle/>
        <a:p>
          <a:endParaRPr lang="zh-CN" altLang="en-US"/>
        </a:p>
      </dgm:t>
    </dgm:pt>
    <dgm:pt modelId="{587464EB-ACAF-45D9-8060-5AE3D4127544}" type="sibTrans" cxnId="{6A2766E6-26A2-49B7-8BE6-199EFE7BBC22}">
      <dgm:prSet/>
      <dgm:spPr/>
      <dgm:t>
        <a:bodyPr/>
        <a:lstStyle/>
        <a:p>
          <a:endParaRPr lang="zh-CN" altLang="en-US"/>
        </a:p>
      </dgm:t>
    </dgm:pt>
    <dgm:pt modelId="{7CFAE3CF-6393-4919-80C9-BDFE2765CBC2}">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推翻</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6AE9891-BCBA-4A22-99F8-069A9897FDD8}" type="parTrans" cxnId="{1D64E1A1-D11C-4746-A7DD-3F411EF5E019}">
      <dgm:prSet/>
      <dgm:spPr/>
      <dgm:t>
        <a:bodyPr/>
        <a:lstStyle/>
        <a:p>
          <a:endParaRPr lang="zh-CN" altLang="en-US"/>
        </a:p>
      </dgm:t>
    </dgm:pt>
    <dgm:pt modelId="{3A5784C6-4321-4229-9452-9459BC1D4C21}" type="sibTrans" cxnId="{1D64E1A1-D11C-4746-A7DD-3F411EF5E019}">
      <dgm:prSet/>
      <dgm:spPr/>
      <dgm:t>
        <a:bodyPr/>
        <a:lstStyle/>
        <a:p>
          <a:endParaRPr lang="zh-CN" altLang="en-US"/>
        </a:p>
      </dgm:t>
    </dgm:pt>
    <dgm:pt modelId="{146488C4-4741-4D4B-9E8D-1F9927BAF7C7}" type="pres">
      <dgm:prSet presAssocID="{941BAF5D-4EE4-418E-BA9B-9FDB4E531908}" presName="cycle" presStyleCnt="0">
        <dgm:presLayoutVars>
          <dgm:dir/>
          <dgm:resizeHandles val="exact"/>
        </dgm:presLayoutVars>
      </dgm:prSet>
      <dgm:spPr/>
      <dgm:t>
        <a:bodyPr/>
        <a:lstStyle/>
        <a:p>
          <a:endParaRPr lang="zh-CN" altLang="en-US"/>
        </a:p>
      </dgm:t>
    </dgm:pt>
    <dgm:pt modelId="{F39E53F4-0BBF-4B8D-87E9-F4AF21120AF5}" type="pres">
      <dgm:prSet presAssocID="{0F5E696C-CCE9-46F3-BF9A-11ED9B6B8233}" presName="dummy" presStyleCnt="0"/>
      <dgm:spPr/>
    </dgm:pt>
    <dgm:pt modelId="{A40015BD-330F-4154-8522-4D11B9A09768}" type="pres">
      <dgm:prSet presAssocID="{0F5E696C-CCE9-46F3-BF9A-11ED9B6B8233}" presName="node" presStyleLbl="revTx" presStyleIdx="0" presStyleCnt="3">
        <dgm:presLayoutVars>
          <dgm:bulletEnabled val="1"/>
        </dgm:presLayoutVars>
      </dgm:prSet>
      <dgm:spPr/>
      <dgm:t>
        <a:bodyPr/>
        <a:lstStyle/>
        <a:p>
          <a:endParaRPr lang="zh-CN" altLang="en-US"/>
        </a:p>
      </dgm:t>
    </dgm:pt>
    <dgm:pt modelId="{68809CEC-0A91-46A4-81E2-BFAB8A934050}" type="pres">
      <dgm:prSet presAssocID="{C529D13B-E28B-4ACF-B28B-42DAA0F54BDE}" presName="sibTrans" presStyleLbl="node1" presStyleIdx="0" presStyleCnt="3"/>
      <dgm:spPr/>
      <dgm:t>
        <a:bodyPr/>
        <a:lstStyle/>
        <a:p>
          <a:endParaRPr lang="zh-CN" altLang="en-US"/>
        </a:p>
      </dgm:t>
    </dgm:pt>
    <dgm:pt modelId="{2786A58C-ED0A-42B5-AF74-96E58ED58C83}" type="pres">
      <dgm:prSet presAssocID="{1C60CE69-0D63-45AB-A15F-4B41DB9CA262}" presName="dummy" presStyleCnt="0"/>
      <dgm:spPr/>
    </dgm:pt>
    <dgm:pt modelId="{1C8F1368-9E99-4C4A-9C1F-F0641496EBC2}" type="pres">
      <dgm:prSet presAssocID="{1C60CE69-0D63-45AB-A15F-4B41DB9CA262}" presName="node" presStyleLbl="revTx" presStyleIdx="1" presStyleCnt="3">
        <dgm:presLayoutVars>
          <dgm:bulletEnabled val="1"/>
        </dgm:presLayoutVars>
      </dgm:prSet>
      <dgm:spPr/>
      <dgm:t>
        <a:bodyPr/>
        <a:lstStyle/>
        <a:p>
          <a:endParaRPr lang="zh-CN" altLang="en-US"/>
        </a:p>
      </dgm:t>
    </dgm:pt>
    <dgm:pt modelId="{FE5AF226-7EBD-46CD-98FB-482DC87541A2}" type="pres">
      <dgm:prSet presAssocID="{587464EB-ACAF-45D9-8060-5AE3D4127544}" presName="sibTrans" presStyleLbl="node1" presStyleIdx="1" presStyleCnt="3"/>
      <dgm:spPr/>
      <dgm:t>
        <a:bodyPr/>
        <a:lstStyle/>
        <a:p>
          <a:endParaRPr lang="zh-CN" altLang="en-US"/>
        </a:p>
      </dgm:t>
    </dgm:pt>
    <dgm:pt modelId="{19920830-1A76-446F-A0AE-AB7437DBC553}" type="pres">
      <dgm:prSet presAssocID="{7CFAE3CF-6393-4919-80C9-BDFE2765CBC2}" presName="dummy" presStyleCnt="0"/>
      <dgm:spPr/>
    </dgm:pt>
    <dgm:pt modelId="{3E48956D-76BB-4264-83C9-C1379F62CE29}" type="pres">
      <dgm:prSet presAssocID="{7CFAE3CF-6393-4919-80C9-BDFE2765CBC2}" presName="node" presStyleLbl="revTx" presStyleIdx="2" presStyleCnt="3">
        <dgm:presLayoutVars>
          <dgm:bulletEnabled val="1"/>
        </dgm:presLayoutVars>
      </dgm:prSet>
      <dgm:spPr/>
      <dgm:t>
        <a:bodyPr/>
        <a:lstStyle/>
        <a:p>
          <a:endParaRPr lang="zh-CN" altLang="en-US"/>
        </a:p>
      </dgm:t>
    </dgm:pt>
    <dgm:pt modelId="{632556F3-4684-42A3-A88E-B05953CEC4C9}" type="pres">
      <dgm:prSet presAssocID="{3A5784C6-4321-4229-9452-9459BC1D4C21}" presName="sibTrans" presStyleLbl="node1" presStyleIdx="2" presStyleCnt="3"/>
      <dgm:spPr/>
      <dgm:t>
        <a:bodyPr/>
        <a:lstStyle/>
        <a:p>
          <a:endParaRPr lang="zh-CN" altLang="en-US"/>
        </a:p>
      </dgm:t>
    </dgm:pt>
  </dgm:ptLst>
  <dgm:cxnLst>
    <dgm:cxn modelId="{ABAFD003-B1AD-4D03-9041-4AFA67DC0DF3}" type="presOf" srcId="{C529D13B-E28B-4ACF-B28B-42DAA0F54BDE}" destId="{68809CEC-0A91-46A4-81E2-BFAB8A934050}" srcOrd="0" destOrd="0" presId="urn:microsoft.com/office/officeart/2005/8/layout/cycle1"/>
    <dgm:cxn modelId="{6A2766E6-26A2-49B7-8BE6-199EFE7BBC22}" srcId="{941BAF5D-4EE4-418E-BA9B-9FDB4E531908}" destId="{1C60CE69-0D63-45AB-A15F-4B41DB9CA262}" srcOrd="1" destOrd="0" parTransId="{2D348C2F-A919-4D26-B05C-199A8065FABB}" sibTransId="{587464EB-ACAF-45D9-8060-5AE3D4127544}"/>
    <dgm:cxn modelId="{70C8F174-1165-49D3-ABC8-2AFB0A64DA66}" type="presOf" srcId="{0F5E696C-CCE9-46F3-BF9A-11ED9B6B8233}" destId="{A40015BD-330F-4154-8522-4D11B9A09768}" srcOrd="0" destOrd="0" presId="urn:microsoft.com/office/officeart/2005/8/layout/cycle1"/>
    <dgm:cxn modelId="{FBED8CC8-5387-4946-8D39-4B7A641A9F9B}" type="presOf" srcId="{1C60CE69-0D63-45AB-A15F-4B41DB9CA262}" destId="{1C8F1368-9E99-4C4A-9C1F-F0641496EBC2}" srcOrd="0" destOrd="0" presId="urn:microsoft.com/office/officeart/2005/8/layout/cycle1"/>
    <dgm:cxn modelId="{928B6B03-7A7E-4568-B4C5-087AF5E8A22B}" type="presOf" srcId="{941BAF5D-4EE4-418E-BA9B-9FDB4E531908}" destId="{146488C4-4741-4D4B-9E8D-1F9927BAF7C7}" srcOrd="0" destOrd="0" presId="urn:microsoft.com/office/officeart/2005/8/layout/cycle1"/>
    <dgm:cxn modelId="{B24F44CD-788A-4D61-922F-C9854F385D5B}" type="presOf" srcId="{7CFAE3CF-6393-4919-80C9-BDFE2765CBC2}" destId="{3E48956D-76BB-4264-83C9-C1379F62CE29}" srcOrd="0" destOrd="0" presId="urn:microsoft.com/office/officeart/2005/8/layout/cycle1"/>
    <dgm:cxn modelId="{CD09B974-61EC-47F1-B885-988911988B7F}" type="presOf" srcId="{3A5784C6-4321-4229-9452-9459BC1D4C21}" destId="{632556F3-4684-42A3-A88E-B05953CEC4C9}" srcOrd="0" destOrd="0" presId="urn:microsoft.com/office/officeart/2005/8/layout/cycle1"/>
    <dgm:cxn modelId="{1ED148B7-C9DA-4E98-A95B-2EDB688EA26B}" srcId="{941BAF5D-4EE4-418E-BA9B-9FDB4E531908}" destId="{0F5E696C-CCE9-46F3-BF9A-11ED9B6B8233}" srcOrd="0" destOrd="0" parTransId="{E7688E68-B150-46A9-9EB0-F20FA1F98237}" sibTransId="{C529D13B-E28B-4ACF-B28B-42DAA0F54BDE}"/>
    <dgm:cxn modelId="{099F61F1-DD0F-4DE8-9664-504A10F07F60}" type="presOf" srcId="{587464EB-ACAF-45D9-8060-5AE3D4127544}" destId="{FE5AF226-7EBD-46CD-98FB-482DC87541A2}" srcOrd="0" destOrd="0" presId="urn:microsoft.com/office/officeart/2005/8/layout/cycle1"/>
    <dgm:cxn modelId="{1D64E1A1-D11C-4746-A7DD-3F411EF5E019}" srcId="{941BAF5D-4EE4-418E-BA9B-9FDB4E531908}" destId="{7CFAE3CF-6393-4919-80C9-BDFE2765CBC2}" srcOrd="2" destOrd="0" parTransId="{B6AE9891-BCBA-4A22-99F8-069A9897FDD8}" sibTransId="{3A5784C6-4321-4229-9452-9459BC1D4C21}"/>
    <dgm:cxn modelId="{EDF130F6-9A6D-417B-9403-4313FEE6AE33}" type="presParOf" srcId="{146488C4-4741-4D4B-9E8D-1F9927BAF7C7}" destId="{F39E53F4-0BBF-4B8D-87E9-F4AF21120AF5}" srcOrd="0" destOrd="0" presId="urn:microsoft.com/office/officeart/2005/8/layout/cycle1"/>
    <dgm:cxn modelId="{187BC9E4-0575-4A34-8742-B1CA95E9CB63}" type="presParOf" srcId="{146488C4-4741-4D4B-9E8D-1F9927BAF7C7}" destId="{A40015BD-330F-4154-8522-4D11B9A09768}" srcOrd="1" destOrd="0" presId="urn:microsoft.com/office/officeart/2005/8/layout/cycle1"/>
    <dgm:cxn modelId="{C4BF5430-B500-4A39-B62C-C15A447136F7}" type="presParOf" srcId="{146488C4-4741-4D4B-9E8D-1F9927BAF7C7}" destId="{68809CEC-0A91-46A4-81E2-BFAB8A934050}" srcOrd="2" destOrd="0" presId="urn:microsoft.com/office/officeart/2005/8/layout/cycle1"/>
    <dgm:cxn modelId="{1E9A3772-0660-44FD-A085-28CC81EB2FAE}" type="presParOf" srcId="{146488C4-4741-4D4B-9E8D-1F9927BAF7C7}" destId="{2786A58C-ED0A-42B5-AF74-96E58ED58C83}" srcOrd="3" destOrd="0" presId="urn:microsoft.com/office/officeart/2005/8/layout/cycle1"/>
    <dgm:cxn modelId="{B22239FE-FCD9-4660-B9C9-86E98B091F45}" type="presParOf" srcId="{146488C4-4741-4D4B-9E8D-1F9927BAF7C7}" destId="{1C8F1368-9E99-4C4A-9C1F-F0641496EBC2}" srcOrd="4" destOrd="0" presId="urn:microsoft.com/office/officeart/2005/8/layout/cycle1"/>
    <dgm:cxn modelId="{216FFA62-6692-4060-8E9A-587012000D83}" type="presParOf" srcId="{146488C4-4741-4D4B-9E8D-1F9927BAF7C7}" destId="{FE5AF226-7EBD-46CD-98FB-482DC87541A2}" srcOrd="5" destOrd="0" presId="urn:microsoft.com/office/officeart/2005/8/layout/cycle1"/>
    <dgm:cxn modelId="{1F6E7449-C7C2-482E-BD1D-0595DD049A2A}" type="presParOf" srcId="{146488C4-4741-4D4B-9E8D-1F9927BAF7C7}" destId="{19920830-1A76-446F-A0AE-AB7437DBC553}" srcOrd="6" destOrd="0" presId="urn:microsoft.com/office/officeart/2005/8/layout/cycle1"/>
    <dgm:cxn modelId="{0D61AAB1-118D-455E-9187-309F2A745FA1}" type="presParOf" srcId="{146488C4-4741-4D4B-9E8D-1F9927BAF7C7}" destId="{3E48956D-76BB-4264-83C9-C1379F62CE29}" srcOrd="7" destOrd="0" presId="urn:microsoft.com/office/officeart/2005/8/layout/cycle1"/>
    <dgm:cxn modelId="{40D7525B-546D-403B-8F08-1C1DFCD4C6B2}" type="presParOf" srcId="{146488C4-4741-4D4B-9E8D-1F9927BAF7C7}" destId="{632556F3-4684-42A3-A88E-B05953CEC4C9}" srcOrd="8"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latin typeface="微软雅黑" panose="020B0503020204020204" pitchFamily="34" charset="-122"/>
                <a:ea typeface="微软雅黑" panose="020B0503020204020204" pitchFamily="34" charset="-122"/>
              </a:rPr>
              <a:t>2017/7/14</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05C67124-AD51-4EAA-B479-FB695B5F6809}" type="datetimeFigureOut">
              <a:rPr lang="zh-CN" altLang="en-US" smtClean="0"/>
              <a:pPr/>
              <a:t>2017/7/14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海康威视公安事业部版权所有。</a:t>
            </a:r>
          </a:p>
        </p:txBody>
      </p:sp>
      <p:sp>
        <p:nvSpPr>
          <p:cNvPr id="4" name="灯片编号占位符 3"/>
          <p:cNvSpPr>
            <a:spLocks noGrp="1"/>
          </p:cNvSpPr>
          <p:nvPr>
            <p:ph type="sldNum" sz="quarter" idx="10"/>
          </p:nvPr>
        </p:nvSpPr>
        <p:spPr/>
        <p:txBody>
          <a:bodyPr/>
          <a:lstStyle/>
          <a:p>
            <a:fld id="{B3CBAA3D-119E-44E0-A4BF-9DDB305CF47E}" type="slidenum">
              <a:rPr lang="zh-CN" altLang="en-US" smtClean="0"/>
              <a:t>1</a:t>
            </a:fld>
            <a:endParaRPr lang="zh-CN" altLang="en-US"/>
          </a:p>
        </p:txBody>
      </p:sp>
    </p:spTree>
    <p:extLst>
      <p:ext uri="{BB962C8B-B14F-4D97-AF65-F5344CB8AC3E}">
        <p14:creationId xmlns:p14="http://schemas.microsoft.com/office/powerpoint/2010/main" val="3676362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15</a:t>
            </a:fld>
            <a:endParaRPr lang="zh-CN" altLang="en-US" dirty="0"/>
          </a:p>
        </p:txBody>
      </p:sp>
    </p:spTree>
    <p:extLst>
      <p:ext uri="{BB962C8B-B14F-4D97-AF65-F5344CB8AC3E}">
        <p14:creationId xmlns:p14="http://schemas.microsoft.com/office/powerpoint/2010/main" val="15410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16</a:t>
            </a:fld>
            <a:endParaRPr lang="zh-CN" altLang="en-US" dirty="0"/>
          </a:p>
        </p:txBody>
      </p:sp>
    </p:spTree>
    <p:extLst>
      <p:ext uri="{BB962C8B-B14F-4D97-AF65-F5344CB8AC3E}">
        <p14:creationId xmlns:p14="http://schemas.microsoft.com/office/powerpoint/2010/main" val="154076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20</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51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9711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9089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355132"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Design by </a:t>
            </a:r>
            <a:r>
              <a:rPr lang="en-US" altLang="zh-CN" dirty="0" err="1" smtClean="0">
                <a:latin typeface="微软雅黑" panose="020B0503020204020204" pitchFamily="34" charset="-122"/>
                <a:ea typeface="微软雅黑" panose="020B0503020204020204" pitchFamily="34" charset="-122"/>
              </a:rPr>
              <a:t>yinchuan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625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9729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15643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584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89151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July 14,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23747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392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2234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DD8D4CDC-0B6F-49BB-989D-1F44EF11D580}" type="datetimeFigureOut">
              <a:rPr lang="zh-CN" altLang="en-US" smtClean="0"/>
              <a:pPr/>
              <a:t>2017/7/14</a:t>
            </a:fld>
            <a:endParaRPr lang="zh-CN" altLang="en-US" dirty="0"/>
          </a:p>
        </p:txBody>
      </p:sp>
      <p:sp>
        <p:nvSpPr>
          <p:cNvPr id="5" name="页脚占位符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23005666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654" r:id="rId12"/>
  </p:sldLayoutIdLst>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tm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3.png"/><Relationship Id="rId7" Type="http://schemas.openxmlformats.org/officeDocument/2006/relationships/image" Target="../media/image16.tmp"/><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tmp"/><Relationship Id="rId11" Type="http://schemas.openxmlformats.org/officeDocument/2006/relationships/diagramColors" Target="../diagrams/colors1.xml"/><Relationship Id="rId5" Type="http://schemas.openxmlformats.org/officeDocument/2006/relationships/image" Target="../media/image14.tmp"/><Relationship Id="rId10" Type="http://schemas.openxmlformats.org/officeDocument/2006/relationships/diagramQuickStyle" Target="../diagrams/quickStyle1.xml"/><Relationship Id="rId4" Type="http://schemas.openxmlformats.org/officeDocument/2006/relationships/image" Target="../media/image13.tmp"/><Relationship Id="rId9"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20.tmp"/><Relationship Id="rId13" Type="http://schemas.openxmlformats.org/officeDocument/2006/relationships/image" Target="../media/image25.tmp"/><Relationship Id="rId3" Type="http://schemas.openxmlformats.org/officeDocument/2006/relationships/image" Target="../media/image3.png"/><Relationship Id="rId7" Type="http://schemas.openxmlformats.org/officeDocument/2006/relationships/image" Target="../media/image19.tmp"/><Relationship Id="rId12"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tmp"/><Relationship Id="rId11" Type="http://schemas.openxmlformats.org/officeDocument/2006/relationships/image" Target="../media/image23.tmp"/><Relationship Id="rId5" Type="http://schemas.openxmlformats.org/officeDocument/2006/relationships/image" Target="../media/image17.png"/><Relationship Id="rId15" Type="http://schemas.openxmlformats.org/officeDocument/2006/relationships/image" Target="../media/image27.tmp"/><Relationship Id="rId10" Type="http://schemas.openxmlformats.org/officeDocument/2006/relationships/image" Target="../media/image22.tmp"/><Relationship Id="rId4" Type="http://schemas.openxmlformats.org/officeDocument/2006/relationships/hyperlink" Target="https://github.com/vuejs/awesome-vue" TargetMode="External"/><Relationship Id="rId9" Type="http://schemas.openxmlformats.org/officeDocument/2006/relationships/image" Target="../media/image21.tmp"/><Relationship Id="rId14"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hyperlink" Target="https://cn.vuejs.org/v2/guide/computed.html#&#35745;&#31639;&#23646;&#24615;-vs-Metho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900936" y="4297265"/>
            <a:ext cx="400110" cy="801569"/>
            <a:chOff x="7377203" y="3570646"/>
            <a:chExt cx="400110" cy="801569"/>
          </a:xfrm>
        </p:grpSpPr>
        <p:sp>
          <p:nvSpPr>
            <p:cNvPr id="6"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smtClean="0">
                  <a:solidFill>
                    <a:schemeClr val="bg1"/>
                  </a:solidFill>
                  <a:latin typeface="方正风雅宋简体" panose="02000000000000000000" pitchFamily="2" charset="-122"/>
                  <a:ea typeface="方正风雅宋简体" panose="02000000000000000000" pitchFamily="2" charset="-122"/>
                </a:rPr>
                <a:t>叶潘孟</a:t>
              </a:r>
              <a:endParaRPr lang="zh-CN" altLang="en-US" sz="1400" b="1" spc="300" dirty="0">
                <a:solidFill>
                  <a:schemeClr val="bg1"/>
                </a:solidFill>
                <a:latin typeface="方正风雅宋简体" panose="02000000000000000000" pitchFamily="2" charset="-122"/>
                <a:ea typeface="方正风雅宋简体" panose="02000000000000000000" pitchFamily="2" charset="-122"/>
              </a:endParaRPr>
            </a:p>
          </p:txBody>
        </p:sp>
      </p:grpSp>
      <p:grpSp>
        <p:nvGrpSpPr>
          <p:cNvPr id="11" name="组合 10"/>
          <p:cNvGrpSpPr/>
          <p:nvPr/>
        </p:nvGrpSpPr>
        <p:grpSpPr>
          <a:xfrm>
            <a:off x="5432198" y="5231427"/>
            <a:ext cx="1327608" cy="369332"/>
            <a:chOff x="5432198" y="5143180"/>
            <a:chExt cx="1327608" cy="369332"/>
          </a:xfrm>
        </p:grpSpPr>
        <p:sp>
          <p:nvSpPr>
            <p:cNvPr id="12" name="圆角矩形 11"/>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432198" y="5143180"/>
              <a:ext cx="1327608"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2017-07-14</a:t>
              </a:r>
              <a:endParaRPr lang="zh-CN" altLang="en-US" dirty="0"/>
            </a:p>
          </p:txBody>
        </p:sp>
      </p:grpSp>
      <p:sp>
        <p:nvSpPr>
          <p:cNvPr id="4" name="矩形 3"/>
          <p:cNvSpPr/>
          <p:nvPr/>
        </p:nvSpPr>
        <p:spPr>
          <a:xfrm>
            <a:off x="3380867" y="2841299"/>
            <a:ext cx="5430269" cy="830997"/>
          </a:xfrm>
          <a:prstGeom prst="rect">
            <a:avLst/>
          </a:prstGeom>
        </p:spPr>
        <p:txBody>
          <a:bodyPr wrap="none">
            <a:spAutoFit/>
          </a:bodyPr>
          <a:lstStyle/>
          <a:p>
            <a:pPr algn="ctr"/>
            <a:r>
              <a:rPr lang="en-US" altLang="zh-CN" sz="4800" b="1" spc="300" dirty="0" smtClean="0">
                <a:latin typeface="微软雅黑" panose="020B0503020204020204" pitchFamily="34" charset="-122"/>
                <a:ea typeface="微软雅黑" panose="020B0503020204020204" pitchFamily="34" charset="-122"/>
              </a:rPr>
              <a:t>Vue.js </a:t>
            </a:r>
            <a:r>
              <a:rPr lang="zh-CN" altLang="en-US" sz="4800" b="1" spc="300" dirty="0" smtClean="0">
                <a:latin typeface="微软雅黑" panose="020B0503020204020204" pitchFamily="34" charset="-122"/>
                <a:ea typeface="微软雅黑" panose="020B0503020204020204" pitchFamily="34" charset="-122"/>
              </a:rPr>
              <a:t>入门</a:t>
            </a:r>
            <a:r>
              <a:rPr lang="en-US" altLang="zh-CN" sz="4800" b="1" spc="300" dirty="0" smtClean="0">
                <a:latin typeface="微软雅黑" panose="020B0503020204020204" pitchFamily="34" charset="-122"/>
                <a:ea typeface="微软雅黑" panose="020B0503020204020204" pitchFamily="34" charset="-122"/>
              </a:rPr>
              <a:t>/</a:t>
            </a:r>
            <a:r>
              <a:rPr lang="zh-CN" altLang="en-US" sz="4800" b="1" spc="300" smtClean="0">
                <a:latin typeface="微软雅黑" panose="020B0503020204020204" pitchFamily="34" charset="-122"/>
                <a:ea typeface="微软雅黑" panose="020B0503020204020204" pitchFamily="34" charset="-122"/>
              </a:rPr>
              <a:t>应用</a:t>
            </a:r>
            <a:endParaRPr lang="en-US" altLang="zh-CN" sz="4800" b="1" spc="300" dirty="0" smtClean="0">
              <a:latin typeface="微软雅黑" panose="020B0503020204020204" pitchFamily="34" charset="-122"/>
              <a:ea typeface="微软雅黑" panose="020B0503020204020204" pitchFamily="34" charset="-122"/>
            </a:endParaRPr>
          </a:p>
        </p:txBody>
      </p:sp>
      <p:sp>
        <p:nvSpPr>
          <p:cNvPr id="14" name="文本占位符 2"/>
          <p:cNvSpPr txBox="1">
            <a:spLocks/>
          </p:cNvSpPr>
          <p:nvPr/>
        </p:nvSpPr>
        <p:spPr>
          <a:xfrm>
            <a:off x="5489836" y="5754902"/>
            <a:ext cx="1212329" cy="276999"/>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smtClean="0">
                <a:solidFill>
                  <a:srgbClr val="4D4D4D"/>
                </a:solidFill>
                <a:latin typeface="微软雅黑" panose="020B0503020204020204" pitchFamily="34" charset="-122"/>
                <a:ea typeface="微软雅黑" panose="020B0503020204020204" pitchFamily="34" charset="-122"/>
              </a:rPr>
              <a:t>内部公开</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16" name="圆角矩形 15" hidden="1"/>
          <p:cNvSpPr/>
          <p:nvPr/>
        </p:nvSpPr>
        <p:spPr>
          <a:xfrm>
            <a:off x="8369233" y="373032"/>
            <a:ext cx="2520000" cy="396000"/>
          </a:xfrm>
          <a:prstGeom prst="roundRect">
            <a:avLst>
              <a:gd name="adj" fmla="val 186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3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9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Class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813034"/>
            <a:ext cx="9649026" cy="1200329"/>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a:t>
            </a:r>
          </a:p>
          <a:p>
            <a:r>
              <a:rPr lang="en-US" altLang="zh-CN" sz="2400" dirty="0" err="1">
                <a:solidFill>
                  <a:schemeClr val="tx1">
                    <a:lumMod val="65000"/>
                    <a:lumOff val="35000"/>
                  </a:schemeClr>
                </a:solidFill>
                <a:latin typeface="微软雅黑" panose="020B0503020204020204" pitchFamily="34" charset="-122"/>
              </a:rPr>
              <a:t>v-bind:class</a:t>
            </a:r>
            <a:r>
              <a:rPr lang="en-US" altLang="zh-CN" sz="2400" dirty="0">
                <a:solidFill>
                  <a:schemeClr val="tx1">
                    <a:lumMod val="65000"/>
                    <a:lumOff val="35000"/>
                  </a:schemeClr>
                </a:solidFill>
                <a:latin typeface="微软雅黑" panose="020B0503020204020204" pitchFamily="34" charset="-122"/>
              </a:rPr>
              <a:t>="{ active: </a:t>
            </a:r>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'text-danger': </a:t>
            </a:r>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}"&gt;</a:t>
            </a:r>
          </a:p>
          <a:p>
            <a:r>
              <a:rPr lang="en-US" altLang="zh-CN" sz="2400" dirty="0">
                <a:solidFill>
                  <a:schemeClr val="tx1">
                    <a:lumMod val="65000"/>
                    <a:lumOff val="35000"/>
                  </a:schemeClr>
                </a:solidFill>
                <a:latin typeface="微软雅黑" panose="020B0503020204020204" pitchFamily="34" charset="-122"/>
              </a:rPr>
              <a: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920319"/>
            <a:ext cx="2827560"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pPr lvl="1"/>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true,</a:t>
            </a:r>
          </a:p>
          <a:p>
            <a:pPr lvl="1"/>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false</a:t>
            </a: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45870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81157" y="35866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5960146" y="3504821"/>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active"&gt;&lt;/div&gt;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7" name="TextBox 46"/>
          <p:cNvSpPr txBox="1"/>
          <p:nvPr/>
        </p:nvSpPr>
        <p:spPr>
          <a:xfrm>
            <a:off x="5960146" y="319098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725947" y="3027874"/>
            <a:ext cx="0" cy="86656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cxnSp>
        <p:nvCxnSpPr>
          <p:cNvPr id="23" name="直接箭头连接符 22"/>
          <p:cNvCxnSpPr/>
          <p:nvPr/>
        </p:nvCxnSpPr>
        <p:spPr>
          <a:xfrm>
            <a:off x="3700732" y="3920319"/>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5960148" y="5074480"/>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t>
            </a:r>
            <a:r>
              <a:rPr lang="en-US" altLang="zh-CN" sz="2400" dirty="0" smtClean="0">
                <a:solidFill>
                  <a:schemeClr val="tx1">
                    <a:lumMod val="65000"/>
                    <a:lumOff val="35000"/>
                  </a:schemeClr>
                </a:solidFill>
                <a:latin typeface="微软雅黑" panose="020B0503020204020204" pitchFamily="34" charset="-122"/>
              </a:rPr>
              <a:t>active </a:t>
            </a:r>
            <a:r>
              <a:rPr lang="en-US" altLang="zh-CN" sz="2400" dirty="0">
                <a:solidFill>
                  <a:schemeClr val="tx1">
                    <a:lumMod val="65000"/>
                    <a:lumOff val="35000"/>
                  </a:schemeClr>
                </a:solidFill>
                <a:latin typeface="微软雅黑" panose="020B0503020204020204" pitchFamily="34" charset="-122"/>
              </a:rPr>
              <a:t>text-danger</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50" name="TextBox 49"/>
          <p:cNvSpPr txBox="1"/>
          <p:nvPr/>
        </p:nvSpPr>
        <p:spPr>
          <a:xfrm>
            <a:off x="5960148" y="470514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51" name="直接箭头连接符 50"/>
          <p:cNvCxnSpPr/>
          <p:nvPr/>
        </p:nvCxnSpPr>
        <p:spPr>
          <a:xfrm>
            <a:off x="3700731" y="5475587"/>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3165197" y="5008675"/>
            <a:ext cx="2648309" cy="461665"/>
          </a:xfrm>
          <a:prstGeom prst="rect">
            <a:avLst/>
          </a:prstGeom>
          <a:noFill/>
        </p:spPr>
        <p:txBody>
          <a:bodyPr wrap="square" rtlCol="0">
            <a:spAutoFit/>
          </a:bodyPr>
          <a:lstStyle/>
          <a:p>
            <a:pPr lvl="1"/>
            <a:r>
              <a:rPr lang="en-US" altLang="zh-CN" sz="2400" dirty="0" err="1" smtClean="0">
                <a:solidFill>
                  <a:schemeClr val="tx1">
                    <a:lumMod val="65000"/>
                    <a:lumOff val="35000"/>
                  </a:schemeClr>
                </a:solidFill>
                <a:latin typeface="微软雅黑" panose="020B0503020204020204" pitchFamily="34" charset="-122"/>
              </a:rPr>
              <a:t>hasError</a:t>
            </a:r>
            <a:r>
              <a:rPr lang="en-US" altLang="zh-CN" sz="2400" dirty="0" smtClean="0">
                <a:solidFill>
                  <a:schemeClr val="tx1">
                    <a:lumMod val="65000"/>
                    <a:lumOff val="35000"/>
                  </a:schemeClr>
                </a:solidFill>
                <a:latin typeface="微软雅黑" panose="020B0503020204020204" pitchFamily="34" charset="-122"/>
              </a:rPr>
              <a:t>: true</a:t>
            </a:r>
            <a:endParaRPr lang="en-US" altLang="zh-CN" sz="24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627836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6" grpId="0"/>
      <p:bldP spid="37" grpId="0"/>
      <p:bldP spid="38" grpId="0" animBg="1"/>
      <p:bldP spid="47" grpId="0"/>
      <p:bldP spid="49" grpId="0" animBg="1"/>
      <p:bldP spid="50"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10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绑定内联样式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Style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654337"/>
            <a:ext cx="9649026"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 color: </a:t>
            </a:r>
            <a:r>
              <a:rPr lang="en-US" altLang="zh-CN" sz="2400" dirty="0" err="1">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px</a:t>
            </a:r>
            <a:r>
              <a:rPr lang="en-US" altLang="zh-CN" sz="2400" dirty="0">
                <a:solidFill>
                  <a:schemeClr val="tx1">
                    <a:lumMod val="65000"/>
                    <a:lumOff val="35000"/>
                  </a:schemeClr>
                </a:solidFill>
                <a:latin typeface="微软雅黑" panose="020B0503020204020204" pitchFamily="34" charset="-122"/>
              </a:rPr>
              <a:t>' }"&gt;&lt;/div&gt;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377029"/>
            <a:ext cx="3003256"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'red',</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30</a:t>
            </a: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35518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90415" y="306925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976114" y="2485334"/>
            <a:ext cx="0" cy="798226"/>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55271" y="5863613"/>
            <a:ext cx="9649026" cy="461665"/>
          </a:xfrm>
          <a:prstGeom prst="rect">
            <a:avLst/>
          </a:prstGeom>
          <a:solidFill>
            <a:schemeClr val="accent6">
              <a:lumMod val="20000"/>
              <a:lumOff val="80000"/>
            </a:schemeClr>
          </a:solidFill>
        </p:spPr>
        <p:txBody>
          <a:bodyPr wrap="square" rtlCol="0" anchor="ctr">
            <a:spAutoFit/>
          </a:bodyPr>
          <a:lstStyle/>
          <a:p>
            <a:pPr algn="ctr"/>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0" name="TextBox 39"/>
          <p:cNvSpPr txBox="1"/>
          <p:nvPr/>
        </p:nvSpPr>
        <p:spPr>
          <a:xfrm>
            <a:off x="7126344" y="3124772"/>
            <a:ext cx="3177953" cy="2308324"/>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 {</a:t>
            </a:r>
          </a:p>
          <a:p>
            <a:r>
              <a:rPr lang="en-US" altLang="zh-CN" sz="2400" dirty="0" smtClean="0">
                <a:solidFill>
                  <a:schemeClr val="tx1">
                    <a:lumMod val="65000"/>
                    <a:lumOff val="35000"/>
                  </a:schemeClr>
                </a:solidFill>
                <a:latin typeface="微软雅黑" panose="020B0503020204020204" pitchFamily="34" charset="-122"/>
              </a:rPr>
              <a:t>        color</a:t>
            </a:r>
            <a:r>
              <a:rPr lang="en-US" altLang="zh-CN" sz="2400" dirty="0">
                <a:solidFill>
                  <a:schemeClr val="tx1">
                    <a:lumMod val="65000"/>
                    <a:lumOff val="35000"/>
                  </a:schemeClr>
                </a:solidFill>
                <a:latin typeface="微软雅黑" panose="020B0503020204020204" pitchFamily="34" charset="-122"/>
              </a:rPr>
              <a:t>: 'red',</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'13px'</a:t>
            </a:r>
          </a:p>
          <a:p>
            <a:r>
              <a:rPr lang="en-US" altLang="zh-CN" sz="2400" dirty="0" smtClean="0">
                <a:solidFill>
                  <a:schemeClr val="tx1">
                    <a:lumMod val="65000"/>
                    <a:lumOff val="35000"/>
                  </a:schemeClr>
                </a:solidFill>
                <a:latin typeface="微软雅黑" panose="020B0503020204020204" pitchFamily="34" charset="-122"/>
              </a:rPr>
              <a:t>    }</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41" name="TextBox 40"/>
          <p:cNvSpPr txBox="1"/>
          <p:nvPr/>
        </p:nvSpPr>
        <p:spPr>
          <a:xfrm>
            <a:off x="590415" y="5555836"/>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108166" y="282771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8712444" y="5433096"/>
            <a:ext cx="0" cy="43051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4572000" y="3631720"/>
            <a:ext cx="1311216" cy="923330"/>
          </a:xfrm>
          <a:prstGeom prst="rect">
            <a:avLst/>
          </a:prstGeom>
          <a:noFill/>
        </p:spPr>
        <p:txBody>
          <a:bodyPr wrap="square" rtlCol="0">
            <a:spAutoFit/>
          </a:bodyPr>
          <a:lstStyle/>
          <a:p>
            <a:pPr algn="ctr"/>
            <a:r>
              <a:rPr lang="en-US" altLang="zh-CN" sz="5400" dirty="0">
                <a:solidFill>
                  <a:schemeClr val="bg2">
                    <a:lumMod val="50000"/>
                  </a:schemeClr>
                </a:solidFill>
                <a:latin typeface="微软雅黑" panose="020B0503020204020204" pitchFamily="34" charset="-122"/>
              </a:rPr>
              <a:t>OR</a:t>
            </a:r>
            <a:endParaRPr lang="zh-CN" altLang="en-US" sz="5400" dirty="0">
              <a:solidFill>
                <a:schemeClr val="bg2">
                  <a:lumMod val="50000"/>
                </a:schemeClr>
              </a:solidFill>
              <a:latin typeface="微软雅黑" panose="020B0503020204020204" pitchFamily="34" charset="-122"/>
            </a:endParaRPr>
          </a:p>
        </p:txBody>
      </p:sp>
    </p:spTree>
    <p:extLst>
      <p:ext uri="{BB962C8B-B14F-4D97-AF65-F5344CB8AC3E}">
        <p14:creationId xmlns:p14="http://schemas.microsoft.com/office/powerpoint/2010/main" val="3084439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6" grpId="0"/>
      <p:bldP spid="37" grpId="0"/>
      <p:bldP spid="39" grpId="0" animBg="1"/>
      <p:bldP spid="40" grpId="0" animBg="1"/>
      <p:bldP spid="41" grpId="0"/>
      <p:bldP spid="42"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条件渲染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11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986168"/>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v-if / v-else / v-else-if</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336678"/>
            <a:ext cx="4824513"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v-if="type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v-else-if="type === 'B</a:t>
            </a:r>
            <a:r>
              <a:rPr lang="en-US" altLang="zh-CN" sz="2400" dirty="0" smtClean="0">
                <a:solidFill>
                  <a:schemeClr val="tx1">
                    <a:lumMod val="65000"/>
                    <a:lumOff val="35000"/>
                  </a:schemeClr>
                </a:solidFill>
              </a:rPr>
              <a:t>'"&gt;B&lt;/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v-else-if="type === 'C</a:t>
            </a:r>
            <a:r>
              <a:rPr lang="en-US" altLang="zh-CN" sz="2400" dirty="0" smtClean="0">
                <a:solidFill>
                  <a:schemeClr val="tx1">
                    <a:lumMod val="65000"/>
                    <a:lumOff val="35000"/>
                  </a:schemeClr>
                </a:solidFill>
              </a:rPr>
              <a:t>'"&gt;C&lt;/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v-else&gt;Not A/B/C&lt;/</a:t>
            </a:r>
            <a:r>
              <a:rPr lang="en-US" altLang="zh-CN" sz="2400" dirty="0">
                <a:solidFill>
                  <a:schemeClr val="tx1">
                    <a:lumMod val="65000"/>
                    <a:lumOff val="35000"/>
                  </a:schemeClr>
                </a:solidFill>
              </a:rPr>
              <a:t>div&gt;</a:t>
            </a:r>
            <a:endParaRPr lang="en-US" altLang="zh-CN" sz="2400" dirty="0">
              <a:solidFill>
                <a:schemeClr val="tx1">
                  <a:lumMod val="65000"/>
                  <a:lumOff val="35000"/>
                </a:schemeClr>
              </a:solidFill>
              <a:effectLst/>
            </a:endParaRPr>
          </a:p>
        </p:txBody>
      </p:sp>
      <p:sp>
        <p:nvSpPr>
          <p:cNvPr id="38" name="TextBox 37"/>
          <p:cNvSpPr txBox="1"/>
          <p:nvPr/>
        </p:nvSpPr>
        <p:spPr>
          <a:xfrm>
            <a:off x="637091" y="3327256"/>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v-show</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1" y="3665810"/>
            <a:ext cx="4824513" cy="461665"/>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v-show="</a:t>
            </a:r>
            <a:r>
              <a:rPr lang="en-US" altLang="zh-CN" sz="2400" dirty="0">
                <a:solidFill>
                  <a:schemeClr val="tx1">
                    <a:lumMod val="65000"/>
                    <a:lumOff val="35000"/>
                  </a:schemeClr>
                </a:solidFill>
              </a:rPr>
              <a:t>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a:t>
            </a:r>
            <a:r>
              <a:rPr lang="en-US" altLang="zh-CN" sz="2400" dirty="0" smtClean="0">
                <a:solidFill>
                  <a:schemeClr val="tx1">
                    <a:lumMod val="65000"/>
                    <a:lumOff val="35000"/>
                  </a:schemeClr>
                </a:solidFill>
              </a:rPr>
              <a:t>&gt;</a:t>
            </a:r>
            <a:endParaRPr lang="en-US" altLang="zh-CN" sz="2400" dirty="0">
              <a:solidFill>
                <a:schemeClr val="tx1">
                  <a:lumMod val="65000"/>
                  <a:lumOff val="35000"/>
                </a:schemeClr>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933922254"/>
              </p:ext>
            </p:extLst>
          </p:nvPr>
        </p:nvGraphicFramePr>
        <p:xfrm>
          <a:off x="637090" y="4585961"/>
          <a:ext cx="4824514" cy="1112520"/>
        </p:xfrm>
        <a:graphic>
          <a:graphicData uri="http://schemas.openxmlformats.org/drawingml/2006/table">
            <a:tbl>
              <a:tblPr firstRow="1" bandRow="1">
                <a:tableStyleId>{16D9F66E-5EB9-4882-86FB-DCBF35E3C3E4}</a:tableStyleId>
              </a:tblPr>
              <a:tblGrid>
                <a:gridCol w="2412257"/>
                <a:gridCol w="2412257"/>
              </a:tblGrid>
              <a:tr h="370840">
                <a:tc>
                  <a:txBody>
                    <a:bodyPr/>
                    <a:lstStyle/>
                    <a:p>
                      <a:pPr algn="ct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v-show</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CSS</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display</a:t>
                      </a:r>
                      <a:endPar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dirty="0" smtClean="0"/>
                        <a:t>true</a:t>
                      </a:r>
                      <a:endParaRPr lang="zh-CN" altLang="en-US" dirty="0"/>
                    </a:p>
                  </a:txBody>
                  <a:tcPr/>
                </a:tc>
                <a:tc>
                  <a:txBody>
                    <a:bodyPr/>
                    <a:lstStyle/>
                    <a:p>
                      <a:pPr algn="ctr"/>
                      <a:r>
                        <a:rPr lang="en-US" altLang="zh-CN" dirty="0" smtClean="0"/>
                        <a:t>display: block;</a:t>
                      </a:r>
                      <a:endParaRPr lang="zh-CN" altLang="en-US" dirty="0"/>
                    </a:p>
                  </a:txBody>
                  <a:tcPr/>
                </a:tc>
              </a:tr>
              <a:tr h="370840">
                <a:tc>
                  <a:txBody>
                    <a:bodyPr/>
                    <a:lstStyle/>
                    <a:p>
                      <a:pPr algn="ctr"/>
                      <a:r>
                        <a:rPr lang="en-US" altLang="zh-CN" dirty="0" smtClean="0"/>
                        <a:t>false</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display: none;</a:t>
                      </a:r>
                      <a:endParaRPr lang="zh-CN" altLang="en-US" dirty="0" smtClean="0"/>
                    </a:p>
                  </a:txBody>
                  <a:tcPr/>
                </a:tc>
              </a:tr>
            </a:tbl>
          </a:graphicData>
        </a:graphic>
      </p:graphicFrame>
      <p:sp>
        <p:nvSpPr>
          <p:cNvPr id="46" name="TextBox 45"/>
          <p:cNvSpPr txBox="1"/>
          <p:nvPr/>
        </p:nvSpPr>
        <p:spPr>
          <a:xfrm>
            <a:off x="6909011" y="1101648"/>
            <a:ext cx="3377106" cy="707886"/>
          </a:xfrm>
          <a:prstGeom prst="rect">
            <a:avLst/>
          </a:prstGeom>
          <a:noFill/>
        </p:spPr>
        <p:txBody>
          <a:bodyPr wrap="square" rtlCol="0">
            <a:spAutoFit/>
          </a:bodyPr>
          <a:lstStyle/>
          <a:p>
            <a:pPr algn="ct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v-if </a:t>
            </a:r>
            <a:r>
              <a:rPr lang="en-US" altLang="zh-CN" sz="4000" b="1"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v-show</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48" name="表格 47"/>
          <p:cNvGraphicFramePr>
            <a:graphicFrameLocks noGrp="1"/>
          </p:cNvGraphicFramePr>
          <p:nvPr>
            <p:extLst>
              <p:ext uri="{D42A27DB-BD31-4B8C-83A1-F6EECF244321}">
                <p14:modId xmlns:p14="http://schemas.microsoft.com/office/powerpoint/2010/main" val="355030637"/>
              </p:ext>
            </p:extLst>
          </p:nvPr>
        </p:nvGraphicFramePr>
        <p:xfrm>
          <a:off x="6004458" y="1934553"/>
          <a:ext cx="4824514" cy="3840480"/>
        </p:xfrm>
        <a:graphic>
          <a:graphicData uri="http://schemas.openxmlformats.org/drawingml/2006/table">
            <a:tbl>
              <a:tblPr firstRow="1" bandRow="1">
                <a:tableStyleId>{16D9F66E-5EB9-4882-86FB-DCBF35E3C3E4}</a:tableStyleId>
              </a:tblPr>
              <a:tblGrid>
                <a:gridCol w="2412257"/>
                <a:gridCol w="2412257"/>
              </a:tblGrid>
              <a:tr h="1875128">
                <a:tc>
                  <a:txBody>
                    <a:bodyPr/>
                    <a:lstStyle/>
                    <a:p>
                      <a:pPr algn="l">
                        <a:lnSpc>
                          <a:spcPct val="150000"/>
                        </a:lnSpc>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是“真正的”条件渲染，因为它会确保在切换过程中条件块内的事件监听器和子组件适当地被销毁和重建。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v-show</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就简单得多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不管初始条件是什么，元素总是会被渲染，并且只是简单地基于 </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CSS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进行切换。</a:t>
                      </a: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1875128">
                <a:tc>
                  <a:txBody>
                    <a:bodyPr/>
                    <a:lstStyle/>
                    <a:p>
                      <a:pPr algn="l">
                        <a:lnSpc>
                          <a:spcPct val="150000"/>
                        </a:lnSpc>
                      </a:pPr>
                      <a:r>
                        <a:rPr lang="en-US" altLang="zh-CN" sz="1600" b="1"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也是</a:t>
                      </a:r>
                      <a:r>
                        <a:rPr lang="zh-CN" altLang="en-US" sz="1600" b="1"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惰性的</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：如果在初始渲染时条件为假，则什么也不做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直到条件第一次变为真时，才会开始渲染条件块。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v-if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有更高的切换开销，而 </a:t>
                      </a: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v-show</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有更高的初始渲染开销。</a:t>
                      </a:r>
                      <a:endParaRPr lang="zh-CN" altLang="en-US" sz="1600" b="0" i="0"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21" name="TextBox 20"/>
          <p:cNvSpPr txBox="1"/>
          <p:nvPr/>
        </p:nvSpPr>
        <p:spPr>
          <a:xfrm>
            <a:off x="637091" y="5986732"/>
            <a:ext cx="10189060" cy="369332"/>
          </a:xfrm>
          <a:prstGeom prst="rect">
            <a:avLst/>
          </a:prstGeom>
          <a:noFill/>
        </p:spPr>
        <p:txBody>
          <a:bodyPr wrap="square" rtlCol="0">
            <a:spAutoFit/>
          </a:bodyPr>
          <a:lstStyle/>
          <a:p>
            <a:pPr algn="ct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应用场景：</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频繁切换状态：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v-show</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状态改变不太频繁</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v-if</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5834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8" grpId="0"/>
      <p:bldP spid="44" grpId="0" animBg="1"/>
      <p:bldP spid="46"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列表渲染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816891"/>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v-for (item in items)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2" y="1128500"/>
            <a:ext cx="3745128" cy="1754326"/>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 id="example-1"&gt;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 v-for</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=“(item, index)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in items"&gt;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item.message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{{index}}</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45718" y="3046359"/>
            <a:ext cx="3745128" cy="2585323"/>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new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'#example-1',</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items: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'Foo' },</a:t>
            </a:r>
          </a:p>
          <a:p>
            <a:pPr lvl="2"/>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'Bar'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5" name="TextBox 34"/>
          <p:cNvSpPr txBox="1"/>
          <p:nvPr/>
        </p:nvSpPr>
        <p:spPr>
          <a:xfrm>
            <a:off x="645718" y="5625069"/>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45718" y="5968295"/>
            <a:ext cx="3745128" cy="584775"/>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Foo - 0</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Bar - 1</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680668" y="826959"/>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v-for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对象迭代</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689295" y="1128500"/>
            <a:ext cx="419657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 v-for="(value, key, index) in object"&gt;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index }}. {{ key }} : {{ value }}</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&lt;/div&gt;</a:t>
            </a:r>
          </a:p>
        </p:txBody>
      </p:sp>
      <p:sp>
        <p:nvSpPr>
          <p:cNvPr id="40" name="TextBox 39"/>
          <p:cNvSpPr txBox="1"/>
          <p:nvPr/>
        </p:nvSpPr>
        <p:spPr>
          <a:xfrm>
            <a:off x="5689295" y="2503860"/>
            <a:ext cx="4196576" cy="2862322"/>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new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'#example-1',</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object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'John',</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'Doe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age: 30</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1" name="TextBox 40"/>
          <p:cNvSpPr txBox="1"/>
          <p:nvPr/>
        </p:nvSpPr>
        <p:spPr>
          <a:xfrm>
            <a:off x="5689295" y="5366182"/>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689295" y="5728596"/>
            <a:ext cx="4196576" cy="830997"/>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0.firstName: John</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1.lastName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Doe</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2.age: 30</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2014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animBg="1"/>
      <p:bldP spid="35" grpId="0"/>
      <p:bldP spid="36" grpId="0" animBg="1"/>
      <p:bldP spid="37" grpId="0"/>
      <p:bldP spid="39" grpId="0" animBg="1"/>
      <p:bldP spid="40" grpId="0" animBg="1"/>
      <p:bldP spid="41" grpId="0"/>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事件处理器</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13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8138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监听事件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3" y="127555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v-on:click</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="counter += 1"&gt;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1&lt;/button&gt;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p&gt;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这个按钮被点击了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counter }}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&lt;/p&gt;</a:t>
            </a:r>
          </a:p>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8" name="TextBox 37"/>
          <p:cNvSpPr txBox="1"/>
          <p:nvPr/>
        </p:nvSpPr>
        <p:spPr>
          <a:xfrm>
            <a:off x="637093" y="275673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方法事件处理器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3" y="3160473"/>
            <a:ext cx="9649026" cy="1015663"/>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@click=“say(‘hi’)"&gt;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1&lt;/button</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37093" y="4379817"/>
            <a:ext cx="4076476" cy="2308324"/>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new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'#example-3',</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methods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say</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function (message)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alert(message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6" name="TextBox 45"/>
          <p:cNvSpPr txBox="1"/>
          <p:nvPr/>
        </p:nvSpPr>
        <p:spPr>
          <a:xfrm>
            <a:off x="5119954" y="4379817"/>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事件修饰符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7990229" y="4383166"/>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键值修饰符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5119954" y="4793133"/>
            <a:ext cx="2295890" cy="1354217"/>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stop</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.prevent</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.capture</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.self</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.once</a:t>
            </a:r>
          </a:p>
        </p:txBody>
      </p:sp>
      <p:sp>
        <p:nvSpPr>
          <p:cNvPr id="50" name="TextBox 49"/>
          <p:cNvSpPr txBox="1"/>
          <p:nvPr/>
        </p:nvSpPr>
        <p:spPr>
          <a:xfrm>
            <a:off x="8018908" y="4676158"/>
            <a:ext cx="1660596" cy="2031325"/>
          </a:xfrm>
          <a:prstGeom prst="rect">
            <a:avLst/>
          </a:prstGeom>
          <a:noFill/>
        </p:spPr>
        <p:txBody>
          <a:bodyPr wrap="squar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.enter</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.tab</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.delete </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esc</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.space</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.up</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.down</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.left</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.right</a:t>
            </a:r>
          </a:p>
        </p:txBody>
      </p:sp>
    </p:spTree>
    <p:extLst>
      <p:ext uri="{BB962C8B-B14F-4D97-AF65-F5344CB8AC3E}">
        <p14:creationId xmlns:p14="http://schemas.microsoft.com/office/powerpoint/2010/main" val="1151402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8" grpId="0"/>
      <p:bldP spid="44" grpId="0" animBg="1"/>
      <p:bldP spid="45" grpId="0" animBg="1"/>
      <p:bldP spid="46" grpId="0"/>
      <p:bldP spid="47" grpId="0"/>
      <p:bldP spid="48"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表</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单控件绑定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14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9136" y="8963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v-model</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79136" y="2594641"/>
            <a:ext cx="9649026" cy="646331"/>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v-model="message" placeholder="edit me"&gt;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&lt;p&gt;Message is: {{ message }}&lt;/p&gt;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79136" y="1240563"/>
            <a:ext cx="9649026" cy="923330"/>
          </a:xfrm>
          <a:prstGeom prst="rect">
            <a:avLst/>
          </a:prstGeom>
          <a:noFill/>
          <a:ln>
            <a:solidFill>
              <a:srgbClr val="FF0000"/>
            </a:solidFill>
          </a:ln>
        </p:spPr>
        <p:txBody>
          <a:bodyPr wrap="square" rtlCol="0" anchor="ctr">
            <a:spAutoFit/>
          </a:bodyPr>
          <a:lstStyle/>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v-model</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可以在表单控件元素上创建双向数据绑定。</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它会根据控件类型自动选取正确的方法来更新</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元素。</a:t>
            </a:r>
            <a:r>
              <a:rPr lang="en-US" altLang="zh-CN" dirty="0">
                <a:solidFill>
                  <a:schemeClr val="bg2">
                    <a:lumMod val="50000"/>
                  </a:schemeClr>
                </a:solidFill>
                <a:latin typeface="微软雅黑" panose="020B0503020204020204" pitchFamily="34" charset="-122"/>
                <a:ea typeface="微软雅黑" panose="020B0503020204020204" pitchFamily="34" charset="-122"/>
              </a:rPr>
              <a:t>v-model</a:t>
            </a:r>
            <a:r>
              <a:rPr lang="zh-CN" altLang="en-US" dirty="0">
                <a:solidFill>
                  <a:schemeClr val="bg2">
                    <a:lumMod val="50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会忽略所有表单元素的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value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checked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selected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特性的初始值。因为它会选择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实例数据来作为具体的值。你</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选项中声明初始值。</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79136" y="22868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a:t>
            </a:r>
          </a:p>
        </p:txBody>
      </p:sp>
      <p:sp>
        <p:nvSpPr>
          <p:cNvPr id="36" name="TextBox 35"/>
          <p:cNvSpPr txBox="1"/>
          <p:nvPr/>
        </p:nvSpPr>
        <p:spPr>
          <a:xfrm>
            <a:off x="679136" y="3721837"/>
            <a:ext cx="964902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id="jack" value="Jack"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for="jack"&gt;Jack&lt;/label&gt;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id="john" value="John"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for="john"&gt;John&lt;/label&gt;</a:t>
            </a:r>
          </a:p>
        </p:txBody>
      </p:sp>
      <p:sp>
        <p:nvSpPr>
          <p:cNvPr id="37" name="TextBox 36"/>
          <p:cNvSpPr txBox="1"/>
          <p:nvPr/>
        </p:nvSpPr>
        <p:spPr>
          <a:xfrm>
            <a:off x="679136" y="341692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复选框</a:t>
            </a:r>
          </a:p>
        </p:txBody>
      </p:sp>
      <p:sp>
        <p:nvSpPr>
          <p:cNvPr id="39" name="TextBox 38"/>
          <p:cNvSpPr txBox="1"/>
          <p:nvPr/>
        </p:nvSpPr>
        <p:spPr>
          <a:xfrm>
            <a:off x="679135" y="5695705"/>
            <a:ext cx="6127107" cy="584775"/>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&lt;input type="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checkbox</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v-model="</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v-bind:true-value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v-bind:false-value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&gt;</a:t>
            </a:r>
          </a:p>
        </p:txBody>
      </p:sp>
      <p:sp>
        <p:nvSpPr>
          <p:cNvPr id="40" name="TextBox 39"/>
          <p:cNvSpPr txBox="1"/>
          <p:nvPr/>
        </p:nvSpPr>
        <p:spPr>
          <a:xfrm>
            <a:off x="679136" y="5353954"/>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value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7625751" y="5467486"/>
            <a:ext cx="2660368" cy="1077218"/>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当选中时</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vm.a</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当没有选中时</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vm.b</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6823495" y="5988092"/>
            <a:ext cx="767750" cy="0"/>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796352" y="5617089"/>
            <a:ext cx="829399"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869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4" grpId="0" animBg="1"/>
      <p:bldP spid="34" grpId="0" animBg="1"/>
      <p:bldP spid="35" grpId="0"/>
      <p:bldP spid="36" grpId="0" animBg="1"/>
      <p:bldP spid="37" grpId="0"/>
      <p:bldP spid="39" grpId="0" animBg="1"/>
      <p:bldP spid="40" grpId="0"/>
      <p:bldP spid="41" grpId="0" animBg="1"/>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yepanmeng\Desktop\compone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965" y="744148"/>
            <a:ext cx="5782826" cy="22374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组件系统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15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97945" y="1022017"/>
            <a:ext cx="3581226" cy="1077218"/>
          </a:xfrm>
          <a:prstGeom prst="rect">
            <a:avLst/>
          </a:prstGeom>
          <a:solidFill>
            <a:schemeClr val="accent6">
              <a:lumMod val="20000"/>
              <a:lumOff val="80000"/>
            </a:schemeClr>
          </a:solidFill>
        </p:spPr>
        <p:txBody>
          <a:bodyPr wrap="square" rtlCol="0" anchor="ctr">
            <a:spAutoFit/>
          </a:bodyPr>
          <a:lstStyle/>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 id="example"&gt;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&lt;my-component&gt;&lt;/my-component&gt;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597945" y="4792555"/>
            <a:ext cx="2295890"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597945" y="2303076"/>
            <a:ext cx="4204375" cy="230832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注册</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Vue.component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('my-component', {</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template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'&lt;div&gt;A custom component!&lt;/div&gt;'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创建根实例</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new Vue({</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'#example'</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7" name="TextBox 46"/>
          <p:cNvSpPr txBox="1"/>
          <p:nvPr/>
        </p:nvSpPr>
        <p:spPr>
          <a:xfrm>
            <a:off x="6597944" y="5144909"/>
            <a:ext cx="4204375" cy="830997"/>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 id="example"&gt;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div&gt;A custom component!&lt;/div&gt;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8" name="TextBox 47"/>
          <p:cNvSpPr txBox="1"/>
          <p:nvPr/>
        </p:nvSpPr>
        <p:spPr>
          <a:xfrm>
            <a:off x="711853" y="2805939"/>
            <a:ext cx="5128230" cy="1938992"/>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组件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最强大的功能之一。组件可以扩展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元素，封装可重用的代码。在较高层面上，组件是自定义元素，</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的编译器为它添加特殊功能。在有些情况下，组件也可以是原生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元素的形式，以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特性扩展。</a:t>
            </a:r>
          </a:p>
        </p:txBody>
      </p:sp>
      <p:grpSp>
        <p:nvGrpSpPr>
          <p:cNvPr id="49" name="组合 48"/>
          <p:cNvGrpSpPr/>
          <p:nvPr/>
        </p:nvGrpSpPr>
        <p:grpSpPr>
          <a:xfrm>
            <a:off x="542597" y="5328704"/>
            <a:ext cx="9256527" cy="436598"/>
            <a:chOff x="753847" y="3259943"/>
            <a:chExt cx="9256527" cy="436598"/>
          </a:xfrm>
        </p:grpSpPr>
        <p:sp>
          <p:nvSpPr>
            <p:cNvPr id="50" name="TextBox 49"/>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所有</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组件实质上就是被扩展的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1"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直接连接符 51"/>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0126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fade">
                                      <p:cBhvr>
                                        <p:cTn id="7" dur="500"/>
                                        <p:tgtEl>
                                          <p:spTgt spid="30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animBg="1"/>
      <p:bldP spid="47" grpId="0" animBg="1"/>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 Vue-router</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16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94030" y="1558850"/>
            <a:ext cx="4443211" cy="369332"/>
          </a:xfrm>
          <a:prstGeom prst="rect">
            <a:avLst/>
          </a:prstGeom>
        </p:spPr>
        <p:txBody>
          <a:bodyPr wrap="square">
            <a:spAutoFit/>
          </a:bodyPr>
          <a:lstStyle/>
          <a:p>
            <a:pPr algn="ct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组件系统</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09201"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21" name="矩形 20"/>
          <p:cNvSpPr/>
          <p:nvPr/>
        </p:nvSpPr>
        <p:spPr>
          <a:xfrm>
            <a:off x="752436" y="3877841"/>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22" name="矩形 21"/>
          <p:cNvSpPr/>
          <p:nvPr/>
        </p:nvSpPr>
        <p:spPr>
          <a:xfrm>
            <a:off x="1194031" y="5405429"/>
            <a:ext cx="4443211" cy="369332"/>
          </a:xfrm>
          <a:prstGeom prst="rect">
            <a:avLst/>
          </a:prstGeom>
          <a:solidFill>
            <a:schemeClr val="accent3">
              <a:lumMod val="20000"/>
              <a:lumOff val="80000"/>
            </a:schemeClr>
          </a:solidFill>
        </p:spPr>
        <p:txBody>
          <a:bodyPr wrap="square">
            <a:spAutoFit/>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a:t>
            </a:r>
            <a:endParaRPr lang="zh-CN" altLang="en-US" dirty="0"/>
          </a:p>
        </p:txBody>
      </p:sp>
      <p:sp>
        <p:nvSpPr>
          <p:cNvPr id="32" name="矩形 31"/>
          <p:cNvSpPr/>
          <p:nvPr/>
        </p:nvSpPr>
        <p:spPr>
          <a:xfrm>
            <a:off x="2637274"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3" name="矩形 32"/>
          <p:cNvSpPr/>
          <p:nvPr/>
        </p:nvSpPr>
        <p:spPr>
          <a:xfrm>
            <a:off x="4852412" y="2482180"/>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5" name="矩形 34"/>
          <p:cNvSpPr/>
          <p:nvPr/>
        </p:nvSpPr>
        <p:spPr>
          <a:xfrm>
            <a:off x="2980509" y="3877602"/>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36" name="矩形 35"/>
          <p:cNvSpPr/>
          <p:nvPr/>
        </p:nvSpPr>
        <p:spPr>
          <a:xfrm>
            <a:off x="5195647" y="3886469"/>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cxnSp>
        <p:nvCxnSpPr>
          <p:cNvPr id="39" name="直接箭头连接符 38"/>
          <p:cNvCxnSpPr>
            <a:stCxn id="35" idx="2"/>
          </p:cNvCxnSpPr>
          <p:nvPr/>
        </p:nvCxnSpPr>
        <p:spPr>
          <a:xfrm>
            <a:off x="3422104" y="4523933"/>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1" name="直接箭头连接符 40"/>
          <p:cNvCxnSpPr>
            <a:stCxn id="21" idx="2"/>
          </p:cNvCxnSpPr>
          <p:nvPr/>
        </p:nvCxnSpPr>
        <p:spPr>
          <a:xfrm>
            <a:off x="1194031" y="4524172"/>
            <a:ext cx="0" cy="84675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3" name="直接箭头连接符 42"/>
          <p:cNvCxnSpPr>
            <a:stCxn id="36" idx="2"/>
          </p:cNvCxnSpPr>
          <p:nvPr/>
        </p:nvCxnSpPr>
        <p:spPr>
          <a:xfrm>
            <a:off x="5637242" y="4532800"/>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5" name="肘形连接符 44"/>
          <p:cNvCxnSpPr/>
          <p:nvPr/>
        </p:nvCxnSpPr>
        <p:spPr>
          <a:xfrm flipV="1">
            <a:off x="1194031" y="2113706"/>
            <a:ext cx="4443211" cy="4"/>
          </a:xfrm>
          <a:prstGeom prst="bentConnector3">
            <a:avLst>
              <a:gd name="adj1" fmla="val 50000"/>
            </a:avLst>
          </a:prstGeom>
        </p:spPr>
        <p:style>
          <a:lnRef idx="3">
            <a:schemeClr val="accent3"/>
          </a:lnRef>
          <a:fillRef idx="0">
            <a:schemeClr val="accent3"/>
          </a:fillRef>
          <a:effectRef idx="2">
            <a:schemeClr val="accent3"/>
          </a:effectRef>
          <a:fontRef idx="minor">
            <a:schemeClr val="tx1"/>
          </a:fontRef>
        </p:style>
      </p:cxnSp>
      <p:cxnSp>
        <p:nvCxnSpPr>
          <p:cNvPr id="52" name="直接箭头连接符 51"/>
          <p:cNvCxnSpPr>
            <a:stCxn id="2" idx="2"/>
            <a:endCxn id="32" idx="0"/>
          </p:cNvCxnSpPr>
          <p:nvPr/>
        </p:nvCxnSpPr>
        <p:spPr>
          <a:xfrm>
            <a:off x="3415636" y="1928182"/>
            <a:ext cx="6468" cy="54513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4" name="直接箭头连接符 53"/>
          <p:cNvCxnSpPr>
            <a:endCxn id="3" idx="0"/>
          </p:cNvCxnSpPr>
          <p:nvPr/>
        </p:nvCxnSpPr>
        <p:spPr>
          <a:xfrm>
            <a:off x="1194031" y="2113706"/>
            <a:ext cx="0" cy="35960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6" name="直接箭头连接符 55"/>
          <p:cNvCxnSpPr>
            <a:endCxn id="33" idx="0"/>
          </p:cNvCxnSpPr>
          <p:nvPr/>
        </p:nvCxnSpPr>
        <p:spPr>
          <a:xfrm>
            <a:off x="5637242" y="2122573"/>
            <a:ext cx="0" cy="35960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1" name="直接箭头连接符 60"/>
          <p:cNvCxnSpPr>
            <a:stCxn id="3" idx="2"/>
            <a:endCxn id="21" idx="0"/>
          </p:cNvCxnSpPr>
          <p:nvPr/>
        </p:nvCxnSpPr>
        <p:spPr>
          <a:xfrm>
            <a:off x="1194031" y="3119645"/>
            <a:ext cx="0" cy="758196"/>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4" name="直接箭头连接符 63"/>
          <p:cNvCxnSpPr>
            <a:stCxn id="32" idx="2"/>
            <a:endCxn id="35" idx="0"/>
          </p:cNvCxnSpPr>
          <p:nvPr/>
        </p:nvCxnSpPr>
        <p:spPr>
          <a:xfrm>
            <a:off x="3422104" y="3119645"/>
            <a:ext cx="0" cy="757957"/>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8" name="直接箭头连接符 67"/>
          <p:cNvCxnSpPr>
            <a:stCxn id="33" idx="2"/>
            <a:endCxn id="36" idx="0"/>
          </p:cNvCxnSpPr>
          <p:nvPr/>
        </p:nvCxnSpPr>
        <p:spPr>
          <a:xfrm>
            <a:off x="5637242" y="3128511"/>
            <a:ext cx="0" cy="757958"/>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72" name="TextBox 71"/>
          <p:cNvSpPr txBox="1"/>
          <p:nvPr/>
        </p:nvSpPr>
        <p:spPr>
          <a:xfrm>
            <a:off x="6597945" y="2113706"/>
            <a:ext cx="3581226" cy="2554545"/>
          </a:xfrm>
          <a:prstGeom prst="rect">
            <a:avLst/>
          </a:prstGeom>
          <a:solidFill>
            <a:schemeClr val="accent6">
              <a:lumMod val="20000"/>
              <a:lumOff val="80000"/>
            </a:schemeClr>
          </a:solidFill>
        </p:spPr>
        <p:txBody>
          <a:bodyPr wrap="square" rtlCol="0" anchor="ctr">
            <a:spAutoFit/>
          </a:bodyPr>
          <a:lstStyle/>
          <a:p>
            <a:r>
              <a:rPr lang="en-US" altLang="zh-CN" sz="1600" dirty="0" err="1">
                <a:solidFill>
                  <a:schemeClr val="tx1">
                    <a:lumMod val="65000"/>
                    <a:lumOff val="35000"/>
                  </a:schemeClr>
                </a:solidFill>
              </a:rPr>
              <a:t>const</a:t>
            </a:r>
            <a:r>
              <a:rPr lang="en-US" altLang="zh-CN" sz="1600" dirty="0">
                <a:solidFill>
                  <a:schemeClr val="tx1">
                    <a:lumMod val="65000"/>
                    <a:lumOff val="35000"/>
                  </a:schemeClr>
                </a:solidFill>
              </a:rPr>
              <a:t> router = new </a:t>
            </a:r>
            <a:r>
              <a:rPr lang="en-US" altLang="zh-CN" sz="1600" dirty="0" err="1">
                <a:solidFill>
                  <a:schemeClr val="tx1">
                    <a:lumMod val="65000"/>
                    <a:lumOff val="35000"/>
                  </a:schemeClr>
                </a:solidFill>
              </a:rPr>
              <a:t>VueRouter</a:t>
            </a:r>
            <a:r>
              <a:rPr lang="en-US" altLang="zh-CN" sz="1600" dirty="0">
                <a:solidFill>
                  <a:schemeClr val="tx1">
                    <a:lumMod val="65000"/>
                    <a:lumOff val="35000"/>
                  </a:schemeClr>
                </a:solidFill>
              </a:rPr>
              <a:t>({ ... }) </a:t>
            </a:r>
            <a:endParaRPr lang="en-US" altLang="zh-CN" sz="1600" dirty="0" smtClean="0">
              <a:solidFill>
                <a:schemeClr val="tx1">
                  <a:lumMod val="65000"/>
                  <a:lumOff val="35000"/>
                </a:schemeClr>
              </a:solidFill>
            </a:endParaRPr>
          </a:p>
          <a:p>
            <a:endParaRPr lang="en-US" altLang="zh-CN" sz="1600" dirty="0" smtClean="0">
              <a:solidFill>
                <a:schemeClr val="tx1">
                  <a:lumMod val="65000"/>
                  <a:lumOff val="35000"/>
                </a:schemeClr>
              </a:solidFill>
            </a:endParaRPr>
          </a:p>
          <a:p>
            <a:r>
              <a:rPr lang="en-US" altLang="zh-CN" sz="1600" dirty="0" err="1" smtClean="0">
                <a:solidFill>
                  <a:schemeClr val="tx1">
                    <a:lumMod val="65000"/>
                    <a:lumOff val="35000"/>
                  </a:schemeClr>
                </a:solidFill>
              </a:rPr>
              <a:t>router.beforeEach</a:t>
            </a:r>
            <a:r>
              <a:rPr lang="en-US" altLang="zh-CN" sz="1600" dirty="0">
                <a:solidFill>
                  <a:schemeClr val="tx1">
                    <a:lumMod val="65000"/>
                    <a:lumOff val="35000"/>
                  </a:schemeClr>
                </a:solidFill>
              </a:rPr>
              <a:t>((to, from, next) =&gt; {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	// </a:t>
            </a:r>
            <a:r>
              <a:rPr lang="en-US" altLang="zh-CN" sz="1600" dirty="0">
                <a:solidFill>
                  <a:schemeClr val="tx1">
                    <a:lumMod val="65000"/>
                    <a:lumOff val="35000"/>
                  </a:schemeClr>
                </a:solidFill>
              </a:rPr>
              <a:t>...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a:t>
            </a:r>
          </a:p>
          <a:p>
            <a:endParaRPr lang="en-US" altLang="zh-CN" sz="1600" dirty="0">
              <a:solidFill>
                <a:schemeClr val="tx1">
                  <a:lumMod val="65000"/>
                  <a:lumOff val="35000"/>
                </a:schemeClr>
              </a:solidFill>
            </a:endParaRPr>
          </a:p>
          <a:p>
            <a:r>
              <a:rPr lang="en-US" altLang="zh-CN" sz="1600" dirty="0" err="1" smtClean="0">
                <a:solidFill>
                  <a:schemeClr val="tx1">
                    <a:lumMod val="65000"/>
                    <a:lumOff val="35000"/>
                  </a:schemeClr>
                </a:solidFill>
              </a:rPr>
              <a:t>router.afterEach</a:t>
            </a:r>
            <a:r>
              <a:rPr lang="en-US" altLang="zh-CN" sz="1600" dirty="0">
                <a:solidFill>
                  <a:schemeClr val="tx1">
                    <a:lumMod val="65000"/>
                    <a:lumOff val="35000"/>
                  </a:schemeClr>
                </a:solidFill>
              </a:rPr>
              <a:t>((to, from, next) =&gt; { </a:t>
            </a:r>
          </a:p>
          <a:p>
            <a:r>
              <a:rPr lang="en-US" altLang="zh-CN" sz="1600" dirty="0">
                <a:solidFill>
                  <a:schemeClr val="tx1">
                    <a:lumMod val="65000"/>
                    <a:lumOff val="35000"/>
                  </a:schemeClr>
                </a:solidFill>
              </a:rPr>
              <a:t>	// ... </a:t>
            </a:r>
          </a:p>
          <a:p>
            <a:r>
              <a:rPr lang="en-US" altLang="zh-CN" sz="1600" dirty="0">
                <a:solidFill>
                  <a:schemeClr val="tx1">
                    <a:lumMod val="65000"/>
                    <a:lumOff val="35000"/>
                  </a:schemeClr>
                </a:solidFill>
              </a:rPr>
              <a:t>})</a:t>
            </a:r>
            <a:endParaRPr lang="zh-CN" altLang="en-US" sz="1600" dirty="0">
              <a:solidFill>
                <a:schemeClr val="tx1">
                  <a:lumMod val="65000"/>
                  <a:lumOff val="35000"/>
                </a:schemeClr>
              </a:solidFill>
            </a:endParaRPr>
          </a:p>
          <a:p>
            <a:endParaRPr lang="zh-CN" altLang="en-US" sz="1600" dirty="0">
              <a:solidFill>
                <a:schemeClr val="tx1">
                  <a:lumMod val="65000"/>
                  <a:lumOff val="35000"/>
                </a:schemeClr>
              </a:solidFill>
            </a:endParaRPr>
          </a:p>
        </p:txBody>
      </p:sp>
      <p:sp>
        <p:nvSpPr>
          <p:cNvPr id="73" name="TextBox 72"/>
          <p:cNvSpPr txBox="1"/>
          <p:nvPr/>
        </p:nvSpPr>
        <p:spPr>
          <a:xfrm>
            <a:off x="6604357" y="18059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路由钩子</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832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par>
                                <p:cTn id="63" presetID="10"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fade">
                                      <p:cBhvr>
                                        <p:cTn id="7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22" grpId="0" animBg="1"/>
      <p:bldP spid="32" grpId="0"/>
      <p:bldP spid="33" grpId="0"/>
      <p:bldP spid="35" grpId="0"/>
      <p:bldP spid="36" grpId="0"/>
      <p:bldP spid="72" grpId="0" animBg="1"/>
      <p:bldP spid="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17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9015" y="116487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Vuex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544812" y="3192822"/>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状态管理模式</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195" name="Picture 3" descr="C:\Users\yepanmeng\Desktop\flo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993" y="2438769"/>
            <a:ext cx="4392283" cy="297165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5692" y="1530110"/>
            <a:ext cx="4495626" cy="584775"/>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一个专为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应用程序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开发的</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状态管理</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模式</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集中式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存储管理所有组件的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591488" y="3593392"/>
            <a:ext cx="6096000" cy="923330"/>
          </a:xfrm>
          <a:prstGeom prst="rect">
            <a:avLst/>
          </a:prstGeom>
        </p:spPr>
        <p:txBody>
          <a:bodyPr>
            <a:spAutoFit/>
          </a:bodyPr>
          <a:lstStyle/>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，驱动应用的数据源；</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，以声明方式将</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映射到视图；</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actions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，响应在</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上的用户输入导致的状态变化。</a:t>
            </a:r>
          </a:p>
        </p:txBody>
      </p:sp>
      <p:sp>
        <p:nvSpPr>
          <p:cNvPr id="35" name="TextBox 34"/>
          <p:cNvSpPr txBox="1"/>
          <p:nvPr/>
        </p:nvSpPr>
        <p:spPr>
          <a:xfrm>
            <a:off x="8284189" y="5616723"/>
            <a:ext cx="2295890" cy="338554"/>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单向数据流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635692" y="5154523"/>
            <a:ext cx="9256527" cy="436598"/>
            <a:chOff x="753847" y="3259943"/>
            <a:chExt cx="9256527" cy="436598"/>
          </a:xfrm>
        </p:grpSpPr>
        <p:sp>
          <p:nvSpPr>
            <p:cNvPr id="37" name="TextBox 36"/>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个组件共享状态的时候呢？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8"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连接符 38"/>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0455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5"/>
                                        </p:tgtEl>
                                        <p:attrNameLst>
                                          <p:attrName>style.visibility</p:attrName>
                                        </p:attrNameLst>
                                      </p:cBhvr>
                                      <p:to>
                                        <p:strVal val="visible"/>
                                      </p:to>
                                    </p:set>
                                    <p:animEffect transition="in" filter="fade">
                                      <p:cBhvr>
                                        <p:cTn id="27" dur="500"/>
                                        <p:tgtEl>
                                          <p:spTgt spid="81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 grpId="0"/>
      <p:bldP spid="21"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Users\yepanmeng\Desktop\vu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444" y="969254"/>
            <a:ext cx="6677025" cy="5248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18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37091" y="669700"/>
            <a:ext cx="5636784"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单一状态树</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Getters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可作为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的计算属性</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改变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中状态的唯一方法</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Actions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可提交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而不是直接变更状态</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Modules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分为模块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560" y="2599588"/>
            <a:ext cx="5545436" cy="4258412"/>
          </a:xfrm>
          <a:prstGeom prst="rect">
            <a:avLst/>
          </a:prstGeom>
        </p:spPr>
      </p:pic>
      <p:sp>
        <p:nvSpPr>
          <p:cNvPr id="28" name="TextBox 27"/>
          <p:cNvSpPr txBox="1"/>
          <p:nvPr/>
        </p:nvSpPr>
        <p:spPr>
          <a:xfrm>
            <a:off x="6480855" y="6217529"/>
            <a:ext cx="4629967" cy="338554"/>
          </a:xfrm>
          <a:prstGeom prst="rect">
            <a:avLst/>
          </a:prstGeom>
          <a:noFill/>
        </p:spPr>
        <p:txBody>
          <a:bodyPr wrap="square" rtlCol="0">
            <a:spAutoFit/>
          </a:body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推荐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Chrome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插件</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vue-devtools</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1980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目录</a:t>
            </a:r>
            <a:r>
              <a:rPr lang="en-US" altLang="zh-CN" dirty="0">
                <a:solidFill>
                  <a:schemeClr val="bg1">
                    <a:lumMod val="50000"/>
                  </a:schemeClr>
                </a:solidFill>
                <a:latin typeface="微软雅黑" panose="020B0503020204020204" pitchFamily="34" charset="-122"/>
                <a:ea typeface="微软雅黑" panose="020B0503020204020204" pitchFamily="34" charset="-122"/>
              </a:rPr>
              <a:t> Contents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39992" y="1266999"/>
            <a:ext cx="2295890" cy="338554"/>
          </a:xfrm>
          <a:prstGeom prst="rect">
            <a:avLst/>
          </a:prstGeom>
          <a:noFill/>
        </p:spPr>
        <p:txBody>
          <a:bodyPr wrap="square" rtlCol="0">
            <a:spAutoFit/>
          </a:bodyPr>
          <a:lstStyle/>
          <a:p>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Hello World!</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470634" y="1868878"/>
            <a:ext cx="2295890" cy="338554"/>
          </a:xfrm>
          <a:prstGeom prst="rect">
            <a:avLst/>
          </a:prstGeom>
          <a:noFill/>
        </p:spPr>
        <p:txBody>
          <a:bodyPr wrap="square" rtlCol="0">
            <a:spAutoFit/>
          </a:bodyPr>
          <a:lstStyle/>
          <a:p>
            <a:r>
              <a:rPr lang="en-US" altLang="zh-CN" sz="1600" dirty="0">
                <a:solidFill>
                  <a:schemeClr val="bg1">
                    <a:lumMod val="50000"/>
                  </a:schemeClr>
                </a:solidFill>
                <a:latin typeface="微软雅黑" panose="020B0503020204020204" pitchFamily="34" charset="-122"/>
                <a:ea typeface="微软雅黑" panose="020B0503020204020204" pitchFamily="34" charset="-122"/>
              </a:rPr>
              <a:t>Vue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实例</a:t>
            </a:r>
          </a:p>
        </p:txBody>
      </p:sp>
      <p:sp>
        <p:nvSpPr>
          <p:cNvPr id="28" name="TextBox 27"/>
          <p:cNvSpPr txBox="1"/>
          <p:nvPr/>
        </p:nvSpPr>
        <p:spPr>
          <a:xfrm>
            <a:off x="2470634" y="2470757"/>
            <a:ext cx="1117303"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2470634" y="3103414"/>
            <a:ext cx="1353660"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计算属性</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2439992" y="3736071"/>
            <a:ext cx="2167565"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2439992" y="4368728"/>
            <a:ext cx="113877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条件渲染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2439992" y="5001385"/>
            <a:ext cx="1164748"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列表渲染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2439992" y="5634044"/>
            <a:ext cx="1442560"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事件处理器</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6324584" y="1267394"/>
            <a:ext cx="1629521"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表</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单控件绑定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324584" y="1885801"/>
            <a:ext cx="1334007"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组件系统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324584" y="2504208"/>
            <a:ext cx="2770700"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 Vue-router</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6324584" y="3122615"/>
            <a:ext cx="2277556"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6324584" y="4359429"/>
            <a:ext cx="1711354"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快速构建工程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6324584" y="4977836"/>
            <a:ext cx="1711354"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个人项目解析</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324584" y="5596244"/>
            <a:ext cx="1883472"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Awesome-</a:t>
            </a:r>
            <a:r>
              <a:rPr lang="en-US" altLang="zh-CN" dirty="0">
                <a:solidFill>
                  <a:schemeClr val="bg1">
                    <a:lumMod val="50000"/>
                  </a:schemeClr>
                </a:solidFill>
                <a:latin typeface="微软雅黑" panose="020B0503020204020204" pitchFamily="34" charset="-122"/>
                <a:ea typeface="微软雅黑" panose="020B0503020204020204" pitchFamily="34" charset="-122"/>
              </a:rPr>
              <a:t>V</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ue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6324584" y="3741022"/>
            <a:ext cx="230770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bg1">
                    <a:lumMod val="50000"/>
                  </a:schemeClr>
                </a:solidFill>
                <a:latin typeface="微软雅黑" panose="020B0503020204020204" pitchFamily="34" charset="-122"/>
                <a:ea typeface="微软雅黑" panose="020B0503020204020204" pitchFamily="34" charset="-122"/>
              </a:rPr>
              <a:t>axios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5883245" y="1173190"/>
            <a:ext cx="2784017" cy="429419"/>
            <a:chOff x="2043197" y="1242202"/>
            <a:chExt cx="2784017" cy="429419"/>
          </a:xfrm>
        </p:grpSpPr>
        <p:pic>
          <p:nvPicPr>
            <p:cNvPr id="2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5883245" y="1805383"/>
            <a:ext cx="2784017" cy="429419"/>
            <a:chOff x="2043197" y="1242202"/>
            <a:chExt cx="2784017" cy="429419"/>
          </a:xfrm>
        </p:grpSpPr>
        <p:pic>
          <p:nvPicPr>
            <p:cNvPr id="5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接连接符 54"/>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883245" y="2437576"/>
            <a:ext cx="2784017" cy="429419"/>
            <a:chOff x="2043197" y="1242202"/>
            <a:chExt cx="2784017" cy="429419"/>
          </a:xfrm>
        </p:grpSpPr>
        <p:pic>
          <p:nvPicPr>
            <p:cNvPr id="5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接连接符 57"/>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5883245" y="3069769"/>
            <a:ext cx="2784017" cy="429419"/>
            <a:chOff x="2043197" y="1242202"/>
            <a:chExt cx="2784017" cy="429419"/>
          </a:xfrm>
        </p:grpSpPr>
        <p:pic>
          <p:nvPicPr>
            <p:cNvPr id="60"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直接连接符 60"/>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883245" y="3701962"/>
            <a:ext cx="2784017" cy="429419"/>
            <a:chOff x="2043197" y="1242202"/>
            <a:chExt cx="2784017" cy="429419"/>
          </a:xfrm>
        </p:grpSpPr>
        <p:pic>
          <p:nvPicPr>
            <p:cNvPr id="6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直接连接符 6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883245" y="4334155"/>
            <a:ext cx="2784017" cy="429419"/>
            <a:chOff x="2043197" y="1242202"/>
            <a:chExt cx="2784017" cy="429419"/>
          </a:xfrm>
        </p:grpSpPr>
        <p:pic>
          <p:nvPicPr>
            <p:cNvPr id="6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直接连接符 69"/>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883245" y="4966348"/>
            <a:ext cx="2784017" cy="429419"/>
            <a:chOff x="2043197" y="1242202"/>
            <a:chExt cx="2784017" cy="429419"/>
          </a:xfrm>
        </p:grpSpPr>
        <p:pic>
          <p:nvPicPr>
            <p:cNvPr id="72"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直接连接符 7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5883245" y="5598542"/>
            <a:ext cx="2784017" cy="429419"/>
            <a:chOff x="2043197" y="1242202"/>
            <a:chExt cx="2784017" cy="429419"/>
          </a:xfrm>
        </p:grpSpPr>
        <p:pic>
          <p:nvPicPr>
            <p:cNvPr id="7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直接连接符 7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027237" y="1173190"/>
            <a:ext cx="2784017" cy="429419"/>
            <a:chOff x="2043197" y="1242202"/>
            <a:chExt cx="2784017" cy="429419"/>
          </a:xfrm>
        </p:grpSpPr>
        <p:pic>
          <p:nvPicPr>
            <p:cNvPr id="7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直接连接符 80"/>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027237" y="1805383"/>
            <a:ext cx="2784017" cy="429419"/>
            <a:chOff x="2043197" y="1242202"/>
            <a:chExt cx="2784017" cy="429419"/>
          </a:xfrm>
        </p:grpSpPr>
        <p:pic>
          <p:nvPicPr>
            <p:cNvPr id="83"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接连接符 83"/>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2027237" y="2437576"/>
            <a:ext cx="2784017" cy="429419"/>
            <a:chOff x="2043197" y="1242202"/>
            <a:chExt cx="2784017" cy="429419"/>
          </a:xfrm>
        </p:grpSpPr>
        <p:pic>
          <p:nvPicPr>
            <p:cNvPr id="8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接连接符 8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2027237" y="3069769"/>
            <a:ext cx="2784017" cy="429419"/>
            <a:chOff x="2043197" y="1242202"/>
            <a:chExt cx="2784017" cy="429419"/>
          </a:xfrm>
        </p:grpSpPr>
        <p:pic>
          <p:nvPicPr>
            <p:cNvPr id="8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直接连接符 89"/>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2027237" y="3701962"/>
            <a:ext cx="2784017" cy="429419"/>
            <a:chOff x="2043197" y="1242202"/>
            <a:chExt cx="2784017" cy="429419"/>
          </a:xfrm>
        </p:grpSpPr>
        <p:pic>
          <p:nvPicPr>
            <p:cNvPr id="92"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3" name="直接连接符 9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2027237" y="4334155"/>
            <a:ext cx="2784017" cy="429419"/>
            <a:chOff x="2043197" y="1242202"/>
            <a:chExt cx="2784017" cy="429419"/>
          </a:xfrm>
        </p:grpSpPr>
        <p:pic>
          <p:nvPicPr>
            <p:cNvPr id="95"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直接连接符 95"/>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2027237" y="4966348"/>
            <a:ext cx="2784017" cy="429419"/>
            <a:chOff x="2043197" y="1242202"/>
            <a:chExt cx="2784017" cy="429419"/>
          </a:xfrm>
        </p:grpSpPr>
        <p:pic>
          <p:nvPicPr>
            <p:cNvPr id="98"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直接连接符 98"/>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2027237" y="5598542"/>
            <a:ext cx="2784017" cy="429419"/>
            <a:chOff x="2043197" y="1242202"/>
            <a:chExt cx="2784017" cy="429419"/>
          </a:xfrm>
        </p:grpSpPr>
        <p:pic>
          <p:nvPicPr>
            <p:cNvPr id="101"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直接连接符 101"/>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1000"/>
                                        <p:tgtEl>
                                          <p:spTgt spid="78"/>
                                        </p:tgtEl>
                                      </p:cBhvr>
                                    </p:animEffect>
                                    <p:anim calcmode="lin" valueType="num">
                                      <p:cBhvr>
                                        <p:cTn id="48" dur="1000" fill="hold"/>
                                        <p:tgtEl>
                                          <p:spTgt spid="78"/>
                                        </p:tgtEl>
                                        <p:attrNameLst>
                                          <p:attrName>ppt_x</p:attrName>
                                        </p:attrNameLst>
                                      </p:cBhvr>
                                      <p:tavLst>
                                        <p:tav tm="0">
                                          <p:val>
                                            <p:strVal val="#ppt_x"/>
                                          </p:val>
                                        </p:tav>
                                        <p:tav tm="100000">
                                          <p:val>
                                            <p:strVal val="#ppt_x"/>
                                          </p:val>
                                        </p:tav>
                                      </p:tavLst>
                                    </p:anim>
                                    <p:anim calcmode="lin" valueType="num">
                                      <p:cBhvr>
                                        <p:cTn id="49" dur="1000" fill="hold"/>
                                        <p:tgtEl>
                                          <p:spTgt spid="7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1000"/>
                                        <p:tgtEl>
                                          <p:spTgt spid="82"/>
                                        </p:tgtEl>
                                      </p:cBhvr>
                                    </p:animEffect>
                                    <p:anim calcmode="lin" valueType="num">
                                      <p:cBhvr>
                                        <p:cTn id="53" dur="1000" fill="hold"/>
                                        <p:tgtEl>
                                          <p:spTgt spid="82"/>
                                        </p:tgtEl>
                                        <p:attrNameLst>
                                          <p:attrName>ppt_x</p:attrName>
                                        </p:attrNameLst>
                                      </p:cBhvr>
                                      <p:tavLst>
                                        <p:tav tm="0">
                                          <p:val>
                                            <p:strVal val="#ppt_x"/>
                                          </p:val>
                                        </p:tav>
                                        <p:tav tm="100000">
                                          <p:val>
                                            <p:strVal val="#ppt_x"/>
                                          </p:val>
                                        </p:tav>
                                      </p:tavLst>
                                    </p:anim>
                                    <p:anim calcmode="lin" valueType="num">
                                      <p:cBhvr>
                                        <p:cTn id="54" dur="1000" fill="hold"/>
                                        <p:tgtEl>
                                          <p:spTgt spid="8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1000"/>
                                        <p:tgtEl>
                                          <p:spTgt spid="85"/>
                                        </p:tgtEl>
                                      </p:cBhvr>
                                    </p:animEffect>
                                    <p:anim calcmode="lin" valueType="num">
                                      <p:cBhvr>
                                        <p:cTn id="58" dur="1000" fill="hold"/>
                                        <p:tgtEl>
                                          <p:spTgt spid="85"/>
                                        </p:tgtEl>
                                        <p:attrNameLst>
                                          <p:attrName>ppt_x</p:attrName>
                                        </p:attrNameLst>
                                      </p:cBhvr>
                                      <p:tavLst>
                                        <p:tav tm="0">
                                          <p:val>
                                            <p:strVal val="#ppt_x"/>
                                          </p:val>
                                        </p:tav>
                                        <p:tav tm="100000">
                                          <p:val>
                                            <p:strVal val="#ppt_x"/>
                                          </p:val>
                                        </p:tav>
                                      </p:tavLst>
                                    </p:anim>
                                    <p:anim calcmode="lin" valueType="num">
                                      <p:cBhvr>
                                        <p:cTn id="59" dur="1000" fill="hold"/>
                                        <p:tgtEl>
                                          <p:spTgt spid="8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1000"/>
                                        <p:tgtEl>
                                          <p:spTgt spid="88"/>
                                        </p:tgtEl>
                                      </p:cBhvr>
                                    </p:animEffect>
                                    <p:anim calcmode="lin" valueType="num">
                                      <p:cBhvr>
                                        <p:cTn id="63" dur="1000" fill="hold"/>
                                        <p:tgtEl>
                                          <p:spTgt spid="88"/>
                                        </p:tgtEl>
                                        <p:attrNameLst>
                                          <p:attrName>ppt_x</p:attrName>
                                        </p:attrNameLst>
                                      </p:cBhvr>
                                      <p:tavLst>
                                        <p:tav tm="0">
                                          <p:val>
                                            <p:strVal val="#ppt_x"/>
                                          </p:val>
                                        </p:tav>
                                        <p:tav tm="100000">
                                          <p:val>
                                            <p:strVal val="#ppt_x"/>
                                          </p:val>
                                        </p:tav>
                                      </p:tavLst>
                                    </p:anim>
                                    <p:anim calcmode="lin" valueType="num">
                                      <p:cBhvr>
                                        <p:cTn id="64" dur="1000" fill="hold"/>
                                        <p:tgtEl>
                                          <p:spTgt spid="8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1000"/>
                                        <p:tgtEl>
                                          <p:spTgt spid="91"/>
                                        </p:tgtEl>
                                      </p:cBhvr>
                                    </p:animEffect>
                                    <p:anim calcmode="lin" valueType="num">
                                      <p:cBhvr>
                                        <p:cTn id="68" dur="1000" fill="hold"/>
                                        <p:tgtEl>
                                          <p:spTgt spid="91"/>
                                        </p:tgtEl>
                                        <p:attrNameLst>
                                          <p:attrName>ppt_x</p:attrName>
                                        </p:attrNameLst>
                                      </p:cBhvr>
                                      <p:tavLst>
                                        <p:tav tm="0">
                                          <p:val>
                                            <p:strVal val="#ppt_x"/>
                                          </p:val>
                                        </p:tav>
                                        <p:tav tm="100000">
                                          <p:val>
                                            <p:strVal val="#ppt_x"/>
                                          </p:val>
                                        </p:tav>
                                      </p:tavLst>
                                    </p:anim>
                                    <p:anim calcmode="lin" valueType="num">
                                      <p:cBhvr>
                                        <p:cTn id="69" dur="1000" fill="hold"/>
                                        <p:tgtEl>
                                          <p:spTgt spid="91"/>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1000"/>
                                        <p:tgtEl>
                                          <p:spTgt spid="94"/>
                                        </p:tgtEl>
                                      </p:cBhvr>
                                    </p:animEffect>
                                    <p:anim calcmode="lin" valueType="num">
                                      <p:cBhvr>
                                        <p:cTn id="73" dur="1000" fill="hold"/>
                                        <p:tgtEl>
                                          <p:spTgt spid="94"/>
                                        </p:tgtEl>
                                        <p:attrNameLst>
                                          <p:attrName>ppt_x</p:attrName>
                                        </p:attrNameLst>
                                      </p:cBhvr>
                                      <p:tavLst>
                                        <p:tav tm="0">
                                          <p:val>
                                            <p:strVal val="#ppt_x"/>
                                          </p:val>
                                        </p:tav>
                                        <p:tav tm="100000">
                                          <p:val>
                                            <p:strVal val="#ppt_x"/>
                                          </p:val>
                                        </p:tav>
                                      </p:tavLst>
                                    </p:anim>
                                    <p:anim calcmode="lin" valueType="num">
                                      <p:cBhvr>
                                        <p:cTn id="74" dur="1000" fill="hold"/>
                                        <p:tgtEl>
                                          <p:spTgt spid="9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1000"/>
                                        <p:tgtEl>
                                          <p:spTgt spid="97"/>
                                        </p:tgtEl>
                                      </p:cBhvr>
                                    </p:animEffect>
                                    <p:anim calcmode="lin" valueType="num">
                                      <p:cBhvr>
                                        <p:cTn id="78" dur="1000" fill="hold"/>
                                        <p:tgtEl>
                                          <p:spTgt spid="97"/>
                                        </p:tgtEl>
                                        <p:attrNameLst>
                                          <p:attrName>ppt_x</p:attrName>
                                        </p:attrNameLst>
                                      </p:cBhvr>
                                      <p:tavLst>
                                        <p:tav tm="0">
                                          <p:val>
                                            <p:strVal val="#ppt_x"/>
                                          </p:val>
                                        </p:tav>
                                        <p:tav tm="100000">
                                          <p:val>
                                            <p:strVal val="#ppt_x"/>
                                          </p:val>
                                        </p:tav>
                                      </p:tavLst>
                                    </p:anim>
                                    <p:anim calcmode="lin" valueType="num">
                                      <p:cBhvr>
                                        <p:cTn id="79" dur="1000" fill="hold"/>
                                        <p:tgtEl>
                                          <p:spTgt spid="97"/>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1000"/>
                                        <p:tgtEl>
                                          <p:spTgt spid="100"/>
                                        </p:tgtEl>
                                      </p:cBhvr>
                                    </p:animEffect>
                                    <p:anim calcmode="lin" valueType="num">
                                      <p:cBhvr>
                                        <p:cTn id="83" dur="1000" fill="hold"/>
                                        <p:tgtEl>
                                          <p:spTgt spid="100"/>
                                        </p:tgtEl>
                                        <p:attrNameLst>
                                          <p:attrName>ppt_x</p:attrName>
                                        </p:attrNameLst>
                                      </p:cBhvr>
                                      <p:tavLst>
                                        <p:tav tm="0">
                                          <p:val>
                                            <p:strVal val="#ppt_x"/>
                                          </p:val>
                                        </p:tav>
                                        <p:tav tm="100000">
                                          <p:val>
                                            <p:strVal val="#ppt_x"/>
                                          </p:val>
                                        </p:tav>
                                      </p:tavLst>
                                    </p:anim>
                                    <p:anim calcmode="lin" valueType="num">
                                      <p:cBhvr>
                                        <p:cTn id="8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1000"/>
                                        <p:tgtEl>
                                          <p:spTgt spid="34"/>
                                        </p:tgtEl>
                                      </p:cBhvr>
                                    </p:animEffect>
                                    <p:anim calcmode="lin" valueType="num">
                                      <p:cBhvr>
                                        <p:cTn id="90" dur="1000" fill="hold"/>
                                        <p:tgtEl>
                                          <p:spTgt spid="34"/>
                                        </p:tgtEl>
                                        <p:attrNameLst>
                                          <p:attrName>ppt_x</p:attrName>
                                        </p:attrNameLst>
                                      </p:cBhvr>
                                      <p:tavLst>
                                        <p:tav tm="0">
                                          <p:val>
                                            <p:strVal val="#ppt_x"/>
                                          </p:val>
                                        </p:tav>
                                        <p:tav tm="100000">
                                          <p:val>
                                            <p:strVal val="#ppt_x"/>
                                          </p:val>
                                        </p:tav>
                                      </p:tavLst>
                                    </p:anim>
                                    <p:anim calcmode="lin" valueType="num">
                                      <p:cBhvr>
                                        <p:cTn id="91" dur="1000" fill="hold"/>
                                        <p:tgtEl>
                                          <p:spTgt spid="3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1000"/>
                                        <p:tgtEl>
                                          <p:spTgt spid="35"/>
                                        </p:tgtEl>
                                      </p:cBhvr>
                                    </p:animEffect>
                                    <p:anim calcmode="lin" valueType="num">
                                      <p:cBhvr>
                                        <p:cTn id="95" dur="1000" fill="hold"/>
                                        <p:tgtEl>
                                          <p:spTgt spid="35"/>
                                        </p:tgtEl>
                                        <p:attrNameLst>
                                          <p:attrName>ppt_x</p:attrName>
                                        </p:attrNameLst>
                                      </p:cBhvr>
                                      <p:tavLst>
                                        <p:tav tm="0">
                                          <p:val>
                                            <p:strVal val="#ppt_x"/>
                                          </p:val>
                                        </p:tav>
                                        <p:tav tm="100000">
                                          <p:val>
                                            <p:strVal val="#ppt_x"/>
                                          </p:val>
                                        </p:tav>
                                      </p:tavLst>
                                    </p:anim>
                                    <p:anim calcmode="lin" valueType="num">
                                      <p:cBhvr>
                                        <p:cTn id="96" dur="1000" fill="hold"/>
                                        <p:tgtEl>
                                          <p:spTgt spid="3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1000"/>
                                        <p:tgtEl>
                                          <p:spTgt spid="36"/>
                                        </p:tgtEl>
                                      </p:cBhvr>
                                    </p:animEffect>
                                    <p:anim calcmode="lin" valueType="num">
                                      <p:cBhvr>
                                        <p:cTn id="100" dur="1000" fill="hold"/>
                                        <p:tgtEl>
                                          <p:spTgt spid="36"/>
                                        </p:tgtEl>
                                        <p:attrNameLst>
                                          <p:attrName>ppt_x</p:attrName>
                                        </p:attrNameLst>
                                      </p:cBhvr>
                                      <p:tavLst>
                                        <p:tav tm="0">
                                          <p:val>
                                            <p:strVal val="#ppt_x"/>
                                          </p:val>
                                        </p:tav>
                                        <p:tav tm="100000">
                                          <p:val>
                                            <p:strVal val="#ppt_x"/>
                                          </p:val>
                                        </p:tav>
                                      </p:tavLst>
                                    </p:anim>
                                    <p:anim calcmode="lin" valueType="num">
                                      <p:cBhvr>
                                        <p:cTn id="101" dur="1000" fill="hold"/>
                                        <p:tgtEl>
                                          <p:spTgt spid="3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1000"/>
                                        <p:tgtEl>
                                          <p:spTgt spid="38"/>
                                        </p:tgtEl>
                                      </p:cBhvr>
                                    </p:animEffect>
                                    <p:anim calcmode="lin" valueType="num">
                                      <p:cBhvr>
                                        <p:cTn id="110" dur="1000" fill="hold"/>
                                        <p:tgtEl>
                                          <p:spTgt spid="38"/>
                                        </p:tgtEl>
                                        <p:attrNameLst>
                                          <p:attrName>ppt_x</p:attrName>
                                        </p:attrNameLst>
                                      </p:cBhvr>
                                      <p:tavLst>
                                        <p:tav tm="0">
                                          <p:val>
                                            <p:strVal val="#ppt_x"/>
                                          </p:val>
                                        </p:tav>
                                        <p:tav tm="100000">
                                          <p:val>
                                            <p:strVal val="#ppt_x"/>
                                          </p:val>
                                        </p:tav>
                                      </p:tavLst>
                                    </p:anim>
                                    <p:anim calcmode="lin" valueType="num">
                                      <p:cBhvr>
                                        <p:cTn id="111" dur="1000" fill="hold"/>
                                        <p:tgtEl>
                                          <p:spTgt spid="3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1000"/>
                                        <p:tgtEl>
                                          <p:spTgt spid="39"/>
                                        </p:tgtEl>
                                      </p:cBhvr>
                                    </p:animEffect>
                                    <p:anim calcmode="lin" valueType="num">
                                      <p:cBhvr>
                                        <p:cTn id="115" dur="1000" fill="hold"/>
                                        <p:tgtEl>
                                          <p:spTgt spid="39"/>
                                        </p:tgtEl>
                                        <p:attrNameLst>
                                          <p:attrName>ppt_x</p:attrName>
                                        </p:attrNameLst>
                                      </p:cBhvr>
                                      <p:tavLst>
                                        <p:tav tm="0">
                                          <p:val>
                                            <p:strVal val="#ppt_x"/>
                                          </p:val>
                                        </p:tav>
                                        <p:tav tm="100000">
                                          <p:val>
                                            <p:strVal val="#ppt_x"/>
                                          </p:val>
                                        </p:tav>
                                      </p:tavLst>
                                    </p:anim>
                                    <p:anim calcmode="lin" valueType="num">
                                      <p:cBhvr>
                                        <p:cTn id="116" dur="1000" fill="hold"/>
                                        <p:tgtEl>
                                          <p:spTgt spid="39"/>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1000"/>
                                        <p:tgtEl>
                                          <p:spTgt spid="40"/>
                                        </p:tgtEl>
                                      </p:cBhvr>
                                    </p:animEffect>
                                    <p:anim calcmode="lin" valueType="num">
                                      <p:cBhvr>
                                        <p:cTn id="120" dur="1000" fill="hold"/>
                                        <p:tgtEl>
                                          <p:spTgt spid="40"/>
                                        </p:tgtEl>
                                        <p:attrNameLst>
                                          <p:attrName>ppt_x</p:attrName>
                                        </p:attrNameLst>
                                      </p:cBhvr>
                                      <p:tavLst>
                                        <p:tav tm="0">
                                          <p:val>
                                            <p:strVal val="#ppt_x"/>
                                          </p:val>
                                        </p:tav>
                                        <p:tav tm="100000">
                                          <p:val>
                                            <p:strVal val="#ppt_x"/>
                                          </p:val>
                                        </p:tav>
                                      </p:tavLst>
                                    </p:anim>
                                    <p:anim calcmode="lin" valueType="num">
                                      <p:cBhvr>
                                        <p:cTn id="121" dur="1000" fill="hold"/>
                                        <p:tgtEl>
                                          <p:spTgt spid="40"/>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fade">
                                      <p:cBhvr>
                                        <p:cTn id="124" dur="1000"/>
                                        <p:tgtEl>
                                          <p:spTgt spid="41"/>
                                        </p:tgtEl>
                                      </p:cBhvr>
                                    </p:animEffect>
                                    <p:anim calcmode="lin" valueType="num">
                                      <p:cBhvr>
                                        <p:cTn id="125" dur="1000" fill="hold"/>
                                        <p:tgtEl>
                                          <p:spTgt spid="41"/>
                                        </p:tgtEl>
                                        <p:attrNameLst>
                                          <p:attrName>ppt_x</p:attrName>
                                        </p:attrNameLst>
                                      </p:cBhvr>
                                      <p:tavLst>
                                        <p:tav tm="0">
                                          <p:val>
                                            <p:strVal val="#ppt_x"/>
                                          </p:val>
                                        </p:tav>
                                        <p:tav tm="100000">
                                          <p:val>
                                            <p:strVal val="#ppt_x"/>
                                          </p:val>
                                        </p:tav>
                                      </p:tavLst>
                                    </p:anim>
                                    <p:anim calcmode="lin" valueType="num">
                                      <p:cBhvr>
                                        <p:cTn id="126" dur="1000" fill="hold"/>
                                        <p:tgtEl>
                                          <p:spTgt spid="41"/>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fade">
                                      <p:cBhvr>
                                        <p:cTn id="129" dur="1000"/>
                                        <p:tgtEl>
                                          <p:spTgt spid="43"/>
                                        </p:tgtEl>
                                      </p:cBhvr>
                                    </p:animEffect>
                                    <p:anim calcmode="lin" valueType="num">
                                      <p:cBhvr>
                                        <p:cTn id="130" dur="1000" fill="hold"/>
                                        <p:tgtEl>
                                          <p:spTgt spid="43"/>
                                        </p:tgtEl>
                                        <p:attrNameLst>
                                          <p:attrName>ppt_x</p:attrName>
                                        </p:attrNameLst>
                                      </p:cBhvr>
                                      <p:tavLst>
                                        <p:tav tm="0">
                                          <p:val>
                                            <p:strVal val="#ppt_x"/>
                                          </p:val>
                                        </p:tav>
                                        <p:tav tm="100000">
                                          <p:val>
                                            <p:strVal val="#ppt_x"/>
                                          </p:val>
                                        </p:tav>
                                      </p:tavLst>
                                    </p:anim>
                                    <p:anim calcmode="lin" valueType="num">
                                      <p:cBhvr>
                                        <p:cTn id="131" dur="1000" fill="hold"/>
                                        <p:tgtEl>
                                          <p:spTgt spid="43"/>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1000"/>
                                        <p:tgtEl>
                                          <p:spTgt spid="53"/>
                                        </p:tgtEl>
                                      </p:cBhvr>
                                    </p:animEffect>
                                    <p:anim calcmode="lin" valueType="num">
                                      <p:cBhvr>
                                        <p:cTn id="135" dur="1000" fill="hold"/>
                                        <p:tgtEl>
                                          <p:spTgt spid="53"/>
                                        </p:tgtEl>
                                        <p:attrNameLst>
                                          <p:attrName>ppt_x</p:attrName>
                                        </p:attrNameLst>
                                      </p:cBhvr>
                                      <p:tavLst>
                                        <p:tav tm="0">
                                          <p:val>
                                            <p:strVal val="#ppt_x"/>
                                          </p:val>
                                        </p:tav>
                                        <p:tav tm="100000">
                                          <p:val>
                                            <p:strVal val="#ppt_x"/>
                                          </p:val>
                                        </p:tav>
                                      </p:tavLst>
                                    </p:anim>
                                    <p:anim calcmode="lin" valueType="num">
                                      <p:cBhvr>
                                        <p:cTn id="136" dur="1000" fill="hold"/>
                                        <p:tgtEl>
                                          <p:spTgt spid="53"/>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fade">
                                      <p:cBhvr>
                                        <p:cTn id="139" dur="1000"/>
                                        <p:tgtEl>
                                          <p:spTgt spid="56"/>
                                        </p:tgtEl>
                                      </p:cBhvr>
                                    </p:animEffect>
                                    <p:anim calcmode="lin" valueType="num">
                                      <p:cBhvr>
                                        <p:cTn id="140" dur="1000" fill="hold"/>
                                        <p:tgtEl>
                                          <p:spTgt spid="56"/>
                                        </p:tgtEl>
                                        <p:attrNameLst>
                                          <p:attrName>ppt_x</p:attrName>
                                        </p:attrNameLst>
                                      </p:cBhvr>
                                      <p:tavLst>
                                        <p:tav tm="0">
                                          <p:val>
                                            <p:strVal val="#ppt_x"/>
                                          </p:val>
                                        </p:tav>
                                        <p:tav tm="100000">
                                          <p:val>
                                            <p:strVal val="#ppt_x"/>
                                          </p:val>
                                        </p:tav>
                                      </p:tavLst>
                                    </p:anim>
                                    <p:anim calcmode="lin" valueType="num">
                                      <p:cBhvr>
                                        <p:cTn id="141" dur="1000" fill="hold"/>
                                        <p:tgtEl>
                                          <p:spTgt spid="56"/>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59"/>
                                        </p:tgtEl>
                                        <p:attrNameLst>
                                          <p:attrName>style.visibility</p:attrName>
                                        </p:attrNameLst>
                                      </p:cBhvr>
                                      <p:to>
                                        <p:strVal val="visible"/>
                                      </p:to>
                                    </p:set>
                                    <p:animEffect transition="in" filter="fade">
                                      <p:cBhvr>
                                        <p:cTn id="144" dur="1000"/>
                                        <p:tgtEl>
                                          <p:spTgt spid="59"/>
                                        </p:tgtEl>
                                      </p:cBhvr>
                                    </p:animEffect>
                                    <p:anim calcmode="lin" valueType="num">
                                      <p:cBhvr>
                                        <p:cTn id="145" dur="1000" fill="hold"/>
                                        <p:tgtEl>
                                          <p:spTgt spid="59"/>
                                        </p:tgtEl>
                                        <p:attrNameLst>
                                          <p:attrName>ppt_x</p:attrName>
                                        </p:attrNameLst>
                                      </p:cBhvr>
                                      <p:tavLst>
                                        <p:tav tm="0">
                                          <p:val>
                                            <p:strVal val="#ppt_x"/>
                                          </p:val>
                                        </p:tav>
                                        <p:tav tm="100000">
                                          <p:val>
                                            <p:strVal val="#ppt_x"/>
                                          </p:val>
                                        </p:tav>
                                      </p:tavLst>
                                    </p:anim>
                                    <p:anim calcmode="lin" valueType="num">
                                      <p:cBhvr>
                                        <p:cTn id="146" dur="1000" fill="hold"/>
                                        <p:tgtEl>
                                          <p:spTgt spid="59"/>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2"/>
                                        </p:tgtEl>
                                        <p:attrNameLst>
                                          <p:attrName>style.visibility</p:attrName>
                                        </p:attrNameLst>
                                      </p:cBhvr>
                                      <p:to>
                                        <p:strVal val="visible"/>
                                      </p:to>
                                    </p:set>
                                    <p:animEffect transition="in" filter="fade">
                                      <p:cBhvr>
                                        <p:cTn id="149" dur="1000"/>
                                        <p:tgtEl>
                                          <p:spTgt spid="62"/>
                                        </p:tgtEl>
                                      </p:cBhvr>
                                    </p:animEffect>
                                    <p:anim calcmode="lin" valueType="num">
                                      <p:cBhvr>
                                        <p:cTn id="150" dur="1000" fill="hold"/>
                                        <p:tgtEl>
                                          <p:spTgt spid="62"/>
                                        </p:tgtEl>
                                        <p:attrNameLst>
                                          <p:attrName>ppt_x</p:attrName>
                                        </p:attrNameLst>
                                      </p:cBhvr>
                                      <p:tavLst>
                                        <p:tav tm="0">
                                          <p:val>
                                            <p:strVal val="#ppt_x"/>
                                          </p:val>
                                        </p:tav>
                                        <p:tav tm="100000">
                                          <p:val>
                                            <p:strVal val="#ppt_x"/>
                                          </p:val>
                                        </p:tav>
                                      </p:tavLst>
                                    </p:anim>
                                    <p:anim calcmode="lin" valueType="num">
                                      <p:cBhvr>
                                        <p:cTn id="151" dur="1000" fill="hold"/>
                                        <p:tgtEl>
                                          <p:spTgt spid="62"/>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fade">
                                      <p:cBhvr>
                                        <p:cTn id="154" dur="1000"/>
                                        <p:tgtEl>
                                          <p:spTgt spid="68"/>
                                        </p:tgtEl>
                                      </p:cBhvr>
                                    </p:animEffect>
                                    <p:anim calcmode="lin" valueType="num">
                                      <p:cBhvr>
                                        <p:cTn id="155" dur="1000" fill="hold"/>
                                        <p:tgtEl>
                                          <p:spTgt spid="68"/>
                                        </p:tgtEl>
                                        <p:attrNameLst>
                                          <p:attrName>ppt_x</p:attrName>
                                        </p:attrNameLst>
                                      </p:cBhvr>
                                      <p:tavLst>
                                        <p:tav tm="0">
                                          <p:val>
                                            <p:strVal val="#ppt_x"/>
                                          </p:val>
                                        </p:tav>
                                        <p:tav tm="100000">
                                          <p:val>
                                            <p:strVal val="#ppt_x"/>
                                          </p:val>
                                        </p:tav>
                                      </p:tavLst>
                                    </p:anim>
                                    <p:anim calcmode="lin" valueType="num">
                                      <p:cBhvr>
                                        <p:cTn id="156" dur="1000" fill="hold"/>
                                        <p:tgtEl>
                                          <p:spTgt spid="68"/>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fade">
                                      <p:cBhvr>
                                        <p:cTn id="159" dur="1000"/>
                                        <p:tgtEl>
                                          <p:spTgt spid="71"/>
                                        </p:tgtEl>
                                      </p:cBhvr>
                                    </p:animEffect>
                                    <p:anim calcmode="lin" valueType="num">
                                      <p:cBhvr>
                                        <p:cTn id="160" dur="1000" fill="hold"/>
                                        <p:tgtEl>
                                          <p:spTgt spid="71"/>
                                        </p:tgtEl>
                                        <p:attrNameLst>
                                          <p:attrName>ppt_x</p:attrName>
                                        </p:attrNameLst>
                                      </p:cBhvr>
                                      <p:tavLst>
                                        <p:tav tm="0">
                                          <p:val>
                                            <p:strVal val="#ppt_x"/>
                                          </p:val>
                                        </p:tav>
                                        <p:tav tm="100000">
                                          <p:val>
                                            <p:strVal val="#ppt_x"/>
                                          </p:val>
                                        </p:tav>
                                      </p:tavLst>
                                    </p:anim>
                                    <p:anim calcmode="lin" valueType="num">
                                      <p:cBhvr>
                                        <p:cTn id="161" dur="1000" fill="hold"/>
                                        <p:tgtEl>
                                          <p:spTgt spid="71"/>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1000"/>
                                        <p:tgtEl>
                                          <p:spTgt spid="75"/>
                                        </p:tgtEl>
                                      </p:cBhvr>
                                    </p:animEffect>
                                    <p:anim calcmode="lin" valueType="num">
                                      <p:cBhvr>
                                        <p:cTn id="165" dur="1000" fill="hold"/>
                                        <p:tgtEl>
                                          <p:spTgt spid="75"/>
                                        </p:tgtEl>
                                        <p:attrNameLst>
                                          <p:attrName>ppt_x</p:attrName>
                                        </p:attrNameLst>
                                      </p:cBhvr>
                                      <p:tavLst>
                                        <p:tav tm="0">
                                          <p:val>
                                            <p:strVal val="#ppt_x"/>
                                          </p:val>
                                        </p:tav>
                                        <p:tav tm="100000">
                                          <p:val>
                                            <p:strVal val="#ppt_x"/>
                                          </p:val>
                                        </p:tav>
                                      </p:tavLst>
                                    </p:anim>
                                    <p:anim calcmode="lin" valueType="num">
                                      <p:cBhvr>
                                        <p:cTn id="166"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bg1">
                    <a:lumMod val="50000"/>
                  </a:schemeClr>
                </a:solidFill>
                <a:latin typeface="微软雅黑" panose="020B0503020204020204" pitchFamily="34" charset="-122"/>
                <a:ea typeface="微软雅黑" panose="020B0503020204020204" pitchFamily="34" charset="-122"/>
              </a:rPr>
              <a:t>axios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19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Vue-resource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637091" y="1302335"/>
            <a:ext cx="7506244" cy="338554"/>
          </a:xfrm>
          <a:prstGeom prst="rect">
            <a:avLst/>
          </a:prstGeom>
        </p:spPr>
        <p:txBody>
          <a:bodyPr wrap="square">
            <a:spAutoFit/>
          </a:bodyPr>
          <a:lstStyle/>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是一个基于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promise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库，可以用在浏览器和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node.js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a:t>
            </a: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091" y="2068310"/>
            <a:ext cx="4501204" cy="1115200"/>
          </a:xfrm>
          <a:prstGeom prst="rect">
            <a:avLst/>
          </a:prstGeom>
        </p:spPr>
      </p:pic>
      <p:sp>
        <p:nvSpPr>
          <p:cNvPr id="28" name="TextBox 27"/>
          <p:cNvSpPr txBox="1"/>
          <p:nvPr/>
        </p:nvSpPr>
        <p:spPr>
          <a:xfrm>
            <a:off x="623520" y="4044391"/>
            <a:ext cx="3581226" cy="2554545"/>
          </a:xfrm>
          <a:prstGeom prst="rect">
            <a:avLst/>
          </a:prstGeom>
          <a:solidFill>
            <a:schemeClr val="accent6">
              <a:lumMod val="20000"/>
              <a:lumOff val="80000"/>
            </a:schemeClr>
          </a:solidFill>
        </p:spPr>
        <p:txBody>
          <a:bodyPr wrap="square" rtlCol="0" anchor="ctr">
            <a:spAutoFit/>
          </a:bodyPr>
          <a:lstStyle/>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axios.post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('/user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firstName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:'Fred',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lastName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:'Flintstone'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.then(function(res){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console.log(res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.catch(function(err){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console.log(err</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5124723" y="2625910"/>
            <a:ext cx="5865327" cy="1815882"/>
          </a:xfrm>
          <a:prstGeom prst="rect">
            <a:avLst/>
          </a:prstGeom>
          <a:solidFill>
            <a:schemeClr val="accent6">
              <a:lumMod val="20000"/>
              <a:lumOff val="80000"/>
            </a:schemeClr>
          </a:solidFill>
        </p:spPr>
        <p:txBody>
          <a:bodyPr wrap="square" rtlCol="0" anchor="ctr">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添加一个请求拦截器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axios.interceptors.request.use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在请求发出之前进行一些操作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function(err){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Do something with request 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Promise.reject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p>
        </p:txBody>
      </p:sp>
      <p:sp>
        <p:nvSpPr>
          <p:cNvPr id="30" name="TextBox 29"/>
          <p:cNvSpPr txBox="1"/>
          <p:nvPr/>
        </p:nvSpPr>
        <p:spPr>
          <a:xfrm>
            <a:off x="623519" y="3705837"/>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举个栗子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207374" y="2287356"/>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强大的拦截器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124724" y="4783054"/>
            <a:ext cx="5865327" cy="1815882"/>
          </a:xfrm>
          <a:prstGeom prst="rect">
            <a:avLst/>
          </a:prstGeom>
          <a:solidFill>
            <a:schemeClr val="accent6">
              <a:lumMod val="20000"/>
              <a:lumOff val="80000"/>
            </a:schemeClr>
          </a:solidFill>
        </p:spPr>
        <p:txBody>
          <a:bodyPr wrap="square" rtlCol="0" anchor="ctr">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添加一</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个响应拦截</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器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axios.interceptors.response.use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(function(</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在请求发出之前进行一些操作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function(err){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Do something with response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Promise.reject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56892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animBg="1"/>
      <p:bldP spid="29" grpId="0" animBg="1"/>
      <p:bldP spid="30" grpId="0"/>
      <p:bldP spid="31" grpId="0"/>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快速构建工程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20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37090" y="1334612"/>
            <a:ext cx="9312901" cy="1156855"/>
          </a:xfrm>
          <a:prstGeom prst="rect">
            <a:avLst/>
          </a:prstGeom>
        </p:spPr>
        <p:txBody>
          <a:bodyPr wrap="square">
            <a:spAutoFit/>
          </a:bodyPr>
          <a:lstStyle/>
          <a:p>
            <a:pPr>
              <a:lnSpc>
                <a:spcPct val="15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Vue.js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提供一个</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官方命令行工具</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，可用于快速搭建大型单页应用。该工具提供开箱即用的构建工具配置，带来现代化的前端开发流程。只需几分钟即可创建并启动一个带热重载、保存时静态检查以及可用于生产环境的构建配置的项目：</a:t>
            </a:r>
          </a:p>
        </p:txBody>
      </p:sp>
      <p:sp>
        <p:nvSpPr>
          <p:cNvPr id="25" name="TextBox 24"/>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Vue-Cli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命令行工具</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61063" y="2824543"/>
            <a:ext cx="4695427"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install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vue-cli</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-g</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661064" y="3462898"/>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init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&lt;template-name&gt; &lt;project-name&gt;</a:t>
            </a:r>
          </a:p>
        </p:txBody>
      </p:sp>
      <p:sp>
        <p:nvSpPr>
          <p:cNvPr id="3" name="矩形 2"/>
          <p:cNvSpPr/>
          <p:nvPr/>
        </p:nvSpPr>
        <p:spPr>
          <a:xfrm>
            <a:off x="5460706" y="2686520"/>
            <a:ext cx="6731294" cy="332398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webpack</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full-featured Webpack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-loader setup with hot reload,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linting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testing &amp;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css</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extraction.</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webpack-simple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simple Webpack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-loader setup for quick prototyping.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browserify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full-featured Browserify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setup with hot-reload,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linting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&amp; unit testing.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browserify-simple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simple Browserify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setup for quick prototyping.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pwa</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PWA template for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vue-cli</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based on the webpack template</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The simplest possible Vue setup in a single HTML file</a:t>
            </a:r>
          </a:p>
        </p:txBody>
      </p:sp>
      <p:sp>
        <p:nvSpPr>
          <p:cNvPr id="29" name="TextBox 28"/>
          <p:cNvSpPr txBox="1"/>
          <p:nvPr/>
        </p:nvSpPr>
        <p:spPr>
          <a:xfrm>
            <a:off x="661063" y="4109879"/>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cd &lt;project-name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&gt;</a:t>
            </a:r>
          </a:p>
        </p:txBody>
      </p:sp>
      <p:sp>
        <p:nvSpPr>
          <p:cNvPr id="31" name="TextBox 30"/>
          <p:cNvSpPr txBox="1"/>
          <p:nvPr/>
        </p:nvSpPr>
        <p:spPr>
          <a:xfrm>
            <a:off x="661064" y="4708731"/>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install</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661065" y="5286701"/>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run dev</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932317" y="5946269"/>
            <a:ext cx="2493033" cy="523220"/>
          </a:xfrm>
          <a:prstGeom prst="rect">
            <a:avLst/>
          </a:prstGeom>
          <a:noFill/>
        </p:spPr>
        <p:txBody>
          <a:bodyPr wrap="square" rtlCol="0">
            <a:spAutoFit/>
          </a:bodyPr>
          <a:lstStyle/>
          <a:p>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JUST DO IT !</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333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animBg="1"/>
      <p:bldP spid="27" grpId="0" animBg="1"/>
      <p:bldP spid="3" grpId="0"/>
      <p:bldP spid="29" grpId="0" animBg="1"/>
      <p:bldP spid="31" grpId="0" animBg="1"/>
      <p:bldP spid="32"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快速构建工程</a:t>
            </a: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21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37091" y="1534053"/>
            <a:ext cx="3552825" cy="4012732"/>
            <a:chOff x="637091" y="1204893"/>
            <a:chExt cx="3552825" cy="3743325"/>
          </a:xfrm>
        </p:grpSpPr>
        <p:pic>
          <p:nvPicPr>
            <p:cNvPr id="1026" name="Picture 2" descr="C:\Users\yepanmeng\Desktop\0060lm7Tgw1f9ssmtv2jrj305x0axmx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91" y="1204893"/>
              <a:ext cx="20288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epanmeng\Desktop\0060lm7Tgw1f9ssw9zp17j304g058dfv.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916" y="2241980"/>
              <a:ext cx="1524000" cy="179070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工程目录解析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a:graphicFrameLocks noGrp="1"/>
          </p:cNvGraphicFramePr>
          <p:nvPr>
            <p:extLst>
              <p:ext uri="{D42A27DB-BD31-4B8C-83A1-F6EECF244321}">
                <p14:modId xmlns:p14="http://schemas.microsoft.com/office/powerpoint/2010/main" val="99611949"/>
              </p:ext>
            </p:extLst>
          </p:nvPr>
        </p:nvGraphicFramePr>
        <p:xfrm>
          <a:off x="4480751" y="1470537"/>
          <a:ext cx="5914079" cy="4076247"/>
        </p:xfrm>
        <a:graphic>
          <a:graphicData uri="http://schemas.openxmlformats.org/drawingml/2006/table">
            <a:tbl>
              <a:tblPr>
                <a:tableStyleId>{93296810-A885-4BE3-A3E7-6D5BEEA58F35}</a:tableStyleId>
              </a:tblPr>
              <a:tblGrid>
                <a:gridCol w="2521022"/>
                <a:gridCol w="3393057"/>
              </a:tblGrid>
              <a:tr h="363020">
                <a:tc>
                  <a:txBody>
                    <a:bodyPr/>
                    <a:lstStyle/>
                    <a:p>
                      <a:pPr algn="ctr" fontAlgn="t"/>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目录</a:t>
                      </a:r>
                      <a:r>
                        <a:rPr lang="en-US" altLang="zh-CN" sz="1200" b="1"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文件</a:t>
                      </a:r>
                    </a:p>
                  </a:txBody>
                  <a:tcPr marL="43187" marR="43187" marT="43187" marB="43187" anchor="ctr"/>
                </a:tc>
                <a:tc>
                  <a:txBody>
                    <a:bodyPr/>
                    <a:lstStyle/>
                    <a:p>
                      <a:pPr algn="ctr" fontAlgn="t"/>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说明</a:t>
                      </a:r>
                    </a:p>
                  </a:txBody>
                  <a:tcPr marL="43187" marR="43187" marT="43187" marB="43187" anchor="ctr"/>
                </a:tc>
              </a:tr>
              <a:tr h="458085">
                <a:tc>
                  <a:txBody>
                    <a:bodyPr/>
                    <a:lstStyle/>
                    <a:p>
                      <a:pPr algn="ctr" fontAlgn="t"/>
                      <a:r>
                        <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build</a:t>
                      </a:r>
                    </a:p>
                  </a:txBody>
                  <a:tcPr marL="43187" marR="43187" marT="43187" marB="43187" anchor="ctr"/>
                </a:tc>
                <a:tc>
                  <a:txBody>
                    <a:bodyPr/>
                    <a:lstStyle/>
                    <a:p>
                      <a:pPr algn="ctr" fontAlgn="t"/>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Webpack</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zh-CN" altLang="en-US"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配置项，工程编译成果物</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02547">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config</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77303">
                <a:tc>
                  <a:txBody>
                    <a:bodyPr/>
                    <a:lstStyle/>
                    <a:p>
                      <a:pPr algn="ctr" fontAlgn="t"/>
                      <a:r>
                        <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node_modules</a:t>
                      </a: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工程依赖模块</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61438">
                <a:tc>
                  <a:txBody>
                    <a:bodyPr/>
                    <a:lstStyle/>
                    <a:p>
                      <a:pPr algn="ctr" fontAlgn="t"/>
                      <a:r>
                        <a:rPr lang="en-US" sz="1200" dirty="0" err="1">
                          <a:solidFill>
                            <a:schemeClr val="tx1">
                              <a:lumMod val="75000"/>
                              <a:lumOff val="25000"/>
                            </a:schemeClr>
                          </a:solidFill>
                          <a:effectLst/>
                          <a:latin typeface="微软雅黑" panose="020B0503020204020204" pitchFamily="34" charset="-122"/>
                          <a:ea typeface="微软雅黑" panose="020B0503020204020204" pitchFamily="34" charset="-122"/>
                        </a:rPr>
                        <a:t>src</a:t>
                      </a:r>
                      <a:endPar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开发目录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4085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static</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资源</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图片，字体 </a:t>
                      </a:r>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27279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test</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初始测试</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02547">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.xxxx</a:t>
                      </a:r>
                      <a:r>
                        <a:rPr lang="zh-CN" altLang="en-US" sz="1200">
                          <a:solidFill>
                            <a:schemeClr val="tx1">
                              <a:lumMod val="75000"/>
                              <a:lumOff val="25000"/>
                            </a:schemeClr>
                          </a:solidFill>
                          <a:effectLst/>
                          <a:latin typeface="微软雅黑" panose="020B0503020204020204" pitchFamily="34" charset="-122"/>
                          <a:ea typeface="微软雅黑" panose="020B0503020204020204" pitchFamily="34" charset="-122"/>
                        </a:rPr>
                        <a:t>文件</a:t>
                      </a: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一些</a:t>
                      </a:r>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配置文件，包括语法配置，</a:t>
                      </a:r>
                      <a:r>
                        <a:rPr lang="en-US" altLang="zh-CN" sz="1200" dirty="0">
                          <a:solidFill>
                            <a:schemeClr val="tx1">
                              <a:lumMod val="75000"/>
                              <a:lumOff val="25000"/>
                            </a:schemeClr>
                          </a:solidFill>
                          <a:effectLst/>
                          <a:latin typeface="微软雅黑" panose="020B0503020204020204" pitchFamily="34" charset="-122"/>
                          <a:ea typeface="微软雅黑" panose="020B0503020204020204" pitchFamily="34" charset="-122"/>
                        </a:rPr>
                        <a:t>git</a:t>
                      </a:r>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等</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25890">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index.html</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首页入口</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98963">
                <a:tc>
                  <a:txBody>
                    <a:bodyPr/>
                    <a:lstStyle/>
                    <a:p>
                      <a:pPr algn="ctr" fontAlgn="t"/>
                      <a:r>
                        <a:rPr lang="en-US" sz="1200" dirty="0" err="1">
                          <a:solidFill>
                            <a:schemeClr val="tx1">
                              <a:lumMod val="75000"/>
                              <a:lumOff val="25000"/>
                            </a:schemeClr>
                          </a:solidFill>
                          <a:effectLst/>
                          <a:latin typeface="微软雅黑" panose="020B0503020204020204" pitchFamily="34" charset="-122"/>
                          <a:ea typeface="微软雅黑" panose="020B0503020204020204" pitchFamily="34" charset="-122"/>
                        </a:rPr>
                        <a:t>package.json</a:t>
                      </a:r>
                      <a:endPar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项目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配置文件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27279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README.md</a:t>
                      </a:r>
                    </a:p>
                  </a:txBody>
                  <a:tcPr marL="43187" marR="43187" marT="43187" marB="43187" anchor="ctr"/>
                </a:tc>
                <a:tc>
                  <a:txBody>
                    <a:bodyPr/>
                    <a:lstStyle/>
                    <a:p>
                      <a:pPr algn="ctr" fontAlgn="t"/>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Markdown</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zh-CN" altLang="en-US"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bl>
          </a:graphicData>
        </a:graphic>
      </p:graphicFrame>
      <p:sp>
        <p:nvSpPr>
          <p:cNvPr id="30" name="TextBox 29"/>
          <p:cNvSpPr txBox="1"/>
          <p:nvPr/>
        </p:nvSpPr>
        <p:spPr>
          <a:xfrm>
            <a:off x="2355012" y="6023893"/>
            <a:ext cx="8353802" cy="523220"/>
          </a:xfrm>
          <a:prstGeom prst="rect">
            <a:avLst/>
          </a:prstGeom>
          <a:noFill/>
        </p:spPr>
        <p:txBody>
          <a:bodyPr wrap="square" rtlCol="0">
            <a:spAutoFit/>
          </a:bodyPr>
          <a:lstStyle/>
          <a:p>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Talking is cheap, show me your code.</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7022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个人项目解析</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48" y="888281"/>
            <a:ext cx="1927169" cy="5764378"/>
          </a:xfrm>
          <a:prstGeom prst="rect">
            <a:avLst/>
          </a:prstGeom>
        </p:spPr>
      </p:pic>
      <p:pic>
        <p:nvPicPr>
          <p:cNvPr id="3" name="图片 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458" y="888280"/>
            <a:ext cx="2192597" cy="4748894"/>
          </a:xfrm>
          <a:prstGeom prst="rect">
            <a:avLst/>
          </a:prstGeom>
        </p:spPr>
      </p:pic>
      <p:pic>
        <p:nvPicPr>
          <p:cNvPr id="21" name="图片 20"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1981" y="888281"/>
            <a:ext cx="2302230" cy="3237512"/>
          </a:xfrm>
          <a:prstGeom prst="rect">
            <a:avLst/>
          </a:prstGeom>
        </p:spPr>
      </p:pic>
      <p:pic>
        <p:nvPicPr>
          <p:cNvPr id="22" name="图片 21"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0783" y="888281"/>
            <a:ext cx="2257449" cy="3237512"/>
          </a:xfrm>
          <a:prstGeom prst="rect">
            <a:avLst/>
          </a:prstGeom>
        </p:spPr>
      </p:pic>
      <p:graphicFrame>
        <p:nvGraphicFramePr>
          <p:cNvPr id="23" name="图示 22"/>
          <p:cNvGraphicFramePr/>
          <p:nvPr>
            <p:extLst>
              <p:ext uri="{D42A27DB-BD31-4B8C-83A1-F6EECF244321}">
                <p14:modId xmlns:p14="http://schemas.microsoft.com/office/powerpoint/2010/main" val="1516429731"/>
              </p:ext>
            </p:extLst>
          </p:nvPr>
        </p:nvGraphicFramePr>
        <p:xfrm>
          <a:off x="5549455" y="4294637"/>
          <a:ext cx="4002655" cy="2444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18162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Awesome-</a:t>
            </a:r>
            <a:r>
              <a:rPr lang="en-US" altLang="zh-CN" dirty="0">
                <a:solidFill>
                  <a:schemeClr val="bg1">
                    <a:lumMod val="50000"/>
                  </a:schemeClr>
                </a:solidFill>
                <a:latin typeface="微软雅黑" panose="020B0503020204020204" pitchFamily="34" charset="-122"/>
                <a:ea typeface="微软雅黑" panose="020B0503020204020204" pitchFamily="34" charset="-122"/>
              </a:rPr>
              <a:t>V</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ue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23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090" y="965915"/>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资源汇总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hlinkClick r:id="rId4"/>
              </a:rPr>
              <a:t>Github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0" name="Picture 2" descr="C:\Users\yepanmeng\Desktop\68747470733a2f2f7261776769742e636f6d2f7675656a732f617765736f6d652d7675652f6d61737465722f6c6f676f2e706e6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87" y="1368874"/>
            <a:ext cx="2947586" cy="2063311"/>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4638453" y="1426175"/>
            <a:ext cx="5647664" cy="660371"/>
            <a:chOff x="4362945" y="908483"/>
            <a:chExt cx="5647664" cy="660371"/>
          </a:xfrm>
        </p:grpSpPr>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2945" y="908483"/>
              <a:ext cx="1676634" cy="562053"/>
            </a:xfrm>
            <a:prstGeom prst="rect">
              <a:avLst/>
            </a:prstGeom>
          </p:spPr>
        </p:pic>
        <p:pic>
          <p:nvPicPr>
            <p:cNvPr id="24" name="图片 2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4340" y="1102064"/>
              <a:ext cx="3896269" cy="466790"/>
            </a:xfrm>
            <a:prstGeom prst="rect">
              <a:avLst/>
            </a:prstGeom>
          </p:spPr>
        </p:pic>
      </p:grpSp>
      <p:grpSp>
        <p:nvGrpSpPr>
          <p:cNvPr id="34" name="组合 33"/>
          <p:cNvGrpSpPr/>
          <p:nvPr/>
        </p:nvGrpSpPr>
        <p:grpSpPr>
          <a:xfrm>
            <a:off x="4638453" y="2151879"/>
            <a:ext cx="5587047" cy="1724556"/>
            <a:chOff x="4362945" y="1839003"/>
            <a:chExt cx="5587047" cy="1724556"/>
          </a:xfrm>
        </p:grpSpPr>
        <p:pic>
          <p:nvPicPr>
            <p:cNvPr id="28" name="图片 27"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881" y="3153927"/>
              <a:ext cx="3839111" cy="409632"/>
            </a:xfrm>
            <a:prstGeom prst="rect">
              <a:avLst/>
            </a:prstGeom>
          </p:spPr>
        </p:pic>
        <p:pic>
          <p:nvPicPr>
            <p:cNvPr id="30" name="图片 29"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62945" y="1839003"/>
              <a:ext cx="1676634" cy="1655544"/>
            </a:xfrm>
            <a:prstGeom prst="rect">
              <a:avLst/>
            </a:prstGeom>
          </p:spPr>
        </p:pic>
      </p:grpSp>
      <p:sp>
        <p:nvSpPr>
          <p:cNvPr id="41" name="TextBox 40"/>
          <p:cNvSpPr txBox="1"/>
          <p:nvPr/>
        </p:nvSpPr>
        <p:spPr>
          <a:xfrm>
            <a:off x="4542568" y="974298"/>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组件库</a:t>
            </a:r>
          </a:p>
        </p:txBody>
      </p:sp>
      <p:grpSp>
        <p:nvGrpSpPr>
          <p:cNvPr id="37" name="组合 36"/>
          <p:cNvGrpSpPr/>
          <p:nvPr/>
        </p:nvGrpSpPr>
        <p:grpSpPr>
          <a:xfrm>
            <a:off x="4644203" y="4004907"/>
            <a:ext cx="5584756" cy="1709436"/>
            <a:chOff x="4326557" y="3996524"/>
            <a:chExt cx="5584756" cy="1709436"/>
          </a:xfrm>
        </p:grpSpPr>
        <p:pic>
          <p:nvPicPr>
            <p:cNvPr id="35" name="图片 34"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26557" y="3996524"/>
              <a:ext cx="1670883" cy="1631798"/>
            </a:xfrm>
            <a:prstGeom prst="rect">
              <a:avLst/>
            </a:prstGeom>
          </p:spPr>
        </p:pic>
        <p:pic>
          <p:nvPicPr>
            <p:cNvPr id="36" name="图片 35"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2202" y="5296328"/>
              <a:ext cx="3839111" cy="409632"/>
            </a:xfrm>
            <a:prstGeom prst="rect">
              <a:avLst/>
            </a:prstGeom>
          </p:spPr>
        </p:pic>
      </p:grpSp>
      <p:sp>
        <p:nvSpPr>
          <p:cNvPr id="45" name="TextBox 44"/>
          <p:cNvSpPr txBox="1"/>
          <p:nvPr/>
        </p:nvSpPr>
        <p:spPr>
          <a:xfrm>
            <a:off x="641761" y="3876435"/>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Vue.js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学习推荐</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1" name="Picture 3" descr="C:\Users\yepanmeng\Desktop\u=2657539485,3858778876&amp;fm=58&amp;s=79428856C4B42831443E1ED10300D099.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084" y="4388817"/>
            <a:ext cx="1001083" cy="620506"/>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descr="屏幕剪辑"/>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4861" y="5214139"/>
            <a:ext cx="1095528" cy="476317"/>
          </a:xfrm>
          <a:prstGeom prst="rect">
            <a:avLst/>
          </a:prstGeom>
        </p:spPr>
      </p:pic>
      <p:sp>
        <p:nvSpPr>
          <p:cNvPr id="49" name="TextBox 48"/>
          <p:cNvSpPr txBox="1"/>
          <p:nvPr/>
        </p:nvSpPr>
        <p:spPr>
          <a:xfrm>
            <a:off x="2185650" y="4514404"/>
            <a:ext cx="1316671" cy="369332"/>
          </a:xfrm>
          <a:prstGeom prst="rect">
            <a:avLst/>
          </a:prstGeom>
          <a:noFill/>
        </p:spPr>
        <p:txBody>
          <a:bodyPr wrap="square" rtlCol="0">
            <a:spAutoFit/>
          </a:bodyPr>
          <a:lstStyle/>
          <a:p>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饿了么</a:t>
            </a:r>
            <a:r>
              <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rPr>
              <a:t>FED</a:t>
            </a:r>
            <a:endParaRPr lang="zh-CN" altLang="en-US"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2052" name="Picture 4" descr="C:\Users\yepanmeng\Desktop\u=3535468600,1962912170&amp;fm=58&amp;s=A2934326CC714803087AB743030050FA&amp;bpow=121&amp;bpoh=75.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6460" y="5098222"/>
            <a:ext cx="1007093" cy="624231"/>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2241091" y="5980565"/>
            <a:ext cx="1733167" cy="369332"/>
          </a:xfrm>
          <a:prstGeom prst="rect">
            <a:avLst/>
          </a:prstGeom>
        </p:spPr>
        <p:txBody>
          <a:bodyPr wrap="none">
            <a:spAutoFit/>
          </a:bodyPr>
          <a:lstStyle/>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egment</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fault</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3" name="图片 42" descr="屏幕剪辑"/>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9490" y="5842205"/>
            <a:ext cx="1686160" cy="571580"/>
          </a:xfrm>
          <a:prstGeom prst="rect">
            <a:avLst/>
          </a:prstGeom>
        </p:spPr>
      </p:pic>
    </p:spTree>
    <p:extLst>
      <p:ext uri="{BB962C8B-B14F-4D97-AF65-F5344CB8AC3E}">
        <p14:creationId xmlns:p14="http://schemas.microsoft.com/office/powerpoint/2010/main" val="2947239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1"/>
                                        </p:tgtEl>
                                        <p:attrNameLst>
                                          <p:attrName>style.visibility</p:attrName>
                                        </p:attrNameLst>
                                      </p:cBhvr>
                                      <p:to>
                                        <p:strVal val="visible"/>
                                      </p:to>
                                    </p:set>
                                    <p:animEffect transition="in" filter="fade">
                                      <p:cBhvr>
                                        <p:cTn id="42" dur="500"/>
                                        <p:tgtEl>
                                          <p:spTgt spid="20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52"/>
                                        </p:tgtEl>
                                        <p:attrNameLst>
                                          <p:attrName>style.visibility</p:attrName>
                                        </p:attrNameLst>
                                      </p:cBhvr>
                                      <p:to>
                                        <p:strVal val="visible"/>
                                      </p:to>
                                    </p:set>
                                    <p:animEffect transition="in" filter="fade">
                                      <p:cBhvr>
                                        <p:cTn id="57" dur="500"/>
                                        <p:tgtEl>
                                          <p:spTgt spid="20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1" grpId="0"/>
      <p:bldP spid="45" grpId="0"/>
      <p:bldP spid="49"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36185" y="231357"/>
            <a:ext cx="3422709" cy="461665"/>
          </a:xfrm>
          <a:prstGeom prst="rect">
            <a:avLst/>
          </a:prstGeom>
          <a:noFill/>
        </p:spPr>
        <p:txBody>
          <a:bodyPr wrap="square" rtlCol="0">
            <a:spAutoFit/>
          </a:bodyPr>
          <a:lstStyle/>
          <a:p>
            <a:r>
              <a:rPr lang="en-US" altLang="zh-CN" sz="2400" b="1" dirty="0" smtClean="0">
                <a:solidFill>
                  <a:srgbClr val="FF0000"/>
                </a:solidFill>
                <a:latin typeface="微软雅黑" panose="020B0503020204020204" pitchFamily="34" charset="-122"/>
                <a:ea typeface="微软雅黑" panose="020B0503020204020204" pitchFamily="34" charset="-122"/>
              </a:rPr>
              <a:t>Think More …</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grpSp>
        <p:nvGrpSpPr>
          <p:cNvPr id="28" name="组合 27"/>
          <p:cNvGrpSpPr/>
          <p:nvPr/>
        </p:nvGrpSpPr>
        <p:grpSpPr>
          <a:xfrm>
            <a:off x="1278096" y="1254834"/>
            <a:ext cx="9256527" cy="436598"/>
            <a:chOff x="753847" y="3259943"/>
            <a:chExt cx="9256527" cy="436598"/>
          </a:xfrm>
        </p:grpSpPr>
        <p:sp>
          <p:nvSpPr>
            <p:cNvPr id="29" name="TextBox 2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实例的生命周期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278096" y="2077904"/>
            <a:ext cx="9256527" cy="436598"/>
            <a:chOff x="753847" y="3259943"/>
            <a:chExt cx="9256527" cy="436598"/>
          </a:xfrm>
        </p:grpSpPr>
        <p:sp>
          <p:nvSpPr>
            <p:cNvPr id="33" name="TextBox 32"/>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 (Virtual DOM)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如何实现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有什么优势和劣势</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连接符 34"/>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278096" y="2900974"/>
            <a:ext cx="9256527" cy="436598"/>
            <a:chOff x="753847" y="3259943"/>
            <a:chExt cx="9256527" cy="436598"/>
          </a:xfrm>
        </p:grpSpPr>
        <p:sp>
          <p:nvSpPr>
            <p:cNvPr id="37" name="TextBox 36"/>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动态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渲染的任意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可能会非常危险，因为它很容易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导致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XSS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攻击？？？</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8"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连接符 38"/>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278096" y="3724044"/>
            <a:ext cx="9256527" cy="436598"/>
            <a:chOff x="753847" y="3259943"/>
            <a:chExt cx="9256527" cy="436598"/>
          </a:xfrm>
        </p:grpSpPr>
        <p:sp>
          <p:nvSpPr>
            <p:cNvPr id="41" name="TextBox 40"/>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当我们想要在数据变化响应时</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执行异步操作或开销较大的操作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应该用哪个属性</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2"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连接符 42"/>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278096" y="4547114"/>
            <a:ext cx="9256527" cy="436598"/>
            <a:chOff x="753847" y="3259943"/>
            <a:chExt cx="9256527" cy="436598"/>
          </a:xfrm>
        </p:grpSpPr>
        <p:sp>
          <p:nvSpPr>
            <p:cNvPr id="49" name="TextBox 4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所有</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组件实质上就是被扩展的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0"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接连接符 5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1278096" y="5370183"/>
            <a:ext cx="9256527" cy="436598"/>
            <a:chOff x="753847" y="3259943"/>
            <a:chExt cx="9256527" cy="436598"/>
          </a:xfrm>
        </p:grpSpPr>
        <p:sp>
          <p:nvSpPr>
            <p:cNvPr id="53" name="TextBox 52"/>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个组件共享状态的时候呢？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接连接符 54"/>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pic>
        <p:nvPicPr>
          <p:cNvPr id="5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24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58" name="直接连接符 57"/>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170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Thank You!</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0947794" y="6310141"/>
            <a:ext cx="822178" cy="253916"/>
          </a:xfrm>
          <a:prstGeom prst="rect">
            <a:avLst/>
          </a:prstGeom>
          <a:noFill/>
        </p:spPr>
        <p:txBody>
          <a:bodyPr wrap="square" rtlCol="0">
            <a:spAutoFit/>
          </a:bodyPr>
          <a:lstStyle/>
          <a:p>
            <a:r>
              <a:rPr lang="en-US" altLang="zh-CN" sz="1050" b="1" dirty="0" smtClean="0">
                <a:solidFill>
                  <a:schemeClr val="bg1">
                    <a:lumMod val="65000"/>
                  </a:schemeClr>
                </a:solidFill>
                <a:latin typeface="微软雅黑" panose="020B0503020204020204" pitchFamily="34" charset="-122"/>
                <a:ea typeface="微软雅黑" panose="020B0503020204020204" pitchFamily="34" charset="-122"/>
              </a:rPr>
              <a:t>By </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叶潘孟</a:t>
            </a:r>
            <a:endParaRPr lang="zh-CN" altLang="en-US" sz="105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flipH="1" flipV="1">
            <a:off x="11013586" y="6553072"/>
            <a:ext cx="756386"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6037943" y="5177164"/>
            <a:ext cx="6154058" cy="0"/>
          </a:xfrm>
          <a:prstGeom prst="line">
            <a:avLst/>
          </a:prstGeom>
          <a:ln/>
        </p:spPr>
        <p:style>
          <a:lnRef idx="3">
            <a:schemeClr val="accent3"/>
          </a:lnRef>
          <a:fillRef idx="0">
            <a:schemeClr val="accent3"/>
          </a:fillRef>
          <a:effectRef idx="2">
            <a:schemeClr val="accent3"/>
          </a:effectRef>
          <a:fontRef idx="minor">
            <a:schemeClr val="tx1"/>
          </a:fontRef>
        </p:style>
      </p:cxnSp>
      <p:sp>
        <p:nvSpPr>
          <p:cNvPr id="46" name="文本框 11"/>
          <p:cNvSpPr txBox="1"/>
          <p:nvPr/>
        </p:nvSpPr>
        <p:spPr>
          <a:xfrm>
            <a:off x="5933990" y="3994618"/>
            <a:ext cx="5079596" cy="923330"/>
          </a:xfrm>
          <a:prstGeom prst="rect">
            <a:avLst/>
          </a:prstGeom>
          <a:noFill/>
        </p:spPr>
        <p:txBody>
          <a:bodyPr wrap="none" rtlCol="0">
            <a:spAutoFit/>
          </a:bodyPr>
          <a:lstStyle/>
          <a:p>
            <a:r>
              <a:rPr lang="en-US" altLang="zh-CN" sz="5400" b="1" spc="-100" dirty="0" smtClean="0">
                <a:solidFill>
                  <a:schemeClr val="bg2">
                    <a:lumMod val="50000"/>
                  </a:schemeClr>
                </a:solidFill>
                <a:latin typeface="微软雅黑" panose="020B0503020204020204" pitchFamily="34" charset="-122"/>
                <a:ea typeface="微软雅黑" panose="020B0503020204020204" pitchFamily="34" charset="-122"/>
              </a:rPr>
              <a:t>THANK YOU</a:t>
            </a:r>
            <a:r>
              <a:rPr lang="zh-CN" altLang="en-US" sz="5400" b="1" spc="-100" dirty="0" smtClean="0">
                <a:solidFill>
                  <a:schemeClr val="bg2">
                    <a:lumMod val="50000"/>
                  </a:schemeClr>
                </a:solidFill>
                <a:latin typeface="微软雅黑" panose="020B0503020204020204" pitchFamily="34" charset="-122"/>
                <a:ea typeface="微软雅黑" panose="020B0503020204020204" pitchFamily="34" charset="-122"/>
              </a:rPr>
              <a:t>！</a:t>
            </a:r>
            <a:endParaRPr lang="zh-CN" altLang="en-US" sz="5400" b="1" spc="-1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7"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6144" y="4135970"/>
            <a:ext cx="534967" cy="53496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947794" y="6553073"/>
            <a:ext cx="926559" cy="253916"/>
          </a:xfrm>
          <a:prstGeom prst="rect">
            <a:avLst/>
          </a:prstGeom>
          <a:noFill/>
        </p:spPr>
        <p:txBody>
          <a:bodyPr wrap="square" rtlCol="0">
            <a:spAutoFit/>
          </a:bodyPr>
          <a:lstStyle/>
          <a:p>
            <a:r>
              <a:rPr lang="en-US" altLang="zh-CN" sz="1050" b="1" dirty="0" smtClean="0">
                <a:solidFill>
                  <a:schemeClr val="bg1">
                    <a:lumMod val="65000"/>
                  </a:schemeClr>
                </a:solidFill>
                <a:latin typeface="微软雅黑" panose="020B0503020204020204" pitchFamily="34" charset="-122"/>
                <a:ea typeface="微软雅黑" panose="020B0503020204020204" pitchFamily="34" charset="-122"/>
              </a:rPr>
              <a:t>2017/7/14</a:t>
            </a:r>
            <a:endParaRPr lang="zh-CN" altLang="en-US" sz="1050" b="1"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6193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Hello World!</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片 2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091" y="1178614"/>
            <a:ext cx="4848902" cy="4725060"/>
          </a:xfrm>
          <a:prstGeom prst="rect">
            <a:avLst/>
          </a:prstGeom>
        </p:spPr>
      </p:pic>
      <p:sp>
        <p:nvSpPr>
          <p:cNvPr id="25" name="TextBox 24"/>
          <p:cNvSpPr txBox="1"/>
          <p:nvPr/>
        </p:nvSpPr>
        <p:spPr>
          <a:xfrm>
            <a:off x="5788325" y="1514384"/>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引入依赖</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Vue.js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788325" y="23656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创建节点</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788325" y="32737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构造函数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创建一个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788325" y="4320771"/>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通过文本插值模板语法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绑定数据</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788325" y="5310770"/>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式数据（打开浏览器控制台）</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7" name="直接箭头连接符 26"/>
          <p:cNvCxnSpPr>
            <a:stCxn id="25" idx="1"/>
          </p:cNvCxnSpPr>
          <p:nvPr/>
        </p:nvCxnSpPr>
        <p:spPr>
          <a:xfrm flipH="1">
            <a:off x="5365630" y="1699050"/>
            <a:ext cx="422695" cy="3022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1" idx="1"/>
          </p:cNvCxnSpPr>
          <p:nvPr/>
        </p:nvCxnSpPr>
        <p:spPr>
          <a:xfrm flipH="1">
            <a:off x="2855343" y="2550292"/>
            <a:ext cx="2932982" cy="9908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1"/>
          </p:cNvCxnSpPr>
          <p:nvPr/>
        </p:nvCxnSpPr>
        <p:spPr>
          <a:xfrm flipH="1">
            <a:off x="3464653" y="3458392"/>
            <a:ext cx="2323672" cy="8623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3" idx="1"/>
          </p:cNvCxnSpPr>
          <p:nvPr/>
        </p:nvCxnSpPr>
        <p:spPr>
          <a:xfrm flipH="1" flipV="1">
            <a:off x="3674853" y="3821502"/>
            <a:ext cx="2113472" cy="6839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fill="hold"/>
                                        <p:tgtEl>
                                          <p:spTgt spid="34"/>
                                        </p:tgtEl>
                                        <p:attrNameLst>
                                          <p:attrName>ppt_x</p:attrName>
                                        </p:attrNameLst>
                                      </p:cBhvr>
                                      <p:tavLst>
                                        <p:tav tm="0">
                                          <p:val>
                                            <p:strVal val="#ppt_x"/>
                                          </p:val>
                                        </p:tav>
                                        <p:tav tm="100000">
                                          <p:val>
                                            <p:strVal val="#ppt_x"/>
                                          </p:val>
                                        </p:tav>
                                      </p:tavLst>
                                    </p:anim>
                                    <p:anim calcmode="lin" valueType="num">
                                      <p:cBhvr additive="base">
                                        <p:cTn id="5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p:bldP spid="32" grpId="0"/>
      <p:bldP spid="3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实例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3505" y="807673"/>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构造器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637093" y="1192393"/>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new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选项对象</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6" name="TextBox 25"/>
          <p:cNvSpPr txBox="1"/>
          <p:nvPr/>
        </p:nvSpPr>
        <p:spPr>
          <a:xfrm>
            <a:off x="643505" y="2284420"/>
            <a:ext cx="9649026" cy="1477328"/>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Vue.extend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扩展选项</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所有的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实例都将以预定义的扩展选项被创建</a:t>
            </a: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myComponentInstance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new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7" name="TextBox 26"/>
          <p:cNvSpPr txBox="1"/>
          <p:nvPr/>
        </p:nvSpPr>
        <p:spPr>
          <a:xfrm>
            <a:off x="643505" y="395060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属性和方法</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649287" y="4289159"/>
            <a:ext cx="9649026" cy="646331"/>
          </a:xfrm>
          <a:prstGeom prst="rect">
            <a:avLst/>
          </a:prstGeom>
          <a:solidFill>
            <a:schemeClr val="accent6">
              <a:lumMod val="20000"/>
              <a:lumOff val="80000"/>
            </a:schemeClr>
          </a:solidFill>
        </p:spPr>
        <p:txBody>
          <a:bodyPr wrap="square" rtlCol="0" anchor="ctr">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每个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实例都会</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代理</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对象里所有的</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只有这些被代理的属性是</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响应的</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。如果在实例创建之后添加新的属性到实例上，它不会触发视图</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更新。</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0" name="TextBox 29"/>
          <p:cNvSpPr txBox="1"/>
          <p:nvPr/>
        </p:nvSpPr>
        <p:spPr>
          <a:xfrm>
            <a:off x="649287" y="5064166"/>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.$data === data</a:t>
            </a: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document.getElementById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('example')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watch ... …</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75582" y="6171890"/>
            <a:ext cx="9256527" cy="436598"/>
            <a:chOff x="753847" y="3259943"/>
            <a:chExt cx="9256527" cy="436598"/>
          </a:xfrm>
        </p:grpSpPr>
        <p:sp>
          <p:nvSpPr>
            <p:cNvPr id="32" name="TextBox 31"/>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实例的生命周期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3"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6428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4</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44812" y="1102066"/>
            <a:ext cx="8929603"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使用了基于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的模板语法，允许开发者声明式地将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绑定至底层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实例的数据。所有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的模板都是合法的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，所以能被遵循规范的浏览器和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解析器解析。</a:t>
            </a:r>
          </a:p>
        </p:txBody>
      </p:sp>
      <p:sp>
        <p:nvSpPr>
          <p:cNvPr id="26" name="TextBox 25"/>
          <p:cNvSpPr txBox="1"/>
          <p:nvPr/>
        </p:nvSpPr>
        <p:spPr>
          <a:xfrm>
            <a:off x="544812" y="2558093"/>
            <a:ext cx="8929603" cy="646331"/>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在底层的实现上，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将模板编译成</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渲染函数。结合响应系统，在应用状态改变时，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能够智能地计算出重新渲染组件的</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最小代价</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并应用到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操作上。</a:t>
            </a:r>
          </a:p>
        </p:txBody>
      </p:sp>
      <p:grpSp>
        <p:nvGrpSpPr>
          <p:cNvPr id="30" name="组合 29"/>
          <p:cNvGrpSpPr/>
          <p:nvPr/>
        </p:nvGrpSpPr>
        <p:grpSpPr>
          <a:xfrm>
            <a:off x="693465" y="5403793"/>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 (Virtual DOM)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如何实现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有什么优势和劣势</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44812" y="3797421"/>
            <a:ext cx="8929603" cy="923330"/>
          </a:xfrm>
          <a:prstGeom prst="rect">
            <a:avLst/>
          </a:prstGeom>
          <a:noFill/>
        </p:spPr>
        <p:txBody>
          <a:bodyPr wrap="square" rtlCol="0">
            <a:spAutoFit/>
          </a:bodyPr>
          <a:lstStyle/>
          <a:p>
            <a:pPr algn="ct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1.0  </a:t>
            </a:r>
            <a:r>
              <a:rPr lang="en-US" altLang="zh-CN" sz="5400"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48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a:t>
            </a:r>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2</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.0  </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5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641517" y="3817156"/>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动态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渲染的任意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可能会非常危险，因为它很容易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导致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XSS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攻击？？？</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90415" y="84839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文本插值</a:t>
            </a:r>
          </a:p>
        </p:txBody>
      </p:sp>
      <p:sp>
        <p:nvSpPr>
          <p:cNvPr id="32" name="TextBox 31"/>
          <p:cNvSpPr txBox="1"/>
          <p:nvPr/>
        </p:nvSpPr>
        <p:spPr>
          <a:xfrm>
            <a:off x="586215" y="267331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纯</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插值</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08442"/>
            <a:ext cx="9248781" cy="1384995"/>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&lt;span&gt;Message: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p>
          <a:p>
            <a:r>
              <a:rPr lang="en-US" altLang="zh-CN" sz="2800" dirty="0">
                <a:solidFill>
                  <a:schemeClr val="tx1">
                    <a:lumMod val="65000"/>
                    <a:lumOff val="35000"/>
                  </a:schemeClr>
                </a:solidFill>
                <a:latin typeface="微软雅黑" panose="020B0503020204020204" pitchFamily="34" charset="-122"/>
              </a:rPr>
              <a:t>&lt;span </a:t>
            </a:r>
            <a:r>
              <a:rPr lang="en-US" altLang="zh-CN" sz="2800" dirty="0">
                <a:solidFill>
                  <a:srgbClr val="FF0000"/>
                </a:solidFill>
                <a:latin typeface="微软雅黑" panose="020B0503020204020204" pitchFamily="34" charset="-122"/>
              </a:rPr>
              <a:t>v-once</a:t>
            </a:r>
            <a:r>
              <a:rPr lang="en-US" altLang="zh-CN" sz="2800" dirty="0">
                <a:solidFill>
                  <a:schemeClr val="tx1">
                    <a:lumMod val="65000"/>
                    <a:lumOff val="35000"/>
                  </a:schemeClr>
                </a:solidFill>
                <a:latin typeface="微软雅黑" panose="020B0503020204020204" pitchFamily="34" charset="-122"/>
              </a:rPr>
              <a:t>&gt;This will never change: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endParaRPr lang="zh-CN" altLang="en-US" sz="2800" dirty="0">
              <a:solidFill>
                <a:schemeClr val="tx1">
                  <a:lumMod val="65000"/>
                  <a:lumOff val="35000"/>
                </a:schemeClr>
              </a:solidFill>
              <a:latin typeface="微软雅黑" panose="020B0503020204020204" pitchFamily="34" charset="-122"/>
            </a:endParaRPr>
          </a:p>
        </p:txBody>
      </p:sp>
      <p:sp>
        <p:nvSpPr>
          <p:cNvPr id="34" name="TextBox 33"/>
          <p:cNvSpPr txBox="1"/>
          <p:nvPr/>
        </p:nvSpPr>
        <p:spPr>
          <a:xfrm>
            <a:off x="632891" y="3044837"/>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&lt;div v-html="</a:t>
            </a:r>
            <a:r>
              <a:rPr lang="en-US" altLang="zh-CN" sz="2800" dirty="0" err="1">
                <a:solidFill>
                  <a:schemeClr val="tx1">
                    <a:lumMod val="65000"/>
                    <a:lumOff val="35000"/>
                  </a:schemeClr>
                </a:solidFill>
                <a:latin typeface="微软雅黑" panose="020B0503020204020204" pitchFamily="34" charset="-122"/>
              </a:rPr>
              <a:t>rawHtml</a:t>
            </a:r>
            <a:r>
              <a:rPr lang="en-US" altLang="zh-CN" sz="2800" dirty="0">
                <a:solidFill>
                  <a:schemeClr val="tx1">
                    <a:lumMod val="65000"/>
                    <a:lumOff val="35000"/>
                  </a:schemeClr>
                </a:solidFill>
                <a:latin typeface="微软雅黑" panose="020B0503020204020204" pitchFamily="34" charset="-122"/>
              </a:rPr>
              <a:t>"&gt;&lt;/div&gt;</a:t>
            </a:r>
            <a:endParaRPr lang="zh-CN" altLang="en-US" sz="2800" dirty="0">
              <a:solidFill>
                <a:schemeClr val="tx1">
                  <a:lumMod val="65000"/>
                  <a:lumOff val="35000"/>
                </a:schemeClr>
              </a:solidFill>
              <a:latin typeface="微软雅黑" panose="020B0503020204020204" pitchFamily="34" charset="-122"/>
            </a:endParaRPr>
          </a:p>
        </p:txBody>
      </p:sp>
      <p:sp>
        <p:nvSpPr>
          <p:cNvPr id="37" name="TextBox 36"/>
          <p:cNvSpPr txBox="1"/>
          <p:nvPr/>
        </p:nvSpPr>
        <p:spPr>
          <a:xfrm>
            <a:off x="615639" y="4479491"/>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表达式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645063" y="4874252"/>
            <a:ext cx="9248781" cy="1815882"/>
          </a:xfrm>
          <a:prstGeom prst="rect">
            <a:avLst/>
          </a:prstGeom>
          <a:solidFill>
            <a:schemeClr val="accent6">
              <a:lumMod val="20000"/>
              <a:lumOff val="80000"/>
            </a:schemeClr>
          </a:solidFill>
        </p:spPr>
        <p:txBody>
          <a:bodyPr wrap="square" rtlCol="0" anchor="ctr">
            <a:spAutoFit/>
          </a:bodyPr>
          <a:lstStyle/>
          <a:p>
            <a:r>
              <a:rPr lang="en-US" altLang="zh-CN" sz="2800" dirty="0" smtClean="0">
                <a:solidFill>
                  <a:schemeClr val="tx1">
                    <a:lumMod val="65000"/>
                    <a:lumOff val="35000"/>
                  </a:schemeClr>
                </a:solidFill>
                <a:latin typeface="微软雅黑" panose="020B0503020204020204" pitchFamily="34" charset="-122"/>
              </a:rPr>
              <a:t>{{ </a:t>
            </a:r>
            <a:r>
              <a:rPr lang="en-US" altLang="zh-CN" sz="2800" dirty="0">
                <a:solidFill>
                  <a:schemeClr val="tx1">
                    <a:lumMod val="65000"/>
                    <a:lumOff val="35000"/>
                  </a:schemeClr>
                </a:solidFill>
                <a:latin typeface="微软雅黑" panose="020B0503020204020204" pitchFamily="34" charset="-122"/>
              </a:rPr>
              <a:t>number + 1 }}</a:t>
            </a:r>
          </a:p>
          <a:p>
            <a:r>
              <a:rPr lang="en-US" altLang="zh-CN" sz="2800" dirty="0">
                <a:solidFill>
                  <a:schemeClr val="tx1">
                    <a:lumMod val="65000"/>
                    <a:lumOff val="35000"/>
                  </a:schemeClr>
                </a:solidFill>
                <a:latin typeface="微软雅黑" panose="020B0503020204020204" pitchFamily="34" charset="-122"/>
              </a:rPr>
              <a:t>{{ ok ? 'YES' : 'NO' }}</a:t>
            </a:r>
          </a:p>
          <a:p>
            <a:r>
              <a:rPr lang="en-US" altLang="zh-CN" sz="2800" dirty="0">
                <a:solidFill>
                  <a:schemeClr val="tx1">
                    <a:lumMod val="65000"/>
                    <a:lumOff val="35000"/>
                  </a:schemeClr>
                </a:solidFill>
                <a:latin typeface="微软雅黑" panose="020B0503020204020204" pitchFamily="34" charset="-122"/>
              </a:rPr>
              <a:t>{{ </a:t>
            </a:r>
            <a:r>
              <a:rPr lang="en-US" altLang="zh-CN" sz="2800" dirty="0" err="1">
                <a:solidFill>
                  <a:schemeClr val="tx1">
                    <a:lumMod val="65000"/>
                    <a:lumOff val="35000"/>
                  </a:schemeClr>
                </a:solidFill>
                <a:latin typeface="微软雅黑" panose="020B0503020204020204" pitchFamily="34" charset="-122"/>
              </a:rPr>
              <a:t>message.split</a:t>
            </a:r>
            <a:r>
              <a:rPr lang="en-US" altLang="zh-CN" sz="2800" dirty="0">
                <a:solidFill>
                  <a:schemeClr val="tx1">
                    <a:lumMod val="65000"/>
                    <a:lumOff val="35000"/>
                  </a:schemeClr>
                </a:solidFill>
                <a:latin typeface="微软雅黑" panose="020B0503020204020204" pitchFamily="34" charset="-122"/>
              </a:rPr>
              <a:t>('').reverse().join('') }}</a:t>
            </a:r>
          </a:p>
          <a:p>
            <a:r>
              <a:rPr lang="en-US" altLang="zh-CN" sz="2800" dirty="0">
                <a:solidFill>
                  <a:schemeClr val="tx1">
                    <a:lumMod val="65000"/>
                    <a:lumOff val="35000"/>
                  </a:schemeClr>
                </a:solidFill>
                <a:latin typeface="微软雅黑" panose="020B0503020204020204" pitchFamily="34" charset="-122"/>
              </a:rPr>
              <a:t>&lt;div </a:t>
            </a:r>
            <a:r>
              <a:rPr lang="en-US" altLang="zh-CN" sz="2800" dirty="0" err="1">
                <a:solidFill>
                  <a:schemeClr val="tx1">
                    <a:lumMod val="65000"/>
                    <a:lumOff val="35000"/>
                  </a:schemeClr>
                </a:solidFill>
                <a:latin typeface="微软雅黑" panose="020B0503020204020204" pitchFamily="34" charset="-122"/>
              </a:rPr>
              <a:t>v-bind:id</a:t>
            </a:r>
            <a:r>
              <a:rPr lang="en-US" altLang="zh-CN" sz="2800" dirty="0">
                <a:solidFill>
                  <a:schemeClr val="tx1">
                    <a:lumMod val="65000"/>
                    <a:lumOff val="35000"/>
                  </a:schemeClr>
                </a:solidFill>
                <a:latin typeface="微软雅黑" panose="020B0503020204020204" pitchFamily="34" charset="-122"/>
              </a:rPr>
              <a:t>="'list-' + id"&gt;&lt;/div</a:t>
            </a:r>
            <a:r>
              <a:rPr lang="en-US" altLang="zh-CN" sz="2800" dirty="0" smtClean="0">
                <a:solidFill>
                  <a:schemeClr val="tx1">
                    <a:lumMod val="65000"/>
                    <a:lumOff val="35000"/>
                  </a:schemeClr>
                </a:solidFill>
                <a:latin typeface="微软雅黑" panose="020B0503020204020204" pitchFamily="34" charset="-122"/>
              </a:rPr>
              <a:t>&gt;</a:t>
            </a:r>
            <a:endParaRPr lang="en-US" altLang="zh-CN" sz="28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3636330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21" grpId="0" animBg="1"/>
      <p:bldP spid="34" grpId="0" animBg="1"/>
      <p:bldP spid="37" grpId="0"/>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6</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指令</a:t>
            </a:r>
          </a:p>
        </p:txBody>
      </p:sp>
      <p:sp>
        <p:nvSpPr>
          <p:cNvPr id="21" name="TextBox 20"/>
          <p:cNvSpPr txBox="1"/>
          <p:nvPr/>
        </p:nvSpPr>
        <p:spPr>
          <a:xfrm>
            <a:off x="637091" y="1730422"/>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&lt;p v-if=“true"&gt;Now you see me.&lt;/p&gt;</a:t>
            </a:r>
          </a:p>
          <a:p>
            <a:r>
              <a:rPr lang="en-US" altLang="zh-CN" sz="2800" dirty="0">
                <a:solidFill>
                  <a:schemeClr val="tx1">
                    <a:lumMod val="65000"/>
                    <a:lumOff val="35000"/>
                  </a:schemeClr>
                </a:solidFill>
                <a:latin typeface="微软雅黑" panose="020B0503020204020204" pitchFamily="34" charset="-122"/>
              </a:rPr>
              <a:t>&lt;p v-else&gt;there is else.&lt;/p&gt;</a:t>
            </a:r>
            <a:endParaRPr lang="zh-CN" altLang="en-US" sz="2800" dirty="0">
              <a:solidFill>
                <a:schemeClr val="tx1">
                  <a:lumMod val="65000"/>
                  <a:lumOff val="35000"/>
                </a:schemeClr>
              </a:solidFill>
              <a:latin typeface="微软雅黑" panose="020B0503020204020204" pitchFamily="34" charset="-122"/>
            </a:endParaRPr>
          </a:p>
        </p:txBody>
      </p:sp>
      <p:sp>
        <p:nvSpPr>
          <p:cNvPr id="35" name="TextBox 34"/>
          <p:cNvSpPr txBox="1"/>
          <p:nvPr/>
        </p:nvSpPr>
        <p:spPr>
          <a:xfrm>
            <a:off x="590415" y="1346563"/>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v-if/v-else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条件判断</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51475" y="3297349"/>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&lt;li v-for="item in items"&gt;{{ </a:t>
            </a:r>
            <a:r>
              <a:rPr lang="en-US" altLang="zh-CN" sz="2800" dirty="0" err="1">
                <a:solidFill>
                  <a:schemeClr val="tx1">
                    <a:lumMod val="65000"/>
                    <a:lumOff val="35000"/>
                  </a:schemeClr>
                </a:solidFill>
                <a:latin typeface="微软雅黑" panose="020B0503020204020204" pitchFamily="34" charset="-122"/>
              </a:rPr>
              <a:t>item.message</a:t>
            </a:r>
            <a:r>
              <a:rPr lang="en-US" altLang="zh-CN" sz="2800" dirty="0">
                <a:solidFill>
                  <a:schemeClr val="tx1">
                    <a:lumMod val="65000"/>
                    <a:lumOff val="35000"/>
                  </a:schemeClr>
                </a:solidFill>
                <a:latin typeface="微软雅黑" panose="020B0503020204020204" pitchFamily="34" charset="-122"/>
              </a:rPr>
              <a:t> }}&lt;/li&gt;</a:t>
            </a:r>
          </a:p>
        </p:txBody>
      </p:sp>
      <p:sp>
        <p:nvSpPr>
          <p:cNvPr id="39" name="TextBox 38"/>
          <p:cNvSpPr txBox="1"/>
          <p:nvPr/>
        </p:nvSpPr>
        <p:spPr>
          <a:xfrm>
            <a:off x="604799" y="29223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v-for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列表渲染</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37089" y="4623013"/>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v-bind:href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 </a:t>
            </a:r>
            <a:r>
              <a:rPr lang="en-US" altLang="zh-CN" sz="2800" dirty="0" smtClean="0">
                <a:solidFill>
                  <a:schemeClr val="tx1">
                    <a:lumMod val="65000"/>
                    <a:lumOff val="35000"/>
                  </a:schemeClr>
                </a:solidFill>
                <a:latin typeface="微软雅黑" panose="020B0503020204020204" pitchFamily="34" charset="-122"/>
              </a:rPr>
              <a:t> &lt;</a:t>
            </a:r>
            <a:r>
              <a:rPr lang="en-US" altLang="zh-CN" sz="2800" dirty="0">
                <a:solidFill>
                  <a:schemeClr val="tx1">
                    <a:lumMod val="65000"/>
                    <a:lumOff val="35000"/>
                  </a:schemeClr>
                </a:solidFill>
                <a:latin typeface="微软雅黑" panose="020B0503020204020204" pitchFamily="34" charset="-122"/>
              </a:rPr>
              <a:t>a :</a:t>
            </a:r>
            <a:r>
              <a:rPr lang="en-US" altLang="zh-CN" sz="2800" dirty="0" err="1">
                <a:solidFill>
                  <a:schemeClr val="tx1">
                    <a:lumMod val="65000"/>
                    <a:lumOff val="35000"/>
                  </a:schemeClr>
                </a:solidFill>
                <a:latin typeface="微软雅黑" panose="020B0503020204020204" pitchFamily="34" charset="-122"/>
              </a:rPr>
              <a:t>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1" name="TextBox 40"/>
          <p:cNvSpPr txBox="1"/>
          <p:nvPr/>
        </p:nvSpPr>
        <p:spPr>
          <a:xfrm>
            <a:off x="590413" y="4216313"/>
            <a:ext cx="5655111"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v-bind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属性绑定（缩写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642847" y="5767610"/>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v-on:click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a:t>
            </a:r>
            <a:r>
              <a:rPr lang="en-US" altLang="zh-CN" sz="2800" dirty="0" smtClean="0">
                <a:solidFill>
                  <a:schemeClr val="tx1">
                    <a:lumMod val="65000"/>
                    <a:lumOff val="35000"/>
                  </a:schemeClr>
                </a:solidFill>
                <a:latin typeface="微软雅黑" panose="020B0503020204020204" pitchFamily="34" charset="-122"/>
              </a:rPr>
              <a:t>&gt;  &lt;</a:t>
            </a:r>
            <a:r>
              <a:rPr lang="en-US" altLang="zh-CN" sz="2800" dirty="0">
                <a:solidFill>
                  <a:schemeClr val="tx1">
                    <a:lumMod val="65000"/>
                    <a:lumOff val="35000"/>
                  </a:schemeClr>
                </a:solidFill>
                <a:latin typeface="微软雅黑" panose="020B0503020204020204" pitchFamily="34" charset="-122"/>
              </a:rPr>
              <a:t>a </a:t>
            </a:r>
            <a:r>
              <a:rPr lang="en-US" altLang="zh-CN" sz="2800" dirty="0" smtClean="0">
                <a:solidFill>
                  <a:schemeClr val="tx1">
                    <a:lumMod val="65000"/>
                    <a:lumOff val="35000"/>
                  </a:schemeClr>
                </a:solidFill>
                <a:latin typeface="微软雅黑" panose="020B0503020204020204" pitchFamily="34" charset="-122"/>
              </a:rPr>
              <a:t>@click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3" name="TextBox 42"/>
          <p:cNvSpPr txBox="1"/>
          <p:nvPr/>
        </p:nvSpPr>
        <p:spPr>
          <a:xfrm>
            <a:off x="596171" y="5455589"/>
            <a:ext cx="5778749"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v-on Dom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事件监听</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（缩写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35" grpId="0"/>
      <p:bldP spid="36" grpId="0" animBg="1"/>
      <p:bldP spid="39" grpId="0"/>
      <p:bldP spid="40" grpId="0" animBg="1"/>
      <p:bldP spid="41" grpId="0"/>
      <p:bldP spid="42"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7</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过滤器</a:t>
            </a:r>
          </a:p>
        </p:txBody>
      </p:sp>
      <p:sp>
        <p:nvSpPr>
          <p:cNvPr id="36" name="TextBox 35"/>
          <p:cNvSpPr txBox="1"/>
          <p:nvPr/>
        </p:nvSpPr>
        <p:spPr>
          <a:xfrm>
            <a:off x="248597" y="3275908"/>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 in mustaches --&gt;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filterB</a:t>
            </a:r>
            <a:r>
              <a:rPr lang="en-US" altLang="zh-CN" sz="2400" dirty="0">
                <a:solidFill>
                  <a:schemeClr val="tx1">
                    <a:lumMod val="65000"/>
                    <a:lumOff val="35000"/>
                  </a:schemeClr>
                </a:solidFill>
                <a:latin typeface="微软雅黑" panose="020B0503020204020204" pitchFamily="34" charset="-122"/>
              </a:rPr>
              <a:t> }}</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('arg1', arg2) }}</a:t>
            </a:r>
          </a:p>
          <a:p>
            <a:r>
              <a:rPr lang="en-US" altLang="zh-CN" sz="2400" dirty="0">
                <a:solidFill>
                  <a:schemeClr val="tx1">
                    <a:lumMod val="65000"/>
                    <a:lumOff val="35000"/>
                  </a:schemeClr>
                </a:solidFill>
                <a:latin typeface="微软雅黑" panose="020B0503020204020204" pitchFamily="34" charset="-122"/>
              </a:rPr>
              <a:t>&lt;!-- in v-bind --&gt;</a:t>
            </a:r>
          </a:p>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v-bind:id</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rawId</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a:t>
            </a:r>
            <a:r>
              <a:rPr lang="en-US" altLang="zh-CN" sz="2400" dirty="0" smtClean="0">
                <a:solidFill>
                  <a:schemeClr val="tx1">
                    <a:lumMod val="65000"/>
                    <a:lumOff val="35000"/>
                  </a:schemeClr>
                </a:solidFill>
                <a:latin typeface="微软雅黑" panose="020B0503020204020204" pitchFamily="34" charset="-122"/>
              </a:rPr>
              <a:t>&gt;</a:t>
            </a:r>
            <a:endParaRPr lang="en-US" altLang="zh-CN" sz="2400" dirty="0">
              <a:solidFill>
                <a:schemeClr val="tx1">
                  <a:lumMod val="65000"/>
                  <a:lumOff val="35000"/>
                </a:schemeClr>
              </a:solidFill>
              <a:latin typeface="微软雅黑" panose="020B0503020204020204" pitchFamily="34" charset="-122"/>
            </a:endParaRPr>
          </a:p>
        </p:txBody>
      </p:sp>
      <p:sp>
        <p:nvSpPr>
          <p:cNvPr id="33" name="TextBox 32"/>
          <p:cNvSpPr txBox="1"/>
          <p:nvPr/>
        </p:nvSpPr>
        <p:spPr>
          <a:xfrm>
            <a:off x="544812" y="1377341"/>
            <a:ext cx="9341058"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允许你自定义过滤器，可被用作一些常见的文本格式化。过滤器可以用在两个地方：</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mustache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插值和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v-bind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表达式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。过滤器应该被添加在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表达式的尾部，由“管道”符指示：</a:t>
            </a:r>
          </a:p>
        </p:txBody>
      </p:sp>
      <p:sp>
        <p:nvSpPr>
          <p:cNvPr id="34" name="TextBox 33"/>
          <p:cNvSpPr txBox="1"/>
          <p:nvPr/>
        </p:nvSpPr>
        <p:spPr>
          <a:xfrm>
            <a:off x="5463663" y="2352578"/>
            <a:ext cx="6410689" cy="3785652"/>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new Vue</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filters</a:t>
            </a:r>
            <a:r>
              <a:rPr lang="en-US" altLang="zh-CN" sz="2400" dirty="0">
                <a:solidFill>
                  <a:schemeClr val="tx1">
                    <a:lumMod val="65000"/>
                    <a:lumOff val="35000"/>
                  </a:schemeClr>
                </a:solidFill>
                <a:latin typeface="微软雅黑" panose="020B0503020204020204" pitchFamily="34" charset="-122"/>
              </a:rPr>
              <a:t>: {</a:t>
            </a: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filterA</a:t>
            </a:r>
            <a:r>
              <a:rPr lang="en-US" altLang="zh-CN" sz="2400" dirty="0" smtClean="0">
                <a:solidFill>
                  <a:schemeClr val="tx1">
                    <a:lumMod val="65000"/>
                    <a:lumOff val="35000"/>
                  </a:schemeClr>
                </a:solidFill>
                <a:latin typeface="微软雅黑" panose="020B0503020204020204" pitchFamily="34" charset="-122"/>
              </a:rPr>
              <a:t> : </a:t>
            </a:r>
            <a:r>
              <a:rPr lang="en-US" altLang="zh-CN" sz="2400" dirty="0">
                <a:solidFill>
                  <a:schemeClr val="tx1">
                    <a:lumMod val="65000"/>
                    <a:lumOff val="35000"/>
                  </a:schemeClr>
                </a:solidFill>
                <a:latin typeface="微软雅黑" panose="020B0503020204020204" pitchFamily="34" charset="-122"/>
              </a:rPr>
              <a:t>function (value) {</a:t>
            </a:r>
          </a:p>
          <a:p>
            <a:r>
              <a:rPr lang="en-US" altLang="zh-CN" sz="2400" dirty="0" smtClean="0">
                <a:solidFill>
                  <a:schemeClr val="tx1">
                    <a:lumMod val="65000"/>
                    <a:lumOff val="35000"/>
                  </a:schemeClr>
                </a:solidFill>
                <a:latin typeface="微软雅黑" panose="020B0503020204020204" pitchFamily="34" charset="-122"/>
              </a:rPr>
              <a:t>	if </a:t>
            </a:r>
            <a:r>
              <a:rPr lang="en-US" altLang="zh-CN" sz="2400" dirty="0">
                <a:solidFill>
                  <a:schemeClr val="tx1">
                    <a:lumMod val="65000"/>
                    <a:lumOff val="35000"/>
                  </a:schemeClr>
                </a:solidFill>
                <a:latin typeface="微软雅黑" panose="020B0503020204020204" pitchFamily="34" charset="-122"/>
              </a:rPr>
              <a:t>(!value) return </a:t>
            </a:r>
            <a:r>
              <a:rPr lang="en-US" altLang="zh-CN" sz="2400" dirty="0" smtClean="0">
                <a:solidFill>
                  <a:schemeClr val="tx1">
                    <a:lumMod val="65000"/>
                    <a:lumOff val="35000"/>
                  </a:schemeClr>
                </a:solidFill>
                <a:latin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smtClean="0">
                <a:solidFill>
                  <a:schemeClr val="tx1">
                    <a:lumMod val="65000"/>
                    <a:lumOff val="35000"/>
                  </a:schemeClr>
                </a:solidFill>
                <a:latin typeface="微软雅黑" panose="020B0503020204020204" pitchFamily="34" charset="-122"/>
              </a:rPr>
              <a:t>	value </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value.toString</a:t>
            </a:r>
            <a:r>
              <a:rPr lang="en-US" altLang="zh-CN" sz="2400" dirty="0">
                <a:solidFill>
                  <a:schemeClr val="tx1">
                    <a:lumMod val="65000"/>
                    <a:lumOff val="35000"/>
                  </a:schemeClr>
                </a:solidFill>
                <a:latin typeface="微软雅黑" panose="020B0503020204020204" pitchFamily="34" charset="-122"/>
              </a:rPr>
              <a:t>()</a:t>
            </a:r>
          </a:p>
          <a:p>
            <a:r>
              <a:rPr lang="en-US" altLang="zh-CN" sz="2400" dirty="0" smtClean="0">
                <a:solidFill>
                  <a:schemeClr val="tx1">
                    <a:lumMod val="65000"/>
                    <a:lumOff val="35000"/>
                  </a:schemeClr>
                </a:solidFill>
                <a:latin typeface="微软雅黑" panose="020B0503020204020204" pitchFamily="34" charset="-122"/>
              </a:rPr>
              <a:t>	return </a:t>
            </a:r>
            <a:r>
              <a:rPr lang="en-US" altLang="zh-CN" sz="2400" dirty="0">
                <a:solidFill>
                  <a:schemeClr val="tx1">
                    <a:lumMod val="65000"/>
                    <a:lumOff val="35000"/>
                  </a:schemeClr>
                </a:solidFill>
                <a:latin typeface="微软雅黑" panose="020B0503020204020204" pitchFamily="34" charset="-122"/>
              </a:rPr>
              <a:t>value. split(‘’).reverse().join(‘’)</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animBg="1"/>
      <p:bldP spid="33" grpId="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计算属性</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8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7091" y="86916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rPr>
              <a:t>&lt;div id="example"&gt;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p&gt;Original message: "{{ message }}"&lt;/p&gt;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p&gt;Computed reversed message: "{{ </a:t>
            </a:r>
            <a:r>
              <a:rPr lang="en-US" altLang="zh-CN" sz="2000" dirty="0" err="1">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}}"&lt;/p&gt;</a:t>
            </a:r>
          </a:p>
          <a:p>
            <a:r>
              <a:rPr lang="en-US" altLang="zh-CN" sz="2000" dirty="0">
                <a:solidFill>
                  <a:schemeClr val="tx1">
                    <a:lumMod val="65000"/>
                    <a:lumOff val="35000"/>
                  </a:schemeClr>
                </a:solidFill>
                <a:latin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ndParaRPr>
          </a:p>
        </p:txBody>
      </p:sp>
      <p:sp>
        <p:nvSpPr>
          <p:cNvPr id="34" name="TextBox 33"/>
          <p:cNvSpPr txBox="1"/>
          <p:nvPr/>
        </p:nvSpPr>
        <p:spPr>
          <a:xfrm>
            <a:off x="637091" y="2305345"/>
            <a:ext cx="6724408" cy="3785652"/>
          </a:xfrm>
          <a:prstGeom prst="rect">
            <a:avLst/>
          </a:prstGeom>
          <a:solidFill>
            <a:schemeClr val="accent6">
              <a:lumMod val="20000"/>
              <a:lumOff val="80000"/>
            </a:schemeClr>
          </a:solidFill>
        </p:spPr>
        <p:txBody>
          <a:bodyPr wrap="square" rtlCol="0" anchor="ctr">
            <a:spAutoFit/>
          </a:bodyPr>
          <a:lstStyle/>
          <a:p>
            <a:r>
              <a:rPr lang="en-US" altLang="zh-CN" sz="2000" dirty="0" smtClean="0">
                <a:solidFill>
                  <a:schemeClr val="tx1">
                    <a:lumMod val="65000"/>
                    <a:lumOff val="35000"/>
                  </a:schemeClr>
                </a:solidFill>
                <a:latin typeface="微软雅黑" panose="020B0503020204020204" pitchFamily="34" charset="-122"/>
              </a:rPr>
              <a:t>new </a:t>
            </a:r>
            <a:r>
              <a:rPr lang="en-US" altLang="zh-CN" sz="2000" dirty="0">
                <a:solidFill>
                  <a:schemeClr val="tx1">
                    <a:lumMod val="65000"/>
                    <a:lumOff val="35000"/>
                  </a:schemeClr>
                </a:solidFill>
                <a:latin typeface="微软雅黑" panose="020B0503020204020204" pitchFamily="34" charset="-122"/>
              </a:rPr>
              <a:t>Vue({</a:t>
            </a:r>
          </a:p>
          <a:p>
            <a:pPr lvl="1"/>
            <a:r>
              <a:rPr lang="en-US" altLang="zh-CN" sz="2000" dirty="0">
                <a:solidFill>
                  <a:schemeClr val="tx1">
                    <a:lumMod val="65000"/>
                    <a:lumOff val="35000"/>
                  </a:schemeClr>
                </a:solidFill>
                <a:latin typeface="微软雅黑" panose="020B0503020204020204" pitchFamily="34" charset="-122"/>
              </a:rPr>
              <a:t>el: '#example',</a:t>
            </a:r>
          </a:p>
          <a:p>
            <a:pPr lvl="1"/>
            <a:r>
              <a:rPr lang="en-US" altLang="zh-CN" sz="2000" dirty="0">
                <a:solidFill>
                  <a:schemeClr val="tx1">
                    <a:lumMod val="65000"/>
                    <a:lumOff val="35000"/>
                  </a:schemeClr>
                </a:solidFill>
                <a:latin typeface="微软雅黑" panose="020B0503020204020204" pitchFamily="34" charset="-122"/>
              </a:rPr>
              <a:t>data: {</a:t>
            </a:r>
          </a:p>
          <a:p>
            <a:pPr lvl="1"/>
            <a:r>
              <a:rPr lang="en-US" altLang="zh-CN" sz="2000" dirty="0" smtClean="0">
                <a:solidFill>
                  <a:schemeClr val="tx1">
                    <a:lumMod val="65000"/>
                    <a:lumOff val="35000"/>
                  </a:schemeClr>
                </a:solidFill>
                <a:latin typeface="微软雅黑" panose="020B0503020204020204" pitchFamily="34" charset="-122"/>
              </a:rPr>
              <a:t>	message</a:t>
            </a:r>
            <a:r>
              <a:rPr lang="en-US" altLang="zh-CN" sz="2000" dirty="0">
                <a:solidFill>
                  <a:schemeClr val="tx1">
                    <a:lumMod val="65000"/>
                    <a:lumOff val="35000"/>
                  </a:schemeClr>
                </a:solidFill>
                <a:latin typeface="微软雅黑" panose="020B0503020204020204" pitchFamily="34" charset="-122"/>
              </a:rPr>
              <a:t>: 'Hello'</a:t>
            </a:r>
          </a:p>
          <a:p>
            <a:pPr lvl="1"/>
            <a:r>
              <a:rPr lang="en-US" altLang="zh-CN" sz="2000" dirty="0">
                <a:solidFill>
                  <a:schemeClr val="tx1">
                    <a:lumMod val="65000"/>
                    <a:lumOff val="35000"/>
                  </a:schemeClr>
                </a:solidFill>
                <a:latin typeface="微软雅黑" panose="020B0503020204020204" pitchFamily="34" charset="-122"/>
              </a:rPr>
              <a:t>},</a:t>
            </a:r>
          </a:p>
          <a:p>
            <a:pPr lvl="1"/>
            <a:r>
              <a:rPr lang="en-US" altLang="zh-CN" sz="2000" dirty="0">
                <a:solidFill>
                  <a:schemeClr val="tx1">
                    <a:lumMod val="65000"/>
                    <a:lumOff val="35000"/>
                  </a:schemeClr>
                </a:solidFill>
                <a:latin typeface="微软雅黑" panose="020B0503020204020204" pitchFamily="34" charset="-122"/>
              </a:rPr>
              <a:t>computed: {</a:t>
            </a:r>
          </a:p>
          <a:p>
            <a:pPr lvl="1"/>
            <a:r>
              <a:rPr lang="en-US" altLang="zh-CN" sz="2000" dirty="0" smtClean="0">
                <a:solidFill>
                  <a:schemeClr val="tx1">
                    <a:lumMod val="65000"/>
                    <a:lumOff val="35000"/>
                  </a:schemeClr>
                </a:solidFill>
                <a:latin typeface="微软雅黑" panose="020B0503020204020204" pitchFamily="34" charset="-122"/>
              </a:rPr>
              <a:t>	</a:t>
            </a:r>
            <a:r>
              <a:rPr lang="en-US" altLang="zh-CN" sz="2000" dirty="0" err="1" smtClean="0">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function () {</a:t>
            </a:r>
          </a:p>
          <a:p>
            <a:pPr lvl="1"/>
            <a:r>
              <a:rPr lang="en-US" altLang="zh-CN" sz="2000" dirty="0" smtClean="0">
                <a:solidFill>
                  <a:schemeClr val="tx1">
                    <a:lumMod val="65000"/>
                    <a:lumOff val="35000"/>
                  </a:schemeClr>
                </a:solidFill>
                <a:latin typeface="微软雅黑" panose="020B0503020204020204" pitchFamily="34" charset="-122"/>
              </a:rPr>
              <a:t>		return </a:t>
            </a:r>
            <a:r>
              <a:rPr lang="en-US" altLang="zh-CN" sz="2000" dirty="0" err="1">
                <a:solidFill>
                  <a:schemeClr val="tx1">
                    <a:lumMod val="65000"/>
                    <a:lumOff val="35000"/>
                  </a:schemeClr>
                </a:solidFill>
                <a:latin typeface="微软雅黑" panose="020B0503020204020204" pitchFamily="34" charset="-122"/>
              </a:rPr>
              <a:t>this.message.split</a:t>
            </a:r>
            <a:r>
              <a:rPr lang="en-US" altLang="zh-CN" sz="2000" dirty="0">
                <a:solidFill>
                  <a:schemeClr val="tx1">
                    <a:lumMod val="65000"/>
                    <a:lumOff val="35000"/>
                  </a:schemeClr>
                </a:solidFill>
                <a:latin typeface="微软雅黑" panose="020B0503020204020204" pitchFamily="34" charset="-122"/>
              </a:rPr>
              <a:t>('').reverse().join('')</a:t>
            </a:r>
          </a:p>
          <a:p>
            <a:pPr lvl="1"/>
            <a:r>
              <a:rPr lang="en-US" altLang="zh-CN" sz="2000" dirty="0" smtClean="0">
                <a:solidFill>
                  <a:schemeClr val="tx1">
                    <a:lumMod val="65000"/>
                    <a:lumOff val="35000"/>
                  </a:schemeClr>
                </a:solidFill>
                <a:latin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ndParaRPr>
          </a:p>
          <a:p>
            <a:pPr lvl="1"/>
            <a:r>
              <a:rPr lang="en-US" altLang="zh-CN" sz="2000" dirty="0">
                <a:solidFill>
                  <a:schemeClr val="tx1">
                    <a:lumMod val="65000"/>
                    <a:lumOff val="35000"/>
                  </a:schemeClr>
                </a:solidFill>
                <a:latin typeface="微软雅黑" panose="020B0503020204020204" pitchFamily="34" charset="-122"/>
              </a:rPr>
              <a:t>}</a:t>
            </a:r>
          </a:p>
          <a:p>
            <a:r>
              <a:rPr lang="en-US" altLang="zh-CN" sz="2000" dirty="0">
                <a:solidFill>
                  <a:schemeClr val="tx1">
                    <a:lumMod val="65000"/>
                    <a:lumOff val="35000"/>
                  </a:schemeClr>
                </a:solidFill>
                <a:latin typeface="微软雅黑" panose="020B0503020204020204" pitchFamily="34" charset="-122"/>
              </a:rPr>
              <a:t>})</a:t>
            </a:r>
            <a:endParaRPr lang="en-US" altLang="zh-CN" sz="2000" dirty="0">
              <a:solidFill>
                <a:schemeClr val="tx1">
                  <a:lumMod val="65000"/>
                  <a:lumOff val="35000"/>
                </a:schemeClr>
              </a:solidFill>
              <a:effectLst/>
              <a:latin typeface="微软雅黑" panose="020B0503020204020204" pitchFamily="34" charset="-122"/>
            </a:endParaRPr>
          </a:p>
        </p:txBody>
      </p:sp>
      <p:cxnSp>
        <p:nvCxnSpPr>
          <p:cNvPr id="3" name="直线箭头连接符 2"/>
          <p:cNvCxnSpPr/>
          <p:nvPr/>
        </p:nvCxnSpPr>
        <p:spPr>
          <a:xfrm flipV="1">
            <a:off x="3408183" y="1885387"/>
            <a:ext cx="2631384" cy="2344747"/>
          </a:xfrm>
          <a:prstGeom prst="straightConnector1">
            <a:avLst/>
          </a:prstGeom>
          <a:ln>
            <a:solidFill>
              <a:srgbClr val="FF0000"/>
            </a:solidFill>
            <a:headEnd type="triangle"/>
            <a:tailEnd type="triangle"/>
          </a:ln>
        </p:spPr>
        <p:style>
          <a:lnRef idx="2">
            <a:schemeClr val="dk1"/>
          </a:lnRef>
          <a:fillRef idx="0">
            <a:schemeClr val="dk1"/>
          </a:fillRef>
          <a:effectRef idx="1">
            <a:schemeClr val="dk1"/>
          </a:effectRef>
          <a:fontRef idx="minor">
            <a:schemeClr val="tx1"/>
          </a:fontRef>
        </p:style>
      </p:cxnSp>
      <p:sp>
        <p:nvSpPr>
          <p:cNvPr id="21" name="矩形 20"/>
          <p:cNvSpPr/>
          <p:nvPr/>
        </p:nvSpPr>
        <p:spPr>
          <a:xfrm>
            <a:off x="7361499" y="2780535"/>
            <a:ext cx="4114185" cy="3139321"/>
          </a:xfrm>
          <a:prstGeom prst="rect">
            <a:avLst/>
          </a:prstGeom>
        </p:spPr>
        <p:txBody>
          <a:bodyPr wrap="square">
            <a:spAutoFit/>
          </a:bodyPr>
          <a:lstStyle/>
          <a:p>
            <a:pPr marL="285750" indent="-285750">
              <a:buFontTx/>
              <a:buChar char="-"/>
            </a:pPr>
            <a:r>
              <a:rPr lang="zh-CN" altLang="en-US" dirty="0" smtClean="0">
                <a:solidFill>
                  <a:srgbClr val="34495E"/>
                </a:solidFill>
                <a:latin typeface="Microsoft YaHei" charset="-122"/>
                <a:ea typeface="Microsoft YaHei" charset="-122"/>
                <a:cs typeface="Microsoft YaHei" charset="-122"/>
              </a:rPr>
              <a:t>可以像</a:t>
            </a:r>
            <a:r>
              <a:rPr lang="zh-CN" altLang="en-US" dirty="0">
                <a:solidFill>
                  <a:srgbClr val="34495E"/>
                </a:solidFill>
                <a:latin typeface="Microsoft YaHei" charset="-122"/>
                <a:ea typeface="Microsoft YaHei" charset="-122"/>
                <a:cs typeface="Microsoft YaHei" charset="-122"/>
              </a:rPr>
              <a:t>绑定普通属性一样在模板中绑定计算属性。 </a:t>
            </a:r>
            <a:endParaRPr lang="en-US" altLang="zh-CN" dirty="0" smtClean="0">
              <a:solidFill>
                <a:srgbClr val="34495E"/>
              </a:solidFill>
              <a:latin typeface="Microsoft YaHei" charset="-122"/>
              <a:ea typeface="Microsoft YaHei" charset="-122"/>
              <a:cs typeface="Microsoft YaHei" charset="-122"/>
            </a:endParaRPr>
          </a:p>
          <a:p>
            <a:pPr marL="285750" indent="-285750">
              <a:buFontTx/>
              <a:buChar char="-"/>
            </a:pPr>
            <a:r>
              <a:rPr lang="zh-CN" altLang="en-US" dirty="0" smtClean="0">
                <a:solidFill>
                  <a:srgbClr val="34495E"/>
                </a:solidFill>
                <a:latin typeface="Microsoft YaHei" charset="-122"/>
                <a:ea typeface="Microsoft YaHei" charset="-122"/>
                <a:cs typeface="Microsoft YaHei" charset="-122"/>
              </a:rPr>
              <a:t> </a:t>
            </a:r>
            <a:r>
              <a:rPr lang="en-US" altLang="zh-CN" dirty="0" err="1" smtClean="0">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依赖于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，因此当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发生改变时，所有依赖于 </a:t>
            </a:r>
            <a:r>
              <a:rPr lang="en-US" altLang="zh-CN" dirty="0" err="1">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的绑定也会更新</a:t>
            </a:r>
            <a:r>
              <a:rPr lang="zh-CN" altLang="en-US" dirty="0" smtClean="0">
                <a:solidFill>
                  <a:srgbClr val="34495E"/>
                </a:solidFill>
                <a:latin typeface="Microsoft YaHei" charset="-122"/>
                <a:ea typeface="Microsoft YaHei" charset="-122"/>
                <a:cs typeface="Microsoft YaHei" charset="-122"/>
              </a:rPr>
              <a:t>。</a:t>
            </a:r>
            <a:endParaRPr lang="en-US" altLang="zh-CN" dirty="0">
              <a:solidFill>
                <a:srgbClr val="34495E"/>
              </a:solidFill>
              <a:latin typeface="Microsoft YaHei" charset="-122"/>
              <a:ea typeface="Microsoft YaHei" charset="-122"/>
              <a:cs typeface="Microsoft YaHei" charset="-122"/>
            </a:endParaRPr>
          </a:p>
          <a:p>
            <a:pPr marL="285750" indent="-285750">
              <a:buFontTx/>
              <a:buChar char="-"/>
            </a:pPr>
            <a:r>
              <a:rPr lang="zh-CN" altLang="en-US" dirty="0">
                <a:solidFill>
                  <a:srgbClr val="34495E"/>
                </a:solidFill>
                <a:latin typeface="Microsoft YaHei" charset="-122"/>
                <a:ea typeface="Microsoft YaHei" charset="-122"/>
                <a:cs typeface="Microsoft YaHei" charset="-122"/>
              </a:rPr>
              <a:t>计算属性 </a:t>
            </a:r>
            <a:r>
              <a:rPr lang="en-US" altLang="zh-CN" dirty="0">
                <a:solidFill>
                  <a:srgbClr val="34495E"/>
                </a:solidFill>
                <a:latin typeface="Microsoft YaHei" charset="-122"/>
                <a:ea typeface="Microsoft YaHei" charset="-122"/>
                <a:cs typeface="Microsoft YaHei" charset="-122"/>
              </a:rPr>
              <a:t>vs Methods</a:t>
            </a:r>
          </a:p>
          <a:p>
            <a:pPr marL="285750" indent="-285750">
              <a:buFontTx/>
              <a:buChar char="-"/>
            </a:pPr>
            <a:r>
              <a:rPr lang="en-US" altLang="zh-CN" dirty="0">
                <a:solidFill>
                  <a:srgbClr val="34495E"/>
                </a:solidFill>
                <a:latin typeface="Microsoft YaHei" charset="-122"/>
                <a:ea typeface="Microsoft YaHei" charset="-122"/>
                <a:cs typeface="Microsoft YaHei" charset="-122"/>
              </a:rPr>
              <a:t>Computed </a:t>
            </a:r>
            <a:r>
              <a:rPr lang="zh-CN" altLang="en-US" dirty="0">
                <a:solidFill>
                  <a:srgbClr val="34495E"/>
                </a:solidFill>
                <a:latin typeface="Microsoft YaHei" charset="-122"/>
                <a:ea typeface="Microsoft YaHei" charset="-122"/>
                <a:cs typeface="Microsoft YaHei" charset="-122"/>
              </a:rPr>
              <a:t>属性 </a:t>
            </a:r>
            <a:r>
              <a:rPr lang="en-US" altLang="zh-CN" dirty="0">
                <a:solidFill>
                  <a:srgbClr val="34495E"/>
                </a:solidFill>
                <a:latin typeface="Microsoft YaHei" charset="-122"/>
                <a:ea typeface="Microsoft YaHei" charset="-122"/>
                <a:cs typeface="Microsoft YaHei" charset="-122"/>
              </a:rPr>
              <a:t>vs Watched </a:t>
            </a:r>
            <a:r>
              <a:rPr lang="zh-CN" altLang="en-US" dirty="0">
                <a:solidFill>
                  <a:srgbClr val="34495E"/>
                </a:solidFill>
                <a:latin typeface="Microsoft YaHei" charset="-122"/>
                <a:ea typeface="Microsoft YaHei" charset="-122"/>
                <a:cs typeface="Microsoft YaHei" charset="-122"/>
              </a:rPr>
              <a:t>属性</a:t>
            </a:r>
            <a:endParaRPr lang="en-US" altLang="zh-CN" dirty="0">
              <a:solidFill>
                <a:srgbClr val="34495E"/>
              </a:solidFill>
              <a:latin typeface="Microsoft YaHei" charset="-122"/>
              <a:ea typeface="Microsoft YaHei" charset="-122"/>
              <a:cs typeface="Microsoft YaHei" charset="-122"/>
              <a:hlinkClick r:id="rId4"/>
            </a:endParaRPr>
          </a:p>
          <a:p>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latin typeface="Microsoft YaHei" charset="-122"/>
              <a:ea typeface="Microsoft YaHei" charset="-122"/>
              <a:cs typeface="Microsoft YaHei" charset="-122"/>
            </a:endParaRPr>
          </a:p>
        </p:txBody>
      </p:sp>
      <p:grpSp>
        <p:nvGrpSpPr>
          <p:cNvPr id="28" name="组合 27"/>
          <p:cNvGrpSpPr/>
          <p:nvPr/>
        </p:nvGrpSpPr>
        <p:grpSpPr>
          <a:xfrm>
            <a:off x="656995" y="6190182"/>
            <a:ext cx="9256527" cy="436598"/>
            <a:chOff x="753847" y="3259943"/>
            <a:chExt cx="9256527" cy="436598"/>
          </a:xfrm>
        </p:grpSpPr>
        <p:sp>
          <p:nvSpPr>
            <p:cNvPr id="29" name="TextBox 2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当我们想要在数据变化响应时</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执行异步操作或开销较大的操作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应该用哪个属性</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Picture 2" descr="C:\Users\yepanmeng\Desktop\logo.png"/>
            <p:cNvPicPr>
              <a:picLocks noChangeAspect="1" noChangeArrowheads="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532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3309</TotalTime>
  <Words>1981</Words>
  <Application>Microsoft Office PowerPoint</Application>
  <PresentationFormat>自定义</PresentationFormat>
  <Paragraphs>435</Paragraphs>
  <Slides>26</Slides>
  <Notes>7</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AutoBVT</cp:lastModifiedBy>
  <cp:revision>486</cp:revision>
  <dcterms:created xsi:type="dcterms:W3CDTF">2017-04-23T15:06:45Z</dcterms:created>
  <dcterms:modified xsi:type="dcterms:W3CDTF">2017-07-14T09:05:32Z</dcterms:modified>
</cp:coreProperties>
</file>