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30"/>
  </p:notesMasterIdLst>
  <p:handoutMasterIdLst>
    <p:handoutMasterId r:id="rId31"/>
  </p:handoutMasterIdLst>
  <p:sldIdLst>
    <p:sldId id="287" r:id="rId2"/>
    <p:sldId id="260" r:id="rId3"/>
    <p:sldId id="286" r:id="rId4"/>
    <p:sldId id="285" r:id="rId5"/>
    <p:sldId id="261" r:id="rId6"/>
    <p:sldId id="262" r:id="rId7"/>
    <p:sldId id="263" r:id="rId8"/>
    <p:sldId id="267" r:id="rId9"/>
    <p:sldId id="268" r:id="rId10"/>
    <p:sldId id="269" r:id="rId11"/>
    <p:sldId id="270" r:id="rId12"/>
    <p:sldId id="266" r:id="rId13"/>
    <p:sldId id="271" r:id="rId14"/>
    <p:sldId id="272" r:id="rId15"/>
    <p:sldId id="275" r:id="rId16"/>
    <p:sldId id="273" r:id="rId17"/>
    <p:sldId id="276" r:id="rId18"/>
    <p:sldId id="274" r:id="rId19"/>
    <p:sldId id="264" r:id="rId20"/>
    <p:sldId id="277" r:id="rId21"/>
    <p:sldId id="279" r:id="rId22"/>
    <p:sldId id="278" r:id="rId23"/>
    <p:sldId id="265" r:id="rId24"/>
    <p:sldId id="281" r:id="rId25"/>
    <p:sldId id="280" r:id="rId26"/>
    <p:sldId id="282" r:id="rId27"/>
    <p:sldId id="284" r:id="rId28"/>
    <p:sldId id="283"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pos="3840" userDrawn="1">
          <p15:clr>
            <a:srgbClr val="A4A3A4"/>
          </p15:clr>
        </p15:guide>
        <p15:guide id="2" orient="horz" pos="216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2A24"/>
    <a:srgbClr val="474F53"/>
    <a:srgbClr val="808080"/>
    <a:srgbClr val="0079BF"/>
    <a:srgbClr val="EDEFF0"/>
    <a:srgbClr val="40382F"/>
    <a:srgbClr val="026BAC"/>
    <a:srgbClr val="CD5A91"/>
    <a:srgbClr val="B04632"/>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59" autoAdjust="0"/>
    <p:restoredTop sz="95205" autoAdjust="0"/>
  </p:normalViewPr>
  <p:slideViewPr>
    <p:cSldViewPr snapToGrid="0" showGuides="1">
      <p:cViewPr>
        <p:scale>
          <a:sx n="110" d="100"/>
          <a:sy n="110" d="100"/>
        </p:scale>
        <p:origin x="-594" y="-4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51" d="100"/>
          <a:sy n="51" d="100"/>
        </p:scale>
        <p:origin x="2886" y="90"/>
      </p:cViewPr>
      <p:guideLst/>
    </p:cSldViewPr>
  </p:notesViewPr>
  <p:gridSpacing cx="180023" cy="180023"/>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1BAF5D-4EE4-418E-BA9B-9FDB4E531908}" type="doc">
      <dgm:prSet loTypeId="urn:microsoft.com/office/officeart/2005/8/layout/cycle1" loCatId="cycle" qsTypeId="urn:microsoft.com/office/officeart/2005/8/quickstyle/simple1" qsCatId="simple" csTypeId="urn:microsoft.com/office/officeart/2005/8/colors/accent3_5" csCatId="accent3" phldr="1"/>
      <dgm:spPr/>
      <dgm:t>
        <a:bodyPr/>
        <a:lstStyle/>
        <a:p>
          <a:endParaRPr lang="zh-CN" altLang="en-US"/>
        </a:p>
      </dgm:t>
    </dgm:pt>
    <dgm:pt modelId="{0F5E696C-CCE9-46F3-BF9A-11ED9B6B8233}">
      <dgm:prSet phldrT="[文本]" custT="1"/>
      <dgm:spPr/>
      <dgm:t>
        <a:bodyPr/>
        <a:lstStyle/>
        <a:p>
          <a:r>
            <a:rPr lang="zh-CN" altLang="en-US" sz="2800" b="1" kern="1200" dirty="0" smtClean="0">
              <a:solidFill>
                <a:schemeClr val="bg2">
                  <a:lumMod val="50000"/>
                </a:schemeClr>
              </a:solidFill>
              <a:latin typeface="微软雅黑" panose="020B0503020204020204" pitchFamily="34" charset="-122"/>
              <a:ea typeface="微软雅黑" panose="020B0503020204020204" pitchFamily="34" charset="-122"/>
              <a:cs typeface="+mn-cs"/>
            </a:rPr>
            <a:t>重构</a:t>
          </a:r>
          <a:endParaRPr lang="zh-CN" altLang="en-US" sz="2800" b="1" kern="1200" dirty="0">
            <a:solidFill>
              <a:schemeClr val="bg2">
                <a:lumMod val="50000"/>
              </a:schemeClr>
            </a:solidFill>
            <a:latin typeface="微软雅黑" panose="020B0503020204020204" pitchFamily="34" charset="-122"/>
            <a:ea typeface="微软雅黑" panose="020B0503020204020204" pitchFamily="34" charset="-122"/>
            <a:cs typeface="+mn-cs"/>
          </a:endParaRPr>
        </a:p>
      </dgm:t>
    </dgm:pt>
    <dgm:pt modelId="{E7688E68-B150-46A9-9EB0-F20FA1F98237}" type="parTrans" cxnId="{1ED148B7-C9DA-4E98-A95B-2EDB688EA26B}">
      <dgm:prSet/>
      <dgm:spPr/>
      <dgm:t>
        <a:bodyPr/>
        <a:lstStyle/>
        <a:p>
          <a:endParaRPr lang="zh-CN" altLang="en-US"/>
        </a:p>
      </dgm:t>
    </dgm:pt>
    <dgm:pt modelId="{C529D13B-E28B-4ACF-B28B-42DAA0F54BDE}" type="sibTrans" cxnId="{1ED148B7-C9DA-4E98-A95B-2EDB688EA26B}">
      <dgm:prSet/>
      <dgm:spPr/>
      <dgm:t>
        <a:bodyPr/>
        <a:lstStyle/>
        <a:p>
          <a:endParaRPr lang="zh-CN" altLang="en-US"/>
        </a:p>
      </dgm:t>
    </dgm:pt>
    <dgm:pt modelId="{1C60CE69-0D63-45AB-A15F-4B41DB9CA262}">
      <dgm:prSet phldrT="[文本]" custT="1"/>
      <dgm:spPr/>
      <dgm:t>
        <a:bodyPr/>
        <a:lstStyle/>
        <a:p>
          <a:r>
            <a:rPr lang="zh-CN" altLang="en-US" sz="2800" b="1" kern="1200" dirty="0" smtClean="0">
              <a:solidFill>
                <a:schemeClr val="bg2">
                  <a:lumMod val="50000"/>
                </a:schemeClr>
              </a:solidFill>
              <a:latin typeface="微软雅黑" panose="020B0503020204020204" pitchFamily="34" charset="-122"/>
              <a:ea typeface="微软雅黑" panose="020B0503020204020204" pitchFamily="34" charset="-122"/>
              <a:cs typeface="+mn-cs"/>
            </a:rPr>
            <a:t>优化</a:t>
          </a:r>
          <a:endParaRPr lang="zh-CN" altLang="en-US" sz="2800" b="1" kern="1200" dirty="0">
            <a:solidFill>
              <a:schemeClr val="bg2">
                <a:lumMod val="50000"/>
              </a:schemeClr>
            </a:solidFill>
            <a:latin typeface="微软雅黑" panose="020B0503020204020204" pitchFamily="34" charset="-122"/>
            <a:ea typeface="微软雅黑" panose="020B0503020204020204" pitchFamily="34" charset="-122"/>
            <a:cs typeface="+mn-cs"/>
          </a:endParaRPr>
        </a:p>
      </dgm:t>
    </dgm:pt>
    <dgm:pt modelId="{2D348C2F-A919-4D26-B05C-199A8065FABB}" type="parTrans" cxnId="{6A2766E6-26A2-49B7-8BE6-199EFE7BBC22}">
      <dgm:prSet/>
      <dgm:spPr/>
      <dgm:t>
        <a:bodyPr/>
        <a:lstStyle/>
        <a:p>
          <a:endParaRPr lang="zh-CN" altLang="en-US"/>
        </a:p>
      </dgm:t>
    </dgm:pt>
    <dgm:pt modelId="{587464EB-ACAF-45D9-8060-5AE3D4127544}" type="sibTrans" cxnId="{6A2766E6-26A2-49B7-8BE6-199EFE7BBC22}">
      <dgm:prSet/>
      <dgm:spPr/>
      <dgm:t>
        <a:bodyPr/>
        <a:lstStyle/>
        <a:p>
          <a:endParaRPr lang="zh-CN" altLang="en-US"/>
        </a:p>
      </dgm:t>
    </dgm:pt>
    <dgm:pt modelId="{7CFAE3CF-6393-4919-80C9-BDFE2765CBC2}">
      <dgm:prSet phldrT="[文本]" custT="1"/>
      <dgm:spPr/>
      <dgm:t>
        <a:bodyPr/>
        <a:lstStyle/>
        <a:p>
          <a:r>
            <a:rPr lang="zh-CN" altLang="en-US" sz="2800" b="1" kern="1200" dirty="0" smtClean="0">
              <a:solidFill>
                <a:schemeClr val="bg2">
                  <a:lumMod val="50000"/>
                </a:schemeClr>
              </a:solidFill>
              <a:latin typeface="微软雅黑" panose="020B0503020204020204" pitchFamily="34" charset="-122"/>
              <a:ea typeface="微软雅黑" panose="020B0503020204020204" pitchFamily="34" charset="-122"/>
              <a:cs typeface="+mn-cs"/>
            </a:rPr>
            <a:t>推翻</a:t>
          </a:r>
          <a:endParaRPr lang="zh-CN" altLang="en-US" sz="2800" b="1" kern="1200" dirty="0">
            <a:solidFill>
              <a:schemeClr val="bg2">
                <a:lumMod val="50000"/>
              </a:schemeClr>
            </a:solidFill>
            <a:latin typeface="微软雅黑" panose="020B0503020204020204" pitchFamily="34" charset="-122"/>
            <a:ea typeface="微软雅黑" panose="020B0503020204020204" pitchFamily="34" charset="-122"/>
            <a:cs typeface="+mn-cs"/>
          </a:endParaRPr>
        </a:p>
      </dgm:t>
    </dgm:pt>
    <dgm:pt modelId="{B6AE9891-BCBA-4A22-99F8-069A9897FDD8}" type="parTrans" cxnId="{1D64E1A1-D11C-4746-A7DD-3F411EF5E019}">
      <dgm:prSet/>
      <dgm:spPr/>
      <dgm:t>
        <a:bodyPr/>
        <a:lstStyle/>
        <a:p>
          <a:endParaRPr lang="zh-CN" altLang="en-US"/>
        </a:p>
      </dgm:t>
    </dgm:pt>
    <dgm:pt modelId="{3A5784C6-4321-4229-9452-9459BC1D4C21}" type="sibTrans" cxnId="{1D64E1A1-D11C-4746-A7DD-3F411EF5E019}">
      <dgm:prSet/>
      <dgm:spPr/>
      <dgm:t>
        <a:bodyPr/>
        <a:lstStyle/>
        <a:p>
          <a:endParaRPr lang="zh-CN" altLang="en-US"/>
        </a:p>
      </dgm:t>
    </dgm:pt>
    <dgm:pt modelId="{146488C4-4741-4D4B-9E8D-1F9927BAF7C7}" type="pres">
      <dgm:prSet presAssocID="{941BAF5D-4EE4-418E-BA9B-9FDB4E531908}" presName="cycle" presStyleCnt="0">
        <dgm:presLayoutVars>
          <dgm:dir/>
          <dgm:resizeHandles val="exact"/>
        </dgm:presLayoutVars>
      </dgm:prSet>
      <dgm:spPr/>
      <dgm:t>
        <a:bodyPr/>
        <a:lstStyle/>
        <a:p>
          <a:endParaRPr lang="zh-CN" altLang="en-US"/>
        </a:p>
      </dgm:t>
    </dgm:pt>
    <dgm:pt modelId="{F39E53F4-0BBF-4B8D-87E9-F4AF21120AF5}" type="pres">
      <dgm:prSet presAssocID="{0F5E696C-CCE9-46F3-BF9A-11ED9B6B8233}" presName="dummy" presStyleCnt="0"/>
      <dgm:spPr/>
    </dgm:pt>
    <dgm:pt modelId="{A40015BD-330F-4154-8522-4D11B9A09768}" type="pres">
      <dgm:prSet presAssocID="{0F5E696C-CCE9-46F3-BF9A-11ED9B6B8233}" presName="node" presStyleLbl="revTx" presStyleIdx="0" presStyleCnt="3">
        <dgm:presLayoutVars>
          <dgm:bulletEnabled val="1"/>
        </dgm:presLayoutVars>
      </dgm:prSet>
      <dgm:spPr/>
      <dgm:t>
        <a:bodyPr/>
        <a:lstStyle/>
        <a:p>
          <a:endParaRPr lang="zh-CN" altLang="en-US"/>
        </a:p>
      </dgm:t>
    </dgm:pt>
    <dgm:pt modelId="{68809CEC-0A91-46A4-81E2-BFAB8A934050}" type="pres">
      <dgm:prSet presAssocID="{C529D13B-E28B-4ACF-B28B-42DAA0F54BDE}" presName="sibTrans" presStyleLbl="node1" presStyleIdx="0" presStyleCnt="3"/>
      <dgm:spPr/>
      <dgm:t>
        <a:bodyPr/>
        <a:lstStyle/>
        <a:p>
          <a:endParaRPr lang="zh-CN" altLang="en-US"/>
        </a:p>
      </dgm:t>
    </dgm:pt>
    <dgm:pt modelId="{2786A58C-ED0A-42B5-AF74-96E58ED58C83}" type="pres">
      <dgm:prSet presAssocID="{1C60CE69-0D63-45AB-A15F-4B41DB9CA262}" presName="dummy" presStyleCnt="0"/>
      <dgm:spPr/>
    </dgm:pt>
    <dgm:pt modelId="{1C8F1368-9E99-4C4A-9C1F-F0641496EBC2}" type="pres">
      <dgm:prSet presAssocID="{1C60CE69-0D63-45AB-A15F-4B41DB9CA262}" presName="node" presStyleLbl="revTx" presStyleIdx="1" presStyleCnt="3">
        <dgm:presLayoutVars>
          <dgm:bulletEnabled val="1"/>
        </dgm:presLayoutVars>
      </dgm:prSet>
      <dgm:spPr/>
      <dgm:t>
        <a:bodyPr/>
        <a:lstStyle/>
        <a:p>
          <a:endParaRPr lang="zh-CN" altLang="en-US"/>
        </a:p>
      </dgm:t>
    </dgm:pt>
    <dgm:pt modelId="{FE5AF226-7EBD-46CD-98FB-482DC87541A2}" type="pres">
      <dgm:prSet presAssocID="{587464EB-ACAF-45D9-8060-5AE3D4127544}" presName="sibTrans" presStyleLbl="node1" presStyleIdx="1" presStyleCnt="3"/>
      <dgm:spPr/>
      <dgm:t>
        <a:bodyPr/>
        <a:lstStyle/>
        <a:p>
          <a:endParaRPr lang="zh-CN" altLang="en-US"/>
        </a:p>
      </dgm:t>
    </dgm:pt>
    <dgm:pt modelId="{19920830-1A76-446F-A0AE-AB7437DBC553}" type="pres">
      <dgm:prSet presAssocID="{7CFAE3CF-6393-4919-80C9-BDFE2765CBC2}" presName="dummy" presStyleCnt="0"/>
      <dgm:spPr/>
    </dgm:pt>
    <dgm:pt modelId="{3E48956D-76BB-4264-83C9-C1379F62CE29}" type="pres">
      <dgm:prSet presAssocID="{7CFAE3CF-6393-4919-80C9-BDFE2765CBC2}" presName="node" presStyleLbl="revTx" presStyleIdx="2" presStyleCnt="3">
        <dgm:presLayoutVars>
          <dgm:bulletEnabled val="1"/>
        </dgm:presLayoutVars>
      </dgm:prSet>
      <dgm:spPr/>
      <dgm:t>
        <a:bodyPr/>
        <a:lstStyle/>
        <a:p>
          <a:endParaRPr lang="zh-CN" altLang="en-US"/>
        </a:p>
      </dgm:t>
    </dgm:pt>
    <dgm:pt modelId="{632556F3-4684-42A3-A88E-B05953CEC4C9}" type="pres">
      <dgm:prSet presAssocID="{3A5784C6-4321-4229-9452-9459BC1D4C21}" presName="sibTrans" presStyleLbl="node1" presStyleIdx="2" presStyleCnt="3"/>
      <dgm:spPr/>
      <dgm:t>
        <a:bodyPr/>
        <a:lstStyle/>
        <a:p>
          <a:endParaRPr lang="zh-CN" altLang="en-US"/>
        </a:p>
      </dgm:t>
    </dgm:pt>
  </dgm:ptLst>
  <dgm:cxnLst>
    <dgm:cxn modelId="{ABAFD003-B1AD-4D03-9041-4AFA67DC0DF3}" type="presOf" srcId="{C529D13B-E28B-4ACF-B28B-42DAA0F54BDE}" destId="{68809CEC-0A91-46A4-81E2-BFAB8A934050}" srcOrd="0" destOrd="0" presId="urn:microsoft.com/office/officeart/2005/8/layout/cycle1"/>
    <dgm:cxn modelId="{6A2766E6-26A2-49B7-8BE6-199EFE7BBC22}" srcId="{941BAF5D-4EE4-418E-BA9B-9FDB4E531908}" destId="{1C60CE69-0D63-45AB-A15F-4B41DB9CA262}" srcOrd="1" destOrd="0" parTransId="{2D348C2F-A919-4D26-B05C-199A8065FABB}" sibTransId="{587464EB-ACAF-45D9-8060-5AE3D4127544}"/>
    <dgm:cxn modelId="{70C8F174-1165-49D3-ABC8-2AFB0A64DA66}" type="presOf" srcId="{0F5E696C-CCE9-46F3-BF9A-11ED9B6B8233}" destId="{A40015BD-330F-4154-8522-4D11B9A09768}" srcOrd="0" destOrd="0" presId="urn:microsoft.com/office/officeart/2005/8/layout/cycle1"/>
    <dgm:cxn modelId="{FBED8CC8-5387-4946-8D39-4B7A641A9F9B}" type="presOf" srcId="{1C60CE69-0D63-45AB-A15F-4B41DB9CA262}" destId="{1C8F1368-9E99-4C4A-9C1F-F0641496EBC2}" srcOrd="0" destOrd="0" presId="urn:microsoft.com/office/officeart/2005/8/layout/cycle1"/>
    <dgm:cxn modelId="{928B6B03-7A7E-4568-B4C5-087AF5E8A22B}" type="presOf" srcId="{941BAF5D-4EE4-418E-BA9B-9FDB4E531908}" destId="{146488C4-4741-4D4B-9E8D-1F9927BAF7C7}" srcOrd="0" destOrd="0" presId="urn:microsoft.com/office/officeart/2005/8/layout/cycle1"/>
    <dgm:cxn modelId="{B24F44CD-788A-4D61-922F-C9854F385D5B}" type="presOf" srcId="{7CFAE3CF-6393-4919-80C9-BDFE2765CBC2}" destId="{3E48956D-76BB-4264-83C9-C1379F62CE29}" srcOrd="0" destOrd="0" presId="urn:microsoft.com/office/officeart/2005/8/layout/cycle1"/>
    <dgm:cxn modelId="{CD09B974-61EC-47F1-B885-988911988B7F}" type="presOf" srcId="{3A5784C6-4321-4229-9452-9459BC1D4C21}" destId="{632556F3-4684-42A3-A88E-B05953CEC4C9}" srcOrd="0" destOrd="0" presId="urn:microsoft.com/office/officeart/2005/8/layout/cycle1"/>
    <dgm:cxn modelId="{1ED148B7-C9DA-4E98-A95B-2EDB688EA26B}" srcId="{941BAF5D-4EE4-418E-BA9B-9FDB4E531908}" destId="{0F5E696C-CCE9-46F3-BF9A-11ED9B6B8233}" srcOrd="0" destOrd="0" parTransId="{E7688E68-B150-46A9-9EB0-F20FA1F98237}" sibTransId="{C529D13B-E28B-4ACF-B28B-42DAA0F54BDE}"/>
    <dgm:cxn modelId="{099F61F1-DD0F-4DE8-9664-504A10F07F60}" type="presOf" srcId="{587464EB-ACAF-45D9-8060-5AE3D4127544}" destId="{FE5AF226-7EBD-46CD-98FB-482DC87541A2}" srcOrd="0" destOrd="0" presId="urn:microsoft.com/office/officeart/2005/8/layout/cycle1"/>
    <dgm:cxn modelId="{1D64E1A1-D11C-4746-A7DD-3F411EF5E019}" srcId="{941BAF5D-4EE4-418E-BA9B-9FDB4E531908}" destId="{7CFAE3CF-6393-4919-80C9-BDFE2765CBC2}" srcOrd="2" destOrd="0" parTransId="{B6AE9891-BCBA-4A22-99F8-069A9897FDD8}" sibTransId="{3A5784C6-4321-4229-9452-9459BC1D4C21}"/>
    <dgm:cxn modelId="{EDF130F6-9A6D-417B-9403-4313FEE6AE33}" type="presParOf" srcId="{146488C4-4741-4D4B-9E8D-1F9927BAF7C7}" destId="{F39E53F4-0BBF-4B8D-87E9-F4AF21120AF5}" srcOrd="0" destOrd="0" presId="urn:microsoft.com/office/officeart/2005/8/layout/cycle1"/>
    <dgm:cxn modelId="{187BC9E4-0575-4A34-8742-B1CA95E9CB63}" type="presParOf" srcId="{146488C4-4741-4D4B-9E8D-1F9927BAF7C7}" destId="{A40015BD-330F-4154-8522-4D11B9A09768}" srcOrd="1" destOrd="0" presId="urn:microsoft.com/office/officeart/2005/8/layout/cycle1"/>
    <dgm:cxn modelId="{C4BF5430-B500-4A39-B62C-C15A447136F7}" type="presParOf" srcId="{146488C4-4741-4D4B-9E8D-1F9927BAF7C7}" destId="{68809CEC-0A91-46A4-81E2-BFAB8A934050}" srcOrd="2" destOrd="0" presId="urn:microsoft.com/office/officeart/2005/8/layout/cycle1"/>
    <dgm:cxn modelId="{1E9A3772-0660-44FD-A085-28CC81EB2FAE}" type="presParOf" srcId="{146488C4-4741-4D4B-9E8D-1F9927BAF7C7}" destId="{2786A58C-ED0A-42B5-AF74-96E58ED58C83}" srcOrd="3" destOrd="0" presId="urn:microsoft.com/office/officeart/2005/8/layout/cycle1"/>
    <dgm:cxn modelId="{B22239FE-FCD9-4660-B9C9-86E98B091F45}" type="presParOf" srcId="{146488C4-4741-4D4B-9E8D-1F9927BAF7C7}" destId="{1C8F1368-9E99-4C4A-9C1F-F0641496EBC2}" srcOrd="4" destOrd="0" presId="urn:microsoft.com/office/officeart/2005/8/layout/cycle1"/>
    <dgm:cxn modelId="{216FFA62-6692-4060-8E9A-587012000D83}" type="presParOf" srcId="{146488C4-4741-4D4B-9E8D-1F9927BAF7C7}" destId="{FE5AF226-7EBD-46CD-98FB-482DC87541A2}" srcOrd="5" destOrd="0" presId="urn:microsoft.com/office/officeart/2005/8/layout/cycle1"/>
    <dgm:cxn modelId="{1F6E7449-C7C2-482E-BD1D-0595DD049A2A}" type="presParOf" srcId="{146488C4-4741-4D4B-9E8D-1F9927BAF7C7}" destId="{19920830-1A76-446F-A0AE-AB7437DBC553}" srcOrd="6" destOrd="0" presId="urn:microsoft.com/office/officeart/2005/8/layout/cycle1"/>
    <dgm:cxn modelId="{0D61AAB1-118D-455E-9187-309F2A745FA1}" type="presParOf" srcId="{146488C4-4741-4D4B-9E8D-1F9927BAF7C7}" destId="{3E48956D-76BB-4264-83C9-C1379F62CE29}" srcOrd="7" destOrd="0" presId="urn:microsoft.com/office/officeart/2005/8/layout/cycle1"/>
    <dgm:cxn modelId="{40D7525B-546D-403B-8F08-1C1DFCD4C6B2}" type="presParOf" srcId="{146488C4-4741-4D4B-9E8D-1F9927BAF7C7}" destId="{632556F3-4684-42A3-A88E-B05953CEC4C9}" srcOrd="8" destOrd="0" presId="urn:microsoft.com/office/officeart/2005/8/layout/cycle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0015BD-330F-4154-8522-4D11B9A09768}">
      <dsp:nvSpPr>
        <dsp:cNvPr id="0" name=""/>
        <dsp:cNvSpPr/>
      </dsp:nvSpPr>
      <dsp:spPr>
        <a:xfrm>
          <a:off x="2314779" y="180778"/>
          <a:ext cx="921509" cy="9215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zh-CN" altLang="en-US" sz="2800" b="1" kern="1200" dirty="0" smtClean="0">
              <a:solidFill>
                <a:schemeClr val="bg2">
                  <a:lumMod val="50000"/>
                </a:schemeClr>
              </a:solidFill>
              <a:latin typeface="微软雅黑" panose="020B0503020204020204" pitchFamily="34" charset="-122"/>
              <a:ea typeface="微软雅黑" panose="020B0503020204020204" pitchFamily="34" charset="-122"/>
              <a:cs typeface="+mn-cs"/>
            </a:rPr>
            <a:t>重构</a:t>
          </a:r>
          <a:endParaRPr lang="zh-CN" altLang="en-US" sz="2800" b="1" kern="1200" dirty="0">
            <a:solidFill>
              <a:schemeClr val="bg2">
                <a:lumMod val="50000"/>
              </a:schemeClr>
            </a:solidFill>
            <a:latin typeface="微软雅黑" panose="020B0503020204020204" pitchFamily="34" charset="-122"/>
            <a:ea typeface="微软雅黑" panose="020B0503020204020204" pitchFamily="34" charset="-122"/>
            <a:cs typeface="+mn-cs"/>
          </a:endParaRPr>
        </a:p>
      </dsp:txBody>
      <dsp:txXfrm>
        <a:off x="2314779" y="180778"/>
        <a:ext cx="921509" cy="921509"/>
      </dsp:txXfrm>
    </dsp:sp>
    <dsp:sp modelId="{68809CEC-0A91-46A4-81E2-BFAB8A934050}">
      <dsp:nvSpPr>
        <dsp:cNvPr id="0" name=""/>
        <dsp:cNvSpPr/>
      </dsp:nvSpPr>
      <dsp:spPr>
        <a:xfrm>
          <a:off x="912681" y="-124"/>
          <a:ext cx="2177292" cy="2177292"/>
        </a:xfrm>
        <a:prstGeom prst="circularArrow">
          <a:avLst>
            <a:gd name="adj1" fmla="val 8253"/>
            <a:gd name="adj2" fmla="val 576514"/>
            <a:gd name="adj3" fmla="val 2962039"/>
            <a:gd name="adj4" fmla="val 52939"/>
            <a:gd name="adj5" fmla="val 9629"/>
          </a:avLst>
        </a:prstGeom>
        <a:solidFill>
          <a:schemeClr val="accent3">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8F1368-9E99-4C4A-9C1F-F0641496EBC2}">
      <dsp:nvSpPr>
        <dsp:cNvPr id="0" name=""/>
        <dsp:cNvSpPr/>
      </dsp:nvSpPr>
      <dsp:spPr>
        <a:xfrm>
          <a:off x="1540572" y="1521744"/>
          <a:ext cx="921509" cy="9215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zh-CN" altLang="en-US" sz="2800" b="1" kern="1200" dirty="0" smtClean="0">
              <a:solidFill>
                <a:schemeClr val="bg2">
                  <a:lumMod val="50000"/>
                </a:schemeClr>
              </a:solidFill>
              <a:latin typeface="微软雅黑" panose="020B0503020204020204" pitchFamily="34" charset="-122"/>
              <a:ea typeface="微软雅黑" panose="020B0503020204020204" pitchFamily="34" charset="-122"/>
              <a:cs typeface="+mn-cs"/>
            </a:rPr>
            <a:t>优化</a:t>
          </a:r>
          <a:endParaRPr lang="zh-CN" altLang="en-US" sz="2800" b="1" kern="1200" dirty="0">
            <a:solidFill>
              <a:schemeClr val="bg2">
                <a:lumMod val="50000"/>
              </a:schemeClr>
            </a:solidFill>
            <a:latin typeface="微软雅黑" panose="020B0503020204020204" pitchFamily="34" charset="-122"/>
            <a:ea typeface="微软雅黑" panose="020B0503020204020204" pitchFamily="34" charset="-122"/>
            <a:cs typeface="+mn-cs"/>
          </a:endParaRPr>
        </a:p>
      </dsp:txBody>
      <dsp:txXfrm>
        <a:off x="1540572" y="1521744"/>
        <a:ext cx="921509" cy="921509"/>
      </dsp:txXfrm>
    </dsp:sp>
    <dsp:sp modelId="{FE5AF226-7EBD-46CD-98FB-482DC87541A2}">
      <dsp:nvSpPr>
        <dsp:cNvPr id="0" name=""/>
        <dsp:cNvSpPr/>
      </dsp:nvSpPr>
      <dsp:spPr>
        <a:xfrm>
          <a:off x="912681" y="-124"/>
          <a:ext cx="2177292" cy="2177292"/>
        </a:xfrm>
        <a:prstGeom prst="circularArrow">
          <a:avLst>
            <a:gd name="adj1" fmla="val 8253"/>
            <a:gd name="adj2" fmla="val 576514"/>
            <a:gd name="adj3" fmla="val 10170547"/>
            <a:gd name="adj4" fmla="val 7261447"/>
            <a:gd name="adj5" fmla="val 9629"/>
          </a:avLst>
        </a:prstGeom>
        <a:solidFill>
          <a:schemeClr val="accent3">
            <a:alpha val="90000"/>
            <a:hueOff val="0"/>
            <a:satOff val="0"/>
            <a:lumOff val="0"/>
            <a:alphaOff val="-2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E48956D-76BB-4264-83C9-C1379F62CE29}">
      <dsp:nvSpPr>
        <dsp:cNvPr id="0" name=""/>
        <dsp:cNvSpPr/>
      </dsp:nvSpPr>
      <dsp:spPr>
        <a:xfrm>
          <a:off x="766365" y="180778"/>
          <a:ext cx="921509" cy="9215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zh-CN" altLang="en-US" sz="2800" b="1" kern="1200" dirty="0" smtClean="0">
              <a:solidFill>
                <a:schemeClr val="bg2">
                  <a:lumMod val="50000"/>
                </a:schemeClr>
              </a:solidFill>
              <a:latin typeface="微软雅黑" panose="020B0503020204020204" pitchFamily="34" charset="-122"/>
              <a:ea typeface="微软雅黑" panose="020B0503020204020204" pitchFamily="34" charset="-122"/>
              <a:cs typeface="+mn-cs"/>
            </a:rPr>
            <a:t>推翻</a:t>
          </a:r>
          <a:endParaRPr lang="zh-CN" altLang="en-US" sz="2800" b="1" kern="1200" dirty="0">
            <a:solidFill>
              <a:schemeClr val="bg2">
                <a:lumMod val="50000"/>
              </a:schemeClr>
            </a:solidFill>
            <a:latin typeface="微软雅黑" panose="020B0503020204020204" pitchFamily="34" charset="-122"/>
            <a:ea typeface="微软雅黑" panose="020B0503020204020204" pitchFamily="34" charset="-122"/>
            <a:cs typeface="+mn-cs"/>
          </a:endParaRPr>
        </a:p>
      </dsp:txBody>
      <dsp:txXfrm>
        <a:off x="766365" y="180778"/>
        <a:ext cx="921509" cy="921509"/>
      </dsp:txXfrm>
    </dsp:sp>
    <dsp:sp modelId="{632556F3-4684-42A3-A88E-B05953CEC4C9}">
      <dsp:nvSpPr>
        <dsp:cNvPr id="0" name=""/>
        <dsp:cNvSpPr/>
      </dsp:nvSpPr>
      <dsp:spPr>
        <a:xfrm>
          <a:off x="912681" y="-124"/>
          <a:ext cx="2177292" cy="2177292"/>
        </a:xfrm>
        <a:prstGeom prst="circularArrow">
          <a:avLst>
            <a:gd name="adj1" fmla="val 8253"/>
            <a:gd name="adj2" fmla="val 576514"/>
            <a:gd name="adj3" fmla="val 16855025"/>
            <a:gd name="adj4" fmla="val 14968461"/>
            <a:gd name="adj5" fmla="val 9629"/>
          </a:avLst>
        </a:prstGeom>
        <a:solidFill>
          <a:schemeClr val="accent3">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DE6DDE5-00DC-4011-AAAC-1E3AEC5EBBB7}" type="datetimeFigureOut">
              <a:rPr lang="zh-CN" altLang="en-US" smtClean="0">
                <a:latin typeface="微软雅黑" panose="020B0503020204020204" pitchFamily="34" charset="-122"/>
                <a:ea typeface="微软雅黑" panose="020B0503020204020204" pitchFamily="34" charset="-122"/>
              </a:rPr>
              <a:t>2017/7/24</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7AA973-BCB2-4916-B2EE-DE41DE6FDDFC}" type="slidenum">
              <a:rPr lang="zh-CN" altLang="en-US" smtClean="0">
                <a:latin typeface="微软雅黑" panose="020B0503020204020204" pitchFamily="34" charset="-122"/>
                <a:ea typeface="微软雅黑" panose="020B0503020204020204" pitchFamily="34" charset="-122"/>
              </a:rPr>
              <a:t>‹#›</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386885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05C67124-AD51-4EAA-B479-FB695B5F6809}" type="datetimeFigureOut">
              <a:rPr lang="zh-CN" altLang="en-US" smtClean="0"/>
              <a:pPr/>
              <a:t>2017/7/24</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624A9BF4-B422-4A26-A5B5-57536F7ECFCE}" type="slidenum">
              <a:rPr lang="zh-CN" altLang="en-US" smtClean="0"/>
              <a:pPr/>
              <a:t>‹#›</a:t>
            </a:fld>
            <a:endParaRPr lang="zh-CN" altLang="en-US" dirty="0"/>
          </a:p>
        </p:txBody>
      </p:sp>
    </p:spTree>
    <p:extLst>
      <p:ext uri="{BB962C8B-B14F-4D97-AF65-F5344CB8AC3E}">
        <p14:creationId xmlns:p14="http://schemas.microsoft.com/office/powerpoint/2010/main" val="2160039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17</a:t>
            </a:fld>
            <a:endParaRPr lang="zh-CN" altLang="en-US" dirty="0"/>
          </a:p>
        </p:txBody>
      </p:sp>
    </p:spTree>
    <p:extLst>
      <p:ext uri="{BB962C8B-B14F-4D97-AF65-F5344CB8AC3E}">
        <p14:creationId xmlns:p14="http://schemas.microsoft.com/office/powerpoint/2010/main" val="154102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18</a:t>
            </a:fld>
            <a:endParaRPr lang="zh-CN" altLang="en-US" dirty="0"/>
          </a:p>
        </p:txBody>
      </p:sp>
    </p:spTree>
    <p:extLst>
      <p:ext uri="{BB962C8B-B14F-4D97-AF65-F5344CB8AC3E}">
        <p14:creationId xmlns:p14="http://schemas.microsoft.com/office/powerpoint/2010/main" val="1540768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19</a:t>
            </a:fld>
            <a:endParaRPr lang="zh-CN" altLang="en-US" dirty="0"/>
          </a:p>
        </p:txBody>
      </p:sp>
    </p:spTree>
    <p:extLst>
      <p:ext uri="{BB962C8B-B14F-4D97-AF65-F5344CB8AC3E}">
        <p14:creationId xmlns:p14="http://schemas.microsoft.com/office/powerpoint/2010/main" val="16373961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20</a:t>
            </a:fld>
            <a:endParaRPr lang="zh-CN" altLang="en-US" dirty="0"/>
          </a:p>
        </p:txBody>
      </p:sp>
    </p:spTree>
    <p:extLst>
      <p:ext uri="{BB962C8B-B14F-4D97-AF65-F5344CB8AC3E}">
        <p14:creationId xmlns:p14="http://schemas.microsoft.com/office/powerpoint/2010/main" val="16373961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21</a:t>
            </a:fld>
            <a:endParaRPr lang="zh-CN" altLang="en-US" dirty="0"/>
          </a:p>
        </p:txBody>
      </p:sp>
    </p:spTree>
    <p:extLst>
      <p:ext uri="{BB962C8B-B14F-4D97-AF65-F5344CB8AC3E}">
        <p14:creationId xmlns:p14="http://schemas.microsoft.com/office/powerpoint/2010/main" val="16373961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22</a:t>
            </a:fld>
            <a:endParaRPr lang="zh-CN" altLang="en-US" dirty="0"/>
          </a:p>
        </p:txBody>
      </p:sp>
    </p:spTree>
    <p:extLst>
      <p:ext uri="{BB962C8B-B14F-4D97-AF65-F5344CB8AC3E}">
        <p14:creationId xmlns:p14="http://schemas.microsoft.com/office/powerpoint/2010/main" val="1637396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32"/>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D8D4CDC-0B6F-49BB-989D-1F44EF11D580}" type="datetimeFigureOut">
              <a:rPr lang="zh-CN" altLang="en-US" smtClean="0"/>
              <a:t>2017/7/24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360D50-E520-4AC7-B890-6F73E2030F7C}" type="slidenum">
              <a:rPr lang="zh-CN" altLang="en-US" smtClean="0"/>
              <a:t>‹#›</a:t>
            </a:fld>
            <a:endParaRPr lang="zh-CN" altLang="en-US"/>
          </a:p>
        </p:txBody>
      </p:sp>
    </p:spTree>
    <p:extLst>
      <p:ext uri="{BB962C8B-B14F-4D97-AF65-F5344CB8AC3E}">
        <p14:creationId xmlns:p14="http://schemas.microsoft.com/office/powerpoint/2010/main" val="15512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D8D4CDC-0B6F-49BB-989D-1F44EF11D580}" type="datetimeFigureOut">
              <a:rPr lang="zh-CN" altLang="en-US" smtClean="0"/>
              <a:t>2017/7/24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360D50-E520-4AC7-B890-6F73E2030F7C}" type="slidenum">
              <a:rPr lang="zh-CN" altLang="en-US" smtClean="0"/>
              <a:t>‹#›</a:t>
            </a:fld>
            <a:endParaRPr lang="zh-CN" altLang="en-US"/>
          </a:p>
        </p:txBody>
      </p:sp>
    </p:spTree>
    <p:extLst>
      <p:ext uri="{BB962C8B-B14F-4D97-AF65-F5344CB8AC3E}">
        <p14:creationId xmlns:p14="http://schemas.microsoft.com/office/powerpoint/2010/main" val="2497115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1785600" y="274645"/>
            <a:ext cx="36576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12800" y="274645"/>
            <a:ext cx="107696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D8D4CDC-0B6F-49BB-989D-1F44EF11D580}" type="datetimeFigureOut">
              <a:rPr lang="zh-CN" altLang="en-US" smtClean="0"/>
              <a:t>2017/7/24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360D50-E520-4AC7-B890-6F73E2030F7C}" type="slidenum">
              <a:rPr lang="zh-CN" altLang="en-US" smtClean="0"/>
              <a:t>‹#›</a:t>
            </a:fld>
            <a:endParaRPr lang="zh-CN" altLang="en-US"/>
          </a:p>
        </p:txBody>
      </p:sp>
    </p:spTree>
    <p:extLst>
      <p:ext uri="{BB962C8B-B14F-4D97-AF65-F5344CB8AC3E}">
        <p14:creationId xmlns:p14="http://schemas.microsoft.com/office/powerpoint/2010/main" val="7908988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
        <p:nvSpPr>
          <p:cNvPr id="6" name="矩形 5"/>
          <p:cNvSpPr/>
          <p:nvPr userDrawn="1"/>
        </p:nvSpPr>
        <p:spPr>
          <a:xfrm>
            <a:off x="5182929" y="4810551"/>
            <a:ext cx="1826141" cy="338554"/>
          </a:xfrm>
          <a:prstGeom prst="rect">
            <a:avLst/>
          </a:prstGeom>
        </p:spPr>
        <p:txBody>
          <a:bodyPr wrap="none">
            <a:spAutoFit/>
          </a:bodyPr>
          <a:lstStyle/>
          <a:p>
            <a:r>
              <a:rPr lang="zh-CN" altLang="en-US" sz="1600" dirty="0" smtClean="0">
                <a:solidFill>
                  <a:srgbClr val="C00000"/>
                </a:solidFill>
                <a:latin typeface="微软雅黑" panose="020B0503020204020204" pitchFamily="34" charset="-122"/>
                <a:ea typeface="微软雅黑" panose="020B0503020204020204" pitchFamily="34" charset="-122"/>
              </a:rPr>
              <a:t>使用时请删除本页</a:t>
            </a:r>
            <a:endParaRPr lang="zh-CN" altLang="en-US" sz="1600" dirty="0">
              <a:solidFill>
                <a:srgbClr val="C00000"/>
              </a:solidFill>
              <a:latin typeface="微软雅黑" panose="020B0503020204020204" pitchFamily="34" charset="-122"/>
              <a:ea typeface="微软雅黑" panose="020B0503020204020204" pitchFamily="34" charset="-122"/>
            </a:endParaRPr>
          </a:p>
        </p:txBody>
      </p:sp>
      <p:sp>
        <p:nvSpPr>
          <p:cNvPr id="7" name="矩形 6"/>
          <p:cNvSpPr/>
          <p:nvPr userDrawn="1"/>
        </p:nvSpPr>
        <p:spPr>
          <a:xfrm>
            <a:off x="2049059" y="3075424"/>
            <a:ext cx="8093882" cy="707886"/>
          </a:xfrm>
          <a:prstGeom prst="rect">
            <a:avLst/>
          </a:prstGeom>
        </p:spPr>
        <p:txBody>
          <a:bodyPr wrap="none">
            <a:spAutoFit/>
          </a:bodyPr>
          <a:lstStyle/>
          <a:p>
            <a:r>
              <a:rPr lang="en-US" altLang="zh-CN" sz="4000" b="1" spc="100" dirty="0" smtClean="0">
                <a:latin typeface="微软雅黑" panose="020B0503020204020204" pitchFamily="34" charset="-122"/>
                <a:ea typeface="微软雅黑" panose="020B0503020204020204" pitchFamily="34" charset="-122"/>
              </a:rPr>
              <a:t>HIKVISION·</a:t>
            </a:r>
            <a:r>
              <a:rPr lang="zh-CN" altLang="en-US" sz="4000" b="1" spc="100" dirty="0" smtClean="0">
                <a:latin typeface="微软雅黑" panose="020B0503020204020204" pitchFamily="34" charset="-122"/>
                <a:ea typeface="微软雅黑" panose="020B0503020204020204" pitchFamily="34" charset="-122"/>
              </a:rPr>
              <a:t>公安</a:t>
            </a:r>
            <a:r>
              <a:rPr lang="zh-CN" altLang="en-US" sz="4000" b="1" spc="100" dirty="0">
                <a:latin typeface="微软雅黑" panose="020B0503020204020204" pitchFamily="34" charset="-122"/>
                <a:ea typeface="微软雅黑" panose="020B0503020204020204" pitchFamily="34" charset="-122"/>
              </a:rPr>
              <a:t>事业</a:t>
            </a:r>
            <a:r>
              <a:rPr lang="zh-CN" altLang="en-US" sz="4000" b="1" spc="100" dirty="0" smtClean="0">
                <a:latin typeface="微软雅黑" panose="020B0503020204020204" pitchFamily="34" charset="-122"/>
                <a:ea typeface="微软雅黑" panose="020B0503020204020204" pitchFamily="34" charset="-122"/>
              </a:rPr>
              <a:t>部专用模板</a:t>
            </a:r>
            <a:endParaRPr lang="zh-CN" altLang="en-US" sz="4000" b="1" spc="100" dirty="0">
              <a:latin typeface="微软雅黑" panose="020B0503020204020204" pitchFamily="34" charset="-122"/>
              <a:ea typeface="微软雅黑" panose="020B0503020204020204" pitchFamily="34" charset="-122"/>
            </a:endParaRPr>
          </a:p>
        </p:txBody>
      </p:sp>
      <p:sp>
        <p:nvSpPr>
          <p:cNvPr id="8" name="文本框 7"/>
          <p:cNvSpPr txBox="1"/>
          <p:nvPr userDrawn="1"/>
        </p:nvSpPr>
        <p:spPr>
          <a:xfrm>
            <a:off x="8133608" y="3742932"/>
            <a:ext cx="2355132" cy="369332"/>
          </a:xfrm>
          <a:prstGeom prst="rect">
            <a:avLst/>
          </a:prstGeom>
          <a:noFill/>
        </p:spPr>
        <p:txBody>
          <a:bodyPr wrap="none" rtlCol="0">
            <a:spAutoFit/>
          </a:bodyPr>
          <a:lstStyle/>
          <a:p>
            <a:r>
              <a:rPr lang="en-US" altLang="zh-CN" dirty="0" smtClean="0">
                <a:latin typeface="微软雅黑" panose="020B0503020204020204" pitchFamily="34" charset="-122"/>
                <a:ea typeface="微软雅黑" panose="020B0503020204020204" pitchFamily="34" charset="-122"/>
              </a:rPr>
              <a:t>Design by </a:t>
            </a:r>
            <a:r>
              <a:rPr lang="en-US" altLang="zh-CN" dirty="0" err="1" smtClean="0">
                <a:latin typeface="微软雅黑" panose="020B0503020204020204" pitchFamily="34" charset="-122"/>
                <a:ea typeface="微软雅黑" panose="020B0503020204020204" pitchFamily="34" charset="-122"/>
              </a:rPr>
              <a:t>yinchuan</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54606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D8D4CDC-0B6F-49BB-989D-1F44EF11D580}" type="datetimeFigureOut">
              <a:rPr lang="zh-CN" altLang="en-US" smtClean="0"/>
              <a:t>2017/7/24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360D50-E520-4AC7-B890-6F73E2030F7C}" type="slidenum">
              <a:rPr lang="zh-CN" altLang="en-US" smtClean="0"/>
              <a:t>‹#›</a:t>
            </a:fld>
            <a:endParaRPr lang="zh-CN" altLang="en-US"/>
          </a:p>
        </p:txBody>
      </p:sp>
    </p:spTree>
    <p:extLst>
      <p:ext uri="{BB962C8B-B14F-4D97-AF65-F5344CB8AC3E}">
        <p14:creationId xmlns:p14="http://schemas.microsoft.com/office/powerpoint/2010/main" val="366251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7"/>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D8D4CDC-0B6F-49BB-989D-1F44EF11D580}" type="datetimeFigureOut">
              <a:rPr lang="zh-CN" altLang="en-US" smtClean="0"/>
              <a:t>2017/7/24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360D50-E520-4AC7-B890-6F73E2030F7C}" type="slidenum">
              <a:rPr lang="zh-CN" altLang="en-US" smtClean="0"/>
              <a:t>‹#›</a:t>
            </a:fld>
            <a:endParaRPr lang="zh-CN" altLang="en-US"/>
          </a:p>
        </p:txBody>
      </p:sp>
    </p:spTree>
    <p:extLst>
      <p:ext uri="{BB962C8B-B14F-4D97-AF65-F5344CB8AC3E}">
        <p14:creationId xmlns:p14="http://schemas.microsoft.com/office/powerpoint/2010/main" val="3697293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D8D4CDC-0B6F-49BB-989D-1F44EF11D580}" type="datetimeFigureOut">
              <a:rPr lang="zh-CN" altLang="en-US" smtClean="0"/>
              <a:t>2017/7/24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E360D50-E520-4AC7-B890-6F73E2030F7C}" type="slidenum">
              <a:rPr lang="zh-CN" altLang="en-US" smtClean="0"/>
              <a:t>‹#›</a:t>
            </a:fld>
            <a:endParaRPr lang="zh-CN" altLang="en-US"/>
          </a:p>
        </p:txBody>
      </p:sp>
    </p:spTree>
    <p:extLst>
      <p:ext uri="{BB962C8B-B14F-4D97-AF65-F5344CB8AC3E}">
        <p14:creationId xmlns:p14="http://schemas.microsoft.com/office/powerpoint/2010/main" val="2156437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72"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72"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D8D4CDC-0B6F-49BB-989D-1F44EF11D580}" type="datetimeFigureOut">
              <a:rPr lang="zh-CN" altLang="en-US" smtClean="0"/>
              <a:t>2017/7/24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E360D50-E520-4AC7-B890-6F73E2030F7C}" type="slidenum">
              <a:rPr lang="zh-CN" altLang="en-US" smtClean="0"/>
              <a:t>‹#›</a:t>
            </a:fld>
            <a:endParaRPr lang="zh-CN" altLang="en-US"/>
          </a:p>
        </p:txBody>
      </p:sp>
    </p:spTree>
    <p:extLst>
      <p:ext uri="{BB962C8B-B14F-4D97-AF65-F5344CB8AC3E}">
        <p14:creationId xmlns:p14="http://schemas.microsoft.com/office/powerpoint/2010/main" val="584564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D8D4CDC-0B6F-49BB-989D-1F44EF11D580}" type="datetimeFigureOut">
              <a:rPr lang="zh-CN" altLang="en-US" smtClean="0"/>
              <a:t>2017/7/24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E360D50-E520-4AC7-B890-6F73E2030F7C}" type="slidenum">
              <a:rPr lang="zh-CN" altLang="en-US" smtClean="0"/>
              <a:t>‹#›</a:t>
            </a:fld>
            <a:endParaRPr lang="zh-CN" altLang="en-US"/>
          </a:p>
        </p:txBody>
      </p:sp>
    </p:spTree>
    <p:extLst>
      <p:ext uri="{BB962C8B-B14F-4D97-AF65-F5344CB8AC3E}">
        <p14:creationId xmlns:p14="http://schemas.microsoft.com/office/powerpoint/2010/main" val="3891514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E3EC3ED-7435-49F9-84C8-03CCA2F8DEDB}" type="datetime4">
              <a:rPr lang="en-US" smtClean="0"/>
              <a:pPr/>
              <a:t>July 24, 2017</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8B37D5FE-740C-46F5-801A-FA5477D9711F}" type="slidenum">
              <a:rPr lang="en-US" smtClean="0"/>
              <a:pPr/>
              <a:t>‹#›</a:t>
            </a:fld>
            <a:endParaRPr lang="en-US"/>
          </a:p>
        </p:txBody>
      </p:sp>
      <p:grpSp>
        <p:nvGrpSpPr>
          <p:cNvPr id="5" name="组合 4"/>
          <p:cNvGrpSpPr/>
          <p:nvPr userDrawn="1"/>
        </p:nvGrpSpPr>
        <p:grpSpPr>
          <a:xfrm>
            <a:off x="10887529" y="391886"/>
            <a:ext cx="1317171" cy="362858"/>
            <a:chOff x="10874829" y="391886"/>
            <a:chExt cx="1317171" cy="362858"/>
          </a:xfrm>
        </p:grpSpPr>
        <p:sp>
          <p:nvSpPr>
            <p:cNvPr id="6" name="圆角矩形 5"/>
            <p:cNvSpPr/>
            <p:nvPr/>
          </p:nvSpPr>
          <p:spPr>
            <a:xfrm>
              <a:off x="10874829" y="391886"/>
              <a:ext cx="1317171" cy="362858"/>
            </a:xfrm>
            <a:prstGeom prst="roundRect">
              <a:avLst>
                <a:gd name="adj" fmla="val 4855"/>
              </a:avLst>
            </a:prstGeom>
            <a:solidFill>
              <a:schemeClr val="tx1">
                <a:lumMod val="85000"/>
                <a:lumOff val="15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Freeform 5"/>
            <p:cNvSpPr>
              <a:spLocks noEditPoints="1"/>
            </p:cNvSpPr>
            <p:nvPr/>
          </p:nvSpPr>
          <p:spPr bwMode="auto">
            <a:xfrm>
              <a:off x="10966136" y="497908"/>
              <a:ext cx="1134556" cy="150814"/>
            </a:xfrm>
            <a:custGeom>
              <a:avLst/>
              <a:gdLst>
                <a:gd name="T0" fmla="*/ 566 w 1328"/>
                <a:gd name="T1" fmla="*/ 117 h 174"/>
                <a:gd name="T2" fmla="*/ 507 w 1328"/>
                <a:gd name="T3" fmla="*/ 2 h 174"/>
                <a:gd name="T4" fmla="*/ 552 w 1328"/>
                <a:gd name="T5" fmla="*/ 173 h 174"/>
                <a:gd name="T6" fmla="*/ 672 w 1328"/>
                <a:gd name="T7" fmla="*/ 2 h 174"/>
                <a:gd name="T8" fmla="*/ 691 w 1328"/>
                <a:gd name="T9" fmla="*/ 2 h 174"/>
                <a:gd name="T10" fmla="*/ 628 w 1328"/>
                <a:gd name="T11" fmla="*/ 173 h 174"/>
                <a:gd name="T12" fmla="*/ 740 w 1328"/>
                <a:gd name="T13" fmla="*/ 2 h 174"/>
                <a:gd name="T14" fmla="*/ 800 w 1328"/>
                <a:gd name="T15" fmla="*/ 45 h 174"/>
                <a:gd name="T16" fmla="*/ 885 w 1328"/>
                <a:gd name="T17" fmla="*/ 24 h 174"/>
                <a:gd name="T18" fmla="*/ 799 w 1328"/>
                <a:gd name="T19" fmla="*/ 2 h 174"/>
                <a:gd name="T20" fmla="*/ 798 w 1328"/>
                <a:gd name="T21" fmla="*/ 120 h 174"/>
                <a:gd name="T22" fmla="*/ 716 w 1328"/>
                <a:gd name="T23" fmla="*/ 150 h 174"/>
                <a:gd name="T24" fmla="*/ 806 w 1328"/>
                <a:gd name="T25" fmla="*/ 173 h 174"/>
                <a:gd name="T26" fmla="*/ 800 w 1328"/>
                <a:gd name="T27" fmla="*/ 45 h 174"/>
                <a:gd name="T28" fmla="*/ 861 w 1328"/>
                <a:gd name="T29" fmla="*/ 173 h 174"/>
                <a:gd name="T30" fmla="*/ 973 w 1328"/>
                <a:gd name="T31" fmla="*/ 2 h 174"/>
                <a:gd name="T32" fmla="*/ 1139 w 1328"/>
                <a:gd name="T33" fmla="*/ 36 h 174"/>
                <a:gd name="T34" fmla="*/ 1066 w 1328"/>
                <a:gd name="T35" fmla="*/ 0 h 174"/>
                <a:gd name="T36" fmla="*/ 958 w 1328"/>
                <a:gd name="T37" fmla="*/ 117 h 174"/>
                <a:gd name="T38" fmla="*/ 1043 w 1328"/>
                <a:gd name="T39" fmla="*/ 174 h 174"/>
                <a:gd name="T40" fmla="*/ 1139 w 1328"/>
                <a:gd name="T41" fmla="*/ 51 h 174"/>
                <a:gd name="T42" fmla="*/ 1094 w 1328"/>
                <a:gd name="T43" fmla="*/ 41 h 174"/>
                <a:gd name="T44" fmla="*/ 1029 w 1328"/>
                <a:gd name="T45" fmla="*/ 155 h 174"/>
                <a:gd name="T46" fmla="*/ 1004 w 1328"/>
                <a:gd name="T47" fmla="*/ 132 h 174"/>
                <a:gd name="T48" fmla="*/ 1068 w 1328"/>
                <a:gd name="T49" fmla="*/ 19 h 174"/>
                <a:gd name="T50" fmla="*/ 1094 w 1328"/>
                <a:gd name="T51" fmla="*/ 41 h 174"/>
                <a:gd name="T52" fmla="*/ 1260 w 1328"/>
                <a:gd name="T53" fmla="*/ 115 h 174"/>
                <a:gd name="T54" fmla="*/ 1183 w 1328"/>
                <a:gd name="T55" fmla="*/ 2 h 174"/>
                <a:gd name="T56" fmla="*/ 1146 w 1328"/>
                <a:gd name="T57" fmla="*/ 173 h 174"/>
                <a:gd name="T58" fmla="*/ 1225 w 1328"/>
                <a:gd name="T59" fmla="*/ 155 h 174"/>
                <a:gd name="T60" fmla="*/ 1265 w 1328"/>
                <a:gd name="T61" fmla="*/ 173 h 174"/>
                <a:gd name="T62" fmla="*/ 1302 w 1328"/>
                <a:gd name="T63" fmla="*/ 2 h 174"/>
                <a:gd name="T64" fmla="*/ 151 w 1328"/>
                <a:gd name="T65" fmla="*/ 67 h 174"/>
                <a:gd name="T66" fmla="*/ 115 w 1328"/>
                <a:gd name="T67" fmla="*/ 2 h 174"/>
                <a:gd name="T68" fmla="*/ 0 w 1328"/>
                <a:gd name="T69" fmla="*/ 173 h 174"/>
                <a:gd name="T70" fmla="*/ 82 w 1328"/>
                <a:gd name="T71" fmla="*/ 91 h 174"/>
                <a:gd name="T72" fmla="*/ 112 w 1328"/>
                <a:gd name="T73" fmla="*/ 173 h 174"/>
                <a:gd name="T74" fmla="*/ 165 w 1328"/>
                <a:gd name="T75" fmla="*/ 165 h 174"/>
                <a:gd name="T76" fmla="*/ 174 w 1328"/>
                <a:gd name="T77" fmla="*/ 2 h 174"/>
                <a:gd name="T78" fmla="*/ 195 w 1328"/>
                <a:gd name="T79" fmla="*/ 173 h 174"/>
                <a:gd name="T80" fmla="*/ 309 w 1328"/>
                <a:gd name="T81" fmla="*/ 2 h 174"/>
                <a:gd name="T82" fmla="*/ 453 w 1328"/>
                <a:gd name="T83" fmla="*/ 2 h 174"/>
                <a:gd name="T84" fmla="*/ 395 w 1328"/>
                <a:gd name="T85" fmla="*/ 2 h 174"/>
                <a:gd name="T86" fmla="*/ 281 w 1328"/>
                <a:gd name="T87" fmla="*/ 173 h 174"/>
                <a:gd name="T88" fmla="*/ 357 w 1328"/>
                <a:gd name="T89" fmla="*/ 107 h 174"/>
                <a:gd name="T90" fmla="*/ 368 w 1328"/>
                <a:gd name="T91" fmla="*/ 98 h 174"/>
                <a:gd name="T92" fmla="*/ 416 w 1328"/>
                <a:gd name="T93" fmla="*/ 173 h 174"/>
                <a:gd name="T94" fmla="*/ 408 w 1328"/>
                <a:gd name="T95" fmla="*/ 68 h 174"/>
                <a:gd name="T96" fmla="*/ 453 w 1328"/>
                <a:gd name="T97" fmla="*/ 2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28" h="174">
                  <a:moveTo>
                    <a:pt x="643" y="2"/>
                  </a:moveTo>
                  <a:cubicBezTo>
                    <a:pt x="566" y="117"/>
                    <a:pt x="566" y="117"/>
                    <a:pt x="566" y="117"/>
                  </a:cubicBezTo>
                  <a:cubicBezTo>
                    <a:pt x="556" y="2"/>
                    <a:pt x="556" y="2"/>
                    <a:pt x="556" y="2"/>
                  </a:cubicBezTo>
                  <a:cubicBezTo>
                    <a:pt x="507" y="2"/>
                    <a:pt x="507" y="2"/>
                    <a:pt x="507" y="2"/>
                  </a:cubicBezTo>
                  <a:cubicBezTo>
                    <a:pt x="521" y="173"/>
                    <a:pt x="521" y="173"/>
                    <a:pt x="521" y="173"/>
                  </a:cubicBezTo>
                  <a:cubicBezTo>
                    <a:pt x="521" y="173"/>
                    <a:pt x="549" y="173"/>
                    <a:pt x="552" y="173"/>
                  </a:cubicBezTo>
                  <a:cubicBezTo>
                    <a:pt x="560" y="172"/>
                    <a:pt x="564" y="163"/>
                    <a:pt x="566" y="161"/>
                  </a:cubicBezTo>
                  <a:cubicBezTo>
                    <a:pt x="570" y="156"/>
                    <a:pt x="672" y="2"/>
                    <a:pt x="672" y="2"/>
                  </a:cubicBezTo>
                  <a:lnTo>
                    <a:pt x="643" y="2"/>
                  </a:lnTo>
                  <a:close/>
                  <a:moveTo>
                    <a:pt x="691" y="2"/>
                  </a:moveTo>
                  <a:cubicBezTo>
                    <a:pt x="628" y="170"/>
                    <a:pt x="628" y="170"/>
                    <a:pt x="628" y="170"/>
                  </a:cubicBezTo>
                  <a:cubicBezTo>
                    <a:pt x="628" y="173"/>
                    <a:pt x="628" y="173"/>
                    <a:pt x="628" y="173"/>
                  </a:cubicBezTo>
                  <a:cubicBezTo>
                    <a:pt x="677" y="173"/>
                    <a:pt x="677" y="173"/>
                    <a:pt x="677" y="173"/>
                  </a:cubicBezTo>
                  <a:cubicBezTo>
                    <a:pt x="740" y="2"/>
                    <a:pt x="740" y="2"/>
                    <a:pt x="740" y="2"/>
                  </a:cubicBezTo>
                  <a:lnTo>
                    <a:pt x="691" y="2"/>
                  </a:lnTo>
                  <a:close/>
                  <a:moveTo>
                    <a:pt x="800" y="45"/>
                  </a:moveTo>
                  <a:cubicBezTo>
                    <a:pt x="798" y="41"/>
                    <a:pt x="796" y="24"/>
                    <a:pt x="815" y="24"/>
                  </a:cubicBezTo>
                  <a:cubicBezTo>
                    <a:pt x="821" y="23"/>
                    <a:pt x="885" y="24"/>
                    <a:pt x="885" y="24"/>
                  </a:cubicBezTo>
                  <a:cubicBezTo>
                    <a:pt x="892" y="2"/>
                    <a:pt x="892" y="2"/>
                    <a:pt x="892" y="2"/>
                  </a:cubicBezTo>
                  <a:cubicBezTo>
                    <a:pt x="892" y="2"/>
                    <a:pt x="806" y="2"/>
                    <a:pt x="799" y="2"/>
                  </a:cubicBezTo>
                  <a:cubicBezTo>
                    <a:pt x="784" y="2"/>
                    <a:pt x="755" y="19"/>
                    <a:pt x="755" y="46"/>
                  </a:cubicBezTo>
                  <a:cubicBezTo>
                    <a:pt x="751" y="83"/>
                    <a:pt x="787" y="100"/>
                    <a:pt x="798" y="120"/>
                  </a:cubicBezTo>
                  <a:cubicBezTo>
                    <a:pt x="808" y="130"/>
                    <a:pt x="810" y="146"/>
                    <a:pt x="794" y="150"/>
                  </a:cubicBezTo>
                  <a:cubicBezTo>
                    <a:pt x="780" y="150"/>
                    <a:pt x="716" y="150"/>
                    <a:pt x="716" y="150"/>
                  </a:cubicBezTo>
                  <a:cubicBezTo>
                    <a:pt x="707" y="173"/>
                    <a:pt x="707" y="173"/>
                    <a:pt x="707" y="173"/>
                  </a:cubicBezTo>
                  <a:cubicBezTo>
                    <a:pt x="707" y="173"/>
                    <a:pt x="798" y="173"/>
                    <a:pt x="806" y="173"/>
                  </a:cubicBezTo>
                  <a:cubicBezTo>
                    <a:pt x="841" y="173"/>
                    <a:pt x="869" y="127"/>
                    <a:pt x="842" y="92"/>
                  </a:cubicBezTo>
                  <a:cubicBezTo>
                    <a:pt x="824" y="73"/>
                    <a:pt x="801" y="52"/>
                    <a:pt x="800" y="45"/>
                  </a:cubicBezTo>
                  <a:close/>
                  <a:moveTo>
                    <a:pt x="924" y="2"/>
                  </a:moveTo>
                  <a:cubicBezTo>
                    <a:pt x="861" y="173"/>
                    <a:pt x="861" y="173"/>
                    <a:pt x="861" y="173"/>
                  </a:cubicBezTo>
                  <a:cubicBezTo>
                    <a:pt x="910" y="173"/>
                    <a:pt x="910" y="173"/>
                    <a:pt x="910" y="173"/>
                  </a:cubicBezTo>
                  <a:cubicBezTo>
                    <a:pt x="973" y="2"/>
                    <a:pt x="973" y="2"/>
                    <a:pt x="973" y="2"/>
                  </a:cubicBezTo>
                  <a:lnTo>
                    <a:pt x="924" y="2"/>
                  </a:lnTo>
                  <a:close/>
                  <a:moveTo>
                    <a:pt x="1139" y="36"/>
                  </a:moveTo>
                  <a:cubicBezTo>
                    <a:pt x="1138" y="26"/>
                    <a:pt x="1125" y="3"/>
                    <a:pt x="1098" y="0"/>
                  </a:cubicBezTo>
                  <a:cubicBezTo>
                    <a:pt x="1066" y="0"/>
                    <a:pt x="1066" y="0"/>
                    <a:pt x="1066" y="0"/>
                  </a:cubicBezTo>
                  <a:cubicBezTo>
                    <a:pt x="1024" y="2"/>
                    <a:pt x="1003" y="24"/>
                    <a:pt x="987" y="45"/>
                  </a:cubicBezTo>
                  <a:cubicBezTo>
                    <a:pt x="966" y="80"/>
                    <a:pt x="960" y="111"/>
                    <a:pt x="958" y="117"/>
                  </a:cubicBezTo>
                  <a:cubicBezTo>
                    <a:pt x="952" y="147"/>
                    <a:pt x="968" y="167"/>
                    <a:pt x="993" y="174"/>
                  </a:cubicBezTo>
                  <a:cubicBezTo>
                    <a:pt x="1043" y="174"/>
                    <a:pt x="1043" y="174"/>
                    <a:pt x="1043" y="174"/>
                  </a:cubicBezTo>
                  <a:cubicBezTo>
                    <a:pt x="1070" y="169"/>
                    <a:pt x="1095" y="151"/>
                    <a:pt x="1104" y="136"/>
                  </a:cubicBezTo>
                  <a:cubicBezTo>
                    <a:pt x="1112" y="129"/>
                    <a:pt x="1134" y="79"/>
                    <a:pt x="1139" y="51"/>
                  </a:cubicBezTo>
                  <a:cubicBezTo>
                    <a:pt x="1139" y="45"/>
                    <a:pt x="1139" y="39"/>
                    <a:pt x="1139" y="36"/>
                  </a:cubicBezTo>
                  <a:close/>
                  <a:moveTo>
                    <a:pt x="1094" y="41"/>
                  </a:moveTo>
                  <a:cubicBezTo>
                    <a:pt x="1092" y="43"/>
                    <a:pt x="1065" y="118"/>
                    <a:pt x="1060" y="130"/>
                  </a:cubicBezTo>
                  <a:cubicBezTo>
                    <a:pt x="1053" y="149"/>
                    <a:pt x="1030" y="155"/>
                    <a:pt x="1029" y="155"/>
                  </a:cubicBezTo>
                  <a:cubicBezTo>
                    <a:pt x="1014" y="155"/>
                    <a:pt x="1014" y="155"/>
                    <a:pt x="1014" y="155"/>
                  </a:cubicBezTo>
                  <a:cubicBezTo>
                    <a:pt x="1009" y="152"/>
                    <a:pt x="999" y="147"/>
                    <a:pt x="1004" y="132"/>
                  </a:cubicBezTo>
                  <a:cubicBezTo>
                    <a:pt x="1005" y="129"/>
                    <a:pt x="1011" y="113"/>
                    <a:pt x="1017" y="96"/>
                  </a:cubicBezTo>
                  <a:cubicBezTo>
                    <a:pt x="1039" y="33"/>
                    <a:pt x="1042" y="26"/>
                    <a:pt x="1068" y="19"/>
                  </a:cubicBezTo>
                  <a:cubicBezTo>
                    <a:pt x="1082" y="19"/>
                    <a:pt x="1082" y="19"/>
                    <a:pt x="1082" y="19"/>
                  </a:cubicBezTo>
                  <a:cubicBezTo>
                    <a:pt x="1097" y="25"/>
                    <a:pt x="1093" y="39"/>
                    <a:pt x="1094" y="41"/>
                  </a:cubicBezTo>
                  <a:close/>
                  <a:moveTo>
                    <a:pt x="1302" y="2"/>
                  </a:moveTo>
                  <a:cubicBezTo>
                    <a:pt x="1260" y="115"/>
                    <a:pt x="1260" y="115"/>
                    <a:pt x="1260" y="115"/>
                  </a:cubicBezTo>
                  <a:cubicBezTo>
                    <a:pt x="1216" y="2"/>
                    <a:pt x="1216" y="2"/>
                    <a:pt x="1216" y="2"/>
                  </a:cubicBezTo>
                  <a:cubicBezTo>
                    <a:pt x="1183" y="2"/>
                    <a:pt x="1183" y="2"/>
                    <a:pt x="1183" y="2"/>
                  </a:cubicBezTo>
                  <a:cubicBezTo>
                    <a:pt x="1121" y="173"/>
                    <a:pt x="1121" y="173"/>
                    <a:pt x="1121" y="173"/>
                  </a:cubicBezTo>
                  <a:cubicBezTo>
                    <a:pt x="1146" y="173"/>
                    <a:pt x="1146" y="173"/>
                    <a:pt x="1146" y="173"/>
                  </a:cubicBezTo>
                  <a:cubicBezTo>
                    <a:pt x="1189" y="59"/>
                    <a:pt x="1189" y="59"/>
                    <a:pt x="1189" y="59"/>
                  </a:cubicBezTo>
                  <a:cubicBezTo>
                    <a:pt x="1225" y="155"/>
                    <a:pt x="1225" y="155"/>
                    <a:pt x="1225" y="155"/>
                  </a:cubicBezTo>
                  <a:cubicBezTo>
                    <a:pt x="1225" y="155"/>
                    <a:pt x="1228" y="173"/>
                    <a:pt x="1241" y="173"/>
                  </a:cubicBezTo>
                  <a:cubicBezTo>
                    <a:pt x="1253" y="173"/>
                    <a:pt x="1265" y="173"/>
                    <a:pt x="1265" y="173"/>
                  </a:cubicBezTo>
                  <a:cubicBezTo>
                    <a:pt x="1328" y="2"/>
                    <a:pt x="1328" y="2"/>
                    <a:pt x="1328" y="2"/>
                  </a:cubicBezTo>
                  <a:lnTo>
                    <a:pt x="1302" y="2"/>
                  </a:lnTo>
                  <a:close/>
                  <a:moveTo>
                    <a:pt x="174" y="2"/>
                  </a:moveTo>
                  <a:cubicBezTo>
                    <a:pt x="151" y="67"/>
                    <a:pt x="151" y="67"/>
                    <a:pt x="151" y="67"/>
                  </a:cubicBezTo>
                  <a:cubicBezTo>
                    <a:pt x="91" y="67"/>
                    <a:pt x="91" y="67"/>
                    <a:pt x="91" y="67"/>
                  </a:cubicBezTo>
                  <a:cubicBezTo>
                    <a:pt x="115" y="2"/>
                    <a:pt x="115" y="2"/>
                    <a:pt x="115" y="2"/>
                  </a:cubicBezTo>
                  <a:cubicBezTo>
                    <a:pt x="63" y="2"/>
                    <a:pt x="63" y="2"/>
                    <a:pt x="63" y="2"/>
                  </a:cubicBezTo>
                  <a:cubicBezTo>
                    <a:pt x="0" y="173"/>
                    <a:pt x="0" y="173"/>
                    <a:pt x="0" y="173"/>
                  </a:cubicBezTo>
                  <a:cubicBezTo>
                    <a:pt x="52" y="173"/>
                    <a:pt x="52" y="173"/>
                    <a:pt x="52" y="173"/>
                  </a:cubicBezTo>
                  <a:cubicBezTo>
                    <a:pt x="82" y="91"/>
                    <a:pt x="82" y="91"/>
                    <a:pt x="82" y="91"/>
                  </a:cubicBezTo>
                  <a:cubicBezTo>
                    <a:pt x="141" y="91"/>
                    <a:pt x="141" y="91"/>
                    <a:pt x="141" y="91"/>
                  </a:cubicBezTo>
                  <a:cubicBezTo>
                    <a:pt x="112" y="173"/>
                    <a:pt x="112" y="173"/>
                    <a:pt x="112" y="173"/>
                  </a:cubicBezTo>
                  <a:cubicBezTo>
                    <a:pt x="155" y="173"/>
                    <a:pt x="155" y="173"/>
                    <a:pt x="155" y="173"/>
                  </a:cubicBezTo>
                  <a:cubicBezTo>
                    <a:pt x="155" y="173"/>
                    <a:pt x="161" y="172"/>
                    <a:pt x="165" y="165"/>
                  </a:cubicBezTo>
                  <a:cubicBezTo>
                    <a:pt x="170" y="158"/>
                    <a:pt x="226" y="2"/>
                    <a:pt x="226" y="2"/>
                  </a:cubicBezTo>
                  <a:lnTo>
                    <a:pt x="174" y="2"/>
                  </a:lnTo>
                  <a:close/>
                  <a:moveTo>
                    <a:pt x="258" y="2"/>
                  </a:moveTo>
                  <a:cubicBezTo>
                    <a:pt x="195" y="173"/>
                    <a:pt x="195" y="173"/>
                    <a:pt x="195" y="173"/>
                  </a:cubicBezTo>
                  <a:cubicBezTo>
                    <a:pt x="247" y="173"/>
                    <a:pt x="247" y="173"/>
                    <a:pt x="247" y="173"/>
                  </a:cubicBezTo>
                  <a:cubicBezTo>
                    <a:pt x="309" y="2"/>
                    <a:pt x="309" y="2"/>
                    <a:pt x="309" y="2"/>
                  </a:cubicBezTo>
                  <a:lnTo>
                    <a:pt x="258" y="2"/>
                  </a:lnTo>
                  <a:close/>
                  <a:moveTo>
                    <a:pt x="453" y="2"/>
                  </a:moveTo>
                  <a:cubicBezTo>
                    <a:pt x="373" y="64"/>
                    <a:pt x="373" y="64"/>
                    <a:pt x="373" y="64"/>
                  </a:cubicBezTo>
                  <a:cubicBezTo>
                    <a:pt x="395" y="2"/>
                    <a:pt x="395" y="2"/>
                    <a:pt x="395" y="2"/>
                  </a:cubicBezTo>
                  <a:cubicBezTo>
                    <a:pt x="343" y="2"/>
                    <a:pt x="343" y="2"/>
                    <a:pt x="343" y="2"/>
                  </a:cubicBezTo>
                  <a:cubicBezTo>
                    <a:pt x="281" y="173"/>
                    <a:pt x="281" y="173"/>
                    <a:pt x="281" y="173"/>
                  </a:cubicBezTo>
                  <a:cubicBezTo>
                    <a:pt x="333" y="173"/>
                    <a:pt x="333" y="173"/>
                    <a:pt x="333" y="173"/>
                  </a:cubicBezTo>
                  <a:cubicBezTo>
                    <a:pt x="357" y="107"/>
                    <a:pt x="357" y="107"/>
                    <a:pt x="357" y="107"/>
                  </a:cubicBezTo>
                  <a:cubicBezTo>
                    <a:pt x="358" y="107"/>
                    <a:pt x="358" y="107"/>
                    <a:pt x="358" y="107"/>
                  </a:cubicBezTo>
                  <a:cubicBezTo>
                    <a:pt x="368" y="98"/>
                    <a:pt x="368" y="98"/>
                    <a:pt x="368" y="98"/>
                  </a:cubicBezTo>
                  <a:cubicBezTo>
                    <a:pt x="399" y="155"/>
                    <a:pt x="399" y="155"/>
                    <a:pt x="399" y="155"/>
                  </a:cubicBezTo>
                  <a:cubicBezTo>
                    <a:pt x="399" y="155"/>
                    <a:pt x="405" y="172"/>
                    <a:pt x="416" y="173"/>
                  </a:cubicBezTo>
                  <a:cubicBezTo>
                    <a:pt x="421" y="173"/>
                    <a:pt x="462" y="173"/>
                    <a:pt x="462" y="173"/>
                  </a:cubicBezTo>
                  <a:cubicBezTo>
                    <a:pt x="408" y="68"/>
                    <a:pt x="408" y="68"/>
                    <a:pt x="408" y="68"/>
                  </a:cubicBezTo>
                  <a:cubicBezTo>
                    <a:pt x="493" y="2"/>
                    <a:pt x="493" y="2"/>
                    <a:pt x="493" y="2"/>
                  </a:cubicBezTo>
                  <a:lnTo>
                    <a:pt x="453" y="2"/>
                  </a:lnTo>
                  <a:close/>
                </a:path>
              </a:pathLst>
            </a:cu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pitchFamily="34" charset="-122"/>
                <a:ea typeface="微软雅黑" panose="020B0503020204020204" pitchFamily="34" charset="-122"/>
              </a:endParaRPr>
            </a:p>
          </p:txBody>
        </p:sp>
      </p:grpSp>
      <p:sp>
        <p:nvSpPr>
          <p:cNvPr id="8" name="文本框 7"/>
          <p:cNvSpPr txBox="1"/>
          <p:nvPr userDrawn="1"/>
        </p:nvSpPr>
        <p:spPr>
          <a:xfrm>
            <a:off x="9491750" y="434816"/>
            <a:ext cx="1304471" cy="276999"/>
          </a:xfrm>
          <a:prstGeom prst="rect">
            <a:avLst/>
          </a:prstGeom>
        </p:spPr>
        <p:txBody>
          <a:bodyPr vert="horz" wrap="square" lIns="91440" tIns="45720" rIns="91440" bIns="45720" rtlCol="0" anchor="ctr">
            <a:spAutoFit/>
          </a:bodyPr>
          <a:lstStyle>
            <a:defPPr>
              <a:defRPr lang="zh-CN"/>
            </a:defPPr>
            <a:lvl1pPr algn="dist">
              <a:defRPr sz="1200">
                <a:solidFill>
                  <a:srgbClr val="4D4D4D"/>
                </a:solidFill>
                <a:latin typeface="微软雅黑" panose="020B0503020204020204" pitchFamily="34" charset="-122"/>
                <a:ea typeface="微软雅黑" panose="020B0503020204020204" pitchFamily="34" charset="-122"/>
              </a:defRPr>
            </a:lvl1pPr>
          </a:lstStyle>
          <a:p>
            <a:r>
              <a:rPr lang="zh-CN" altLang="en-US" dirty="0"/>
              <a:t>公安事业部</a:t>
            </a:r>
          </a:p>
        </p:txBody>
      </p:sp>
    </p:spTree>
    <p:extLst>
      <p:ext uri="{BB962C8B-B14F-4D97-AF65-F5344CB8AC3E}">
        <p14:creationId xmlns:p14="http://schemas.microsoft.com/office/powerpoint/2010/main" val="2374775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3"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7"/>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D8D4CDC-0B6F-49BB-989D-1F44EF11D580}" type="datetimeFigureOut">
              <a:rPr lang="zh-CN" altLang="en-US" smtClean="0"/>
              <a:t>2017/7/24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E360D50-E520-4AC7-B890-6F73E2030F7C}" type="slidenum">
              <a:rPr lang="zh-CN" altLang="en-US" smtClean="0"/>
              <a:t>‹#›</a:t>
            </a:fld>
            <a:endParaRPr lang="zh-CN" altLang="en-US"/>
          </a:p>
        </p:txBody>
      </p:sp>
    </p:spTree>
    <p:extLst>
      <p:ext uri="{BB962C8B-B14F-4D97-AF65-F5344CB8AC3E}">
        <p14:creationId xmlns:p14="http://schemas.microsoft.com/office/powerpoint/2010/main" val="2683920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D8D4CDC-0B6F-49BB-989D-1F44EF11D580}" type="datetimeFigureOut">
              <a:rPr lang="zh-CN" altLang="en-US" smtClean="0"/>
              <a:t>2017/7/24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E360D50-E520-4AC7-B890-6F73E2030F7C}" type="slidenum">
              <a:rPr lang="zh-CN" altLang="en-US" smtClean="0"/>
              <a:t>‹#›</a:t>
            </a:fld>
            <a:endParaRPr lang="zh-CN" altLang="en-US"/>
          </a:p>
        </p:txBody>
      </p:sp>
    </p:spTree>
    <p:extLst>
      <p:ext uri="{BB962C8B-B14F-4D97-AF65-F5344CB8AC3E}">
        <p14:creationId xmlns:p14="http://schemas.microsoft.com/office/powerpoint/2010/main" val="1522349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609600" y="6356357"/>
            <a:ext cx="28448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DD8D4CDC-0B6F-49BB-989D-1F44EF11D580}" type="datetimeFigureOut">
              <a:rPr lang="zh-CN" altLang="en-US" smtClean="0"/>
              <a:pPr/>
              <a:t>2017/7/24</a:t>
            </a:fld>
            <a:endParaRPr lang="zh-CN" altLang="en-US" dirty="0"/>
          </a:p>
        </p:txBody>
      </p:sp>
      <p:sp>
        <p:nvSpPr>
          <p:cNvPr id="5" name="页脚占位符 4"/>
          <p:cNvSpPr>
            <a:spLocks noGrp="1"/>
          </p:cNvSpPr>
          <p:nvPr>
            <p:ph type="ftr" sz="quarter" idx="3"/>
          </p:nvPr>
        </p:nvSpPr>
        <p:spPr>
          <a:xfrm>
            <a:off x="4165600" y="6356357"/>
            <a:ext cx="3860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8737600" y="6356357"/>
            <a:ext cx="28448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4E360D50-E520-4AC7-B890-6F73E2030F7C}" type="slidenum">
              <a:rPr lang="zh-CN" altLang="en-US" smtClean="0"/>
              <a:pPr/>
              <a:t>‹#›</a:t>
            </a:fld>
            <a:endParaRPr lang="zh-CN" altLang="en-US" dirty="0"/>
          </a:p>
        </p:txBody>
      </p:sp>
    </p:spTree>
    <p:extLst>
      <p:ext uri="{BB962C8B-B14F-4D97-AF65-F5344CB8AC3E}">
        <p14:creationId xmlns:p14="http://schemas.microsoft.com/office/powerpoint/2010/main" val="230056668"/>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654" r:id="rId12"/>
  </p:sldLayoutIdLst>
  <p:txStyles>
    <p:titleStyle>
      <a:lvl1pPr algn="ctr" defTabSz="914400" rtl="0" eaLnBrk="1" latinLnBrk="0" hangingPunct="1">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hyperlink" Target="https://cn.vuejs.org/v2/guide/computed.html#&#35745;&#31639;&#23646;&#24615;-vs-Methods"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7" Type="http://schemas.microsoft.com/office/2007/relationships/hdphoto" Target="../media/hdphoto1.wdp"/><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hyperlink" Target="http://palmerye.online/"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github.com/palmerye" TargetMode="External"/><Relationship Id="rId5" Type="http://schemas.openxmlformats.org/officeDocument/2006/relationships/image" Target="../media/image5.jpe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9.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tmp"/><Relationship Id="rId5" Type="http://schemas.openxmlformats.org/officeDocument/2006/relationships/image" Target="../media/image3.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2.tmp"/><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jpeg"/></Relationships>
</file>

<file path=ppt/slides/_rels/slide25.xml.rels><?xml version="1.0" encoding="UTF-8" standalone="yes"?>
<Relationships xmlns="http://schemas.openxmlformats.org/package/2006/relationships"><Relationship Id="rId8" Type="http://schemas.openxmlformats.org/officeDocument/2006/relationships/diagramData" Target="../diagrams/data1.xml"/><Relationship Id="rId3" Type="http://schemas.openxmlformats.org/officeDocument/2006/relationships/image" Target="../media/image3.png"/><Relationship Id="rId7" Type="http://schemas.openxmlformats.org/officeDocument/2006/relationships/image" Target="../media/image18.tmp"/><Relationship Id="rId12"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7.tmp"/><Relationship Id="rId11" Type="http://schemas.openxmlformats.org/officeDocument/2006/relationships/diagramColors" Target="../diagrams/colors1.xml"/><Relationship Id="rId5" Type="http://schemas.openxmlformats.org/officeDocument/2006/relationships/image" Target="../media/image16.tmp"/><Relationship Id="rId10" Type="http://schemas.openxmlformats.org/officeDocument/2006/relationships/diagramQuickStyle" Target="../diagrams/quickStyle1.xml"/><Relationship Id="rId4" Type="http://schemas.openxmlformats.org/officeDocument/2006/relationships/image" Target="../media/image15.tmp"/><Relationship Id="rId9" Type="http://schemas.openxmlformats.org/officeDocument/2006/relationships/diagramLayout" Target="../diagrams/layout1.xml"/></Relationships>
</file>

<file path=ppt/slides/_rels/slide26.xml.rels><?xml version="1.0" encoding="UTF-8" standalone="yes"?>
<Relationships xmlns="http://schemas.openxmlformats.org/package/2006/relationships"><Relationship Id="rId8" Type="http://schemas.openxmlformats.org/officeDocument/2006/relationships/image" Target="../media/image22.tmp"/><Relationship Id="rId13" Type="http://schemas.openxmlformats.org/officeDocument/2006/relationships/image" Target="../media/image27.tmp"/><Relationship Id="rId3" Type="http://schemas.openxmlformats.org/officeDocument/2006/relationships/image" Target="../media/image3.png"/><Relationship Id="rId7" Type="http://schemas.openxmlformats.org/officeDocument/2006/relationships/image" Target="../media/image21.tmp"/><Relationship Id="rId12" Type="http://schemas.openxmlformats.org/officeDocument/2006/relationships/image" Target="../media/image26.jpe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0.tmp"/><Relationship Id="rId11" Type="http://schemas.openxmlformats.org/officeDocument/2006/relationships/image" Target="../media/image25.tmp"/><Relationship Id="rId5" Type="http://schemas.openxmlformats.org/officeDocument/2006/relationships/image" Target="../media/image19.png"/><Relationship Id="rId15" Type="http://schemas.openxmlformats.org/officeDocument/2006/relationships/image" Target="../media/image29.tmp"/><Relationship Id="rId10" Type="http://schemas.openxmlformats.org/officeDocument/2006/relationships/image" Target="../media/image24.tmp"/><Relationship Id="rId4" Type="http://schemas.openxmlformats.org/officeDocument/2006/relationships/hyperlink" Target="https://github.com/vuejs/awesome-vue" TargetMode="External"/><Relationship Id="rId9" Type="http://schemas.openxmlformats.org/officeDocument/2006/relationships/image" Target="../media/image23.tmp"/><Relationship Id="rId14" Type="http://schemas.openxmlformats.org/officeDocument/2006/relationships/image" Target="../media/image28.jpeg"/></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3.png"/><Relationship Id="rId4" Type="http://schemas.microsoft.com/office/2007/relationships/hdphoto" Target="../media/hdphoto1.wdp"/></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tmp"/></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5900936" y="4297265"/>
            <a:ext cx="400110" cy="801569"/>
            <a:chOff x="7377203" y="3570646"/>
            <a:chExt cx="400110" cy="801569"/>
          </a:xfrm>
        </p:grpSpPr>
        <p:sp>
          <p:nvSpPr>
            <p:cNvPr id="5" name="Freeform 5"/>
            <p:cNvSpPr>
              <a:spLocks/>
            </p:cNvSpPr>
            <p:nvPr/>
          </p:nvSpPr>
          <p:spPr bwMode="auto">
            <a:xfrm>
              <a:off x="7418012" y="3570646"/>
              <a:ext cx="308510" cy="765731"/>
            </a:xfrm>
            <a:custGeom>
              <a:avLst/>
              <a:gdLst>
                <a:gd name="T0" fmla="*/ 79 w 197"/>
                <a:gd name="T1" fmla="*/ 3 h 494"/>
                <a:gd name="T2" fmla="*/ 60 w 197"/>
                <a:gd name="T3" fmla="*/ 7 h 494"/>
                <a:gd name="T4" fmla="*/ 45 w 197"/>
                <a:gd name="T5" fmla="*/ 15 h 494"/>
                <a:gd name="T6" fmla="*/ 35 w 197"/>
                <a:gd name="T7" fmla="*/ 34 h 494"/>
                <a:gd name="T8" fmla="*/ 26 w 197"/>
                <a:gd name="T9" fmla="*/ 51 h 494"/>
                <a:gd name="T10" fmla="*/ 19 w 197"/>
                <a:gd name="T11" fmla="*/ 65 h 494"/>
                <a:gd name="T12" fmla="*/ 19 w 197"/>
                <a:gd name="T13" fmla="*/ 82 h 494"/>
                <a:gd name="T14" fmla="*/ 16 w 197"/>
                <a:gd name="T15" fmla="*/ 97 h 494"/>
                <a:gd name="T16" fmla="*/ 11 w 197"/>
                <a:gd name="T17" fmla="*/ 114 h 494"/>
                <a:gd name="T18" fmla="*/ 12 w 197"/>
                <a:gd name="T19" fmla="*/ 131 h 494"/>
                <a:gd name="T20" fmla="*/ 12 w 197"/>
                <a:gd name="T21" fmla="*/ 146 h 494"/>
                <a:gd name="T22" fmla="*/ 10 w 197"/>
                <a:gd name="T23" fmla="*/ 163 h 494"/>
                <a:gd name="T24" fmla="*/ 8 w 197"/>
                <a:gd name="T25" fmla="*/ 182 h 494"/>
                <a:gd name="T26" fmla="*/ 7 w 197"/>
                <a:gd name="T27" fmla="*/ 199 h 494"/>
                <a:gd name="T28" fmla="*/ 5 w 197"/>
                <a:gd name="T29" fmla="*/ 217 h 494"/>
                <a:gd name="T30" fmla="*/ 2 w 197"/>
                <a:gd name="T31" fmla="*/ 240 h 494"/>
                <a:gd name="T32" fmla="*/ 3 w 197"/>
                <a:gd name="T33" fmla="*/ 261 h 494"/>
                <a:gd name="T34" fmla="*/ 1 w 197"/>
                <a:gd name="T35" fmla="*/ 277 h 494"/>
                <a:gd name="T36" fmla="*/ 5 w 197"/>
                <a:gd name="T37" fmla="*/ 300 h 494"/>
                <a:gd name="T38" fmla="*/ 3 w 197"/>
                <a:gd name="T39" fmla="*/ 321 h 494"/>
                <a:gd name="T40" fmla="*/ 3 w 197"/>
                <a:gd name="T41" fmla="*/ 342 h 494"/>
                <a:gd name="T42" fmla="*/ 8 w 197"/>
                <a:gd name="T43" fmla="*/ 367 h 494"/>
                <a:gd name="T44" fmla="*/ 14 w 197"/>
                <a:gd name="T45" fmla="*/ 394 h 494"/>
                <a:gd name="T46" fmla="*/ 21 w 197"/>
                <a:gd name="T47" fmla="*/ 426 h 494"/>
                <a:gd name="T48" fmla="*/ 25 w 197"/>
                <a:gd name="T49" fmla="*/ 446 h 494"/>
                <a:gd name="T50" fmla="*/ 36 w 197"/>
                <a:gd name="T51" fmla="*/ 466 h 494"/>
                <a:gd name="T52" fmla="*/ 56 w 197"/>
                <a:gd name="T53" fmla="*/ 482 h 494"/>
                <a:gd name="T54" fmla="*/ 88 w 197"/>
                <a:gd name="T55" fmla="*/ 487 h 494"/>
                <a:gd name="T56" fmla="*/ 121 w 197"/>
                <a:gd name="T57" fmla="*/ 491 h 494"/>
                <a:gd name="T58" fmla="*/ 147 w 197"/>
                <a:gd name="T59" fmla="*/ 492 h 494"/>
                <a:gd name="T60" fmla="*/ 168 w 197"/>
                <a:gd name="T61" fmla="*/ 484 h 494"/>
                <a:gd name="T62" fmla="*/ 181 w 197"/>
                <a:gd name="T63" fmla="*/ 468 h 494"/>
                <a:gd name="T64" fmla="*/ 188 w 197"/>
                <a:gd name="T65" fmla="*/ 437 h 494"/>
                <a:gd name="T66" fmla="*/ 192 w 197"/>
                <a:gd name="T67" fmla="*/ 411 h 494"/>
                <a:gd name="T68" fmla="*/ 195 w 197"/>
                <a:gd name="T69" fmla="*/ 382 h 494"/>
                <a:gd name="T70" fmla="*/ 194 w 197"/>
                <a:gd name="T71" fmla="*/ 352 h 494"/>
                <a:gd name="T72" fmla="*/ 194 w 197"/>
                <a:gd name="T73" fmla="*/ 321 h 494"/>
                <a:gd name="T74" fmla="*/ 192 w 197"/>
                <a:gd name="T75" fmla="*/ 283 h 494"/>
                <a:gd name="T76" fmla="*/ 193 w 197"/>
                <a:gd name="T77" fmla="*/ 251 h 494"/>
                <a:gd name="T78" fmla="*/ 191 w 197"/>
                <a:gd name="T79" fmla="*/ 215 h 494"/>
                <a:gd name="T80" fmla="*/ 190 w 197"/>
                <a:gd name="T81" fmla="*/ 187 h 494"/>
                <a:gd name="T82" fmla="*/ 188 w 197"/>
                <a:gd name="T83" fmla="*/ 148 h 494"/>
                <a:gd name="T84" fmla="*/ 189 w 197"/>
                <a:gd name="T85" fmla="*/ 113 h 494"/>
                <a:gd name="T86" fmla="*/ 188 w 197"/>
                <a:gd name="T87" fmla="*/ 70 h 494"/>
                <a:gd name="T88" fmla="*/ 181 w 197"/>
                <a:gd name="T89" fmla="*/ 37 h 494"/>
                <a:gd name="T90" fmla="*/ 170 w 197"/>
                <a:gd name="T91" fmla="*/ 18 h 494"/>
                <a:gd name="T92" fmla="*/ 143 w 197"/>
                <a:gd name="T93" fmla="*/ 3 h 494"/>
                <a:gd name="T94" fmla="*/ 110 w 197"/>
                <a:gd name="T95" fmla="*/ 2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7" h="494">
                  <a:moveTo>
                    <a:pt x="93" y="3"/>
                  </a:moveTo>
                  <a:cubicBezTo>
                    <a:pt x="90" y="3"/>
                    <a:pt x="86" y="3"/>
                    <a:pt x="86" y="3"/>
                  </a:cubicBezTo>
                  <a:cubicBezTo>
                    <a:pt x="82" y="3"/>
                    <a:pt x="82" y="3"/>
                    <a:pt x="82" y="3"/>
                  </a:cubicBezTo>
                  <a:cubicBezTo>
                    <a:pt x="79" y="3"/>
                    <a:pt x="79" y="3"/>
                    <a:pt x="79" y="3"/>
                  </a:cubicBezTo>
                  <a:cubicBezTo>
                    <a:pt x="79" y="3"/>
                    <a:pt x="77" y="3"/>
                    <a:pt x="75" y="4"/>
                  </a:cubicBezTo>
                  <a:cubicBezTo>
                    <a:pt x="73" y="6"/>
                    <a:pt x="74" y="6"/>
                    <a:pt x="71" y="6"/>
                  </a:cubicBezTo>
                  <a:cubicBezTo>
                    <a:pt x="68" y="6"/>
                    <a:pt x="69" y="5"/>
                    <a:pt x="66" y="6"/>
                  </a:cubicBezTo>
                  <a:cubicBezTo>
                    <a:pt x="63" y="6"/>
                    <a:pt x="60" y="7"/>
                    <a:pt x="60" y="7"/>
                  </a:cubicBezTo>
                  <a:cubicBezTo>
                    <a:pt x="57" y="8"/>
                    <a:pt x="57" y="8"/>
                    <a:pt x="57" y="8"/>
                  </a:cubicBezTo>
                  <a:cubicBezTo>
                    <a:pt x="57" y="8"/>
                    <a:pt x="55" y="11"/>
                    <a:pt x="53" y="11"/>
                  </a:cubicBezTo>
                  <a:cubicBezTo>
                    <a:pt x="50" y="11"/>
                    <a:pt x="48" y="12"/>
                    <a:pt x="48" y="12"/>
                  </a:cubicBezTo>
                  <a:cubicBezTo>
                    <a:pt x="48" y="12"/>
                    <a:pt x="47" y="13"/>
                    <a:pt x="45" y="15"/>
                  </a:cubicBezTo>
                  <a:cubicBezTo>
                    <a:pt x="43" y="17"/>
                    <a:pt x="41" y="18"/>
                    <a:pt x="41" y="18"/>
                  </a:cubicBezTo>
                  <a:cubicBezTo>
                    <a:pt x="41" y="18"/>
                    <a:pt x="39" y="22"/>
                    <a:pt x="38" y="25"/>
                  </a:cubicBezTo>
                  <a:cubicBezTo>
                    <a:pt x="36" y="27"/>
                    <a:pt x="36" y="29"/>
                    <a:pt x="36" y="29"/>
                  </a:cubicBezTo>
                  <a:cubicBezTo>
                    <a:pt x="36" y="29"/>
                    <a:pt x="35" y="30"/>
                    <a:pt x="35" y="34"/>
                  </a:cubicBezTo>
                  <a:cubicBezTo>
                    <a:pt x="34" y="39"/>
                    <a:pt x="36" y="37"/>
                    <a:pt x="34" y="40"/>
                  </a:cubicBezTo>
                  <a:cubicBezTo>
                    <a:pt x="33" y="44"/>
                    <a:pt x="29" y="45"/>
                    <a:pt x="29" y="45"/>
                  </a:cubicBezTo>
                  <a:cubicBezTo>
                    <a:pt x="26" y="48"/>
                    <a:pt x="26" y="48"/>
                    <a:pt x="26" y="48"/>
                  </a:cubicBezTo>
                  <a:cubicBezTo>
                    <a:pt x="26" y="51"/>
                    <a:pt x="26" y="51"/>
                    <a:pt x="26" y="51"/>
                  </a:cubicBezTo>
                  <a:cubicBezTo>
                    <a:pt x="26" y="58"/>
                    <a:pt x="26" y="58"/>
                    <a:pt x="26" y="58"/>
                  </a:cubicBezTo>
                  <a:cubicBezTo>
                    <a:pt x="23" y="61"/>
                    <a:pt x="23" y="61"/>
                    <a:pt x="23" y="61"/>
                  </a:cubicBezTo>
                  <a:cubicBezTo>
                    <a:pt x="21" y="62"/>
                    <a:pt x="21" y="62"/>
                    <a:pt x="21" y="62"/>
                  </a:cubicBezTo>
                  <a:cubicBezTo>
                    <a:pt x="21" y="62"/>
                    <a:pt x="19" y="63"/>
                    <a:pt x="19" y="65"/>
                  </a:cubicBezTo>
                  <a:cubicBezTo>
                    <a:pt x="19" y="68"/>
                    <a:pt x="19" y="69"/>
                    <a:pt x="19" y="69"/>
                  </a:cubicBezTo>
                  <a:cubicBezTo>
                    <a:pt x="19" y="69"/>
                    <a:pt x="19" y="69"/>
                    <a:pt x="19" y="72"/>
                  </a:cubicBezTo>
                  <a:cubicBezTo>
                    <a:pt x="20" y="75"/>
                    <a:pt x="19" y="75"/>
                    <a:pt x="19" y="77"/>
                  </a:cubicBezTo>
                  <a:cubicBezTo>
                    <a:pt x="19" y="79"/>
                    <a:pt x="19" y="82"/>
                    <a:pt x="19" y="82"/>
                  </a:cubicBezTo>
                  <a:cubicBezTo>
                    <a:pt x="16" y="85"/>
                    <a:pt x="16" y="85"/>
                    <a:pt x="16" y="85"/>
                  </a:cubicBezTo>
                  <a:cubicBezTo>
                    <a:pt x="16" y="85"/>
                    <a:pt x="16" y="86"/>
                    <a:pt x="16" y="88"/>
                  </a:cubicBezTo>
                  <a:cubicBezTo>
                    <a:pt x="16" y="90"/>
                    <a:pt x="16" y="89"/>
                    <a:pt x="16" y="92"/>
                  </a:cubicBezTo>
                  <a:cubicBezTo>
                    <a:pt x="16" y="95"/>
                    <a:pt x="16" y="97"/>
                    <a:pt x="16" y="97"/>
                  </a:cubicBezTo>
                  <a:cubicBezTo>
                    <a:pt x="16" y="97"/>
                    <a:pt x="18" y="95"/>
                    <a:pt x="15" y="100"/>
                  </a:cubicBezTo>
                  <a:cubicBezTo>
                    <a:pt x="12" y="105"/>
                    <a:pt x="12" y="107"/>
                    <a:pt x="12" y="107"/>
                  </a:cubicBezTo>
                  <a:cubicBezTo>
                    <a:pt x="12" y="107"/>
                    <a:pt x="11" y="107"/>
                    <a:pt x="11" y="109"/>
                  </a:cubicBezTo>
                  <a:cubicBezTo>
                    <a:pt x="11" y="112"/>
                    <a:pt x="11" y="114"/>
                    <a:pt x="11" y="114"/>
                  </a:cubicBezTo>
                  <a:cubicBezTo>
                    <a:pt x="11" y="117"/>
                    <a:pt x="11" y="117"/>
                    <a:pt x="11" y="117"/>
                  </a:cubicBezTo>
                  <a:cubicBezTo>
                    <a:pt x="11" y="122"/>
                    <a:pt x="11" y="122"/>
                    <a:pt x="11" y="122"/>
                  </a:cubicBezTo>
                  <a:cubicBezTo>
                    <a:pt x="12" y="126"/>
                    <a:pt x="12" y="126"/>
                    <a:pt x="12" y="126"/>
                  </a:cubicBezTo>
                  <a:cubicBezTo>
                    <a:pt x="12" y="131"/>
                    <a:pt x="12" y="131"/>
                    <a:pt x="12" y="131"/>
                  </a:cubicBezTo>
                  <a:cubicBezTo>
                    <a:pt x="12" y="134"/>
                    <a:pt x="12" y="134"/>
                    <a:pt x="12" y="134"/>
                  </a:cubicBezTo>
                  <a:cubicBezTo>
                    <a:pt x="12" y="139"/>
                    <a:pt x="12" y="139"/>
                    <a:pt x="12" y="139"/>
                  </a:cubicBezTo>
                  <a:cubicBezTo>
                    <a:pt x="12" y="139"/>
                    <a:pt x="13" y="139"/>
                    <a:pt x="12" y="142"/>
                  </a:cubicBezTo>
                  <a:cubicBezTo>
                    <a:pt x="12" y="145"/>
                    <a:pt x="12" y="146"/>
                    <a:pt x="12" y="146"/>
                  </a:cubicBezTo>
                  <a:cubicBezTo>
                    <a:pt x="12" y="146"/>
                    <a:pt x="12" y="147"/>
                    <a:pt x="11" y="150"/>
                  </a:cubicBezTo>
                  <a:cubicBezTo>
                    <a:pt x="10" y="152"/>
                    <a:pt x="10" y="151"/>
                    <a:pt x="10" y="154"/>
                  </a:cubicBezTo>
                  <a:cubicBezTo>
                    <a:pt x="10" y="157"/>
                    <a:pt x="10" y="157"/>
                    <a:pt x="10" y="159"/>
                  </a:cubicBezTo>
                  <a:cubicBezTo>
                    <a:pt x="10" y="162"/>
                    <a:pt x="10" y="163"/>
                    <a:pt x="10" y="163"/>
                  </a:cubicBezTo>
                  <a:cubicBezTo>
                    <a:pt x="10" y="167"/>
                    <a:pt x="10" y="167"/>
                    <a:pt x="10" y="167"/>
                  </a:cubicBezTo>
                  <a:cubicBezTo>
                    <a:pt x="10" y="167"/>
                    <a:pt x="13" y="168"/>
                    <a:pt x="11" y="170"/>
                  </a:cubicBezTo>
                  <a:cubicBezTo>
                    <a:pt x="8" y="173"/>
                    <a:pt x="10" y="179"/>
                    <a:pt x="10" y="179"/>
                  </a:cubicBezTo>
                  <a:cubicBezTo>
                    <a:pt x="8" y="182"/>
                    <a:pt x="8" y="182"/>
                    <a:pt x="8" y="182"/>
                  </a:cubicBezTo>
                  <a:cubicBezTo>
                    <a:pt x="7" y="185"/>
                    <a:pt x="7" y="185"/>
                    <a:pt x="7" y="185"/>
                  </a:cubicBezTo>
                  <a:cubicBezTo>
                    <a:pt x="7" y="185"/>
                    <a:pt x="6" y="186"/>
                    <a:pt x="6" y="189"/>
                  </a:cubicBezTo>
                  <a:cubicBezTo>
                    <a:pt x="6" y="192"/>
                    <a:pt x="7" y="191"/>
                    <a:pt x="7" y="194"/>
                  </a:cubicBezTo>
                  <a:cubicBezTo>
                    <a:pt x="7" y="196"/>
                    <a:pt x="7" y="196"/>
                    <a:pt x="7" y="199"/>
                  </a:cubicBezTo>
                  <a:cubicBezTo>
                    <a:pt x="7" y="203"/>
                    <a:pt x="7" y="205"/>
                    <a:pt x="7" y="205"/>
                  </a:cubicBezTo>
                  <a:cubicBezTo>
                    <a:pt x="7" y="205"/>
                    <a:pt x="7" y="206"/>
                    <a:pt x="6" y="209"/>
                  </a:cubicBezTo>
                  <a:cubicBezTo>
                    <a:pt x="5" y="211"/>
                    <a:pt x="5" y="213"/>
                    <a:pt x="5" y="213"/>
                  </a:cubicBezTo>
                  <a:cubicBezTo>
                    <a:pt x="5" y="213"/>
                    <a:pt x="5" y="213"/>
                    <a:pt x="5" y="217"/>
                  </a:cubicBezTo>
                  <a:cubicBezTo>
                    <a:pt x="5" y="222"/>
                    <a:pt x="5" y="222"/>
                    <a:pt x="5" y="224"/>
                  </a:cubicBezTo>
                  <a:cubicBezTo>
                    <a:pt x="5" y="226"/>
                    <a:pt x="5" y="225"/>
                    <a:pt x="5" y="228"/>
                  </a:cubicBezTo>
                  <a:cubicBezTo>
                    <a:pt x="5" y="231"/>
                    <a:pt x="5" y="231"/>
                    <a:pt x="5" y="233"/>
                  </a:cubicBezTo>
                  <a:cubicBezTo>
                    <a:pt x="5" y="235"/>
                    <a:pt x="2" y="240"/>
                    <a:pt x="2" y="240"/>
                  </a:cubicBezTo>
                  <a:cubicBezTo>
                    <a:pt x="2" y="240"/>
                    <a:pt x="1" y="246"/>
                    <a:pt x="0" y="249"/>
                  </a:cubicBezTo>
                  <a:cubicBezTo>
                    <a:pt x="0" y="251"/>
                    <a:pt x="1" y="254"/>
                    <a:pt x="1" y="254"/>
                  </a:cubicBezTo>
                  <a:cubicBezTo>
                    <a:pt x="3" y="258"/>
                    <a:pt x="3" y="258"/>
                    <a:pt x="3" y="258"/>
                  </a:cubicBezTo>
                  <a:cubicBezTo>
                    <a:pt x="3" y="261"/>
                    <a:pt x="3" y="261"/>
                    <a:pt x="3" y="261"/>
                  </a:cubicBezTo>
                  <a:cubicBezTo>
                    <a:pt x="4" y="265"/>
                    <a:pt x="4" y="265"/>
                    <a:pt x="4" y="265"/>
                  </a:cubicBezTo>
                  <a:cubicBezTo>
                    <a:pt x="4" y="268"/>
                    <a:pt x="4" y="268"/>
                    <a:pt x="4" y="268"/>
                  </a:cubicBezTo>
                  <a:cubicBezTo>
                    <a:pt x="4" y="268"/>
                    <a:pt x="2" y="271"/>
                    <a:pt x="2" y="273"/>
                  </a:cubicBezTo>
                  <a:cubicBezTo>
                    <a:pt x="1" y="275"/>
                    <a:pt x="0" y="274"/>
                    <a:pt x="1" y="277"/>
                  </a:cubicBezTo>
                  <a:cubicBezTo>
                    <a:pt x="2" y="280"/>
                    <a:pt x="3" y="279"/>
                    <a:pt x="3" y="282"/>
                  </a:cubicBezTo>
                  <a:cubicBezTo>
                    <a:pt x="3" y="286"/>
                    <a:pt x="5" y="292"/>
                    <a:pt x="5" y="292"/>
                  </a:cubicBezTo>
                  <a:cubicBezTo>
                    <a:pt x="6" y="296"/>
                    <a:pt x="6" y="296"/>
                    <a:pt x="6" y="296"/>
                  </a:cubicBezTo>
                  <a:cubicBezTo>
                    <a:pt x="6" y="296"/>
                    <a:pt x="6" y="298"/>
                    <a:pt x="5" y="300"/>
                  </a:cubicBezTo>
                  <a:cubicBezTo>
                    <a:pt x="5" y="302"/>
                    <a:pt x="4" y="304"/>
                    <a:pt x="4" y="304"/>
                  </a:cubicBezTo>
                  <a:cubicBezTo>
                    <a:pt x="3" y="307"/>
                    <a:pt x="3" y="307"/>
                    <a:pt x="3" y="307"/>
                  </a:cubicBezTo>
                  <a:cubicBezTo>
                    <a:pt x="3" y="307"/>
                    <a:pt x="4" y="309"/>
                    <a:pt x="3" y="311"/>
                  </a:cubicBezTo>
                  <a:cubicBezTo>
                    <a:pt x="3" y="314"/>
                    <a:pt x="3" y="315"/>
                    <a:pt x="3" y="321"/>
                  </a:cubicBezTo>
                  <a:cubicBezTo>
                    <a:pt x="4" y="328"/>
                    <a:pt x="5" y="328"/>
                    <a:pt x="5" y="330"/>
                  </a:cubicBezTo>
                  <a:cubicBezTo>
                    <a:pt x="5" y="333"/>
                    <a:pt x="5" y="335"/>
                    <a:pt x="5" y="335"/>
                  </a:cubicBezTo>
                  <a:cubicBezTo>
                    <a:pt x="3" y="338"/>
                    <a:pt x="3" y="338"/>
                    <a:pt x="3" y="338"/>
                  </a:cubicBezTo>
                  <a:cubicBezTo>
                    <a:pt x="3" y="342"/>
                    <a:pt x="3" y="342"/>
                    <a:pt x="3" y="342"/>
                  </a:cubicBezTo>
                  <a:cubicBezTo>
                    <a:pt x="3" y="342"/>
                    <a:pt x="3" y="342"/>
                    <a:pt x="5" y="345"/>
                  </a:cubicBezTo>
                  <a:cubicBezTo>
                    <a:pt x="6" y="348"/>
                    <a:pt x="6" y="350"/>
                    <a:pt x="6" y="354"/>
                  </a:cubicBezTo>
                  <a:cubicBezTo>
                    <a:pt x="6" y="357"/>
                    <a:pt x="11" y="355"/>
                    <a:pt x="10" y="360"/>
                  </a:cubicBezTo>
                  <a:cubicBezTo>
                    <a:pt x="8" y="364"/>
                    <a:pt x="8" y="365"/>
                    <a:pt x="8" y="367"/>
                  </a:cubicBezTo>
                  <a:cubicBezTo>
                    <a:pt x="7" y="369"/>
                    <a:pt x="7" y="371"/>
                    <a:pt x="7" y="374"/>
                  </a:cubicBezTo>
                  <a:cubicBezTo>
                    <a:pt x="7" y="376"/>
                    <a:pt x="7" y="374"/>
                    <a:pt x="8" y="380"/>
                  </a:cubicBezTo>
                  <a:cubicBezTo>
                    <a:pt x="10" y="387"/>
                    <a:pt x="9" y="386"/>
                    <a:pt x="10" y="388"/>
                  </a:cubicBezTo>
                  <a:cubicBezTo>
                    <a:pt x="11" y="391"/>
                    <a:pt x="14" y="391"/>
                    <a:pt x="14" y="394"/>
                  </a:cubicBezTo>
                  <a:cubicBezTo>
                    <a:pt x="14" y="397"/>
                    <a:pt x="14" y="396"/>
                    <a:pt x="14" y="398"/>
                  </a:cubicBezTo>
                  <a:cubicBezTo>
                    <a:pt x="14" y="401"/>
                    <a:pt x="20" y="407"/>
                    <a:pt x="19" y="412"/>
                  </a:cubicBezTo>
                  <a:cubicBezTo>
                    <a:pt x="17" y="417"/>
                    <a:pt x="19" y="421"/>
                    <a:pt x="19" y="421"/>
                  </a:cubicBezTo>
                  <a:cubicBezTo>
                    <a:pt x="21" y="426"/>
                    <a:pt x="21" y="426"/>
                    <a:pt x="21" y="426"/>
                  </a:cubicBezTo>
                  <a:cubicBezTo>
                    <a:pt x="21" y="426"/>
                    <a:pt x="22" y="428"/>
                    <a:pt x="22" y="430"/>
                  </a:cubicBezTo>
                  <a:cubicBezTo>
                    <a:pt x="22" y="432"/>
                    <a:pt x="22" y="431"/>
                    <a:pt x="22" y="434"/>
                  </a:cubicBezTo>
                  <a:cubicBezTo>
                    <a:pt x="23" y="438"/>
                    <a:pt x="22" y="436"/>
                    <a:pt x="23" y="439"/>
                  </a:cubicBezTo>
                  <a:cubicBezTo>
                    <a:pt x="24" y="443"/>
                    <a:pt x="24" y="442"/>
                    <a:pt x="25" y="446"/>
                  </a:cubicBezTo>
                  <a:cubicBezTo>
                    <a:pt x="26" y="449"/>
                    <a:pt x="31" y="453"/>
                    <a:pt x="31" y="453"/>
                  </a:cubicBezTo>
                  <a:cubicBezTo>
                    <a:pt x="31" y="453"/>
                    <a:pt x="33" y="455"/>
                    <a:pt x="33" y="457"/>
                  </a:cubicBezTo>
                  <a:cubicBezTo>
                    <a:pt x="33" y="460"/>
                    <a:pt x="34" y="463"/>
                    <a:pt x="34" y="463"/>
                  </a:cubicBezTo>
                  <a:cubicBezTo>
                    <a:pt x="34" y="463"/>
                    <a:pt x="35" y="463"/>
                    <a:pt x="36" y="466"/>
                  </a:cubicBezTo>
                  <a:cubicBezTo>
                    <a:pt x="38" y="468"/>
                    <a:pt x="39" y="469"/>
                    <a:pt x="41" y="471"/>
                  </a:cubicBezTo>
                  <a:cubicBezTo>
                    <a:pt x="43" y="474"/>
                    <a:pt x="44" y="472"/>
                    <a:pt x="45" y="475"/>
                  </a:cubicBezTo>
                  <a:cubicBezTo>
                    <a:pt x="47" y="477"/>
                    <a:pt x="45" y="475"/>
                    <a:pt x="49" y="478"/>
                  </a:cubicBezTo>
                  <a:cubicBezTo>
                    <a:pt x="53" y="481"/>
                    <a:pt x="53" y="481"/>
                    <a:pt x="56" y="482"/>
                  </a:cubicBezTo>
                  <a:cubicBezTo>
                    <a:pt x="59" y="483"/>
                    <a:pt x="61" y="483"/>
                    <a:pt x="65" y="484"/>
                  </a:cubicBezTo>
                  <a:cubicBezTo>
                    <a:pt x="68" y="485"/>
                    <a:pt x="67" y="484"/>
                    <a:pt x="70" y="485"/>
                  </a:cubicBezTo>
                  <a:cubicBezTo>
                    <a:pt x="74" y="486"/>
                    <a:pt x="77" y="487"/>
                    <a:pt x="77" y="487"/>
                  </a:cubicBezTo>
                  <a:cubicBezTo>
                    <a:pt x="77" y="487"/>
                    <a:pt x="85" y="486"/>
                    <a:pt x="88" y="487"/>
                  </a:cubicBezTo>
                  <a:cubicBezTo>
                    <a:pt x="91" y="488"/>
                    <a:pt x="95" y="488"/>
                    <a:pt x="95" y="488"/>
                  </a:cubicBezTo>
                  <a:cubicBezTo>
                    <a:pt x="95" y="488"/>
                    <a:pt x="91" y="486"/>
                    <a:pt x="98" y="488"/>
                  </a:cubicBezTo>
                  <a:cubicBezTo>
                    <a:pt x="106" y="489"/>
                    <a:pt x="108" y="489"/>
                    <a:pt x="108" y="489"/>
                  </a:cubicBezTo>
                  <a:cubicBezTo>
                    <a:pt x="108" y="489"/>
                    <a:pt x="118" y="489"/>
                    <a:pt x="121" y="491"/>
                  </a:cubicBezTo>
                  <a:cubicBezTo>
                    <a:pt x="123" y="492"/>
                    <a:pt x="126" y="492"/>
                    <a:pt x="126" y="492"/>
                  </a:cubicBezTo>
                  <a:cubicBezTo>
                    <a:pt x="137" y="491"/>
                    <a:pt x="137" y="491"/>
                    <a:pt x="137" y="491"/>
                  </a:cubicBezTo>
                  <a:cubicBezTo>
                    <a:pt x="137" y="491"/>
                    <a:pt x="135" y="491"/>
                    <a:pt x="140" y="491"/>
                  </a:cubicBezTo>
                  <a:cubicBezTo>
                    <a:pt x="144" y="491"/>
                    <a:pt x="147" y="492"/>
                    <a:pt x="147" y="492"/>
                  </a:cubicBezTo>
                  <a:cubicBezTo>
                    <a:pt x="147" y="492"/>
                    <a:pt x="148" y="494"/>
                    <a:pt x="151" y="492"/>
                  </a:cubicBezTo>
                  <a:cubicBezTo>
                    <a:pt x="155" y="489"/>
                    <a:pt x="154" y="490"/>
                    <a:pt x="156" y="489"/>
                  </a:cubicBezTo>
                  <a:cubicBezTo>
                    <a:pt x="158" y="488"/>
                    <a:pt x="157" y="489"/>
                    <a:pt x="160" y="488"/>
                  </a:cubicBezTo>
                  <a:cubicBezTo>
                    <a:pt x="163" y="486"/>
                    <a:pt x="168" y="484"/>
                    <a:pt x="168" y="484"/>
                  </a:cubicBezTo>
                  <a:cubicBezTo>
                    <a:pt x="168" y="484"/>
                    <a:pt x="167" y="484"/>
                    <a:pt x="171" y="482"/>
                  </a:cubicBezTo>
                  <a:cubicBezTo>
                    <a:pt x="175" y="480"/>
                    <a:pt x="177" y="480"/>
                    <a:pt x="178" y="477"/>
                  </a:cubicBezTo>
                  <a:cubicBezTo>
                    <a:pt x="179" y="475"/>
                    <a:pt x="179" y="475"/>
                    <a:pt x="180" y="473"/>
                  </a:cubicBezTo>
                  <a:cubicBezTo>
                    <a:pt x="180" y="471"/>
                    <a:pt x="181" y="471"/>
                    <a:pt x="181" y="468"/>
                  </a:cubicBezTo>
                  <a:cubicBezTo>
                    <a:pt x="181" y="465"/>
                    <a:pt x="183" y="459"/>
                    <a:pt x="183" y="459"/>
                  </a:cubicBezTo>
                  <a:cubicBezTo>
                    <a:pt x="183" y="459"/>
                    <a:pt x="186" y="457"/>
                    <a:pt x="187" y="454"/>
                  </a:cubicBezTo>
                  <a:cubicBezTo>
                    <a:pt x="187" y="451"/>
                    <a:pt x="187" y="453"/>
                    <a:pt x="187" y="447"/>
                  </a:cubicBezTo>
                  <a:cubicBezTo>
                    <a:pt x="188" y="441"/>
                    <a:pt x="188" y="439"/>
                    <a:pt x="188" y="437"/>
                  </a:cubicBezTo>
                  <a:cubicBezTo>
                    <a:pt x="188" y="435"/>
                    <a:pt x="188" y="435"/>
                    <a:pt x="188" y="433"/>
                  </a:cubicBezTo>
                  <a:cubicBezTo>
                    <a:pt x="188" y="431"/>
                    <a:pt x="181" y="440"/>
                    <a:pt x="188" y="428"/>
                  </a:cubicBezTo>
                  <a:cubicBezTo>
                    <a:pt x="195" y="416"/>
                    <a:pt x="195" y="414"/>
                    <a:pt x="195" y="414"/>
                  </a:cubicBezTo>
                  <a:cubicBezTo>
                    <a:pt x="192" y="411"/>
                    <a:pt x="192" y="411"/>
                    <a:pt x="192" y="411"/>
                  </a:cubicBezTo>
                  <a:cubicBezTo>
                    <a:pt x="192" y="406"/>
                    <a:pt x="192" y="406"/>
                    <a:pt x="192" y="406"/>
                  </a:cubicBezTo>
                  <a:cubicBezTo>
                    <a:pt x="192" y="406"/>
                    <a:pt x="191" y="405"/>
                    <a:pt x="191" y="401"/>
                  </a:cubicBezTo>
                  <a:cubicBezTo>
                    <a:pt x="191" y="397"/>
                    <a:pt x="188" y="400"/>
                    <a:pt x="191" y="393"/>
                  </a:cubicBezTo>
                  <a:cubicBezTo>
                    <a:pt x="194" y="387"/>
                    <a:pt x="195" y="386"/>
                    <a:pt x="195" y="382"/>
                  </a:cubicBezTo>
                  <a:cubicBezTo>
                    <a:pt x="195" y="377"/>
                    <a:pt x="195" y="376"/>
                    <a:pt x="195" y="373"/>
                  </a:cubicBezTo>
                  <a:cubicBezTo>
                    <a:pt x="195" y="370"/>
                    <a:pt x="195" y="371"/>
                    <a:pt x="195" y="369"/>
                  </a:cubicBezTo>
                  <a:cubicBezTo>
                    <a:pt x="195" y="366"/>
                    <a:pt x="195" y="370"/>
                    <a:pt x="194" y="362"/>
                  </a:cubicBezTo>
                  <a:cubicBezTo>
                    <a:pt x="194" y="355"/>
                    <a:pt x="194" y="352"/>
                    <a:pt x="194" y="352"/>
                  </a:cubicBezTo>
                  <a:cubicBezTo>
                    <a:pt x="194" y="352"/>
                    <a:pt x="192" y="348"/>
                    <a:pt x="192" y="346"/>
                  </a:cubicBezTo>
                  <a:cubicBezTo>
                    <a:pt x="192" y="344"/>
                    <a:pt x="190" y="338"/>
                    <a:pt x="191" y="335"/>
                  </a:cubicBezTo>
                  <a:cubicBezTo>
                    <a:pt x="192" y="332"/>
                    <a:pt x="194" y="328"/>
                    <a:pt x="194" y="326"/>
                  </a:cubicBezTo>
                  <a:cubicBezTo>
                    <a:pt x="194" y="323"/>
                    <a:pt x="194" y="325"/>
                    <a:pt x="194" y="321"/>
                  </a:cubicBezTo>
                  <a:cubicBezTo>
                    <a:pt x="194" y="317"/>
                    <a:pt x="194" y="315"/>
                    <a:pt x="194" y="315"/>
                  </a:cubicBezTo>
                  <a:cubicBezTo>
                    <a:pt x="194" y="315"/>
                    <a:pt x="195" y="314"/>
                    <a:pt x="195" y="309"/>
                  </a:cubicBezTo>
                  <a:cubicBezTo>
                    <a:pt x="195" y="304"/>
                    <a:pt x="195" y="302"/>
                    <a:pt x="196" y="300"/>
                  </a:cubicBezTo>
                  <a:cubicBezTo>
                    <a:pt x="197" y="297"/>
                    <a:pt x="192" y="283"/>
                    <a:pt x="192" y="283"/>
                  </a:cubicBezTo>
                  <a:cubicBezTo>
                    <a:pt x="192" y="283"/>
                    <a:pt x="194" y="281"/>
                    <a:pt x="192" y="275"/>
                  </a:cubicBezTo>
                  <a:cubicBezTo>
                    <a:pt x="191" y="269"/>
                    <a:pt x="191" y="268"/>
                    <a:pt x="192" y="264"/>
                  </a:cubicBezTo>
                  <a:cubicBezTo>
                    <a:pt x="192" y="260"/>
                    <a:pt x="193" y="260"/>
                    <a:pt x="193" y="258"/>
                  </a:cubicBezTo>
                  <a:cubicBezTo>
                    <a:pt x="193" y="256"/>
                    <a:pt x="195" y="255"/>
                    <a:pt x="193" y="251"/>
                  </a:cubicBezTo>
                  <a:cubicBezTo>
                    <a:pt x="191" y="247"/>
                    <a:pt x="187" y="237"/>
                    <a:pt x="187" y="237"/>
                  </a:cubicBezTo>
                  <a:cubicBezTo>
                    <a:pt x="187" y="237"/>
                    <a:pt x="187" y="233"/>
                    <a:pt x="189" y="229"/>
                  </a:cubicBezTo>
                  <a:cubicBezTo>
                    <a:pt x="191" y="226"/>
                    <a:pt x="190" y="228"/>
                    <a:pt x="191" y="224"/>
                  </a:cubicBezTo>
                  <a:cubicBezTo>
                    <a:pt x="192" y="219"/>
                    <a:pt x="192" y="218"/>
                    <a:pt x="191" y="215"/>
                  </a:cubicBezTo>
                  <a:cubicBezTo>
                    <a:pt x="190" y="211"/>
                    <a:pt x="189" y="211"/>
                    <a:pt x="189" y="208"/>
                  </a:cubicBezTo>
                  <a:cubicBezTo>
                    <a:pt x="189" y="205"/>
                    <a:pt x="189" y="209"/>
                    <a:pt x="189" y="203"/>
                  </a:cubicBezTo>
                  <a:cubicBezTo>
                    <a:pt x="189" y="196"/>
                    <a:pt x="189" y="191"/>
                    <a:pt x="189" y="191"/>
                  </a:cubicBezTo>
                  <a:cubicBezTo>
                    <a:pt x="189" y="191"/>
                    <a:pt x="189" y="192"/>
                    <a:pt x="190" y="187"/>
                  </a:cubicBezTo>
                  <a:cubicBezTo>
                    <a:pt x="190" y="182"/>
                    <a:pt x="190" y="173"/>
                    <a:pt x="190" y="173"/>
                  </a:cubicBezTo>
                  <a:cubicBezTo>
                    <a:pt x="190" y="158"/>
                    <a:pt x="190" y="158"/>
                    <a:pt x="190" y="158"/>
                  </a:cubicBezTo>
                  <a:cubicBezTo>
                    <a:pt x="190" y="158"/>
                    <a:pt x="188" y="158"/>
                    <a:pt x="188" y="155"/>
                  </a:cubicBezTo>
                  <a:cubicBezTo>
                    <a:pt x="188" y="151"/>
                    <a:pt x="188" y="148"/>
                    <a:pt x="188" y="148"/>
                  </a:cubicBezTo>
                  <a:cubicBezTo>
                    <a:pt x="188" y="142"/>
                    <a:pt x="188" y="142"/>
                    <a:pt x="188" y="142"/>
                  </a:cubicBezTo>
                  <a:cubicBezTo>
                    <a:pt x="190" y="131"/>
                    <a:pt x="190" y="131"/>
                    <a:pt x="190" y="131"/>
                  </a:cubicBezTo>
                  <a:cubicBezTo>
                    <a:pt x="190" y="124"/>
                    <a:pt x="190" y="124"/>
                    <a:pt x="190" y="124"/>
                  </a:cubicBezTo>
                  <a:cubicBezTo>
                    <a:pt x="189" y="113"/>
                    <a:pt x="189" y="113"/>
                    <a:pt x="189" y="113"/>
                  </a:cubicBezTo>
                  <a:cubicBezTo>
                    <a:pt x="189" y="99"/>
                    <a:pt x="189" y="99"/>
                    <a:pt x="189" y="99"/>
                  </a:cubicBezTo>
                  <a:cubicBezTo>
                    <a:pt x="189" y="99"/>
                    <a:pt x="190" y="98"/>
                    <a:pt x="189" y="94"/>
                  </a:cubicBezTo>
                  <a:cubicBezTo>
                    <a:pt x="187" y="90"/>
                    <a:pt x="186" y="84"/>
                    <a:pt x="186" y="84"/>
                  </a:cubicBezTo>
                  <a:cubicBezTo>
                    <a:pt x="188" y="70"/>
                    <a:pt x="188" y="70"/>
                    <a:pt x="188" y="70"/>
                  </a:cubicBezTo>
                  <a:cubicBezTo>
                    <a:pt x="188" y="70"/>
                    <a:pt x="186" y="72"/>
                    <a:pt x="186" y="66"/>
                  </a:cubicBezTo>
                  <a:cubicBezTo>
                    <a:pt x="186" y="59"/>
                    <a:pt x="186" y="54"/>
                    <a:pt x="186" y="54"/>
                  </a:cubicBezTo>
                  <a:cubicBezTo>
                    <a:pt x="186" y="54"/>
                    <a:pt x="182" y="46"/>
                    <a:pt x="182" y="44"/>
                  </a:cubicBezTo>
                  <a:cubicBezTo>
                    <a:pt x="182" y="41"/>
                    <a:pt x="182" y="39"/>
                    <a:pt x="181" y="37"/>
                  </a:cubicBezTo>
                  <a:cubicBezTo>
                    <a:pt x="180" y="35"/>
                    <a:pt x="181" y="31"/>
                    <a:pt x="179" y="29"/>
                  </a:cubicBezTo>
                  <a:cubicBezTo>
                    <a:pt x="177" y="26"/>
                    <a:pt x="176" y="25"/>
                    <a:pt x="176" y="25"/>
                  </a:cubicBezTo>
                  <a:cubicBezTo>
                    <a:pt x="176" y="25"/>
                    <a:pt x="176" y="24"/>
                    <a:pt x="174" y="22"/>
                  </a:cubicBezTo>
                  <a:cubicBezTo>
                    <a:pt x="171" y="20"/>
                    <a:pt x="170" y="18"/>
                    <a:pt x="170" y="18"/>
                  </a:cubicBezTo>
                  <a:cubicBezTo>
                    <a:pt x="170" y="18"/>
                    <a:pt x="168" y="19"/>
                    <a:pt x="166" y="16"/>
                  </a:cubicBezTo>
                  <a:cubicBezTo>
                    <a:pt x="163" y="13"/>
                    <a:pt x="158" y="8"/>
                    <a:pt x="158" y="8"/>
                  </a:cubicBezTo>
                  <a:cubicBezTo>
                    <a:pt x="158" y="8"/>
                    <a:pt x="150" y="5"/>
                    <a:pt x="148" y="4"/>
                  </a:cubicBezTo>
                  <a:cubicBezTo>
                    <a:pt x="145" y="4"/>
                    <a:pt x="146" y="3"/>
                    <a:pt x="143" y="3"/>
                  </a:cubicBezTo>
                  <a:cubicBezTo>
                    <a:pt x="141" y="3"/>
                    <a:pt x="142" y="3"/>
                    <a:pt x="137" y="3"/>
                  </a:cubicBezTo>
                  <a:cubicBezTo>
                    <a:pt x="132" y="3"/>
                    <a:pt x="133" y="3"/>
                    <a:pt x="129" y="3"/>
                  </a:cubicBezTo>
                  <a:cubicBezTo>
                    <a:pt x="124" y="3"/>
                    <a:pt x="124" y="0"/>
                    <a:pt x="119" y="1"/>
                  </a:cubicBezTo>
                  <a:cubicBezTo>
                    <a:pt x="114" y="1"/>
                    <a:pt x="117" y="1"/>
                    <a:pt x="110" y="2"/>
                  </a:cubicBezTo>
                  <a:cubicBezTo>
                    <a:pt x="104" y="3"/>
                    <a:pt x="104" y="3"/>
                    <a:pt x="101" y="3"/>
                  </a:cubicBezTo>
                  <a:cubicBezTo>
                    <a:pt x="98" y="3"/>
                    <a:pt x="93" y="3"/>
                    <a:pt x="93" y="3"/>
                  </a:cubicBezTo>
                  <a:close/>
                </a:path>
              </a:pathLst>
            </a:custGeom>
            <a:solidFill>
              <a:srgbClr val="C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lt1"/>
                </a:solidFill>
                <a:latin typeface="微软雅黑" panose="020B0503020204020204" pitchFamily="34" charset="-122"/>
                <a:ea typeface="微软雅黑" panose="020B0503020204020204" pitchFamily="34" charset="-122"/>
              </a:endParaRPr>
            </a:p>
          </p:txBody>
        </p:sp>
        <p:sp>
          <p:nvSpPr>
            <p:cNvPr id="6" name="文本框 6"/>
            <p:cNvSpPr txBox="1"/>
            <p:nvPr/>
          </p:nvSpPr>
          <p:spPr>
            <a:xfrm>
              <a:off x="7377203" y="3635475"/>
              <a:ext cx="400110" cy="736740"/>
            </a:xfrm>
            <a:prstGeom prst="rect">
              <a:avLst/>
            </a:prstGeom>
            <a:noFill/>
          </p:spPr>
          <p:txBody>
            <a:bodyPr vert="eaVert" wrap="none" rtlCol="0">
              <a:spAutoFit/>
            </a:bodyPr>
            <a:lstStyle/>
            <a:p>
              <a:pPr algn="r"/>
              <a:r>
                <a:rPr lang="zh-CN" altLang="en-US" sz="1400" b="1" spc="300" dirty="0" smtClean="0">
                  <a:solidFill>
                    <a:schemeClr val="bg1"/>
                  </a:solidFill>
                  <a:latin typeface="方正风雅宋简体" panose="02000000000000000000" pitchFamily="2" charset="-122"/>
                  <a:ea typeface="方正风雅宋简体" panose="02000000000000000000" pitchFamily="2" charset="-122"/>
                </a:rPr>
                <a:t>叶潘孟</a:t>
              </a:r>
              <a:endParaRPr lang="zh-CN" altLang="en-US" sz="1400" b="1" spc="300" dirty="0">
                <a:solidFill>
                  <a:schemeClr val="bg1"/>
                </a:solidFill>
                <a:latin typeface="方正风雅宋简体" panose="02000000000000000000" pitchFamily="2" charset="-122"/>
                <a:ea typeface="方正风雅宋简体" panose="02000000000000000000" pitchFamily="2" charset="-122"/>
              </a:endParaRPr>
            </a:p>
          </p:txBody>
        </p:sp>
      </p:grpSp>
      <p:grpSp>
        <p:nvGrpSpPr>
          <p:cNvPr id="7" name="组合 6"/>
          <p:cNvGrpSpPr/>
          <p:nvPr/>
        </p:nvGrpSpPr>
        <p:grpSpPr>
          <a:xfrm>
            <a:off x="5409757" y="5231427"/>
            <a:ext cx="1372492" cy="369332"/>
            <a:chOff x="5409757" y="5143180"/>
            <a:chExt cx="1372492" cy="369332"/>
          </a:xfrm>
        </p:grpSpPr>
        <p:sp>
          <p:nvSpPr>
            <p:cNvPr id="8" name="圆角矩形 7"/>
            <p:cNvSpPr/>
            <p:nvPr/>
          </p:nvSpPr>
          <p:spPr>
            <a:xfrm>
              <a:off x="5437415" y="5146417"/>
              <a:ext cx="1317171" cy="362858"/>
            </a:xfrm>
            <a:prstGeom prst="roundRect">
              <a:avLst>
                <a:gd name="adj" fmla="val 4855"/>
              </a:avLst>
            </a:prstGeom>
            <a:solidFill>
              <a:schemeClr val="tx1">
                <a:lumMod val="85000"/>
                <a:lumOff val="15000"/>
                <a:alpha val="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文本框 12"/>
            <p:cNvSpPr txBox="1"/>
            <p:nvPr/>
          </p:nvSpPr>
          <p:spPr>
            <a:xfrm>
              <a:off x="5409757" y="5143180"/>
              <a:ext cx="1372492" cy="369332"/>
            </a:xfrm>
            <a:prstGeom prst="rect">
              <a:avLst/>
            </a:prstGeom>
            <a:noFill/>
          </p:spPr>
          <p:txBody>
            <a:bodyPr wrap="none" rtlCol="0">
              <a:spAutoFit/>
            </a:bodyPr>
            <a:lstStyle>
              <a:defPPr>
                <a:defRPr lang="zh-CN"/>
              </a:defPPr>
              <a:lvl1pPr algn="dist">
                <a:defRPr>
                  <a:latin typeface="方正铁筋隶书简体" panose="03000509000000000000" pitchFamily="65" charset="-122"/>
                  <a:ea typeface="方正铁筋隶书简体" panose="03000509000000000000" pitchFamily="65" charset="-122"/>
                </a:defRPr>
              </a:lvl1pPr>
            </a:lstStyle>
            <a:p>
              <a:pPr algn="ctr"/>
              <a:r>
                <a:rPr lang="en-US" altLang="zh-CN" dirty="0" smtClean="0"/>
                <a:t>2017-07-24</a:t>
              </a:r>
              <a:endParaRPr lang="zh-CN" altLang="en-US" dirty="0"/>
            </a:p>
          </p:txBody>
        </p:sp>
      </p:grpSp>
      <p:sp>
        <p:nvSpPr>
          <p:cNvPr id="10" name="矩形 9"/>
          <p:cNvSpPr/>
          <p:nvPr/>
        </p:nvSpPr>
        <p:spPr>
          <a:xfrm>
            <a:off x="3380867" y="2841299"/>
            <a:ext cx="5430269" cy="830997"/>
          </a:xfrm>
          <a:prstGeom prst="rect">
            <a:avLst/>
          </a:prstGeom>
        </p:spPr>
        <p:txBody>
          <a:bodyPr wrap="none">
            <a:spAutoFit/>
          </a:bodyPr>
          <a:lstStyle/>
          <a:p>
            <a:pPr algn="ctr"/>
            <a:r>
              <a:rPr lang="en-US" altLang="zh-CN" sz="4800" b="1" spc="300" dirty="0" smtClean="0">
                <a:latin typeface="微软雅黑" panose="020B0503020204020204" pitchFamily="34" charset="-122"/>
                <a:ea typeface="微软雅黑" panose="020B0503020204020204" pitchFamily="34" charset="-122"/>
              </a:rPr>
              <a:t>Vue.js </a:t>
            </a:r>
            <a:r>
              <a:rPr lang="zh-CN" altLang="en-US" sz="4800" b="1" spc="300" dirty="0" smtClean="0">
                <a:latin typeface="微软雅黑" panose="020B0503020204020204" pitchFamily="34" charset="-122"/>
                <a:ea typeface="微软雅黑" panose="020B0503020204020204" pitchFamily="34" charset="-122"/>
              </a:rPr>
              <a:t>入门</a:t>
            </a:r>
            <a:r>
              <a:rPr lang="en-US" altLang="zh-CN" sz="4800" b="1" spc="300" dirty="0" smtClean="0">
                <a:latin typeface="微软雅黑" panose="020B0503020204020204" pitchFamily="34" charset="-122"/>
                <a:ea typeface="微软雅黑" panose="020B0503020204020204" pitchFamily="34" charset="-122"/>
              </a:rPr>
              <a:t>/</a:t>
            </a:r>
            <a:r>
              <a:rPr lang="zh-CN" altLang="en-US" sz="4800" b="1" spc="300" smtClean="0">
                <a:latin typeface="微软雅黑" panose="020B0503020204020204" pitchFamily="34" charset="-122"/>
                <a:ea typeface="微软雅黑" panose="020B0503020204020204" pitchFamily="34" charset="-122"/>
              </a:rPr>
              <a:t>应用</a:t>
            </a:r>
            <a:endParaRPr lang="en-US" altLang="zh-CN" sz="4800" b="1" spc="300" dirty="0" smtClean="0">
              <a:latin typeface="微软雅黑" panose="020B0503020204020204" pitchFamily="34" charset="-122"/>
              <a:ea typeface="微软雅黑" panose="020B0503020204020204" pitchFamily="34" charset="-122"/>
            </a:endParaRPr>
          </a:p>
        </p:txBody>
      </p:sp>
      <p:pic>
        <p:nvPicPr>
          <p:cNvPr id="11" name="Picture 2" descr="C:\Users\yepanmeng\Desktop\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29899" y="1176052"/>
            <a:ext cx="1542183" cy="1542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2204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模板语法</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a:solidFill>
                  <a:schemeClr val="bg1">
                    <a:lumMod val="50000"/>
                  </a:schemeClr>
                </a:solidFill>
                <a:latin typeface="Microsoft YaHei UI" panose="020B0703020204020201" charset="-122"/>
                <a:ea typeface="Microsoft YaHei UI" panose="020B0703020204020201" charset="-122"/>
              </a:rPr>
              <a:t>7</a:t>
            </a:r>
            <a:r>
              <a:rPr lang="en-US" altLang="zh-CN" sz="1050" dirty="0" smtClean="0">
                <a:solidFill>
                  <a:schemeClr val="bg1">
                    <a:lumMod val="50000"/>
                  </a:schemeClr>
                </a:solidFill>
                <a:latin typeface="Microsoft YaHei UI" panose="020B0703020204020201" charset="-122"/>
                <a:ea typeface="Microsoft YaHei UI" panose="020B0703020204020201" charset="-122"/>
              </a:rPr>
              <a:t> / 24</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590415" y="917400"/>
            <a:ext cx="2295890"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过滤器</a:t>
            </a:r>
          </a:p>
        </p:txBody>
      </p:sp>
      <p:sp>
        <p:nvSpPr>
          <p:cNvPr id="36" name="TextBox 35"/>
          <p:cNvSpPr txBox="1"/>
          <p:nvPr/>
        </p:nvSpPr>
        <p:spPr>
          <a:xfrm>
            <a:off x="248597" y="3275908"/>
            <a:ext cx="5013210" cy="2677656"/>
          </a:xfrm>
          <a:prstGeom prst="rect">
            <a:avLst/>
          </a:prstGeom>
          <a:solidFill>
            <a:schemeClr val="accent6">
              <a:lumMod val="20000"/>
              <a:lumOff val="80000"/>
            </a:schemeClr>
          </a:solidFill>
        </p:spPr>
        <p:txBody>
          <a:bodyPr wrap="square" rtlCol="0" anchor="ctr">
            <a:spAutoFit/>
          </a:bodyPr>
          <a:lstStyle/>
          <a:p>
            <a:r>
              <a:rPr lang="en-US" altLang="zh-CN" sz="2400" dirty="0">
                <a:solidFill>
                  <a:schemeClr val="tx1">
                    <a:lumMod val="65000"/>
                    <a:lumOff val="35000"/>
                  </a:schemeClr>
                </a:solidFill>
                <a:latin typeface="微软雅黑" panose="020B0503020204020204" pitchFamily="34" charset="-122"/>
              </a:rPr>
              <a:t>&lt;!-- in mustaches --&gt;</a:t>
            </a:r>
          </a:p>
          <a:p>
            <a:r>
              <a:rPr lang="en-US" altLang="zh-CN" sz="2400" dirty="0">
                <a:solidFill>
                  <a:schemeClr val="tx1">
                    <a:lumMod val="65000"/>
                    <a:lumOff val="35000"/>
                  </a:schemeClr>
                </a:solidFill>
                <a:latin typeface="微软雅黑" panose="020B0503020204020204" pitchFamily="34" charset="-122"/>
              </a:rPr>
              <a:t>{{ message | </a:t>
            </a:r>
            <a:r>
              <a:rPr lang="en-US" altLang="zh-CN" sz="2400" dirty="0" err="1">
                <a:solidFill>
                  <a:schemeClr val="tx1">
                    <a:lumMod val="65000"/>
                    <a:lumOff val="35000"/>
                  </a:schemeClr>
                </a:solidFill>
                <a:latin typeface="微软雅黑" panose="020B0503020204020204" pitchFamily="34" charset="-122"/>
              </a:rPr>
              <a:t>filterA</a:t>
            </a:r>
            <a:r>
              <a:rPr lang="en-US" altLang="zh-CN" sz="2400" dirty="0">
                <a:solidFill>
                  <a:schemeClr val="tx1">
                    <a:lumMod val="65000"/>
                    <a:lumOff val="35000"/>
                  </a:schemeClr>
                </a:solidFill>
                <a:latin typeface="微软雅黑" panose="020B0503020204020204" pitchFamily="34" charset="-122"/>
              </a:rPr>
              <a:t> </a:t>
            </a:r>
            <a:r>
              <a:rPr lang="en-US" altLang="zh-CN" sz="2400" dirty="0" smtClean="0">
                <a:solidFill>
                  <a:schemeClr val="tx1">
                    <a:lumMod val="65000"/>
                    <a:lumOff val="35000"/>
                  </a:schemeClr>
                </a:solidFill>
                <a:latin typeface="微软雅黑" panose="020B0503020204020204" pitchFamily="34" charset="-122"/>
              </a:rPr>
              <a:t>}}</a:t>
            </a:r>
          </a:p>
          <a:p>
            <a:r>
              <a:rPr lang="en-US" altLang="zh-CN" sz="2400" dirty="0">
                <a:solidFill>
                  <a:schemeClr val="tx1">
                    <a:lumMod val="65000"/>
                    <a:lumOff val="35000"/>
                  </a:schemeClr>
                </a:solidFill>
                <a:latin typeface="微软雅黑" panose="020B0503020204020204" pitchFamily="34" charset="-122"/>
              </a:rPr>
              <a:t>{{ message | </a:t>
            </a:r>
            <a:r>
              <a:rPr lang="en-US" altLang="zh-CN" sz="2400" dirty="0" err="1">
                <a:solidFill>
                  <a:schemeClr val="tx1">
                    <a:lumMod val="65000"/>
                    <a:lumOff val="35000"/>
                  </a:schemeClr>
                </a:solidFill>
                <a:latin typeface="微软雅黑" panose="020B0503020204020204" pitchFamily="34" charset="-122"/>
              </a:rPr>
              <a:t>filterA</a:t>
            </a:r>
            <a:r>
              <a:rPr lang="en-US" altLang="zh-CN" sz="2400" dirty="0">
                <a:solidFill>
                  <a:schemeClr val="tx1">
                    <a:lumMod val="65000"/>
                    <a:lumOff val="35000"/>
                  </a:schemeClr>
                </a:solidFill>
                <a:latin typeface="微软雅黑" panose="020B0503020204020204" pitchFamily="34" charset="-122"/>
              </a:rPr>
              <a:t> | </a:t>
            </a:r>
            <a:r>
              <a:rPr lang="en-US" altLang="zh-CN" sz="2400" dirty="0" err="1">
                <a:solidFill>
                  <a:schemeClr val="tx1">
                    <a:lumMod val="65000"/>
                    <a:lumOff val="35000"/>
                  </a:schemeClr>
                </a:solidFill>
                <a:latin typeface="微软雅黑" panose="020B0503020204020204" pitchFamily="34" charset="-122"/>
              </a:rPr>
              <a:t>filterB</a:t>
            </a:r>
            <a:r>
              <a:rPr lang="en-US" altLang="zh-CN" sz="2400" dirty="0">
                <a:solidFill>
                  <a:schemeClr val="tx1">
                    <a:lumMod val="65000"/>
                    <a:lumOff val="35000"/>
                  </a:schemeClr>
                </a:solidFill>
                <a:latin typeface="微软雅黑" panose="020B0503020204020204" pitchFamily="34" charset="-122"/>
              </a:rPr>
              <a:t> }}</a:t>
            </a:r>
          </a:p>
          <a:p>
            <a:r>
              <a:rPr lang="en-US" altLang="zh-CN" sz="2400" dirty="0">
                <a:solidFill>
                  <a:schemeClr val="tx1">
                    <a:lumMod val="65000"/>
                    <a:lumOff val="35000"/>
                  </a:schemeClr>
                </a:solidFill>
                <a:latin typeface="微软雅黑" panose="020B0503020204020204" pitchFamily="34" charset="-122"/>
              </a:rPr>
              <a:t>{{ message | </a:t>
            </a:r>
            <a:r>
              <a:rPr lang="en-US" altLang="zh-CN" sz="2400" dirty="0" err="1">
                <a:solidFill>
                  <a:schemeClr val="tx1">
                    <a:lumMod val="65000"/>
                    <a:lumOff val="35000"/>
                  </a:schemeClr>
                </a:solidFill>
                <a:latin typeface="微软雅黑" panose="020B0503020204020204" pitchFamily="34" charset="-122"/>
              </a:rPr>
              <a:t>filterA</a:t>
            </a:r>
            <a:r>
              <a:rPr lang="en-US" altLang="zh-CN" sz="2400" dirty="0">
                <a:solidFill>
                  <a:schemeClr val="tx1">
                    <a:lumMod val="65000"/>
                    <a:lumOff val="35000"/>
                  </a:schemeClr>
                </a:solidFill>
                <a:latin typeface="微软雅黑" panose="020B0503020204020204" pitchFamily="34" charset="-122"/>
              </a:rPr>
              <a:t>('arg1', arg2) }}</a:t>
            </a:r>
          </a:p>
          <a:p>
            <a:r>
              <a:rPr lang="en-US" altLang="zh-CN" sz="2400" dirty="0">
                <a:solidFill>
                  <a:schemeClr val="tx1">
                    <a:lumMod val="65000"/>
                    <a:lumOff val="35000"/>
                  </a:schemeClr>
                </a:solidFill>
                <a:latin typeface="微软雅黑" panose="020B0503020204020204" pitchFamily="34" charset="-122"/>
              </a:rPr>
              <a:t>&lt;!-- in v-bind --&gt;</a:t>
            </a:r>
          </a:p>
          <a:p>
            <a:r>
              <a:rPr lang="en-US" altLang="zh-CN" sz="2400" dirty="0">
                <a:solidFill>
                  <a:schemeClr val="tx1">
                    <a:lumMod val="65000"/>
                    <a:lumOff val="35000"/>
                  </a:schemeClr>
                </a:solidFill>
                <a:latin typeface="微软雅黑" panose="020B0503020204020204" pitchFamily="34" charset="-122"/>
              </a:rPr>
              <a:t>&lt;div </a:t>
            </a:r>
            <a:r>
              <a:rPr lang="en-US" altLang="zh-CN" sz="2400" dirty="0" err="1">
                <a:solidFill>
                  <a:schemeClr val="tx1">
                    <a:lumMod val="65000"/>
                    <a:lumOff val="35000"/>
                  </a:schemeClr>
                </a:solidFill>
                <a:latin typeface="微软雅黑" panose="020B0503020204020204" pitchFamily="34" charset="-122"/>
              </a:rPr>
              <a:t>v-bind:id</a:t>
            </a:r>
            <a:r>
              <a:rPr lang="en-US" altLang="zh-CN" sz="2400" dirty="0">
                <a:solidFill>
                  <a:schemeClr val="tx1">
                    <a:lumMod val="65000"/>
                    <a:lumOff val="35000"/>
                  </a:schemeClr>
                </a:solidFill>
                <a:latin typeface="微软雅黑" panose="020B0503020204020204" pitchFamily="34" charset="-122"/>
              </a:rPr>
              <a:t>="</a:t>
            </a:r>
            <a:r>
              <a:rPr lang="en-US" altLang="zh-CN" sz="2400" dirty="0" err="1">
                <a:solidFill>
                  <a:schemeClr val="tx1">
                    <a:lumMod val="65000"/>
                    <a:lumOff val="35000"/>
                  </a:schemeClr>
                </a:solidFill>
                <a:latin typeface="微软雅黑" panose="020B0503020204020204" pitchFamily="34" charset="-122"/>
              </a:rPr>
              <a:t>rawId</a:t>
            </a:r>
            <a:r>
              <a:rPr lang="en-US" altLang="zh-CN" sz="2400" dirty="0">
                <a:solidFill>
                  <a:schemeClr val="tx1">
                    <a:lumMod val="65000"/>
                    <a:lumOff val="35000"/>
                  </a:schemeClr>
                </a:solidFill>
                <a:latin typeface="微软雅黑" panose="020B0503020204020204" pitchFamily="34" charset="-122"/>
              </a:rPr>
              <a:t> | </a:t>
            </a:r>
            <a:r>
              <a:rPr lang="en-US" altLang="zh-CN" sz="2400" dirty="0" err="1">
                <a:solidFill>
                  <a:schemeClr val="tx1">
                    <a:lumMod val="65000"/>
                    <a:lumOff val="35000"/>
                  </a:schemeClr>
                </a:solidFill>
                <a:latin typeface="微软雅黑" panose="020B0503020204020204" pitchFamily="34" charset="-122"/>
              </a:rPr>
              <a:t>filterA</a:t>
            </a:r>
            <a:r>
              <a:rPr lang="en-US" altLang="zh-CN" sz="2400" dirty="0">
                <a:solidFill>
                  <a:schemeClr val="tx1">
                    <a:lumMod val="65000"/>
                    <a:lumOff val="35000"/>
                  </a:schemeClr>
                </a:solidFill>
                <a:latin typeface="微软雅黑" panose="020B0503020204020204" pitchFamily="34" charset="-122"/>
              </a:rPr>
              <a:t> </a:t>
            </a:r>
            <a:r>
              <a:rPr lang="en-US" altLang="zh-CN" sz="2400" dirty="0" smtClean="0">
                <a:solidFill>
                  <a:schemeClr val="tx1">
                    <a:lumMod val="65000"/>
                    <a:lumOff val="35000"/>
                  </a:schemeClr>
                </a:solidFill>
                <a:latin typeface="微软雅黑" panose="020B0503020204020204" pitchFamily="34" charset="-122"/>
              </a:rPr>
              <a:t>"&gt;&lt;/</a:t>
            </a:r>
            <a:r>
              <a:rPr lang="en-US" altLang="zh-CN" sz="2400" dirty="0">
                <a:solidFill>
                  <a:schemeClr val="tx1">
                    <a:lumMod val="65000"/>
                    <a:lumOff val="35000"/>
                  </a:schemeClr>
                </a:solidFill>
                <a:latin typeface="微软雅黑" panose="020B0503020204020204" pitchFamily="34" charset="-122"/>
              </a:rPr>
              <a:t>div</a:t>
            </a:r>
            <a:r>
              <a:rPr lang="en-US" altLang="zh-CN" sz="2400" dirty="0" smtClean="0">
                <a:solidFill>
                  <a:schemeClr val="tx1">
                    <a:lumMod val="65000"/>
                    <a:lumOff val="35000"/>
                  </a:schemeClr>
                </a:solidFill>
                <a:latin typeface="微软雅黑" panose="020B0503020204020204" pitchFamily="34" charset="-122"/>
              </a:rPr>
              <a:t>&gt;</a:t>
            </a:r>
            <a:endParaRPr lang="en-US" altLang="zh-CN" sz="2400" dirty="0">
              <a:solidFill>
                <a:schemeClr val="tx1">
                  <a:lumMod val="65000"/>
                  <a:lumOff val="35000"/>
                </a:schemeClr>
              </a:solidFill>
              <a:latin typeface="微软雅黑" panose="020B0503020204020204" pitchFamily="34" charset="-122"/>
            </a:endParaRPr>
          </a:p>
        </p:txBody>
      </p:sp>
      <p:sp>
        <p:nvSpPr>
          <p:cNvPr id="33" name="TextBox 32"/>
          <p:cNvSpPr txBox="1"/>
          <p:nvPr/>
        </p:nvSpPr>
        <p:spPr>
          <a:xfrm>
            <a:off x="544812" y="1377341"/>
            <a:ext cx="9341058" cy="923330"/>
          </a:xfrm>
          <a:prstGeom prst="rect">
            <a:avLst/>
          </a:prstGeom>
          <a:noFill/>
        </p:spPr>
        <p:txBody>
          <a:bodyPr wrap="square" rtlCol="0">
            <a:spAutoFit/>
          </a:bodyPr>
          <a:lstStyle/>
          <a:p>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Vue.js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允许你自定义过滤器，可被用作一些常见的文本格式化。过滤器可以用在两个地方：</a:t>
            </a:r>
            <a:r>
              <a:rPr lang="en-US" altLang="zh-CN" b="1" dirty="0">
                <a:solidFill>
                  <a:schemeClr val="tx1">
                    <a:lumMod val="65000"/>
                    <a:lumOff val="35000"/>
                  </a:schemeClr>
                </a:solidFill>
                <a:latin typeface="微软雅黑" panose="020B0503020204020204" pitchFamily="34" charset="-122"/>
                <a:ea typeface="微软雅黑" panose="020B0503020204020204" pitchFamily="34" charset="-122"/>
              </a:rPr>
              <a:t>mustache </a:t>
            </a: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插值和 </a:t>
            </a:r>
            <a:r>
              <a:rPr lang="en-US" altLang="zh-CN" b="1" dirty="0">
                <a:solidFill>
                  <a:schemeClr val="tx1">
                    <a:lumMod val="65000"/>
                    <a:lumOff val="35000"/>
                  </a:schemeClr>
                </a:solidFill>
                <a:latin typeface="微软雅黑" panose="020B0503020204020204" pitchFamily="34" charset="-122"/>
                <a:ea typeface="微软雅黑" panose="020B0503020204020204" pitchFamily="34" charset="-122"/>
              </a:rPr>
              <a:t>v-bind </a:t>
            </a: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表达式</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。过滤器应该被添加在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JavaScript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表达式的尾部，由“管道”符指示：</a:t>
            </a:r>
          </a:p>
        </p:txBody>
      </p:sp>
      <p:sp>
        <p:nvSpPr>
          <p:cNvPr id="34" name="TextBox 33"/>
          <p:cNvSpPr txBox="1"/>
          <p:nvPr/>
        </p:nvSpPr>
        <p:spPr>
          <a:xfrm>
            <a:off x="5463663" y="2352578"/>
            <a:ext cx="6410689" cy="3785652"/>
          </a:xfrm>
          <a:prstGeom prst="rect">
            <a:avLst/>
          </a:prstGeom>
          <a:solidFill>
            <a:schemeClr val="accent6">
              <a:lumMod val="20000"/>
              <a:lumOff val="80000"/>
            </a:schemeClr>
          </a:solidFill>
        </p:spPr>
        <p:txBody>
          <a:bodyPr wrap="square" rtlCol="0" anchor="ctr">
            <a:spAutoFit/>
          </a:bodyPr>
          <a:lstStyle/>
          <a:p>
            <a:r>
              <a:rPr lang="en-US" altLang="zh-CN" sz="2400" dirty="0">
                <a:solidFill>
                  <a:schemeClr val="tx1">
                    <a:lumMod val="65000"/>
                    <a:lumOff val="35000"/>
                  </a:schemeClr>
                </a:solidFill>
                <a:latin typeface="微软雅黑" panose="020B0503020204020204" pitchFamily="34" charset="-122"/>
              </a:rPr>
              <a:t>new Vue</a:t>
            </a:r>
            <a:r>
              <a:rPr lang="en-US" altLang="zh-CN" sz="2400" dirty="0" smtClean="0">
                <a:solidFill>
                  <a:schemeClr val="tx1">
                    <a:lumMod val="65000"/>
                    <a:lumOff val="35000"/>
                  </a:schemeClr>
                </a:solidFill>
                <a:latin typeface="微软雅黑" panose="020B0503020204020204" pitchFamily="34" charset="-122"/>
              </a:rPr>
              <a:t>({</a:t>
            </a:r>
            <a:endParaRPr lang="en-US" altLang="zh-CN" sz="2400" dirty="0">
              <a:solidFill>
                <a:schemeClr val="tx1">
                  <a:lumMod val="65000"/>
                  <a:lumOff val="35000"/>
                </a:schemeClr>
              </a:solidFill>
              <a:latin typeface="微软雅黑" panose="020B0503020204020204" pitchFamily="34" charset="-122"/>
            </a:endParaRPr>
          </a:p>
          <a:p>
            <a:r>
              <a:rPr lang="zh-CN" altLang="en-US" sz="2400" dirty="0">
                <a:solidFill>
                  <a:schemeClr val="tx1">
                    <a:lumMod val="65000"/>
                    <a:lumOff val="35000"/>
                  </a:schemeClr>
                </a:solidFill>
                <a:latin typeface="微软雅黑" panose="020B0503020204020204" pitchFamily="34" charset="-122"/>
              </a:rPr>
              <a:t> </a:t>
            </a:r>
            <a:r>
              <a:rPr lang="zh-CN" altLang="en-US" sz="2400" dirty="0" smtClean="0">
                <a:solidFill>
                  <a:schemeClr val="tx1">
                    <a:lumMod val="65000"/>
                    <a:lumOff val="35000"/>
                  </a:schemeClr>
                </a:solidFill>
                <a:latin typeface="微软雅黑" panose="020B0503020204020204" pitchFamily="34" charset="-122"/>
              </a:rPr>
              <a:t>   </a:t>
            </a:r>
            <a:r>
              <a:rPr lang="en-US" altLang="zh-CN" sz="2400" dirty="0" smtClean="0">
                <a:solidFill>
                  <a:schemeClr val="tx1">
                    <a:lumMod val="65000"/>
                    <a:lumOff val="35000"/>
                  </a:schemeClr>
                </a:solidFill>
                <a:latin typeface="微软雅黑" panose="020B0503020204020204" pitchFamily="34" charset="-122"/>
              </a:rPr>
              <a:t>filters</a:t>
            </a:r>
            <a:r>
              <a:rPr lang="en-US" altLang="zh-CN" sz="2400" dirty="0">
                <a:solidFill>
                  <a:schemeClr val="tx1">
                    <a:lumMod val="65000"/>
                    <a:lumOff val="35000"/>
                  </a:schemeClr>
                </a:solidFill>
                <a:latin typeface="微软雅黑" panose="020B0503020204020204" pitchFamily="34" charset="-122"/>
              </a:rPr>
              <a:t>: {</a:t>
            </a:r>
          </a:p>
          <a:p>
            <a:r>
              <a:rPr lang="zh-CN" altLang="en-US" sz="2400" dirty="0">
                <a:solidFill>
                  <a:schemeClr val="tx1">
                    <a:lumMod val="65000"/>
                    <a:lumOff val="35000"/>
                  </a:schemeClr>
                </a:solidFill>
                <a:latin typeface="微软雅黑" panose="020B0503020204020204" pitchFamily="34" charset="-122"/>
              </a:rPr>
              <a:t> </a:t>
            </a:r>
            <a:r>
              <a:rPr lang="zh-CN" altLang="en-US" sz="2400" dirty="0" smtClean="0">
                <a:solidFill>
                  <a:schemeClr val="tx1">
                    <a:lumMod val="65000"/>
                    <a:lumOff val="35000"/>
                  </a:schemeClr>
                </a:solidFill>
                <a:latin typeface="微软雅黑" panose="020B0503020204020204" pitchFamily="34" charset="-122"/>
              </a:rPr>
              <a:t>       </a:t>
            </a:r>
            <a:r>
              <a:rPr lang="en-US" altLang="zh-CN" sz="2400" dirty="0" err="1" smtClean="0">
                <a:solidFill>
                  <a:schemeClr val="tx1">
                    <a:lumMod val="65000"/>
                    <a:lumOff val="35000"/>
                  </a:schemeClr>
                </a:solidFill>
                <a:latin typeface="微软雅黑" panose="020B0503020204020204" pitchFamily="34" charset="-122"/>
              </a:rPr>
              <a:t>filterA</a:t>
            </a:r>
            <a:r>
              <a:rPr lang="en-US" altLang="zh-CN" sz="2400" dirty="0" smtClean="0">
                <a:solidFill>
                  <a:schemeClr val="tx1">
                    <a:lumMod val="65000"/>
                    <a:lumOff val="35000"/>
                  </a:schemeClr>
                </a:solidFill>
                <a:latin typeface="微软雅黑" panose="020B0503020204020204" pitchFamily="34" charset="-122"/>
              </a:rPr>
              <a:t> : </a:t>
            </a:r>
            <a:r>
              <a:rPr lang="en-US" altLang="zh-CN" sz="2400" dirty="0">
                <a:solidFill>
                  <a:schemeClr val="tx1">
                    <a:lumMod val="65000"/>
                    <a:lumOff val="35000"/>
                  </a:schemeClr>
                </a:solidFill>
                <a:latin typeface="微软雅黑" panose="020B0503020204020204" pitchFamily="34" charset="-122"/>
              </a:rPr>
              <a:t>function (value) {</a:t>
            </a:r>
          </a:p>
          <a:p>
            <a:r>
              <a:rPr lang="en-US" altLang="zh-CN" sz="2400" dirty="0" smtClean="0">
                <a:solidFill>
                  <a:schemeClr val="tx1">
                    <a:lumMod val="65000"/>
                    <a:lumOff val="35000"/>
                  </a:schemeClr>
                </a:solidFill>
                <a:latin typeface="微软雅黑" panose="020B0503020204020204" pitchFamily="34" charset="-122"/>
              </a:rPr>
              <a:t>	if </a:t>
            </a:r>
            <a:r>
              <a:rPr lang="en-US" altLang="zh-CN" sz="2400" dirty="0">
                <a:solidFill>
                  <a:schemeClr val="tx1">
                    <a:lumMod val="65000"/>
                    <a:lumOff val="35000"/>
                  </a:schemeClr>
                </a:solidFill>
                <a:latin typeface="微软雅黑" panose="020B0503020204020204" pitchFamily="34" charset="-122"/>
              </a:rPr>
              <a:t>(!value) return </a:t>
            </a:r>
            <a:r>
              <a:rPr lang="en-US" altLang="zh-CN" sz="2400" dirty="0" smtClean="0">
                <a:solidFill>
                  <a:schemeClr val="tx1">
                    <a:lumMod val="65000"/>
                    <a:lumOff val="35000"/>
                  </a:schemeClr>
                </a:solidFill>
                <a:latin typeface="微软雅黑" panose="020B0503020204020204" pitchFamily="34" charset="-122"/>
              </a:rPr>
              <a:t>‘</a:t>
            </a:r>
            <a:r>
              <a:rPr lang="zh-CN" altLang="en-US" sz="2400" dirty="0" smtClean="0">
                <a:solidFill>
                  <a:schemeClr val="tx1">
                    <a:lumMod val="65000"/>
                    <a:lumOff val="35000"/>
                  </a:schemeClr>
                </a:solidFill>
                <a:latin typeface="微软雅黑" panose="020B0503020204020204" pitchFamily="34" charset="-122"/>
              </a:rPr>
              <a:t> </a:t>
            </a:r>
            <a:r>
              <a:rPr lang="en-US" altLang="zh-CN" sz="2400" dirty="0" smtClean="0">
                <a:solidFill>
                  <a:schemeClr val="tx1">
                    <a:lumMod val="65000"/>
                    <a:lumOff val="35000"/>
                  </a:schemeClr>
                </a:solidFill>
                <a:latin typeface="微软雅黑" panose="020B0503020204020204" pitchFamily="34" charset="-122"/>
              </a:rPr>
              <a:t>'</a:t>
            </a:r>
            <a:endParaRPr lang="en-US" altLang="zh-CN" sz="2400" dirty="0">
              <a:solidFill>
                <a:schemeClr val="tx1">
                  <a:lumMod val="65000"/>
                  <a:lumOff val="35000"/>
                </a:schemeClr>
              </a:solidFill>
              <a:latin typeface="微软雅黑" panose="020B0503020204020204" pitchFamily="34" charset="-122"/>
            </a:endParaRPr>
          </a:p>
          <a:p>
            <a:r>
              <a:rPr lang="en-US" altLang="zh-CN" sz="2400" dirty="0" smtClean="0">
                <a:solidFill>
                  <a:schemeClr val="tx1">
                    <a:lumMod val="65000"/>
                    <a:lumOff val="35000"/>
                  </a:schemeClr>
                </a:solidFill>
                <a:latin typeface="微软雅黑" panose="020B0503020204020204" pitchFamily="34" charset="-122"/>
              </a:rPr>
              <a:t>	value </a:t>
            </a:r>
            <a:r>
              <a:rPr lang="en-US" altLang="zh-CN" sz="2400" dirty="0">
                <a:solidFill>
                  <a:schemeClr val="tx1">
                    <a:lumMod val="65000"/>
                    <a:lumOff val="35000"/>
                  </a:schemeClr>
                </a:solidFill>
                <a:latin typeface="微软雅黑" panose="020B0503020204020204" pitchFamily="34" charset="-122"/>
              </a:rPr>
              <a:t>= </a:t>
            </a:r>
            <a:r>
              <a:rPr lang="en-US" altLang="zh-CN" sz="2400" dirty="0" err="1">
                <a:solidFill>
                  <a:schemeClr val="tx1">
                    <a:lumMod val="65000"/>
                    <a:lumOff val="35000"/>
                  </a:schemeClr>
                </a:solidFill>
                <a:latin typeface="微软雅黑" panose="020B0503020204020204" pitchFamily="34" charset="-122"/>
              </a:rPr>
              <a:t>value.toString</a:t>
            </a:r>
            <a:r>
              <a:rPr lang="en-US" altLang="zh-CN" sz="2400" dirty="0">
                <a:solidFill>
                  <a:schemeClr val="tx1">
                    <a:lumMod val="65000"/>
                    <a:lumOff val="35000"/>
                  </a:schemeClr>
                </a:solidFill>
                <a:latin typeface="微软雅黑" panose="020B0503020204020204" pitchFamily="34" charset="-122"/>
              </a:rPr>
              <a:t>()</a:t>
            </a:r>
          </a:p>
          <a:p>
            <a:r>
              <a:rPr lang="en-US" altLang="zh-CN" sz="2400" dirty="0" smtClean="0">
                <a:solidFill>
                  <a:schemeClr val="tx1">
                    <a:lumMod val="65000"/>
                    <a:lumOff val="35000"/>
                  </a:schemeClr>
                </a:solidFill>
                <a:latin typeface="微软雅黑" panose="020B0503020204020204" pitchFamily="34" charset="-122"/>
              </a:rPr>
              <a:t>	return </a:t>
            </a:r>
            <a:r>
              <a:rPr lang="en-US" altLang="zh-CN" sz="2400" dirty="0">
                <a:solidFill>
                  <a:schemeClr val="tx1">
                    <a:lumMod val="65000"/>
                    <a:lumOff val="35000"/>
                  </a:schemeClr>
                </a:solidFill>
                <a:latin typeface="微软雅黑" panose="020B0503020204020204" pitchFamily="34" charset="-122"/>
              </a:rPr>
              <a:t>value. split(‘’).reverse().join(‘’)</a:t>
            </a:r>
          </a:p>
          <a:p>
            <a:r>
              <a:rPr lang="zh-CN" altLang="en-US" sz="2400" dirty="0" smtClean="0">
                <a:solidFill>
                  <a:schemeClr val="tx1">
                    <a:lumMod val="65000"/>
                    <a:lumOff val="35000"/>
                  </a:schemeClr>
                </a:solidFill>
                <a:latin typeface="微软雅黑" panose="020B0503020204020204" pitchFamily="34" charset="-122"/>
              </a:rPr>
              <a:t>        </a:t>
            </a:r>
            <a:r>
              <a:rPr lang="en-US" altLang="zh-CN" sz="2400" dirty="0" smtClean="0">
                <a:solidFill>
                  <a:schemeClr val="tx1">
                    <a:lumMod val="65000"/>
                    <a:lumOff val="35000"/>
                  </a:schemeClr>
                </a:solidFill>
                <a:latin typeface="微软雅黑" panose="020B0503020204020204" pitchFamily="34" charset="-122"/>
              </a:rPr>
              <a:t>}</a:t>
            </a:r>
          </a:p>
          <a:p>
            <a:r>
              <a:rPr lang="zh-CN" altLang="en-US" sz="2400" dirty="0" smtClean="0">
                <a:solidFill>
                  <a:schemeClr val="tx1">
                    <a:lumMod val="65000"/>
                    <a:lumOff val="35000"/>
                  </a:schemeClr>
                </a:solidFill>
                <a:latin typeface="微软雅黑" panose="020B0503020204020204" pitchFamily="34" charset="-122"/>
              </a:rPr>
              <a:t>    </a:t>
            </a:r>
            <a:r>
              <a:rPr lang="en-US" altLang="zh-CN" sz="2400" dirty="0" smtClean="0">
                <a:solidFill>
                  <a:schemeClr val="tx1">
                    <a:lumMod val="65000"/>
                    <a:lumOff val="35000"/>
                  </a:schemeClr>
                </a:solidFill>
                <a:latin typeface="微软雅黑" panose="020B0503020204020204" pitchFamily="34" charset="-122"/>
              </a:rPr>
              <a:t>}</a:t>
            </a:r>
            <a:endParaRPr lang="en-US" altLang="zh-CN" sz="2400" dirty="0">
              <a:solidFill>
                <a:schemeClr val="tx1">
                  <a:lumMod val="65000"/>
                  <a:lumOff val="35000"/>
                </a:schemeClr>
              </a:solidFill>
              <a:latin typeface="微软雅黑" panose="020B0503020204020204" pitchFamily="34" charset="-122"/>
            </a:endParaRPr>
          </a:p>
          <a:p>
            <a:r>
              <a:rPr lang="en-US" altLang="zh-CN" sz="2400" dirty="0">
                <a:solidFill>
                  <a:schemeClr val="tx1">
                    <a:lumMod val="65000"/>
                    <a:lumOff val="35000"/>
                  </a:schemeClr>
                </a:solidFill>
                <a:latin typeface="微软雅黑" panose="020B0503020204020204" pitchFamily="34" charset="-122"/>
              </a:rPr>
              <a:t>})</a:t>
            </a:r>
          </a:p>
        </p:txBody>
      </p:sp>
    </p:spTree>
    <p:extLst>
      <p:ext uri="{BB962C8B-B14F-4D97-AF65-F5344CB8AC3E}">
        <p14:creationId xmlns:p14="http://schemas.microsoft.com/office/powerpoint/2010/main" val="40567890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500"/>
                                        <p:tgtEl>
                                          <p:spTgt spid="3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6" grpId="0" animBg="1"/>
      <p:bldP spid="33" grpId="0"/>
      <p:bldP spid="3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计算属性</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smtClean="0">
                <a:solidFill>
                  <a:schemeClr val="bg1">
                    <a:lumMod val="50000"/>
                  </a:schemeClr>
                </a:solidFill>
                <a:latin typeface="Microsoft YaHei UI" panose="020B0703020204020201" charset="-122"/>
                <a:ea typeface="Microsoft YaHei UI" panose="020B0703020204020201" charset="-122"/>
              </a:rPr>
              <a:t>8 / 24</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637091" y="869162"/>
            <a:ext cx="9649026" cy="1323439"/>
          </a:xfrm>
          <a:prstGeom prst="rect">
            <a:avLst/>
          </a:prstGeom>
          <a:solidFill>
            <a:schemeClr val="accent6">
              <a:lumMod val="20000"/>
              <a:lumOff val="80000"/>
            </a:schemeClr>
          </a:solidFill>
        </p:spPr>
        <p:txBody>
          <a:bodyPr wrap="square" rtlCol="0" anchor="ctr">
            <a:spAutoFit/>
          </a:bodyPr>
          <a:lstStyle/>
          <a:p>
            <a:r>
              <a:rPr lang="en-US" altLang="zh-CN" sz="2000" dirty="0">
                <a:solidFill>
                  <a:schemeClr val="tx1">
                    <a:lumMod val="65000"/>
                    <a:lumOff val="35000"/>
                  </a:schemeClr>
                </a:solidFill>
                <a:latin typeface="微软雅黑" panose="020B0503020204020204" pitchFamily="34" charset="-122"/>
              </a:rPr>
              <a:t>&lt;div id="example"&gt;</a:t>
            </a:r>
          </a:p>
          <a:p>
            <a:r>
              <a:rPr lang="en-US" altLang="zh-CN" sz="2000" dirty="0" smtClean="0">
                <a:solidFill>
                  <a:schemeClr val="tx1">
                    <a:lumMod val="65000"/>
                    <a:lumOff val="35000"/>
                  </a:schemeClr>
                </a:solidFill>
                <a:latin typeface="微软雅黑" panose="020B0503020204020204" pitchFamily="34" charset="-122"/>
              </a:rPr>
              <a:t>	&lt;</a:t>
            </a:r>
            <a:r>
              <a:rPr lang="en-US" altLang="zh-CN" sz="2000" dirty="0">
                <a:solidFill>
                  <a:schemeClr val="tx1">
                    <a:lumMod val="65000"/>
                    <a:lumOff val="35000"/>
                  </a:schemeClr>
                </a:solidFill>
                <a:latin typeface="微软雅黑" panose="020B0503020204020204" pitchFamily="34" charset="-122"/>
              </a:rPr>
              <a:t>p&gt;Original message: "{{ message }}"&lt;/p&gt;</a:t>
            </a:r>
          </a:p>
          <a:p>
            <a:r>
              <a:rPr lang="en-US" altLang="zh-CN" sz="2000" dirty="0" smtClean="0">
                <a:solidFill>
                  <a:schemeClr val="tx1">
                    <a:lumMod val="65000"/>
                    <a:lumOff val="35000"/>
                  </a:schemeClr>
                </a:solidFill>
                <a:latin typeface="微软雅黑" panose="020B0503020204020204" pitchFamily="34" charset="-122"/>
              </a:rPr>
              <a:t>	&lt;</a:t>
            </a:r>
            <a:r>
              <a:rPr lang="en-US" altLang="zh-CN" sz="2000" dirty="0">
                <a:solidFill>
                  <a:schemeClr val="tx1">
                    <a:lumMod val="65000"/>
                    <a:lumOff val="35000"/>
                  </a:schemeClr>
                </a:solidFill>
                <a:latin typeface="微软雅黑" panose="020B0503020204020204" pitchFamily="34" charset="-122"/>
              </a:rPr>
              <a:t>p&gt;Computed reversed message: "{{ </a:t>
            </a:r>
            <a:r>
              <a:rPr lang="en-US" altLang="zh-CN" sz="2000" dirty="0" err="1">
                <a:solidFill>
                  <a:schemeClr val="tx1">
                    <a:lumMod val="65000"/>
                    <a:lumOff val="35000"/>
                  </a:schemeClr>
                </a:solidFill>
                <a:latin typeface="微软雅黑" panose="020B0503020204020204" pitchFamily="34" charset="-122"/>
              </a:rPr>
              <a:t>reversedMessage</a:t>
            </a:r>
            <a:r>
              <a:rPr lang="en-US" altLang="zh-CN" sz="2000" dirty="0">
                <a:solidFill>
                  <a:schemeClr val="tx1">
                    <a:lumMod val="65000"/>
                    <a:lumOff val="35000"/>
                  </a:schemeClr>
                </a:solidFill>
                <a:latin typeface="微软雅黑" panose="020B0503020204020204" pitchFamily="34" charset="-122"/>
              </a:rPr>
              <a:t> }}"&lt;/p&gt;</a:t>
            </a:r>
          </a:p>
          <a:p>
            <a:r>
              <a:rPr lang="en-US" altLang="zh-CN" sz="2000" dirty="0">
                <a:solidFill>
                  <a:schemeClr val="tx1">
                    <a:lumMod val="65000"/>
                    <a:lumOff val="35000"/>
                  </a:schemeClr>
                </a:solidFill>
                <a:latin typeface="微软雅黑" panose="020B0503020204020204" pitchFamily="34" charset="-122"/>
              </a:rPr>
              <a:t>&lt;/div&gt;</a:t>
            </a:r>
            <a:endParaRPr lang="en-US" altLang="zh-CN" sz="2000" dirty="0">
              <a:solidFill>
                <a:schemeClr val="tx1">
                  <a:lumMod val="65000"/>
                  <a:lumOff val="35000"/>
                </a:schemeClr>
              </a:solidFill>
              <a:effectLst/>
              <a:latin typeface="微软雅黑" panose="020B0503020204020204" pitchFamily="34" charset="-122"/>
            </a:endParaRPr>
          </a:p>
        </p:txBody>
      </p:sp>
      <p:sp>
        <p:nvSpPr>
          <p:cNvPr id="34" name="TextBox 33"/>
          <p:cNvSpPr txBox="1"/>
          <p:nvPr/>
        </p:nvSpPr>
        <p:spPr>
          <a:xfrm>
            <a:off x="637091" y="2305345"/>
            <a:ext cx="6724408" cy="3785652"/>
          </a:xfrm>
          <a:prstGeom prst="rect">
            <a:avLst/>
          </a:prstGeom>
          <a:solidFill>
            <a:schemeClr val="accent6">
              <a:lumMod val="20000"/>
              <a:lumOff val="80000"/>
            </a:schemeClr>
          </a:solidFill>
        </p:spPr>
        <p:txBody>
          <a:bodyPr wrap="square" rtlCol="0" anchor="ctr">
            <a:spAutoFit/>
          </a:bodyPr>
          <a:lstStyle/>
          <a:p>
            <a:r>
              <a:rPr lang="en-US" altLang="zh-CN" sz="2000" dirty="0" smtClean="0">
                <a:solidFill>
                  <a:schemeClr val="tx1">
                    <a:lumMod val="65000"/>
                    <a:lumOff val="35000"/>
                  </a:schemeClr>
                </a:solidFill>
                <a:latin typeface="微软雅黑" panose="020B0503020204020204" pitchFamily="34" charset="-122"/>
              </a:rPr>
              <a:t>new </a:t>
            </a:r>
            <a:r>
              <a:rPr lang="en-US" altLang="zh-CN" sz="2000" dirty="0">
                <a:solidFill>
                  <a:schemeClr val="tx1">
                    <a:lumMod val="65000"/>
                    <a:lumOff val="35000"/>
                  </a:schemeClr>
                </a:solidFill>
                <a:latin typeface="微软雅黑" panose="020B0503020204020204" pitchFamily="34" charset="-122"/>
              </a:rPr>
              <a:t>Vue({</a:t>
            </a:r>
          </a:p>
          <a:p>
            <a:pPr lvl="1"/>
            <a:r>
              <a:rPr lang="en-US" altLang="zh-CN" sz="2000" dirty="0">
                <a:solidFill>
                  <a:schemeClr val="tx1">
                    <a:lumMod val="65000"/>
                    <a:lumOff val="35000"/>
                  </a:schemeClr>
                </a:solidFill>
                <a:latin typeface="微软雅黑" panose="020B0503020204020204" pitchFamily="34" charset="-122"/>
              </a:rPr>
              <a:t>el: '#example',</a:t>
            </a:r>
          </a:p>
          <a:p>
            <a:pPr lvl="1"/>
            <a:r>
              <a:rPr lang="en-US" altLang="zh-CN" sz="2000" dirty="0">
                <a:solidFill>
                  <a:schemeClr val="tx1">
                    <a:lumMod val="65000"/>
                    <a:lumOff val="35000"/>
                  </a:schemeClr>
                </a:solidFill>
                <a:latin typeface="微软雅黑" panose="020B0503020204020204" pitchFamily="34" charset="-122"/>
              </a:rPr>
              <a:t>data: {</a:t>
            </a:r>
          </a:p>
          <a:p>
            <a:pPr lvl="1"/>
            <a:r>
              <a:rPr lang="en-US" altLang="zh-CN" sz="2000" dirty="0" smtClean="0">
                <a:solidFill>
                  <a:schemeClr val="tx1">
                    <a:lumMod val="65000"/>
                    <a:lumOff val="35000"/>
                  </a:schemeClr>
                </a:solidFill>
                <a:latin typeface="微软雅黑" panose="020B0503020204020204" pitchFamily="34" charset="-122"/>
              </a:rPr>
              <a:t>	message</a:t>
            </a:r>
            <a:r>
              <a:rPr lang="en-US" altLang="zh-CN" sz="2000" dirty="0">
                <a:solidFill>
                  <a:schemeClr val="tx1">
                    <a:lumMod val="65000"/>
                    <a:lumOff val="35000"/>
                  </a:schemeClr>
                </a:solidFill>
                <a:latin typeface="微软雅黑" panose="020B0503020204020204" pitchFamily="34" charset="-122"/>
              </a:rPr>
              <a:t>: 'Hello'</a:t>
            </a:r>
          </a:p>
          <a:p>
            <a:pPr lvl="1"/>
            <a:r>
              <a:rPr lang="en-US" altLang="zh-CN" sz="2000" dirty="0">
                <a:solidFill>
                  <a:schemeClr val="tx1">
                    <a:lumMod val="65000"/>
                    <a:lumOff val="35000"/>
                  </a:schemeClr>
                </a:solidFill>
                <a:latin typeface="微软雅黑" panose="020B0503020204020204" pitchFamily="34" charset="-122"/>
              </a:rPr>
              <a:t>},</a:t>
            </a:r>
          </a:p>
          <a:p>
            <a:pPr lvl="1"/>
            <a:r>
              <a:rPr lang="en-US" altLang="zh-CN" sz="2000" dirty="0">
                <a:solidFill>
                  <a:schemeClr val="tx1">
                    <a:lumMod val="65000"/>
                    <a:lumOff val="35000"/>
                  </a:schemeClr>
                </a:solidFill>
                <a:latin typeface="微软雅黑" panose="020B0503020204020204" pitchFamily="34" charset="-122"/>
              </a:rPr>
              <a:t>computed: {</a:t>
            </a:r>
          </a:p>
          <a:p>
            <a:pPr lvl="1"/>
            <a:r>
              <a:rPr lang="en-US" altLang="zh-CN" sz="2000" dirty="0" smtClean="0">
                <a:solidFill>
                  <a:schemeClr val="tx1">
                    <a:lumMod val="65000"/>
                    <a:lumOff val="35000"/>
                  </a:schemeClr>
                </a:solidFill>
                <a:latin typeface="微软雅黑" panose="020B0503020204020204" pitchFamily="34" charset="-122"/>
              </a:rPr>
              <a:t>	</a:t>
            </a:r>
            <a:r>
              <a:rPr lang="en-US" altLang="zh-CN" sz="2000" dirty="0" err="1" smtClean="0">
                <a:solidFill>
                  <a:schemeClr val="tx1">
                    <a:lumMod val="65000"/>
                    <a:lumOff val="35000"/>
                  </a:schemeClr>
                </a:solidFill>
                <a:latin typeface="微软雅黑" panose="020B0503020204020204" pitchFamily="34" charset="-122"/>
              </a:rPr>
              <a:t>reversedMessage</a:t>
            </a:r>
            <a:r>
              <a:rPr lang="en-US" altLang="zh-CN" sz="2000" dirty="0">
                <a:solidFill>
                  <a:schemeClr val="tx1">
                    <a:lumMod val="65000"/>
                    <a:lumOff val="35000"/>
                  </a:schemeClr>
                </a:solidFill>
                <a:latin typeface="微软雅黑" panose="020B0503020204020204" pitchFamily="34" charset="-122"/>
              </a:rPr>
              <a:t>: function () {</a:t>
            </a:r>
          </a:p>
          <a:p>
            <a:pPr lvl="1"/>
            <a:r>
              <a:rPr lang="en-US" altLang="zh-CN" sz="2000" dirty="0" smtClean="0">
                <a:solidFill>
                  <a:schemeClr val="tx1">
                    <a:lumMod val="65000"/>
                    <a:lumOff val="35000"/>
                  </a:schemeClr>
                </a:solidFill>
                <a:latin typeface="微软雅黑" panose="020B0503020204020204" pitchFamily="34" charset="-122"/>
              </a:rPr>
              <a:t>		return </a:t>
            </a:r>
            <a:r>
              <a:rPr lang="en-US" altLang="zh-CN" sz="2000" dirty="0" err="1">
                <a:solidFill>
                  <a:schemeClr val="tx1">
                    <a:lumMod val="65000"/>
                    <a:lumOff val="35000"/>
                  </a:schemeClr>
                </a:solidFill>
                <a:latin typeface="微软雅黑" panose="020B0503020204020204" pitchFamily="34" charset="-122"/>
              </a:rPr>
              <a:t>this.message.split</a:t>
            </a:r>
            <a:r>
              <a:rPr lang="en-US" altLang="zh-CN" sz="2000" dirty="0">
                <a:solidFill>
                  <a:schemeClr val="tx1">
                    <a:lumMod val="65000"/>
                    <a:lumOff val="35000"/>
                  </a:schemeClr>
                </a:solidFill>
                <a:latin typeface="微软雅黑" panose="020B0503020204020204" pitchFamily="34" charset="-122"/>
              </a:rPr>
              <a:t>('').reverse().join('')</a:t>
            </a:r>
          </a:p>
          <a:p>
            <a:pPr lvl="1"/>
            <a:r>
              <a:rPr lang="en-US" altLang="zh-CN" sz="2000" dirty="0" smtClean="0">
                <a:solidFill>
                  <a:schemeClr val="tx1">
                    <a:lumMod val="65000"/>
                    <a:lumOff val="35000"/>
                  </a:schemeClr>
                </a:solidFill>
                <a:latin typeface="微软雅黑" panose="020B0503020204020204" pitchFamily="34" charset="-122"/>
              </a:rPr>
              <a:t>	}</a:t>
            </a:r>
            <a:endParaRPr lang="en-US" altLang="zh-CN" sz="2000" dirty="0">
              <a:solidFill>
                <a:schemeClr val="tx1">
                  <a:lumMod val="65000"/>
                  <a:lumOff val="35000"/>
                </a:schemeClr>
              </a:solidFill>
              <a:latin typeface="微软雅黑" panose="020B0503020204020204" pitchFamily="34" charset="-122"/>
            </a:endParaRPr>
          </a:p>
          <a:p>
            <a:pPr lvl="1"/>
            <a:r>
              <a:rPr lang="en-US" altLang="zh-CN" sz="2000" dirty="0">
                <a:solidFill>
                  <a:schemeClr val="tx1">
                    <a:lumMod val="65000"/>
                    <a:lumOff val="35000"/>
                  </a:schemeClr>
                </a:solidFill>
                <a:latin typeface="微软雅黑" panose="020B0503020204020204" pitchFamily="34" charset="-122"/>
              </a:rPr>
              <a:t>}</a:t>
            </a:r>
          </a:p>
          <a:p>
            <a:r>
              <a:rPr lang="en-US" altLang="zh-CN" sz="2000" dirty="0">
                <a:solidFill>
                  <a:schemeClr val="tx1">
                    <a:lumMod val="65000"/>
                    <a:lumOff val="35000"/>
                  </a:schemeClr>
                </a:solidFill>
                <a:latin typeface="微软雅黑" panose="020B0503020204020204" pitchFamily="34" charset="-122"/>
              </a:rPr>
              <a:t>})</a:t>
            </a:r>
            <a:endParaRPr lang="en-US" altLang="zh-CN" sz="2000" dirty="0">
              <a:solidFill>
                <a:schemeClr val="tx1">
                  <a:lumMod val="65000"/>
                  <a:lumOff val="35000"/>
                </a:schemeClr>
              </a:solidFill>
              <a:effectLst/>
              <a:latin typeface="微软雅黑" panose="020B0503020204020204" pitchFamily="34" charset="-122"/>
            </a:endParaRPr>
          </a:p>
        </p:txBody>
      </p:sp>
      <p:cxnSp>
        <p:nvCxnSpPr>
          <p:cNvPr id="3" name="直线箭头连接符 2"/>
          <p:cNvCxnSpPr/>
          <p:nvPr/>
        </p:nvCxnSpPr>
        <p:spPr>
          <a:xfrm flipV="1">
            <a:off x="3408183" y="1885387"/>
            <a:ext cx="2631384" cy="2344747"/>
          </a:xfrm>
          <a:prstGeom prst="straightConnector1">
            <a:avLst/>
          </a:prstGeom>
          <a:ln>
            <a:solidFill>
              <a:srgbClr val="FF0000"/>
            </a:solidFill>
            <a:headEnd type="triangle"/>
            <a:tailEnd type="triangle"/>
          </a:ln>
        </p:spPr>
        <p:style>
          <a:lnRef idx="2">
            <a:schemeClr val="dk1"/>
          </a:lnRef>
          <a:fillRef idx="0">
            <a:schemeClr val="dk1"/>
          </a:fillRef>
          <a:effectRef idx="1">
            <a:schemeClr val="dk1"/>
          </a:effectRef>
          <a:fontRef idx="minor">
            <a:schemeClr val="tx1"/>
          </a:fontRef>
        </p:style>
      </p:cxnSp>
      <p:sp>
        <p:nvSpPr>
          <p:cNvPr id="21" name="矩形 20"/>
          <p:cNvSpPr/>
          <p:nvPr/>
        </p:nvSpPr>
        <p:spPr>
          <a:xfrm>
            <a:off x="7361499" y="2780535"/>
            <a:ext cx="4114185" cy="3139321"/>
          </a:xfrm>
          <a:prstGeom prst="rect">
            <a:avLst/>
          </a:prstGeom>
        </p:spPr>
        <p:txBody>
          <a:bodyPr wrap="square">
            <a:spAutoFit/>
          </a:bodyPr>
          <a:lstStyle/>
          <a:p>
            <a:pPr marL="285750" indent="-285750">
              <a:buFontTx/>
              <a:buChar char="-"/>
            </a:pPr>
            <a:r>
              <a:rPr lang="zh-CN" altLang="en-US" dirty="0" smtClean="0">
                <a:solidFill>
                  <a:srgbClr val="34495E"/>
                </a:solidFill>
                <a:latin typeface="Microsoft YaHei" charset="-122"/>
                <a:ea typeface="Microsoft YaHei" charset="-122"/>
                <a:cs typeface="Microsoft YaHei" charset="-122"/>
              </a:rPr>
              <a:t>可以像</a:t>
            </a:r>
            <a:r>
              <a:rPr lang="zh-CN" altLang="en-US" dirty="0">
                <a:solidFill>
                  <a:srgbClr val="34495E"/>
                </a:solidFill>
                <a:latin typeface="Microsoft YaHei" charset="-122"/>
                <a:ea typeface="Microsoft YaHei" charset="-122"/>
                <a:cs typeface="Microsoft YaHei" charset="-122"/>
              </a:rPr>
              <a:t>绑定普通属性一样在模板中绑定计算属性。 </a:t>
            </a:r>
            <a:endParaRPr lang="en-US" altLang="zh-CN" dirty="0" smtClean="0">
              <a:solidFill>
                <a:srgbClr val="34495E"/>
              </a:solidFill>
              <a:latin typeface="Microsoft YaHei" charset="-122"/>
              <a:ea typeface="Microsoft YaHei" charset="-122"/>
              <a:cs typeface="Microsoft YaHei" charset="-122"/>
            </a:endParaRPr>
          </a:p>
          <a:p>
            <a:pPr marL="285750" indent="-285750">
              <a:buFontTx/>
              <a:buChar char="-"/>
            </a:pPr>
            <a:r>
              <a:rPr lang="zh-CN" altLang="en-US" dirty="0" smtClean="0">
                <a:solidFill>
                  <a:srgbClr val="34495E"/>
                </a:solidFill>
                <a:latin typeface="Microsoft YaHei" charset="-122"/>
                <a:ea typeface="Microsoft YaHei" charset="-122"/>
                <a:cs typeface="Microsoft YaHei" charset="-122"/>
              </a:rPr>
              <a:t> </a:t>
            </a:r>
            <a:r>
              <a:rPr lang="en-US" altLang="zh-CN" dirty="0" err="1" smtClean="0">
                <a:solidFill>
                  <a:schemeClr val="bg2">
                    <a:lumMod val="50000"/>
                  </a:schemeClr>
                </a:solidFill>
                <a:latin typeface="Microsoft YaHei" charset="-122"/>
                <a:ea typeface="Microsoft YaHei" charset="-122"/>
                <a:cs typeface="Microsoft YaHei" charset="-122"/>
              </a:rPr>
              <a:t>vm.reversedMessage</a:t>
            </a:r>
            <a:r>
              <a:rPr lang="zh-CN" altLang="en-US" dirty="0">
                <a:solidFill>
                  <a:srgbClr val="34495E"/>
                </a:solidFill>
                <a:latin typeface="Microsoft YaHei" charset="-122"/>
                <a:ea typeface="Microsoft YaHei" charset="-122"/>
                <a:cs typeface="Microsoft YaHei" charset="-122"/>
              </a:rPr>
              <a:t> 依赖于 </a:t>
            </a:r>
            <a:r>
              <a:rPr lang="en-US" altLang="zh-CN" dirty="0" err="1">
                <a:solidFill>
                  <a:schemeClr val="bg2">
                    <a:lumMod val="50000"/>
                  </a:schemeClr>
                </a:solidFill>
                <a:latin typeface="Microsoft YaHei" charset="-122"/>
                <a:ea typeface="Microsoft YaHei" charset="-122"/>
                <a:cs typeface="Microsoft YaHei" charset="-122"/>
              </a:rPr>
              <a:t>vm.message</a:t>
            </a:r>
            <a:r>
              <a:rPr lang="zh-CN" altLang="en-US" dirty="0">
                <a:solidFill>
                  <a:srgbClr val="34495E"/>
                </a:solidFill>
                <a:latin typeface="Microsoft YaHei" charset="-122"/>
                <a:ea typeface="Microsoft YaHei" charset="-122"/>
                <a:cs typeface="Microsoft YaHei" charset="-122"/>
              </a:rPr>
              <a:t> ，因此当 </a:t>
            </a:r>
            <a:r>
              <a:rPr lang="en-US" altLang="zh-CN" dirty="0" err="1">
                <a:solidFill>
                  <a:schemeClr val="bg2">
                    <a:lumMod val="50000"/>
                  </a:schemeClr>
                </a:solidFill>
                <a:latin typeface="Microsoft YaHei" charset="-122"/>
                <a:ea typeface="Microsoft YaHei" charset="-122"/>
                <a:cs typeface="Microsoft YaHei" charset="-122"/>
              </a:rPr>
              <a:t>vm.message</a:t>
            </a:r>
            <a:r>
              <a:rPr lang="zh-CN" altLang="en-US" dirty="0">
                <a:solidFill>
                  <a:srgbClr val="34495E"/>
                </a:solidFill>
                <a:latin typeface="Microsoft YaHei" charset="-122"/>
                <a:ea typeface="Microsoft YaHei" charset="-122"/>
                <a:cs typeface="Microsoft YaHei" charset="-122"/>
              </a:rPr>
              <a:t> 发生改变时，所有依赖于 </a:t>
            </a:r>
            <a:r>
              <a:rPr lang="en-US" altLang="zh-CN" dirty="0" err="1">
                <a:solidFill>
                  <a:schemeClr val="bg2">
                    <a:lumMod val="50000"/>
                  </a:schemeClr>
                </a:solidFill>
                <a:latin typeface="Microsoft YaHei" charset="-122"/>
                <a:ea typeface="Microsoft YaHei" charset="-122"/>
                <a:cs typeface="Microsoft YaHei" charset="-122"/>
              </a:rPr>
              <a:t>vm.reversedMessage</a:t>
            </a:r>
            <a:r>
              <a:rPr lang="zh-CN" altLang="en-US" dirty="0">
                <a:solidFill>
                  <a:srgbClr val="34495E"/>
                </a:solidFill>
                <a:latin typeface="Microsoft YaHei" charset="-122"/>
                <a:ea typeface="Microsoft YaHei" charset="-122"/>
                <a:cs typeface="Microsoft YaHei" charset="-122"/>
              </a:rPr>
              <a:t> 的绑定也会更新</a:t>
            </a:r>
            <a:r>
              <a:rPr lang="zh-CN" altLang="en-US" dirty="0" smtClean="0">
                <a:solidFill>
                  <a:srgbClr val="34495E"/>
                </a:solidFill>
                <a:latin typeface="Microsoft YaHei" charset="-122"/>
                <a:ea typeface="Microsoft YaHei" charset="-122"/>
                <a:cs typeface="Microsoft YaHei" charset="-122"/>
              </a:rPr>
              <a:t>。</a:t>
            </a:r>
            <a:endParaRPr lang="en-US" altLang="zh-CN" dirty="0">
              <a:solidFill>
                <a:srgbClr val="34495E"/>
              </a:solidFill>
              <a:latin typeface="Microsoft YaHei" charset="-122"/>
              <a:ea typeface="Microsoft YaHei" charset="-122"/>
              <a:cs typeface="Microsoft YaHei" charset="-122"/>
            </a:endParaRPr>
          </a:p>
          <a:p>
            <a:pPr marL="285750" indent="-285750">
              <a:buFontTx/>
              <a:buChar char="-"/>
            </a:pPr>
            <a:r>
              <a:rPr lang="zh-CN" altLang="en-US" dirty="0">
                <a:solidFill>
                  <a:srgbClr val="34495E"/>
                </a:solidFill>
                <a:latin typeface="Microsoft YaHei" charset="-122"/>
                <a:ea typeface="Microsoft YaHei" charset="-122"/>
                <a:cs typeface="Microsoft YaHei" charset="-122"/>
              </a:rPr>
              <a:t>计算属性 </a:t>
            </a:r>
            <a:r>
              <a:rPr lang="en-US" altLang="zh-CN" dirty="0">
                <a:solidFill>
                  <a:srgbClr val="34495E"/>
                </a:solidFill>
                <a:latin typeface="Microsoft YaHei" charset="-122"/>
                <a:ea typeface="Microsoft YaHei" charset="-122"/>
                <a:cs typeface="Microsoft YaHei" charset="-122"/>
              </a:rPr>
              <a:t>vs Methods</a:t>
            </a:r>
          </a:p>
          <a:p>
            <a:pPr marL="285750" indent="-285750">
              <a:buFontTx/>
              <a:buChar char="-"/>
            </a:pPr>
            <a:r>
              <a:rPr lang="en-US" altLang="zh-CN" dirty="0">
                <a:solidFill>
                  <a:srgbClr val="34495E"/>
                </a:solidFill>
                <a:latin typeface="Microsoft YaHei" charset="-122"/>
                <a:ea typeface="Microsoft YaHei" charset="-122"/>
                <a:cs typeface="Microsoft YaHei" charset="-122"/>
              </a:rPr>
              <a:t>Computed </a:t>
            </a:r>
            <a:r>
              <a:rPr lang="zh-CN" altLang="en-US" dirty="0">
                <a:solidFill>
                  <a:srgbClr val="34495E"/>
                </a:solidFill>
                <a:latin typeface="Microsoft YaHei" charset="-122"/>
                <a:ea typeface="Microsoft YaHei" charset="-122"/>
                <a:cs typeface="Microsoft YaHei" charset="-122"/>
              </a:rPr>
              <a:t>属性 </a:t>
            </a:r>
            <a:r>
              <a:rPr lang="en-US" altLang="zh-CN" dirty="0">
                <a:solidFill>
                  <a:srgbClr val="34495E"/>
                </a:solidFill>
                <a:latin typeface="Microsoft YaHei" charset="-122"/>
                <a:ea typeface="Microsoft YaHei" charset="-122"/>
                <a:cs typeface="Microsoft YaHei" charset="-122"/>
              </a:rPr>
              <a:t>vs Watched </a:t>
            </a:r>
            <a:r>
              <a:rPr lang="zh-CN" altLang="en-US" dirty="0">
                <a:solidFill>
                  <a:srgbClr val="34495E"/>
                </a:solidFill>
                <a:latin typeface="Microsoft YaHei" charset="-122"/>
                <a:ea typeface="Microsoft YaHei" charset="-122"/>
                <a:cs typeface="Microsoft YaHei" charset="-122"/>
              </a:rPr>
              <a:t>属性</a:t>
            </a:r>
            <a:endParaRPr lang="en-US" altLang="zh-CN" dirty="0">
              <a:solidFill>
                <a:srgbClr val="34495E"/>
              </a:solidFill>
              <a:latin typeface="Microsoft YaHei" charset="-122"/>
              <a:ea typeface="Microsoft YaHei" charset="-122"/>
              <a:cs typeface="Microsoft YaHei" charset="-122"/>
              <a:hlinkClick r:id="rId4"/>
            </a:endParaRPr>
          </a:p>
          <a:p>
            <a:r>
              <a:rPr lang="en-US" altLang="zh-CN" dirty="0">
                <a:latin typeface="微软雅黑" panose="020B0503020204020204" pitchFamily="34" charset="-122"/>
              </a:rPr>
              <a:t/>
            </a:r>
            <a:br>
              <a:rPr lang="en-US" altLang="zh-CN" dirty="0">
                <a:latin typeface="微软雅黑" panose="020B0503020204020204" pitchFamily="34" charset="-122"/>
              </a:rPr>
            </a:br>
            <a:endParaRPr lang="zh-CN" altLang="en-US" dirty="0">
              <a:latin typeface="Microsoft YaHei" charset="-122"/>
              <a:ea typeface="Microsoft YaHei" charset="-122"/>
              <a:cs typeface="Microsoft YaHei" charset="-122"/>
            </a:endParaRPr>
          </a:p>
        </p:txBody>
      </p:sp>
      <p:grpSp>
        <p:nvGrpSpPr>
          <p:cNvPr id="28" name="组合 27"/>
          <p:cNvGrpSpPr/>
          <p:nvPr/>
        </p:nvGrpSpPr>
        <p:grpSpPr>
          <a:xfrm>
            <a:off x="656995" y="6190182"/>
            <a:ext cx="9256527" cy="436598"/>
            <a:chOff x="753847" y="3259943"/>
            <a:chExt cx="9256527" cy="436598"/>
          </a:xfrm>
        </p:grpSpPr>
        <p:sp>
          <p:nvSpPr>
            <p:cNvPr id="29" name="TextBox 28"/>
            <p:cNvSpPr txBox="1"/>
            <p:nvPr/>
          </p:nvSpPr>
          <p:spPr>
            <a:xfrm>
              <a:off x="1080771" y="3304061"/>
              <a:ext cx="8929603" cy="369332"/>
            </a:xfrm>
            <a:prstGeom prst="rect">
              <a:avLst/>
            </a:prstGeom>
            <a:noFill/>
          </p:spPr>
          <p:txBody>
            <a:bodyPr wrap="square" rtlCol="0">
              <a:spAutoFit/>
            </a:bodyPr>
            <a:lstStyle/>
            <a:p>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rPr>
                <a:t>思考</a:t>
              </a:r>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当我们想要在数据变化响应时</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执行异步操作或开销较大的操作</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应该用哪个属性</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30" name="Picture 2" descr="C:\Users\yepanmeng\Desktop\logo.png"/>
            <p:cNvPicPr>
              <a:picLocks noChangeAspect="1" noChangeArrowheads="1"/>
            </p:cNvPicPr>
            <p:nvPr/>
          </p:nvPicPr>
          <p:blipFill>
            <a:blip r:embed="rId5" cstate="print">
              <a:duotone>
                <a:schemeClr val="accent2">
                  <a:shade val="45000"/>
                  <a:satMod val="135000"/>
                </a:schemeClr>
                <a:prstClr val="white"/>
              </a:duotone>
              <a:extLst>
                <a:ext uri="{BEBA8EAE-BF5A-486C-A8C5-ECC9F3942E4B}">
                  <a14:imgProps xmlns:a14="http://schemas.microsoft.com/office/drawing/2010/main">
                    <a14:imgLayer r:embed="rId6">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53847" y="3259943"/>
              <a:ext cx="436598" cy="436598"/>
            </a:xfrm>
            <a:prstGeom prst="rect">
              <a:avLst/>
            </a:prstGeom>
            <a:noFill/>
            <a:extLst>
              <a:ext uri="{909E8E84-426E-40DD-AFC4-6F175D3DCCD1}">
                <a14:hiddenFill xmlns:a14="http://schemas.microsoft.com/office/drawing/2010/main">
                  <a:solidFill>
                    <a:srgbClr val="FFFFFF"/>
                  </a:solidFill>
                </a14:hiddenFill>
              </a:ext>
            </a:extLst>
          </p:spPr>
        </p:pic>
        <p:cxnSp>
          <p:nvCxnSpPr>
            <p:cNvPr id="31" name="直接连接符 30"/>
            <p:cNvCxnSpPr/>
            <p:nvPr/>
          </p:nvCxnSpPr>
          <p:spPr>
            <a:xfrm>
              <a:off x="972146" y="3662037"/>
              <a:ext cx="718631" cy="0"/>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85320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4" grpId="0" animBg="1"/>
      <p:bldP spid="2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en-US" altLang="zh-CN" dirty="0" smtClean="0">
                <a:solidFill>
                  <a:schemeClr val="bg1">
                    <a:lumMod val="50000"/>
                  </a:schemeClr>
                </a:solidFill>
                <a:latin typeface="微软雅黑" panose="020B0503020204020204" pitchFamily="34" charset="-122"/>
                <a:ea typeface="微软雅黑" panose="020B0503020204020204" pitchFamily="34" charset="-122"/>
              </a:rPr>
              <a:t>Class </a:t>
            </a:r>
            <a:r>
              <a:rPr lang="zh-CN" altLang="en-US" dirty="0" smtClean="0">
                <a:solidFill>
                  <a:schemeClr val="bg1">
                    <a:lumMod val="50000"/>
                  </a:schemeClr>
                </a:solidFill>
                <a:latin typeface="微软雅黑" panose="020B0503020204020204" pitchFamily="34" charset="-122"/>
                <a:ea typeface="微软雅黑" panose="020B0503020204020204" pitchFamily="34" charset="-122"/>
              </a:rPr>
              <a:t>与 </a:t>
            </a:r>
            <a:r>
              <a:rPr lang="en-US" altLang="zh-CN" dirty="0" smtClean="0">
                <a:solidFill>
                  <a:schemeClr val="bg1">
                    <a:lumMod val="50000"/>
                  </a:schemeClr>
                </a:solidFill>
                <a:latin typeface="微软雅黑" panose="020B0503020204020204" pitchFamily="34" charset="-122"/>
                <a:ea typeface="微软雅黑" panose="020B0503020204020204" pitchFamily="34" charset="-122"/>
              </a:rPr>
              <a:t>Style </a:t>
            </a:r>
            <a:r>
              <a:rPr lang="zh-CN" altLang="en-US" dirty="0" smtClean="0">
                <a:solidFill>
                  <a:schemeClr val="bg1">
                    <a:lumMod val="50000"/>
                  </a:schemeClr>
                </a:solidFill>
                <a:latin typeface="微软雅黑" panose="020B0503020204020204" pitchFamily="34" charset="-122"/>
                <a:ea typeface="微软雅黑" panose="020B0503020204020204" pitchFamily="34" charset="-122"/>
              </a:rPr>
              <a:t>绑定</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smtClean="0">
                <a:solidFill>
                  <a:schemeClr val="bg1">
                    <a:lumMod val="50000"/>
                  </a:schemeClr>
                </a:solidFill>
                <a:latin typeface="Microsoft YaHei UI" panose="020B0703020204020201" charset="-122"/>
                <a:ea typeface="Microsoft YaHei UI" panose="020B0703020204020201" charset="-122"/>
              </a:rPr>
              <a:t>9 / 24</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90415" y="917400"/>
            <a:ext cx="2295890"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绑定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Class</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3" name="TextBox 32"/>
          <p:cNvSpPr txBox="1"/>
          <p:nvPr/>
        </p:nvSpPr>
        <p:spPr>
          <a:xfrm>
            <a:off x="637091" y="1813034"/>
            <a:ext cx="9649026" cy="1200329"/>
          </a:xfrm>
          <a:prstGeom prst="rect">
            <a:avLst/>
          </a:prstGeom>
          <a:solidFill>
            <a:schemeClr val="accent6">
              <a:lumMod val="20000"/>
              <a:lumOff val="80000"/>
            </a:schemeClr>
          </a:solidFill>
        </p:spPr>
        <p:txBody>
          <a:bodyPr wrap="square" rtlCol="0" anchor="ctr">
            <a:spAutoFit/>
          </a:bodyPr>
          <a:lstStyle/>
          <a:p>
            <a:r>
              <a:rPr lang="en-US" altLang="zh-CN" sz="2400" dirty="0">
                <a:solidFill>
                  <a:schemeClr val="tx1">
                    <a:lumMod val="65000"/>
                    <a:lumOff val="35000"/>
                  </a:schemeClr>
                </a:solidFill>
                <a:latin typeface="微软雅黑" panose="020B0503020204020204" pitchFamily="34" charset="-122"/>
              </a:rPr>
              <a:t>&lt;div class="static"</a:t>
            </a:r>
          </a:p>
          <a:p>
            <a:r>
              <a:rPr lang="en-US" altLang="zh-CN" sz="2400" dirty="0" err="1">
                <a:solidFill>
                  <a:schemeClr val="tx1">
                    <a:lumMod val="65000"/>
                    <a:lumOff val="35000"/>
                  </a:schemeClr>
                </a:solidFill>
                <a:latin typeface="微软雅黑" panose="020B0503020204020204" pitchFamily="34" charset="-122"/>
              </a:rPr>
              <a:t>v-bind:class</a:t>
            </a:r>
            <a:r>
              <a:rPr lang="en-US" altLang="zh-CN" sz="2400" dirty="0">
                <a:solidFill>
                  <a:schemeClr val="tx1">
                    <a:lumMod val="65000"/>
                    <a:lumOff val="35000"/>
                  </a:schemeClr>
                </a:solidFill>
                <a:latin typeface="微软雅黑" panose="020B0503020204020204" pitchFamily="34" charset="-122"/>
              </a:rPr>
              <a:t>="{ active: </a:t>
            </a:r>
            <a:r>
              <a:rPr lang="en-US" altLang="zh-CN" sz="2400" dirty="0" err="1">
                <a:solidFill>
                  <a:schemeClr val="tx1">
                    <a:lumMod val="65000"/>
                    <a:lumOff val="35000"/>
                  </a:schemeClr>
                </a:solidFill>
                <a:latin typeface="微软雅黑" panose="020B0503020204020204" pitchFamily="34" charset="-122"/>
              </a:rPr>
              <a:t>isActive</a:t>
            </a:r>
            <a:r>
              <a:rPr lang="en-US" altLang="zh-CN" sz="2400" dirty="0">
                <a:solidFill>
                  <a:schemeClr val="tx1">
                    <a:lumMod val="65000"/>
                    <a:lumOff val="35000"/>
                  </a:schemeClr>
                </a:solidFill>
                <a:latin typeface="微软雅黑" panose="020B0503020204020204" pitchFamily="34" charset="-122"/>
              </a:rPr>
              <a:t>, 'text-danger': </a:t>
            </a:r>
            <a:r>
              <a:rPr lang="en-US" altLang="zh-CN" sz="2400" dirty="0" err="1">
                <a:solidFill>
                  <a:schemeClr val="tx1">
                    <a:lumMod val="65000"/>
                    <a:lumOff val="35000"/>
                  </a:schemeClr>
                </a:solidFill>
                <a:latin typeface="微软雅黑" panose="020B0503020204020204" pitchFamily="34" charset="-122"/>
              </a:rPr>
              <a:t>hasError</a:t>
            </a:r>
            <a:r>
              <a:rPr lang="en-US" altLang="zh-CN" sz="2400" dirty="0">
                <a:solidFill>
                  <a:schemeClr val="tx1">
                    <a:lumMod val="65000"/>
                    <a:lumOff val="35000"/>
                  </a:schemeClr>
                </a:solidFill>
                <a:latin typeface="微软雅黑" panose="020B0503020204020204" pitchFamily="34" charset="-122"/>
              </a:rPr>
              <a:t> }"&gt;</a:t>
            </a:r>
          </a:p>
          <a:p>
            <a:r>
              <a:rPr lang="en-US" altLang="zh-CN" sz="2400" dirty="0">
                <a:solidFill>
                  <a:schemeClr val="tx1">
                    <a:lumMod val="65000"/>
                    <a:lumOff val="35000"/>
                  </a:schemeClr>
                </a:solidFill>
                <a:latin typeface="微软雅黑" panose="020B0503020204020204" pitchFamily="34" charset="-122"/>
              </a:rPr>
              <a:t>&lt;/div&gt;</a:t>
            </a:r>
            <a:endParaRPr lang="en-US" altLang="zh-CN" sz="2400" dirty="0">
              <a:solidFill>
                <a:schemeClr val="tx1">
                  <a:lumMod val="65000"/>
                  <a:lumOff val="35000"/>
                </a:schemeClr>
              </a:solidFill>
              <a:effectLst/>
              <a:latin typeface="微软雅黑" panose="020B0503020204020204" pitchFamily="34" charset="-122"/>
            </a:endParaRPr>
          </a:p>
        </p:txBody>
      </p:sp>
      <p:sp>
        <p:nvSpPr>
          <p:cNvPr id="35" name="TextBox 34"/>
          <p:cNvSpPr txBox="1"/>
          <p:nvPr/>
        </p:nvSpPr>
        <p:spPr>
          <a:xfrm>
            <a:off x="637091" y="3920319"/>
            <a:ext cx="2827560" cy="1569660"/>
          </a:xfrm>
          <a:prstGeom prst="rect">
            <a:avLst/>
          </a:prstGeom>
          <a:solidFill>
            <a:schemeClr val="accent6">
              <a:lumMod val="20000"/>
              <a:lumOff val="80000"/>
            </a:schemeClr>
          </a:solidFill>
        </p:spPr>
        <p:txBody>
          <a:bodyPr wrap="square" rtlCol="0" anchor="ctr">
            <a:spAutoFit/>
          </a:bodyPr>
          <a:lstStyle/>
          <a:p>
            <a:r>
              <a:rPr lang="en-US" altLang="zh-CN" sz="2400" dirty="0">
                <a:solidFill>
                  <a:schemeClr val="tx1">
                    <a:lumMod val="65000"/>
                    <a:lumOff val="35000"/>
                  </a:schemeClr>
                </a:solidFill>
                <a:latin typeface="微软雅黑" panose="020B0503020204020204" pitchFamily="34" charset="-122"/>
              </a:rPr>
              <a:t>data: {</a:t>
            </a:r>
          </a:p>
          <a:p>
            <a:pPr lvl="1"/>
            <a:r>
              <a:rPr lang="en-US" altLang="zh-CN" sz="2400" dirty="0" err="1">
                <a:solidFill>
                  <a:schemeClr val="tx1">
                    <a:lumMod val="65000"/>
                    <a:lumOff val="35000"/>
                  </a:schemeClr>
                </a:solidFill>
                <a:latin typeface="微软雅黑" panose="020B0503020204020204" pitchFamily="34" charset="-122"/>
              </a:rPr>
              <a:t>isActive</a:t>
            </a:r>
            <a:r>
              <a:rPr lang="en-US" altLang="zh-CN" sz="2400" dirty="0">
                <a:solidFill>
                  <a:schemeClr val="tx1">
                    <a:lumMod val="65000"/>
                    <a:lumOff val="35000"/>
                  </a:schemeClr>
                </a:solidFill>
                <a:latin typeface="微软雅黑" panose="020B0503020204020204" pitchFamily="34" charset="-122"/>
              </a:rPr>
              <a:t>: true,</a:t>
            </a:r>
          </a:p>
          <a:p>
            <a:pPr lvl="1"/>
            <a:r>
              <a:rPr lang="en-US" altLang="zh-CN" sz="2400" dirty="0" err="1">
                <a:solidFill>
                  <a:schemeClr val="tx1">
                    <a:lumMod val="65000"/>
                    <a:lumOff val="35000"/>
                  </a:schemeClr>
                </a:solidFill>
                <a:latin typeface="微软雅黑" panose="020B0503020204020204" pitchFamily="34" charset="-122"/>
              </a:rPr>
              <a:t>hasError</a:t>
            </a:r>
            <a:r>
              <a:rPr lang="en-US" altLang="zh-CN" sz="2400" dirty="0">
                <a:solidFill>
                  <a:schemeClr val="tx1">
                    <a:lumMod val="65000"/>
                    <a:lumOff val="35000"/>
                  </a:schemeClr>
                </a:solidFill>
                <a:latin typeface="微软雅黑" panose="020B0503020204020204" pitchFamily="34" charset="-122"/>
              </a:rPr>
              <a:t>: false</a:t>
            </a:r>
          </a:p>
          <a:p>
            <a:r>
              <a:rPr lang="en-US" altLang="zh-CN" sz="2400" dirty="0">
                <a:solidFill>
                  <a:schemeClr val="tx1">
                    <a:lumMod val="65000"/>
                    <a:lumOff val="35000"/>
                  </a:schemeClr>
                </a:solidFill>
                <a:latin typeface="微软雅黑" panose="020B0503020204020204" pitchFamily="34" charset="-122"/>
              </a:rPr>
              <a:t>}</a:t>
            </a:r>
            <a:endParaRPr lang="en-US" altLang="zh-CN" sz="2400" dirty="0">
              <a:solidFill>
                <a:schemeClr val="tx1">
                  <a:lumMod val="65000"/>
                  <a:lumOff val="35000"/>
                </a:schemeClr>
              </a:solidFill>
              <a:effectLst/>
              <a:latin typeface="微软雅黑" panose="020B0503020204020204" pitchFamily="34" charset="-122"/>
            </a:endParaRPr>
          </a:p>
        </p:txBody>
      </p:sp>
      <p:sp>
        <p:nvSpPr>
          <p:cNvPr id="36" name="TextBox 35"/>
          <p:cNvSpPr txBox="1"/>
          <p:nvPr/>
        </p:nvSpPr>
        <p:spPr>
          <a:xfrm>
            <a:off x="590415" y="1458701"/>
            <a:ext cx="2295890" cy="307777"/>
          </a:xfrm>
          <a:prstGeom prst="rect">
            <a:avLst/>
          </a:prstGeom>
          <a:noFill/>
        </p:spPr>
        <p:txBody>
          <a:bodyPr wrap="square" rtlCol="0">
            <a:spAutoFit/>
          </a:bodyPr>
          <a:lstStyle/>
          <a:p>
            <a:r>
              <a:rPr lang="en-US" altLang="zh-CN" sz="14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对象语法</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7" name="TextBox 36"/>
          <p:cNvSpPr txBox="1"/>
          <p:nvPr/>
        </p:nvSpPr>
        <p:spPr>
          <a:xfrm>
            <a:off x="581157" y="3586664"/>
            <a:ext cx="2295890" cy="307777"/>
          </a:xfrm>
          <a:prstGeom prst="rect">
            <a:avLst/>
          </a:prstGeom>
          <a:noFill/>
        </p:spPr>
        <p:txBody>
          <a:bodyPr wrap="square" rtlCol="0">
            <a:spAutoFit/>
          </a:bodyPr>
          <a:lstStyle/>
          <a:p>
            <a:r>
              <a:rPr lang="en-US" altLang="zh-CN" sz="14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data </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数据申明</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8" name="TextBox 37"/>
          <p:cNvSpPr txBox="1"/>
          <p:nvPr/>
        </p:nvSpPr>
        <p:spPr>
          <a:xfrm>
            <a:off x="5960146" y="3504821"/>
            <a:ext cx="4325971" cy="830997"/>
          </a:xfrm>
          <a:prstGeom prst="rect">
            <a:avLst/>
          </a:prstGeom>
          <a:solidFill>
            <a:schemeClr val="accent6">
              <a:lumMod val="20000"/>
              <a:lumOff val="80000"/>
            </a:schemeClr>
          </a:solidFill>
        </p:spPr>
        <p:txBody>
          <a:bodyPr wrap="square" rtlCol="0" anchor="ctr">
            <a:spAutoFit/>
          </a:bodyPr>
          <a:lstStyle/>
          <a:p>
            <a:r>
              <a:rPr lang="en-US" altLang="zh-CN" sz="2400" dirty="0">
                <a:solidFill>
                  <a:schemeClr val="tx1">
                    <a:lumMod val="65000"/>
                    <a:lumOff val="35000"/>
                  </a:schemeClr>
                </a:solidFill>
                <a:latin typeface="微软雅黑" panose="020B0503020204020204" pitchFamily="34" charset="-122"/>
              </a:rPr>
              <a:t>&lt;div class="static active"&gt;&lt;/div&gt;</a:t>
            </a:r>
            <a:endParaRPr lang="en-US" altLang="zh-CN" sz="2400" dirty="0">
              <a:solidFill>
                <a:schemeClr val="tx1">
                  <a:lumMod val="65000"/>
                  <a:lumOff val="35000"/>
                </a:schemeClr>
              </a:solidFill>
              <a:effectLst/>
              <a:latin typeface="微软雅黑" panose="020B0503020204020204" pitchFamily="34" charset="-122"/>
            </a:endParaRPr>
          </a:p>
        </p:txBody>
      </p:sp>
      <p:sp>
        <p:nvSpPr>
          <p:cNvPr id="47" name="TextBox 46"/>
          <p:cNvSpPr txBox="1"/>
          <p:nvPr/>
        </p:nvSpPr>
        <p:spPr>
          <a:xfrm>
            <a:off x="5960146" y="3190981"/>
            <a:ext cx="2295890" cy="307777"/>
          </a:xfrm>
          <a:prstGeom prst="rect">
            <a:avLst/>
          </a:prstGeom>
          <a:noFill/>
        </p:spPr>
        <p:txBody>
          <a:bodyPr wrap="square" rtlCol="0">
            <a:spAutoFit/>
          </a:bodyPr>
          <a:lstStyle/>
          <a:p>
            <a:r>
              <a:rPr lang="en-US" altLang="zh-CN" sz="14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渲染结果</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3" name="直接箭头连接符 2"/>
          <p:cNvCxnSpPr/>
          <p:nvPr/>
        </p:nvCxnSpPr>
        <p:spPr>
          <a:xfrm>
            <a:off x="2725947" y="3027874"/>
            <a:ext cx="0" cy="866567"/>
          </a:xfrm>
          <a:prstGeom prst="straightConnector1">
            <a:avLst/>
          </a:prstGeom>
          <a:ln>
            <a:solidFill>
              <a:srgbClr val="FF0000"/>
            </a:solidFill>
            <a:headEnd type="arrow"/>
            <a:tailEnd type="arrow"/>
          </a:ln>
        </p:spPr>
        <p:style>
          <a:lnRef idx="2">
            <a:schemeClr val="accent2"/>
          </a:lnRef>
          <a:fillRef idx="0">
            <a:schemeClr val="accent2"/>
          </a:fillRef>
          <a:effectRef idx="1">
            <a:schemeClr val="accent2"/>
          </a:effectRef>
          <a:fontRef idx="minor">
            <a:schemeClr val="tx1"/>
          </a:fontRef>
        </p:style>
      </p:cxnSp>
      <p:cxnSp>
        <p:nvCxnSpPr>
          <p:cNvPr id="23" name="直接箭头连接符 22"/>
          <p:cNvCxnSpPr/>
          <p:nvPr/>
        </p:nvCxnSpPr>
        <p:spPr>
          <a:xfrm>
            <a:off x="3700732" y="3920319"/>
            <a:ext cx="1984076" cy="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49" name="TextBox 48"/>
          <p:cNvSpPr txBox="1"/>
          <p:nvPr/>
        </p:nvSpPr>
        <p:spPr>
          <a:xfrm>
            <a:off x="5960148" y="5074480"/>
            <a:ext cx="4325971" cy="830997"/>
          </a:xfrm>
          <a:prstGeom prst="rect">
            <a:avLst/>
          </a:prstGeom>
          <a:solidFill>
            <a:schemeClr val="accent6">
              <a:lumMod val="20000"/>
              <a:lumOff val="80000"/>
            </a:schemeClr>
          </a:solidFill>
        </p:spPr>
        <p:txBody>
          <a:bodyPr wrap="square" rtlCol="0" anchor="ctr">
            <a:spAutoFit/>
          </a:bodyPr>
          <a:lstStyle/>
          <a:p>
            <a:r>
              <a:rPr lang="en-US" altLang="zh-CN" sz="2400" dirty="0">
                <a:solidFill>
                  <a:schemeClr val="tx1">
                    <a:lumMod val="65000"/>
                    <a:lumOff val="35000"/>
                  </a:schemeClr>
                </a:solidFill>
                <a:latin typeface="微软雅黑" panose="020B0503020204020204" pitchFamily="34" charset="-122"/>
              </a:rPr>
              <a:t>&lt;div class="static </a:t>
            </a:r>
            <a:r>
              <a:rPr lang="en-US" altLang="zh-CN" sz="2400" dirty="0" smtClean="0">
                <a:solidFill>
                  <a:schemeClr val="tx1">
                    <a:lumMod val="65000"/>
                    <a:lumOff val="35000"/>
                  </a:schemeClr>
                </a:solidFill>
                <a:latin typeface="微软雅黑" panose="020B0503020204020204" pitchFamily="34" charset="-122"/>
              </a:rPr>
              <a:t>active </a:t>
            </a:r>
            <a:r>
              <a:rPr lang="en-US" altLang="zh-CN" sz="2400" dirty="0">
                <a:solidFill>
                  <a:schemeClr val="tx1">
                    <a:lumMod val="65000"/>
                    <a:lumOff val="35000"/>
                  </a:schemeClr>
                </a:solidFill>
                <a:latin typeface="微软雅黑" panose="020B0503020204020204" pitchFamily="34" charset="-122"/>
              </a:rPr>
              <a:t>text-danger</a:t>
            </a:r>
            <a:r>
              <a:rPr lang="en-US" altLang="zh-CN" sz="2400" dirty="0" smtClean="0">
                <a:solidFill>
                  <a:schemeClr val="tx1">
                    <a:lumMod val="65000"/>
                    <a:lumOff val="35000"/>
                  </a:schemeClr>
                </a:solidFill>
                <a:latin typeface="微软雅黑" panose="020B0503020204020204" pitchFamily="34" charset="-122"/>
              </a:rPr>
              <a:t>"&gt;&lt;/</a:t>
            </a:r>
            <a:r>
              <a:rPr lang="en-US" altLang="zh-CN" sz="2400" dirty="0">
                <a:solidFill>
                  <a:schemeClr val="tx1">
                    <a:lumMod val="65000"/>
                    <a:lumOff val="35000"/>
                  </a:schemeClr>
                </a:solidFill>
                <a:latin typeface="微软雅黑" panose="020B0503020204020204" pitchFamily="34" charset="-122"/>
              </a:rPr>
              <a:t>div&gt;</a:t>
            </a:r>
            <a:endParaRPr lang="en-US" altLang="zh-CN" sz="2400" dirty="0">
              <a:solidFill>
                <a:schemeClr val="tx1">
                  <a:lumMod val="65000"/>
                  <a:lumOff val="35000"/>
                </a:schemeClr>
              </a:solidFill>
              <a:effectLst/>
              <a:latin typeface="微软雅黑" panose="020B0503020204020204" pitchFamily="34" charset="-122"/>
            </a:endParaRPr>
          </a:p>
        </p:txBody>
      </p:sp>
      <p:sp>
        <p:nvSpPr>
          <p:cNvPr id="50" name="TextBox 49"/>
          <p:cNvSpPr txBox="1"/>
          <p:nvPr/>
        </p:nvSpPr>
        <p:spPr>
          <a:xfrm>
            <a:off x="5960148" y="4705149"/>
            <a:ext cx="2295890" cy="307777"/>
          </a:xfrm>
          <a:prstGeom prst="rect">
            <a:avLst/>
          </a:prstGeom>
          <a:noFill/>
        </p:spPr>
        <p:txBody>
          <a:bodyPr wrap="square" rtlCol="0">
            <a:spAutoFit/>
          </a:bodyPr>
          <a:lstStyle/>
          <a:p>
            <a:r>
              <a:rPr lang="en-US" altLang="zh-CN" sz="14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渲染结果</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51" name="直接箭头连接符 50"/>
          <p:cNvCxnSpPr/>
          <p:nvPr/>
        </p:nvCxnSpPr>
        <p:spPr>
          <a:xfrm>
            <a:off x="3700731" y="5475587"/>
            <a:ext cx="1984076" cy="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24" name="TextBox 23"/>
          <p:cNvSpPr txBox="1"/>
          <p:nvPr/>
        </p:nvSpPr>
        <p:spPr>
          <a:xfrm>
            <a:off x="3165197" y="5008675"/>
            <a:ext cx="2648309" cy="461665"/>
          </a:xfrm>
          <a:prstGeom prst="rect">
            <a:avLst/>
          </a:prstGeom>
          <a:noFill/>
        </p:spPr>
        <p:txBody>
          <a:bodyPr wrap="square" rtlCol="0">
            <a:spAutoFit/>
          </a:bodyPr>
          <a:lstStyle/>
          <a:p>
            <a:pPr lvl="1"/>
            <a:r>
              <a:rPr lang="en-US" altLang="zh-CN" sz="2400" dirty="0" err="1" smtClean="0">
                <a:solidFill>
                  <a:schemeClr val="tx1">
                    <a:lumMod val="65000"/>
                    <a:lumOff val="35000"/>
                  </a:schemeClr>
                </a:solidFill>
                <a:latin typeface="微软雅黑" panose="020B0503020204020204" pitchFamily="34" charset="-122"/>
              </a:rPr>
              <a:t>hasError</a:t>
            </a:r>
            <a:r>
              <a:rPr lang="en-US" altLang="zh-CN" sz="2400" dirty="0" smtClean="0">
                <a:solidFill>
                  <a:schemeClr val="tx1">
                    <a:lumMod val="65000"/>
                    <a:lumOff val="35000"/>
                  </a:schemeClr>
                </a:solidFill>
                <a:latin typeface="微软雅黑" panose="020B0503020204020204" pitchFamily="34" charset="-122"/>
              </a:rPr>
              <a:t>: true</a:t>
            </a:r>
            <a:endParaRPr lang="en-US" altLang="zh-CN" sz="2400" dirty="0">
              <a:solidFill>
                <a:schemeClr val="tx1">
                  <a:lumMod val="65000"/>
                  <a:lumOff val="35000"/>
                </a:schemeClr>
              </a:solidFill>
              <a:latin typeface="微软雅黑" panose="020B0503020204020204" pitchFamily="34" charset="-122"/>
            </a:endParaRPr>
          </a:p>
        </p:txBody>
      </p:sp>
    </p:spTree>
    <p:extLst>
      <p:ext uri="{BB962C8B-B14F-4D97-AF65-F5344CB8AC3E}">
        <p14:creationId xmlns:p14="http://schemas.microsoft.com/office/powerpoint/2010/main" val="6278364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500"/>
                                        <p:tgtEl>
                                          <p:spTgt spid="3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500"/>
                                        <p:tgtEl>
                                          <p:spTgt spid="3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500"/>
                                        <p:tgtEl>
                                          <p:spTgt spid="3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7"/>
                                        </p:tgtEl>
                                        <p:attrNameLst>
                                          <p:attrName>style.visibility</p:attrName>
                                        </p:attrNameLst>
                                      </p:cBhvr>
                                      <p:to>
                                        <p:strVal val="visible"/>
                                      </p:to>
                                    </p:set>
                                    <p:animEffect transition="in" filter="fade">
                                      <p:cBhvr>
                                        <p:cTn id="42" dur="500"/>
                                        <p:tgtEl>
                                          <p:spTgt spid="4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8"/>
                                        </p:tgtEl>
                                        <p:attrNameLst>
                                          <p:attrName>style.visibility</p:attrName>
                                        </p:attrNameLst>
                                      </p:cBhvr>
                                      <p:to>
                                        <p:strVal val="visible"/>
                                      </p:to>
                                    </p:set>
                                    <p:animEffect transition="in" filter="fade">
                                      <p:cBhvr>
                                        <p:cTn id="47" dur="500"/>
                                        <p:tgtEl>
                                          <p:spTgt spid="3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fade">
                                      <p:cBhvr>
                                        <p:cTn id="52" dur="500"/>
                                        <p:tgtEl>
                                          <p:spTgt spid="24"/>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1"/>
                                        </p:tgtEl>
                                        <p:attrNameLst>
                                          <p:attrName>style.visibility</p:attrName>
                                        </p:attrNameLst>
                                      </p:cBhvr>
                                      <p:to>
                                        <p:strVal val="visible"/>
                                      </p:to>
                                    </p:set>
                                    <p:animEffect transition="in" filter="fade">
                                      <p:cBhvr>
                                        <p:cTn id="57" dur="500"/>
                                        <p:tgtEl>
                                          <p:spTgt spid="51"/>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50"/>
                                        </p:tgtEl>
                                        <p:attrNameLst>
                                          <p:attrName>style.visibility</p:attrName>
                                        </p:attrNameLst>
                                      </p:cBhvr>
                                      <p:to>
                                        <p:strVal val="visible"/>
                                      </p:to>
                                    </p:set>
                                    <p:animEffect transition="in" filter="fade">
                                      <p:cBhvr>
                                        <p:cTn id="62" dur="500"/>
                                        <p:tgtEl>
                                          <p:spTgt spid="50"/>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49"/>
                                        </p:tgtEl>
                                        <p:attrNameLst>
                                          <p:attrName>style.visibility</p:attrName>
                                        </p:attrNameLst>
                                      </p:cBhvr>
                                      <p:to>
                                        <p:strVal val="visible"/>
                                      </p:to>
                                    </p:set>
                                    <p:animEffect transition="in" filter="fade">
                                      <p:cBhvr>
                                        <p:cTn id="6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animBg="1"/>
      <p:bldP spid="35" grpId="0" animBg="1"/>
      <p:bldP spid="36" grpId="0"/>
      <p:bldP spid="37" grpId="0"/>
      <p:bldP spid="38" grpId="0" animBg="1"/>
      <p:bldP spid="47" grpId="0"/>
      <p:bldP spid="49" grpId="0" animBg="1"/>
      <p:bldP spid="50" grpId="0"/>
      <p:bldP spid="2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en-US" altLang="zh-CN" dirty="0" smtClean="0">
                <a:solidFill>
                  <a:schemeClr val="bg1">
                    <a:lumMod val="50000"/>
                  </a:schemeClr>
                </a:solidFill>
                <a:latin typeface="微软雅黑" panose="020B0503020204020204" pitchFamily="34" charset="-122"/>
                <a:ea typeface="微软雅黑" panose="020B0503020204020204" pitchFamily="34" charset="-122"/>
              </a:rPr>
              <a:t>Class </a:t>
            </a:r>
            <a:r>
              <a:rPr lang="zh-CN" altLang="en-US" dirty="0" smtClean="0">
                <a:solidFill>
                  <a:schemeClr val="bg1">
                    <a:lumMod val="50000"/>
                  </a:schemeClr>
                </a:solidFill>
                <a:latin typeface="微软雅黑" panose="020B0503020204020204" pitchFamily="34" charset="-122"/>
                <a:ea typeface="微软雅黑" panose="020B0503020204020204" pitchFamily="34" charset="-122"/>
              </a:rPr>
              <a:t>与 </a:t>
            </a:r>
            <a:r>
              <a:rPr lang="en-US" altLang="zh-CN" dirty="0" smtClean="0">
                <a:solidFill>
                  <a:schemeClr val="bg1">
                    <a:lumMod val="50000"/>
                  </a:schemeClr>
                </a:solidFill>
                <a:latin typeface="微软雅黑" panose="020B0503020204020204" pitchFamily="34" charset="-122"/>
                <a:ea typeface="微软雅黑" panose="020B0503020204020204" pitchFamily="34" charset="-122"/>
              </a:rPr>
              <a:t>Style </a:t>
            </a:r>
            <a:r>
              <a:rPr lang="zh-CN" altLang="en-US" dirty="0" smtClean="0">
                <a:solidFill>
                  <a:schemeClr val="bg1">
                    <a:lumMod val="50000"/>
                  </a:schemeClr>
                </a:solidFill>
                <a:latin typeface="微软雅黑" panose="020B0503020204020204" pitchFamily="34" charset="-122"/>
                <a:ea typeface="微软雅黑" panose="020B0503020204020204" pitchFamily="34" charset="-122"/>
              </a:rPr>
              <a:t>绑定</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05713" y="6325278"/>
            <a:ext cx="707366" cy="253916"/>
          </a:xfrm>
          <a:prstGeom prst="rect">
            <a:avLst/>
          </a:prstGeom>
          <a:noFill/>
        </p:spPr>
        <p:txBody>
          <a:bodyPr wrap="square" rtlCol="0">
            <a:spAutoFit/>
          </a:bodyPr>
          <a:lstStyle/>
          <a:p>
            <a:r>
              <a:rPr lang="en-US" altLang="zh-CN" sz="1050" dirty="0" smtClean="0">
                <a:solidFill>
                  <a:schemeClr val="bg1">
                    <a:lumMod val="50000"/>
                  </a:schemeClr>
                </a:solidFill>
                <a:latin typeface="Microsoft YaHei UI" panose="020B0703020204020201" charset="-122"/>
                <a:ea typeface="Microsoft YaHei UI" panose="020B0703020204020201" charset="-122"/>
              </a:rPr>
              <a:t>10 / 24</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90415" y="917400"/>
            <a:ext cx="2295890"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绑定内联样式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Style</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3" name="TextBox 32"/>
          <p:cNvSpPr txBox="1"/>
          <p:nvPr/>
        </p:nvSpPr>
        <p:spPr>
          <a:xfrm>
            <a:off x="637091" y="1654337"/>
            <a:ext cx="9649026" cy="830997"/>
          </a:xfrm>
          <a:prstGeom prst="rect">
            <a:avLst/>
          </a:prstGeom>
          <a:solidFill>
            <a:schemeClr val="accent6">
              <a:lumMod val="20000"/>
              <a:lumOff val="80000"/>
            </a:schemeClr>
          </a:solidFill>
        </p:spPr>
        <p:txBody>
          <a:bodyPr wrap="square" rtlCol="0" anchor="ctr">
            <a:spAutoFit/>
          </a:bodyPr>
          <a:lstStyle/>
          <a:p>
            <a:r>
              <a:rPr lang="en-US" altLang="zh-CN" sz="2400" dirty="0">
                <a:solidFill>
                  <a:schemeClr val="tx1">
                    <a:lumMod val="65000"/>
                    <a:lumOff val="35000"/>
                  </a:schemeClr>
                </a:solidFill>
                <a:latin typeface="微软雅黑" panose="020B0503020204020204" pitchFamily="34" charset="-122"/>
              </a:rPr>
              <a:t>&lt;div </a:t>
            </a:r>
            <a:r>
              <a:rPr lang="en-US" altLang="zh-CN" sz="2400" dirty="0" err="1">
                <a:solidFill>
                  <a:schemeClr val="tx1">
                    <a:lumMod val="65000"/>
                    <a:lumOff val="35000"/>
                  </a:schemeClr>
                </a:solidFill>
                <a:latin typeface="微软雅黑" panose="020B0503020204020204" pitchFamily="34" charset="-122"/>
              </a:rPr>
              <a:t>v-bind:style</a:t>
            </a:r>
            <a:r>
              <a:rPr lang="en-US" altLang="zh-CN" sz="2400" dirty="0">
                <a:solidFill>
                  <a:schemeClr val="tx1">
                    <a:lumMod val="65000"/>
                    <a:lumOff val="35000"/>
                  </a:schemeClr>
                </a:solidFill>
                <a:latin typeface="微软雅黑" panose="020B0503020204020204" pitchFamily="34" charset="-122"/>
              </a:rPr>
              <a:t>="{ color: </a:t>
            </a:r>
            <a:r>
              <a:rPr lang="en-US" altLang="zh-CN" sz="2400" dirty="0" err="1">
                <a:solidFill>
                  <a:schemeClr val="tx1">
                    <a:lumMod val="65000"/>
                    <a:lumOff val="35000"/>
                  </a:schemeClr>
                </a:solidFill>
                <a:latin typeface="微软雅黑" panose="020B0503020204020204" pitchFamily="34" charset="-122"/>
              </a:rPr>
              <a:t>activeColor</a:t>
            </a:r>
            <a:r>
              <a:rPr lang="en-US" altLang="zh-CN" sz="2400" dirty="0">
                <a:solidFill>
                  <a:schemeClr val="tx1">
                    <a:lumMod val="65000"/>
                    <a:lumOff val="35000"/>
                  </a:schemeClr>
                </a:solidFill>
                <a:latin typeface="微软雅黑" panose="020B0503020204020204" pitchFamily="34" charset="-122"/>
              </a:rPr>
              <a:t>, </a:t>
            </a:r>
            <a:r>
              <a:rPr lang="en-US" altLang="zh-CN" sz="2400" dirty="0" err="1">
                <a:solidFill>
                  <a:schemeClr val="tx1">
                    <a:lumMod val="65000"/>
                    <a:lumOff val="35000"/>
                  </a:schemeClr>
                </a:solidFill>
                <a:latin typeface="微软雅黑" panose="020B0503020204020204" pitchFamily="34" charset="-122"/>
              </a:rPr>
              <a:t>fontSize</a:t>
            </a:r>
            <a:r>
              <a:rPr lang="en-US" altLang="zh-CN" sz="2400" dirty="0">
                <a:solidFill>
                  <a:schemeClr val="tx1">
                    <a:lumMod val="65000"/>
                    <a:lumOff val="35000"/>
                  </a:schemeClr>
                </a:solidFill>
                <a:latin typeface="微软雅黑" panose="020B0503020204020204" pitchFamily="34" charset="-122"/>
              </a:rPr>
              <a:t>: </a:t>
            </a:r>
            <a:r>
              <a:rPr lang="en-US" altLang="zh-CN" sz="2400" dirty="0" err="1">
                <a:solidFill>
                  <a:schemeClr val="tx1">
                    <a:lumMod val="65000"/>
                    <a:lumOff val="35000"/>
                  </a:schemeClr>
                </a:solidFill>
                <a:latin typeface="微软雅黑" panose="020B0503020204020204" pitchFamily="34" charset="-122"/>
              </a:rPr>
              <a:t>fontSize</a:t>
            </a:r>
            <a:r>
              <a:rPr lang="en-US" altLang="zh-CN" sz="2400" dirty="0">
                <a:solidFill>
                  <a:schemeClr val="tx1">
                    <a:lumMod val="65000"/>
                    <a:lumOff val="35000"/>
                  </a:schemeClr>
                </a:solidFill>
                <a:latin typeface="微软雅黑" panose="020B0503020204020204" pitchFamily="34" charset="-122"/>
              </a:rPr>
              <a:t> + '</a:t>
            </a:r>
            <a:r>
              <a:rPr lang="en-US" altLang="zh-CN" sz="2400" dirty="0" err="1">
                <a:solidFill>
                  <a:schemeClr val="tx1">
                    <a:lumMod val="65000"/>
                    <a:lumOff val="35000"/>
                  </a:schemeClr>
                </a:solidFill>
                <a:latin typeface="微软雅黑" panose="020B0503020204020204" pitchFamily="34" charset="-122"/>
              </a:rPr>
              <a:t>px</a:t>
            </a:r>
            <a:r>
              <a:rPr lang="en-US" altLang="zh-CN" sz="2400" dirty="0">
                <a:solidFill>
                  <a:schemeClr val="tx1">
                    <a:lumMod val="65000"/>
                    <a:lumOff val="35000"/>
                  </a:schemeClr>
                </a:solidFill>
                <a:latin typeface="微软雅黑" panose="020B0503020204020204" pitchFamily="34" charset="-122"/>
              </a:rPr>
              <a:t>' }"&gt;&lt;/div&gt;</a:t>
            </a:r>
            <a:endParaRPr lang="en-US" altLang="zh-CN" sz="2400" dirty="0">
              <a:solidFill>
                <a:schemeClr val="tx1">
                  <a:lumMod val="65000"/>
                  <a:lumOff val="35000"/>
                </a:schemeClr>
              </a:solidFill>
              <a:effectLst/>
              <a:latin typeface="微软雅黑" panose="020B0503020204020204" pitchFamily="34" charset="-122"/>
            </a:endParaRPr>
          </a:p>
        </p:txBody>
      </p:sp>
      <p:sp>
        <p:nvSpPr>
          <p:cNvPr id="35" name="TextBox 34"/>
          <p:cNvSpPr txBox="1"/>
          <p:nvPr/>
        </p:nvSpPr>
        <p:spPr>
          <a:xfrm>
            <a:off x="637091" y="3377029"/>
            <a:ext cx="3003256" cy="1569660"/>
          </a:xfrm>
          <a:prstGeom prst="rect">
            <a:avLst/>
          </a:prstGeom>
          <a:solidFill>
            <a:schemeClr val="accent6">
              <a:lumMod val="20000"/>
              <a:lumOff val="80000"/>
            </a:schemeClr>
          </a:solidFill>
        </p:spPr>
        <p:txBody>
          <a:bodyPr wrap="square" rtlCol="0" anchor="ctr">
            <a:spAutoFit/>
          </a:bodyPr>
          <a:lstStyle/>
          <a:p>
            <a:r>
              <a:rPr lang="en-US" altLang="zh-CN" sz="2400" dirty="0">
                <a:solidFill>
                  <a:schemeClr val="tx1">
                    <a:lumMod val="65000"/>
                    <a:lumOff val="35000"/>
                  </a:schemeClr>
                </a:solidFill>
                <a:latin typeface="微软雅黑" panose="020B0503020204020204" pitchFamily="34" charset="-122"/>
              </a:rPr>
              <a:t>data: {</a:t>
            </a:r>
          </a:p>
          <a:p>
            <a:r>
              <a:rPr lang="en-US" altLang="zh-CN" sz="2400" dirty="0">
                <a:solidFill>
                  <a:schemeClr val="tx1">
                    <a:lumMod val="65000"/>
                    <a:lumOff val="35000"/>
                  </a:schemeClr>
                </a:solidFill>
                <a:latin typeface="微软雅黑" panose="020B0503020204020204" pitchFamily="34" charset="-122"/>
              </a:rPr>
              <a:t> </a:t>
            </a:r>
            <a:r>
              <a:rPr lang="en-US" altLang="zh-CN" sz="2400" dirty="0" smtClean="0">
                <a:solidFill>
                  <a:schemeClr val="tx1">
                    <a:lumMod val="65000"/>
                    <a:lumOff val="35000"/>
                  </a:schemeClr>
                </a:solidFill>
                <a:latin typeface="微软雅黑" panose="020B0503020204020204" pitchFamily="34" charset="-122"/>
              </a:rPr>
              <a:t>   </a:t>
            </a:r>
            <a:r>
              <a:rPr lang="en-US" altLang="zh-CN" sz="2400" dirty="0" err="1" smtClean="0">
                <a:solidFill>
                  <a:schemeClr val="tx1">
                    <a:lumMod val="65000"/>
                    <a:lumOff val="35000"/>
                  </a:schemeClr>
                </a:solidFill>
                <a:latin typeface="微软雅黑" panose="020B0503020204020204" pitchFamily="34" charset="-122"/>
              </a:rPr>
              <a:t>activeColor</a:t>
            </a:r>
            <a:r>
              <a:rPr lang="en-US" altLang="zh-CN" sz="2400" dirty="0">
                <a:solidFill>
                  <a:schemeClr val="tx1">
                    <a:lumMod val="65000"/>
                    <a:lumOff val="35000"/>
                  </a:schemeClr>
                </a:solidFill>
                <a:latin typeface="微软雅黑" panose="020B0503020204020204" pitchFamily="34" charset="-122"/>
              </a:rPr>
              <a:t>: 'red',</a:t>
            </a:r>
          </a:p>
          <a:p>
            <a:r>
              <a:rPr lang="en-US" altLang="zh-CN" sz="2400" dirty="0">
                <a:solidFill>
                  <a:schemeClr val="tx1">
                    <a:lumMod val="65000"/>
                    <a:lumOff val="35000"/>
                  </a:schemeClr>
                </a:solidFill>
                <a:latin typeface="微软雅黑" panose="020B0503020204020204" pitchFamily="34" charset="-122"/>
              </a:rPr>
              <a:t> </a:t>
            </a:r>
            <a:r>
              <a:rPr lang="en-US" altLang="zh-CN" sz="2400" dirty="0" smtClean="0">
                <a:solidFill>
                  <a:schemeClr val="tx1">
                    <a:lumMod val="65000"/>
                    <a:lumOff val="35000"/>
                  </a:schemeClr>
                </a:solidFill>
                <a:latin typeface="微软雅黑" panose="020B0503020204020204" pitchFamily="34" charset="-122"/>
              </a:rPr>
              <a:t>   </a:t>
            </a:r>
            <a:r>
              <a:rPr lang="en-US" altLang="zh-CN" sz="2400" dirty="0" err="1" smtClean="0">
                <a:solidFill>
                  <a:schemeClr val="tx1">
                    <a:lumMod val="65000"/>
                    <a:lumOff val="35000"/>
                  </a:schemeClr>
                </a:solidFill>
                <a:latin typeface="微软雅黑" panose="020B0503020204020204" pitchFamily="34" charset="-122"/>
              </a:rPr>
              <a:t>fontSize</a:t>
            </a:r>
            <a:r>
              <a:rPr lang="en-US" altLang="zh-CN" sz="2400" dirty="0">
                <a:solidFill>
                  <a:schemeClr val="tx1">
                    <a:lumMod val="65000"/>
                    <a:lumOff val="35000"/>
                  </a:schemeClr>
                </a:solidFill>
                <a:latin typeface="微软雅黑" panose="020B0503020204020204" pitchFamily="34" charset="-122"/>
              </a:rPr>
              <a:t>: 30</a:t>
            </a:r>
          </a:p>
          <a:p>
            <a:r>
              <a:rPr lang="en-US" altLang="zh-CN" sz="2400" dirty="0">
                <a:solidFill>
                  <a:schemeClr val="tx1">
                    <a:lumMod val="65000"/>
                    <a:lumOff val="35000"/>
                  </a:schemeClr>
                </a:solidFill>
                <a:latin typeface="微软雅黑" panose="020B0503020204020204" pitchFamily="34" charset="-122"/>
              </a:rPr>
              <a:t>}</a:t>
            </a:r>
            <a:endParaRPr lang="en-US" altLang="zh-CN" sz="2400" dirty="0">
              <a:solidFill>
                <a:schemeClr val="tx1">
                  <a:lumMod val="65000"/>
                  <a:lumOff val="35000"/>
                </a:schemeClr>
              </a:solidFill>
              <a:effectLst/>
              <a:latin typeface="微软雅黑" panose="020B0503020204020204" pitchFamily="34" charset="-122"/>
            </a:endParaRPr>
          </a:p>
        </p:txBody>
      </p:sp>
      <p:sp>
        <p:nvSpPr>
          <p:cNvPr id="36" name="TextBox 35"/>
          <p:cNvSpPr txBox="1"/>
          <p:nvPr/>
        </p:nvSpPr>
        <p:spPr>
          <a:xfrm>
            <a:off x="590415" y="1355189"/>
            <a:ext cx="2295890" cy="307777"/>
          </a:xfrm>
          <a:prstGeom prst="rect">
            <a:avLst/>
          </a:prstGeom>
          <a:noFill/>
        </p:spPr>
        <p:txBody>
          <a:bodyPr wrap="square" rtlCol="0">
            <a:spAutoFit/>
          </a:bodyPr>
          <a:lstStyle/>
          <a:p>
            <a:r>
              <a:rPr lang="en-US" altLang="zh-CN" sz="14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对象语法</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7" name="TextBox 36"/>
          <p:cNvSpPr txBox="1"/>
          <p:nvPr/>
        </p:nvSpPr>
        <p:spPr>
          <a:xfrm>
            <a:off x="590415" y="3069252"/>
            <a:ext cx="2295890" cy="307777"/>
          </a:xfrm>
          <a:prstGeom prst="rect">
            <a:avLst/>
          </a:prstGeom>
          <a:noFill/>
        </p:spPr>
        <p:txBody>
          <a:bodyPr wrap="square" rtlCol="0">
            <a:spAutoFit/>
          </a:bodyPr>
          <a:lstStyle/>
          <a:p>
            <a:r>
              <a:rPr lang="en-US" altLang="zh-CN" sz="14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data </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数据申明</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3" name="直接箭头连接符 2"/>
          <p:cNvCxnSpPr/>
          <p:nvPr/>
        </p:nvCxnSpPr>
        <p:spPr>
          <a:xfrm>
            <a:off x="2976114" y="2485334"/>
            <a:ext cx="0" cy="798226"/>
          </a:xfrm>
          <a:prstGeom prst="straightConnector1">
            <a:avLst/>
          </a:prstGeom>
          <a:ln>
            <a:solidFill>
              <a:srgbClr val="FF0000"/>
            </a:solidFill>
            <a:headEnd type="arrow"/>
            <a:tailEnd type="arrow"/>
          </a:ln>
        </p:spPr>
        <p:style>
          <a:lnRef idx="2">
            <a:schemeClr val="accent2"/>
          </a:lnRef>
          <a:fillRef idx="0">
            <a:schemeClr val="accent2"/>
          </a:fillRef>
          <a:effectRef idx="1">
            <a:schemeClr val="accent2"/>
          </a:effectRef>
          <a:fontRef idx="minor">
            <a:schemeClr val="tx1"/>
          </a:fontRef>
        </p:style>
      </p:cxnSp>
      <p:sp>
        <p:nvSpPr>
          <p:cNvPr id="39" name="TextBox 38"/>
          <p:cNvSpPr txBox="1"/>
          <p:nvPr/>
        </p:nvSpPr>
        <p:spPr>
          <a:xfrm>
            <a:off x="655271" y="5863613"/>
            <a:ext cx="9649026" cy="461665"/>
          </a:xfrm>
          <a:prstGeom prst="rect">
            <a:avLst/>
          </a:prstGeom>
          <a:solidFill>
            <a:schemeClr val="accent6">
              <a:lumMod val="20000"/>
              <a:lumOff val="80000"/>
            </a:schemeClr>
          </a:solidFill>
        </p:spPr>
        <p:txBody>
          <a:bodyPr wrap="square" rtlCol="0" anchor="ctr">
            <a:spAutoFit/>
          </a:bodyPr>
          <a:lstStyle/>
          <a:p>
            <a:pPr algn="ctr"/>
            <a:r>
              <a:rPr lang="en-US" altLang="zh-CN" sz="2400" dirty="0">
                <a:solidFill>
                  <a:schemeClr val="tx1">
                    <a:lumMod val="65000"/>
                    <a:lumOff val="35000"/>
                  </a:schemeClr>
                </a:solidFill>
                <a:latin typeface="微软雅黑" panose="020B0503020204020204" pitchFamily="34" charset="-122"/>
              </a:rPr>
              <a:t>&lt;div </a:t>
            </a:r>
            <a:r>
              <a:rPr lang="en-US" altLang="zh-CN" sz="2400" dirty="0" err="1">
                <a:solidFill>
                  <a:schemeClr val="tx1">
                    <a:lumMod val="65000"/>
                    <a:lumOff val="35000"/>
                  </a:schemeClr>
                </a:solidFill>
                <a:latin typeface="微软雅黑" panose="020B0503020204020204" pitchFamily="34" charset="-122"/>
              </a:rPr>
              <a:t>v-bind:style</a:t>
            </a:r>
            <a:r>
              <a:rPr lang="en-US" altLang="zh-CN" sz="2400" dirty="0">
                <a:solidFill>
                  <a:schemeClr val="tx1">
                    <a:lumMod val="65000"/>
                    <a:lumOff val="35000"/>
                  </a:schemeClr>
                </a:solidFill>
                <a:latin typeface="微软雅黑" panose="020B0503020204020204" pitchFamily="34" charset="-122"/>
              </a:rPr>
              <a:t>="</a:t>
            </a:r>
            <a:r>
              <a:rPr lang="en-US" altLang="zh-CN" sz="2400" dirty="0" err="1">
                <a:solidFill>
                  <a:schemeClr val="tx1">
                    <a:lumMod val="65000"/>
                    <a:lumOff val="35000"/>
                  </a:schemeClr>
                </a:solidFill>
                <a:latin typeface="微软雅黑" panose="020B0503020204020204" pitchFamily="34" charset="-122"/>
              </a:rPr>
              <a:t>styleObject</a:t>
            </a:r>
            <a:r>
              <a:rPr lang="en-US" altLang="zh-CN" sz="2400" dirty="0">
                <a:solidFill>
                  <a:schemeClr val="tx1">
                    <a:lumMod val="65000"/>
                    <a:lumOff val="35000"/>
                  </a:schemeClr>
                </a:solidFill>
                <a:latin typeface="微软雅黑" panose="020B0503020204020204" pitchFamily="34" charset="-122"/>
              </a:rPr>
              <a:t>"&gt;&lt;/div&gt;</a:t>
            </a:r>
            <a:endParaRPr lang="en-US" altLang="zh-CN" sz="2400" dirty="0">
              <a:solidFill>
                <a:schemeClr val="tx1">
                  <a:lumMod val="65000"/>
                  <a:lumOff val="35000"/>
                </a:schemeClr>
              </a:solidFill>
              <a:effectLst/>
              <a:latin typeface="微软雅黑" panose="020B0503020204020204" pitchFamily="34" charset="-122"/>
            </a:endParaRPr>
          </a:p>
        </p:txBody>
      </p:sp>
      <p:sp>
        <p:nvSpPr>
          <p:cNvPr id="40" name="TextBox 39"/>
          <p:cNvSpPr txBox="1"/>
          <p:nvPr/>
        </p:nvSpPr>
        <p:spPr>
          <a:xfrm>
            <a:off x="7126344" y="3124772"/>
            <a:ext cx="3177953" cy="2308324"/>
          </a:xfrm>
          <a:prstGeom prst="rect">
            <a:avLst/>
          </a:prstGeom>
          <a:solidFill>
            <a:schemeClr val="accent6">
              <a:lumMod val="20000"/>
              <a:lumOff val="80000"/>
            </a:schemeClr>
          </a:solidFill>
        </p:spPr>
        <p:txBody>
          <a:bodyPr wrap="square" rtlCol="0" anchor="ctr">
            <a:spAutoFit/>
          </a:bodyPr>
          <a:lstStyle/>
          <a:p>
            <a:r>
              <a:rPr lang="en-US" altLang="zh-CN" sz="2400" dirty="0">
                <a:solidFill>
                  <a:schemeClr val="tx1">
                    <a:lumMod val="65000"/>
                    <a:lumOff val="35000"/>
                  </a:schemeClr>
                </a:solidFill>
                <a:latin typeface="微软雅黑" panose="020B0503020204020204" pitchFamily="34" charset="-122"/>
              </a:rPr>
              <a:t>data: {</a:t>
            </a:r>
          </a:p>
          <a:p>
            <a:r>
              <a:rPr lang="en-US" altLang="zh-CN" sz="2400" dirty="0" smtClean="0">
                <a:solidFill>
                  <a:schemeClr val="tx1">
                    <a:lumMod val="65000"/>
                    <a:lumOff val="35000"/>
                  </a:schemeClr>
                </a:solidFill>
                <a:latin typeface="微软雅黑" panose="020B0503020204020204" pitchFamily="34" charset="-122"/>
              </a:rPr>
              <a:t>    </a:t>
            </a:r>
            <a:r>
              <a:rPr lang="en-US" altLang="zh-CN" sz="2400" dirty="0" err="1" smtClean="0">
                <a:solidFill>
                  <a:schemeClr val="tx1">
                    <a:lumMod val="65000"/>
                    <a:lumOff val="35000"/>
                  </a:schemeClr>
                </a:solidFill>
                <a:latin typeface="微软雅黑" panose="020B0503020204020204" pitchFamily="34" charset="-122"/>
              </a:rPr>
              <a:t>styleObject</a:t>
            </a:r>
            <a:r>
              <a:rPr lang="en-US" altLang="zh-CN" sz="2400" dirty="0">
                <a:solidFill>
                  <a:schemeClr val="tx1">
                    <a:lumMod val="65000"/>
                    <a:lumOff val="35000"/>
                  </a:schemeClr>
                </a:solidFill>
                <a:latin typeface="微软雅黑" panose="020B0503020204020204" pitchFamily="34" charset="-122"/>
              </a:rPr>
              <a:t>: {</a:t>
            </a:r>
          </a:p>
          <a:p>
            <a:r>
              <a:rPr lang="en-US" altLang="zh-CN" sz="2400" dirty="0" smtClean="0">
                <a:solidFill>
                  <a:schemeClr val="tx1">
                    <a:lumMod val="65000"/>
                    <a:lumOff val="35000"/>
                  </a:schemeClr>
                </a:solidFill>
                <a:latin typeface="微软雅黑" panose="020B0503020204020204" pitchFamily="34" charset="-122"/>
              </a:rPr>
              <a:t>        color</a:t>
            </a:r>
            <a:r>
              <a:rPr lang="en-US" altLang="zh-CN" sz="2400" dirty="0">
                <a:solidFill>
                  <a:schemeClr val="tx1">
                    <a:lumMod val="65000"/>
                    <a:lumOff val="35000"/>
                  </a:schemeClr>
                </a:solidFill>
                <a:latin typeface="微软雅黑" panose="020B0503020204020204" pitchFamily="34" charset="-122"/>
              </a:rPr>
              <a:t>: 'red',</a:t>
            </a:r>
          </a:p>
          <a:p>
            <a:r>
              <a:rPr lang="en-US" altLang="zh-CN" sz="2400" dirty="0" smtClean="0">
                <a:solidFill>
                  <a:schemeClr val="tx1">
                    <a:lumMod val="65000"/>
                    <a:lumOff val="35000"/>
                  </a:schemeClr>
                </a:solidFill>
                <a:latin typeface="微软雅黑" panose="020B0503020204020204" pitchFamily="34" charset="-122"/>
              </a:rPr>
              <a:t>        </a:t>
            </a:r>
            <a:r>
              <a:rPr lang="en-US" altLang="zh-CN" sz="2400" dirty="0" err="1" smtClean="0">
                <a:solidFill>
                  <a:schemeClr val="tx1">
                    <a:lumMod val="65000"/>
                    <a:lumOff val="35000"/>
                  </a:schemeClr>
                </a:solidFill>
                <a:latin typeface="微软雅黑" panose="020B0503020204020204" pitchFamily="34" charset="-122"/>
              </a:rPr>
              <a:t>fontSize</a:t>
            </a:r>
            <a:r>
              <a:rPr lang="en-US" altLang="zh-CN" sz="2400" dirty="0">
                <a:solidFill>
                  <a:schemeClr val="tx1">
                    <a:lumMod val="65000"/>
                    <a:lumOff val="35000"/>
                  </a:schemeClr>
                </a:solidFill>
                <a:latin typeface="微软雅黑" panose="020B0503020204020204" pitchFamily="34" charset="-122"/>
              </a:rPr>
              <a:t>: '13px'</a:t>
            </a:r>
          </a:p>
          <a:p>
            <a:r>
              <a:rPr lang="en-US" altLang="zh-CN" sz="2400" dirty="0" smtClean="0">
                <a:solidFill>
                  <a:schemeClr val="tx1">
                    <a:lumMod val="65000"/>
                    <a:lumOff val="35000"/>
                  </a:schemeClr>
                </a:solidFill>
                <a:latin typeface="微软雅黑" panose="020B0503020204020204" pitchFamily="34" charset="-122"/>
              </a:rPr>
              <a:t>    }</a:t>
            </a:r>
            <a:endParaRPr lang="en-US" altLang="zh-CN" sz="2400" dirty="0">
              <a:solidFill>
                <a:schemeClr val="tx1">
                  <a:lumMod val="65000"/>
                  <a:lumOff val="35000"/>
                </a:schemeClr>
              </a:solidFill>
              <a:latin typeface="微软雅黑" panose="020B0503020204020204" pitchFamily="34" charset="-122"/>
            </a:endParaRPr>
          </a:p>
          <a:p>
            <a:r>
              <a:rPr lang="en-US" altLang="zh-CN" sz="2400" dirty="0">
                <a:solidFill>
                  <a:schemeClr val="tx1">
                    <a:lumMod val="65000"/>
                    <a:lumOff val="35000"/>
                  </a:schemeClr>
                </a:solidFill>
                <a:latin typeface="微软雅黑" panose="020B0503020204020204" pitchFamily="34" charset="-122"/>
              </a:rPr>
              <a:t>}</a:t>
            </a:r>
            <a:endParaRPr lang="en-US" altLang="zh-CN" sz="2400" dirty="0">
              <a:solidFill>
                <a:schemeClr val="tx1">
                  <a:lumMod val="65000"/>
                  <a:lumOff val="35000"/>
                </a:schemeClr>
              </a:solidFill>
              <a:effectLst/>
              <a:latin typeface="微软雅黑" panose="020B0503020204020204" pitchFamily="34" charset="-122"/>
            </a:endParaRPr>
          </a:p>
        </p:txBody>
      </p:sp>
      <p:sp>
        <p:nvSpPr>
          <p:cNvPr id="41" name="TextBox 40"/>
          <p:cNvSpPr txBox="1"/>
          <p:nvPr/>
        </p:nvSpPr>
        <p:spPr>
          <a:xfrm>
            <a:off x="590415" y="5555836"/>
            <a:ext cx="2295890" cy="307777"/>
          </a:xfrm>
          <a:prstGeom prst="rect">
            <a:avLst/>
          </a:prstGeom>
          <a:noFill/>
        </p:spPr>
        <p:txBody>
          <a:bodyPr wrap="square" rtlCol="0">
            <a:spAutoFit/>
          </a:bodyPr>
          <a:lstStyle/>
          <a:p>
            <a:r>
              <a:rPr lang="en-US" altLang="zh-CN" sz="14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对象语法</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2" name="TextBox 41"/>
          <p:cNvSpPr txBox="1"/>
          <p:nvPr/>
        </p:nvSpPr>
        <p:spPr>
          <a:xfrm>
            <a:off x="7108166" y="2827712"/>
            <a:ext cx="2295890" cy="307777"/>
          </a:xfrm>
          <a:prstGeom prst="rect">
            <a:avLst/>
          </a:prstGeom>
          <a:noFill/>
        </p:spPr>
        <p:txBody>
          <a:bodyPr wrap="square" rtlCol="0">
            <a:spAutoFit/>
          </a:bodyPr>
          <a:lstStyle/>
          <a:p>
            <a:r>
              <a:rPr lang="en-US" altLang="zh-CN" sz="14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data </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数据申明</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43" name="直接箭头连接符 42"/>
          <p:cNvCxnSpPr/>
          <p:nvPr/>
        </p:nvCxnSpPr>
        <p:spPr>
          <a:xfrm>
            <a:off x="8712444" y="5433096"/>
            <a:ext cx="0" cy="430517"/>
          </a:xfrm>
          <a:prstGeom prst="straightConnector1">
            <a:avLst/>
          </a:prstGeom>
          <a:ln>
            <a:solidFill>
              <a:srgbClr val="FF0000"/>
            </a:solidFill>
            <a:headEnd type="arrow"/>
            <a:tailEnd type="arrow"/>
          </a:ln>
        </p:spPr>
        <p:style>
          <a:lnRef idx="2">
            <a:schemeClr val="accent2"/>
          </a:lnRef>
          <a:fillRef idx="0">
            <a:schemeClr val="accent2"/>
          </a:fillRef>
          <a:effectRef idx="1">
            <a:schemeClr val="accent2"/>
          </a:effectRef>
          <a:fontRef idx="minor">
            <a:schemeClr val="tx1"/>
          </a:fontRef>
        </p:style>
      </p:cxnSp>
      <p:sp>
        <p:nvSpPr>
          <p:cNvPr id="27" name="TextBox 26"/>
          <p:cNvSpPr txBox="1"/>
          <p:nvPr/>
        </p:nvSpPr>
        <p:spPr>
          <a:xfrm>
            <a:off x="4572000" y="3631720"/>
            <a:ext cx="1311216" cy="923330"/>
          </a:xfrm>
          <a:prstGeom prst="rect">
            <a:avLst/>
          </a:prstGeom>
          <a:noFill/>
        </p:spPr>
        <p:txBody>
          <a:bodyPr wrap="square" rtlCol="0">
            <a:spAutoFit/>
          </a:bodyPr>
          <a:lstStyle/>
          <a:p>
            <a:pPr algn="ctr"/>
            <a:r>
              <a:rPr lang="en-US" altLang="zh-CN" sz="5400" dirty="0">
                <a:solidFill>
                  <a:schemeClr val="bg2">
                    <a:lumMod val="50000"/>
                  </a:schemeClr>
                </a:solidFill>
                <a:latin typeface="微软雅黑" panose="020B0503020204020204" pitchFamily="34" charset="-122"/>
              </a:rPr>
              <a:t>OR</a:t>
            </a:r>
            <a:endParaRPr lang="zh-CN" altLang="en-US" sz="5400" dirty="0">
              <a:solidFill>
                <a:schemeClr val="bg2">
                  <a:lumMod val="50000"/>
                </a:schemeClr>
              </a:solidFill>
              <a:latin typeface="微软雅黑" panose="020B0503020204020204" pitchFamily="34" charset="-122"/>
            </a:endParaRPr>
          </a:p>
        </p:txBody>
      </p:sp>
    </p:spTree>
    <p:extLst>
      <p:ext uri="{BB962C8B-B14F-4D97-AF65-F5344CB8AC3E}">
        <p14:creationId xmlns:p14="http://schemas.microsoft.com/office/powerpoint/2010/main" val="30844392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500"/>
                                        <p:tgtEl>
                                          <p:spTgt spid="3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500"/>
                                        <p:tgtEl>
                                          <p:spTgt spid="3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500"/>
                                        <p:tgtEl>
                                          <p:spTgt spid="3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2"/>
                                        </p:tgtEl>
                                        <p:attrNameLst>
                                          <p:attrName>style.visibility</p:attrName>
                                        </p:attrNameLst>
                                      </p:cBhvr>
                                      <p:to>
                                        <p:strVal val="visible"/>
                                      </p:to>
                                    </p:set>
                                    <p:animEffect transition="in" filter="fade">
                                      <p:cBhvr>
                                        <p:cTn id="42" dur="500"/>
                                        <p:tgtEl>
                                          <p:spTgt spid="4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fade">
                                      <p:cBhvr>
                                        <p:cTn id="47" dur="500"/>
                                        <p:tgtEl>
                                          <p:spTgt spid="4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1"/>
                                        </p:tgtEl>
                                        <p:attrNameLst>
                                          <p:attrName>style.visibility</p:attrName>
                                        </p:attrNameLst>
                                      </p:cBhvr>
                                      <p:to>
                                        <p:strVal val="visible"/>
                                      </p:to>
                                    </p:set>
                                    <p:animEffect transition="in" filter="fade">
                                      <p:cBhvr>
                                        <p:cTn id="52" dur="500"/>
                                        <p:tgtEl>
                                          <p:spTgt spid="4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fade">
                                      <p:cBhvr>
                                        <p:cTn id="57" dur="500"/>
                                        <p:tgtEl>
                                          <p:spTgt spid="39"/>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43"/>
                                        </p:tgtEl>
                                        <p:attrNameLst>
                                          <p:attrName>style.visibility</p:attrName>
                                        </p:attrNameLst>
                                      </p:cBhvr>
                                      <p:to>
                                        <p:strVal val="visible"/>
                                      </p:to>
                                    </p:set>
                                    <p:animEffect transition="in" filter="fade">
                                      <p:cBhvr>
                                        <p:cTn id="6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animBg="1"/>
      <p:bldP spid="35" grpId="0" animBg="1"/>
      <p:bldP spid="36" grpId="0"/>
      <p:bldP spid="37" grpId="0"/>
      <p:bldP spid="39" grpId="0" animBg="1"/>
      <p:bldP spid="40" grpId="0" animBg="1"/>
      <p:bldP spid="41" grpId="0"/>
      <p:bldP spid="42" grpId="0"/>
      <p:bldP spid="2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条件渲染</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734644" cy="253916"/>
          </a:xfrm>
          <a:prstGeom prst="rect">
            <a:avLst/>
          </a:prstGeom>
          <a:noFill/>
        </p:spPr>
        <p:txBody>
          <a:bodyPr wrap="square" rtlCol="0">
            <a:spAutoFit/>
          </a:bodyPr>
          <a:lstStyle/>
          <a:p>
            <a:r>
              <a:rPr lang="en-US" altLang="zh-CN" sz="1050" dirty="0" smtClean="0">
                <a:solidFill>
                  <a:schemeClr val="bg1">
                    <a:lumMod val="50000"/>
                  </a:schemeClr>
                </a:solidFill>
                <a:latin typeface="Microsoft YaHei UI" panose="020B0703020204020201" charset="-122"/>
                <a:ea typeface="Microsoft YaHei UI" panose="020B0703020204020201" charset="-122"/>
              </a:rPr>
              <a:t>11 / 24</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37091" y="986168"/>
            <a:ext cx="3377106"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v-if / v-else / v-else-if</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3" name="TextBox 32"/>
          <p:cNvSpPr txBox="1"/>
          <p:nvPr/>
        </p:nvSpPr>
        <p:spPr>
          <a:xfrm>
            <a:off x="637091" y="1336678"/>
            <a:ext cx="4824513" cy="1569660"/>
          </a:xfrm>
          <a:prstGeom prst="rect">
            <a:avLst/>
          </a:prstGeom>
          <a:solidFill>
            <a:schemeClr val="accent6">
              <a:lumMod val="20000"/>
              <a:lumOff val="80000"/>
            </a:schemeClr>
          </a:solidFill>
        </p:spPr>
        <p:txBody>
          <a:bodyPr wrap="square" rtlCol="0" anchor="ctr">
            <a:spAutoFit/>
          </a:bodyPr>
          <a:lstStyle/>
          <a:p>
            <a:r>
              <a:rPr lang="en-US" altLang="zh-CN" sz="2400" dirty="0">
                <a:solidFill>
                  <a:schemeClr val="tx1">
                    <a:lumMod val="65000"/>
                    <a:lumOff val="35000"/>
                  </a:schemeClr>
                </a:solidFill>
              </a:rPr>
              <a:t>&lt;div v-if="type === 'A</a:t>
            </a:r>
            <a:r>
              <a:rPr lang="en-US" altLang="zh-CN" sz="2400" dirty="0" smtClean="0">
                <a:solidFill>
                  <a:schemeClr val="tx1">
                    <a:lumMod val="65000"/>
                    <a:lumOff val="35000"/>
                  </a:schemeClr>
                </a:solidFill>
              </a:rPr>
              <a:t>'"&gt;A&lt;/</a:t>
            </a:r>
            <a:r>
              <a:rPr lang="en-US" altLang="zh-CN" sz="2400" dirty="0">
                <a:solidFill>
                  <a:schemeClr val="tx1">
                    <a:lumMod val="65000"/>
                    <a:lumOff val="35000"/>
                  </a:schemeClr>
                </a:solidFill>
              </a:rPr>
              <a:t>div&gt;</a:t>
            </a:r>
          </a:p>
          <a:p>
            <a:r>
              <a:rPr lang="en-US" altLang="zh-CN" sz="2400" dirty="0">
                <a:solidFill>
                  <a:schemeClr val="tx1">
                    <a:lumMod val="65000"/>
                    <a:lumOff val="35000"/>
                  </a:schemeClr>
                </a:solidFill>
              </a:rPr>
              <a:t>&lt;div v-else-if="type === 'B</a:t>
            </a:r>
            <a:r>
              <a:rPr lang="en-US" altLang="zh-CN" sz="2400" dirty="0" smtClean="0">
                <a:solidFill>
                  <a:schemeClr val="tx1">
                    <a:lumMod val="65000"/>
                    <a:lumOff val="35000"/>
                  </a:schemeClr>
                </a:solidFill>
              </a:rPr>
              <a:t>'"&gt;B&lt;/</a:t>
            </a:r>
            <a:r>
              <a:rPr lang="en-US" altLang="zh-CN" sz="2400" dirty="0">
                <a:solidFill>
                  <a:schemeClr val="tx1">
                    <a:lumMod val="65000"/>
                    <a:lumOff val="35000"/>
                  </a:schemeClr>
                </a:solidFill>
              </a:rPr>
              <a:t>div&gt;</a:t>
            </a:r>
          </a:p>
          <a:p>
            <a:r>
              <a:rPr lang="en-US" altLang="zh-CN" sz="2400" dirty="0">
                <a:solidFill>
                  <a:schemeClr val="tx1">
                    <a:lumMod val="65000"/>
                    <a:lumOff val="35000"/>
                  </a:schemeClr>
                </a:solidFill>
              </a:rPr>
              <a:t>&lt;div v-else-if="type === 'C</a:t>
            </a:r>
            <a:r>
              <a:rPr lang="en-US" altLang="zh-CN" sz="2400" dirty="0" smtClean="0">
                <a:solidFill>
                  <a:schemeClr val="tx1">
                    <a:lumMod val="65000"/>
                    <a:lumOff val="35000"/>
                  </a:schemeClr>
                </a:solidFill>
              </a:rPr>
              <a:t>'"&gt;C&lt;/</a:t>
            </a:r>
            <a:r>
              <a:rPr lang="en-US" altLang="zh-CN" sz="2400" dirty="0">
                <a:solidFill>
                  <a:schemeClr val="tx1">
                    <a:lumMod val="65000"/>
                    <a:lumOff val="35000"/>
                  </a:schemeClr>
                </a:solidFill>
              </a:rPr>
              <a:t>div&gt;</a:t>
            </a:r>
          </a:p>
          <a:p>
            <a:r>
              <a:rPr lang="en-US" altLang="zh-CN" sz="2400" dirty="0">
                <a:solidFill>
                  <a:schemeClr val="tx1">
                    <a:lumMod val="65000"/>
                    <a:lumOff val="35000"/>
                  </a:schemeClr>
                </a:solidFill>
              </a:rPr>
              <a:t>&lt;div </a:t>
            </a:r>
            <a:r>
              <a:rPr lang="en-US" altLang="zh-CN" sz="2400" dirty="0" smtClean="0">
                <a:solidFill>
                  <a:schemeClr val="tx1">
                    <a:lumMod val="65000"/>
                    <a:lumOff val="35000"/>
                  </a:schemeClr>
                </a:solidFill>
              </a:rPr>
              <a:t>v-else&gt;Not A/B/C&lt;/</a:t>
            </a:r>
            <a:r>
              <a:rPr lang="en-US" altLang="zh-CN" sz="2400" dirty="0">
                <a:solidFill>
                  <a:schemeClr val="tx1">
                    <a:lumMod val="65000"/>
                    <a:lumOff val="35000"/>
                  </a:schemeClr>
                </a:solidFill>
              </a:rPr>
              <a:t>div&gt;</a:t>
            </a:r>
            <a:endParaRPr lang="en-US" altLang="zh-CN" sz="2400" dirty="0">
              <a:solidFill>
                <a:schemeClr val="tx1">
                  <a:lumMod val="65000"/>
                  <a:lumOff val="35000"/>
                </a:schemeClr>
              </a:solidFill>
              <a:effectLst/>
            </a:endParaRPr>
          </a:p>
        </p:txBody>
      </p:sp>
      <p:sp>
        <p:nvSpPr>
          <p:cNvPr id="38" name="TextBox 37"/>
          <p:cNvSpPr txBox="1"/>
          <p:nvPr/>
        </p:nvSpPr>
        <p:spPr>
          <a:xfrm>
            <a:off x="637091" y="3327256"/>
            <a:ext cx="3377106"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v-show</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4" name="TextBox 43"/>
          <p:cNvSpPr txBox="1"/>
          <p:nvPr/>
        </p:nvSpPr>
        <p:spPr>
          <a:xfrm>
            <a:off x="637091" y="3665810"/>
            <a:ext cx="4824513" cy="461665"/>
          </a:xfrm>
          <a:prstGeom prst="rect">
            <a:avLst/>
          </a:prstGeom>
          <a:solidFill>
            <a:schemeClr val="accent6">
              <a:lumMod val="20000"/>
              <a:lumOff val="80000"/>
            </a:schemeClr>
          </a:solidFill>
        </p:spPr>
        <p:txBody>
          <a:bodyPr wrap="square" rtlCol="0" anchor="ctr">
            <a:spAutoFit/>
          </a:bodyPr>
          <a:lstStyle/>
          <a:p>
            <a:r>
              <a:rPr lang="en-US" altLang="zh-CN" sz="2400" dirty="0">
                <a:solidFill>
                  <a:schemeClr val="tx1">
                    <a:lumMod val="65000"/>
                    <a:lumOff val="35000"/>
                  </a:schemeClr>
                </a:solidFill>
              </a:rPr>
              <a:t>&lt;div </a:t>
            </a:r>
            <a:r>
              <a:rPr lang="en-US" altLang="zh-CN" sz="2400" dirty="0" smtClean="0">
                <a:solidFill>
                  <a:schemeClr val="tx1">
                    <a:lumMod val="65000"/>
                    <a:lumOff val="35000"/>
                  </a:schemeClr>
                </a:solidFill>
              </a:rPr>
              <a:t>v-show="</a:t>
            </a:r>
            <a:r>
              <a:rPr lang="en-US" altLang="zh-CN" sz="2400" dirty="0">
                <a:solidFill>
                  <a:schemeClr val="tx1">
                    <a:lumMod val="65000"/>
                    <a:lumOff val="35000"/>
                  </a:schemeClr>
                </a:solidFill>
              </a:rPr>
              <a:t>type === 'A</a:t>
            </a:r>
            <a:r>
              <a:rPr lang="en-US" altLang="zh-CN" sz="2400" dirty="0" smtClean="0">
                <a:solidFill>
                  <a:schemeClr val="tx1">
                    <a:lumMod val="65000"/>
                    <a:lumOff val="35000"/>
                  </a:schemeClr>
                </a:solidFill>
              </a:rPr>
              <a:t>'"&gt;A&lt;/</a:t>
            </a:r>
            <a:r>
              <a:rPr lang="en-US" altLang="zh-CN" sz="2400" dirty="0">
                <a:solidFill>
                  <a:schemeClr val="tx1">
                    <a:lumMod val="65000"/>
                    <a:lumOff val="35000"/>
                  </a:schemeClr>
                </a:solidFill>
              </a:rPr>
              <a:t>div</a:t>
            </a:r>
            <a:r>
              <a:rPr lang="en-US" altLang="zh-CN" sz="2400" dirty="0" smtClean="0">
                <a:solidFill>
                  <a:schemeClr val="tx1">
                    <a:lumMod val="65000"/>
                    <a:lumOff val="35000"/>
                  </a:schemeClr>
                </a:solidFill>
              </a:rPr>
              <a:t>&gt;</a:t>
            </a:r>
            <a:endParaRPr lang="en-US" altLang="zh-CN" sz="2400" dirty="0">
              <a:solidFill>
                <a:schemeClr val="tx1">
                  <a:lumMod val="65000"/>
                  <a:lumOff val="35000"/>
                </a:schemeClr>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3933922254"/>
              </p:ext>
            </p:extLst>
          </p:nvPr>
        </p:nvGraphicFramePr>
        <p:xfrm>
          <a:off x="637090" y="4585961"/>
          <a:ext cx="4824514" cy="1112520"/>
        </p:xfrm>
        <a:graphic>
          <a:graphicData uri="http://schemas.openxmlformats.org/drawingml/2006/table">
            <a:tbl>
              <a:tblPr firstRow="1" bandRow="1">
                <a:tableStyleId>{16D9F66E-5EB9-4882-86FB-DCBF35E3C3E4}</a:tableStyleId>
              </a:tblPr>
              <a:tblGrid>
                <a:gridCol w="2412257"/>
                <a:gridCol w="2412257"/>
              </a:tblGrid>
              <a:tr h="370840">
                <a:tc>
                  <a:txBody>
                    <a:bodyPr/>
                    <a:lstStyle/>
                    <a:p>
                      <a:pPr algn="ctr"/>
                      <a:r>
                        <a:rPr lang="en-US" altLang="zh-CN" sz="1800" dirty="0" smtClean="0">
                          <a:solidFill>
                            <a:schemeClr val="tx1">
                              <a:lumMod val="65000"/>
                              <a:lumOff val="35000"/>
                            </a:schemeClr>
                          </a:solidFill>
                          <a:latin typeface="微软雅黑" panose="020B0503020204020204" pitchFamily="34" charset="-122"/>
                          <a:ea typeface="微软雅黑" panose="020B0503020204020204" pitchFamily="34" charset="-122"/>
                        </a:rPr>
                        <a:t>v-show</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smtClean="0">
                          <a:solidFill>
                            <a:schemeClr val="tx1">
                              <a:lumMod val="65000"/>
                              <a:lumOff val="35000"/>
                            </a:schemeClr>
                          </a:solidFill>
                          <a:latin typeface="微软雅黑" panose="020B0503020204020204" pitchFamily="34" charset="-122"/>
                          <a:ea typeface="微软雅黑" panose="020B0503020204020204" pitchFamily="34" charset="-122"/>
                        </a:rPr>
                        <a:t>CSS</a:t>
                      </a:r>
                      <a:r>
                        <a:rPr lang="zh-CN" altLang="en-US" sz="1800" dirty="0" smtClean="0">
                          <a:solidFill>
                            <a:schemeClr val="tx1">
                              <a:lumMod val="65000"/>
                              <a:lumOff val="35000"/>
                            </a:schemeClr>
                          </a:solidFill>
                          <a:latin typeface="微软雅黑" panose="020B0503020204020204" pitchFamily="34" charset="-122"/>
                          <a:ea typeface="微软雅黑" panose="020B0503020204020204" pitchFamily="34" charset="-122"/>
                        </a:rPr>
                        <a:t>属性</a:t>
                      </a:r>
                      <a:r>
                        <a:rPr lang="en-US" altLang="zh-CN" sz="1800" dirty="0" smtClean="0">
                          <a:solidFill>
                            <a:schemeClr val="tx1">
                              <a:lumMod val="65000"/>
                              <a:lumOff val="35000"/>
                            </a:schemeClr>
                          </a:solidFill>
                          <a:latin typeface="微软雅黑" panose="020B0503020204020204" pitchFamily="34" charset="-122"/>
                          <a:ea typeface="微软雅黑" panose="020B0503020204020204" pitchFamily="34" charset="-122"/>
                        </a:rPr>
                        <a:t>display</a:t>
                      </a:r>
                      <a:endParaRPr lang="zh-CN" altLang="en-US" sz="1800" dirty="0" smtClean="0">
                        <a:solidFill>
                          <a:schemeClr val="tx1">
                            <a:lumMod val="65000"/>
                            <a:lumOff val="35000"/>
                          </a:schemeClr>
                        </a:solidFill>
                        <a:latin typeface="微软雅黑" panose="020B0503020204020204" pitchFamily="34" charset="-122"/>
                        <a:ea typeface="微软雅黑" panose="020B0503020204020204" pitchFamily="34" charset="-122"/>
                      </a:endParaRPr>
                    </a:p>
                  </a:txBody>
                  <a:tcPr/>
                </a:tc>
              </a:tr>
              <a:tr h="370840">
                <a:tc>
                  <a:txBody>
                    <a:bodyPr/>
                    <a:lstStyle/>
                    <a:p>
                      <a:pPr algn="ctr"/>
                      <a:r>
                        <a:rPr lang="en-US" altLang="zh-CN" dirty="0" smtClean="0"/>
                        <a:t>true</a:t>
                      </a:r>
                      <a:endParaRPr lang="zh-CN" altLang="en-US" dirty="0"/>
                    </a:p>
                  </a:txBody>
                  <a:tcPr/>
                </a:tc>
                <a:tc>
                  <a:txBody>
                    <a:bodyPr/>
                    <a:lstStyle/>
                    <a:p>
                      <a:pPr algn="ctr"/>
                      <a:r>
                        <a:rPr lang="en-US" altLang="zh-CN" dirty="0" smtClean="0"/>
                        <a:t>display: block;</a:t>
                      </a:r>
                      <a:endParaRPr lang="zh-CN" altLang="en-US" dirty="0"/>
                    </a:p>
                  </a:txBody>
                  <a:tcPr/>
                </a:tc>
              </a:tr>
              <a:tr h="370840">
                <a:tc>
                  <a:txBody>
                    <a:bodyPr/>
                    <a:lstStyle/>
                    <a:p>
                      <a:pPr algn="ctr"/>
                      <a:r>
                        <a:rPr lang="en-US" altLang="zh-CN" dirty="0" smtClean="0"/>
                        <a:t>false</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display: none;</a:t>
                      </a:r>
                      <a:endParaRPr lang="zh-CN" altLang="en-US" dirty="0" smtClean="0"/>
                    </a:p>
                  </a:txBody>
                  <a:tcPr/>
                </a:tc>
              </a:tr>
            </a:tbl>
          </a:graphicData>
        </a:graphic>
      </p:graphicFrame>
      <p:sp>
        <p:nvSpPr>
          <p:cNvPr id="46" name="TextBox 45"/>
          <p:cNvSpPr txBox="1"/>
          <p:nvPr/>
        </p:nvSpPr>
        <p:spPr>
          <a:xfrm>
            <a:off x="6909011" y="1101648"/>
            <a:ext cx="3377106" cy="707886"/>
          </a:xfrm>
          <a:prstGeom prst="rect">
            <a:avLst/>
          </a:prstGeom>
          <a:noFill/>
        </p:spPr>
        <p:txBody>
          <a:bodyPr wrap="square" rtlCol="0">
            <a:spAutoFit/>
          </a:bodyPr>
          <a:lstStyle/>
          <a:p>
            <a:pPr algn="ct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v-if </a:t>
            </a:r>
            <a:r>
              <a:rPr lang="en-US" altLang="zh-CN" sz="4000" b="1" dirty="0" smtClean="0">
                <a:solidFill>
                  <a:schemeClr val="bg2">
                    <a:lumMod val="50000"/>
                  </a:schemeClr>
                </a:solidFill>
                <a:latin typeface="微软雅黑" panose="020B0503020204020204" pitchFamily="34" charset="-122"/>
                <a:ea typeface="微软雅黑" panose="020B0503020204020204" pitchFamily="34" charset="-122"/>
              </a:rPr>
              <a:t>VS</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 v-show</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aphicFrame>
        <p:nvGraphicFramePr>
          <p:cNvPr id="48" name="表格 47"/>
          <p:cNvGraphicFramePr>
            <a:graphicFrameLocks noGrp="1"/>
          </p:cNvGraphicFramePr>
          <p:nvPr>
            <p:extLst>
              <p:ext uri="{D42A27DB-BD31-4B8C-83A1-F6EECF244321}">
                <p14:modId xmlns:p14="http://schemas.microsoft.com/office/powerpoint/2010/main" val="355030637"/>
              </p:ext>
            </p:extLst>
          </p:nvPr>
        </p:nvGraphicFramePr>
        <p:xfrm>
          <a:off x="6004458" y="1934553"/>
          <a:ext cx="4824514" cy="3840480"/>
        </p:xfrm>
        <a:graphic>
          <a:graphicData uri="http://schemas.openxmlformats.org/drawingml/2006/table">
            <a:tbl>
              <a:tblPr firstRow="1" bandRow="1">
                <a:tableStyleId>{16D9F66E-5EB9-4882-86FB-DCBF35E3C3E4}</a:tableStyleId>
              </a:tblPr>
              <a:tblGrid>
                <a:gridCol w="2412257"/>
                <a:gridCol w="2412257"/>
              </a:tblGrid>
              <a:tr h="1875128">
                <a:tc>
                  <a:txBody>
                    <a:bodyPr/>
                    <a:lstStyle/>
                    <a:p>
                      <a:pPr algn="l">
                        <a:lnSpc>
                          <a:spcPct val="150000"/>
                        </a:lnSpc>
                      </a:pPr>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v-if</a:t>
                      </a:r>
                      <a:r>
                        <a:rPr lang="zh-CN" altLang="en-US" sz="1600" b="0" i="0" kern="1200" dirty="0" smtClean="0">
                          <a:solidFill>
                            <a:schemeClr val="tx1">
                              <a:lumMod val="65000"/>
                              <a:lumOff val="35000"/>
                            </a:schemeClr>
                          </a:solidFill>
                          <a:effectLst/>
                          <a:latin typeface="微软雅黑" panose="020B0503020204020204" pitchFamily="34" charset="-122"/>
                          <a:ea typeface="微软雅黑" panose="020B0503020204020204" pitchFamily="34" charset="-122"/>
                          <a:cs typeface="+mn-cs"/>
                        </a:rPr>
                        <a:t> 是“真正的”条件渲染，因为它会确保在切换过程中条件块内的事件监听器和子组件适当地被销毁和重建。</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v-show</a:t>
                      </a:r>
                      <a:r>
                        <a:rPr lang="zh-CN" altLang="en-US" sz="1600" b="0" i="0" kern="1200" dirty="0" smtClean="0">
                          <a:solidFill>
                            <a:schemeClr val="tx1">
                              <a:lumMod val="65000"/>
                              <a:lumOff val="35000"/>
                            </a:schemeClr>
                          </a:solidFill>
                          <a:effectLst/>
                          <a:latin typeface="微软雅黑" panose="020B0503020204020204" pitchFamily="34" charset="-122"/>
                          <a:ea typeface="微软雅黑" panose="020B0503020204020204" pitchFamily="34" charset="-122"/>
                          <a:cs typeface="+mn-cs"/>
                        </a:rPr>
                        <a:t> 就简单得多</a:t>
                      </a:r>
                      <a:r>
                        <a:rPr lang="en-US" altLang="zh-CN" sz="1600" b="0" i="0" kern="1200" dirty="0" smtClean="0">
                          <a:solidFill>
                            <a:schemeClr val="tx1">
                              <a:lumMod val="65000"/>
                              <a:lumOff val="35000"/>
                            </a:schemeClr>
                          </a:solidFill>
                          <a:effectLst/>
                          <a:latin typeface="微软雅黑" panose="020B0503020204020204" pitchFamily="34" charset="-122"/>
                          <a:ea typeface="微软雅黑" panose="020B0503020204020204" pitchFamily="34" charset="-122"/>
                          <a:cs typeface="+mn-cs"/>
                        </a:rPr>
                        <a:t>——</a:t>
                      </a:r>
                      <a:r>
                        <a:rPr lang="zh-CN" altLang="en-US" sz="1600" b="0" i="0" kern="1200" dirty="0" smtClean="0">
                          <a:solidFill>
                            <a:schemeClr val="tx1">
                              <a:lumMod val="65000"/>
                              <a:lumOff val="35000"/>
                            </a:schemeClr>
                          </a:solidFill>
                          <a:effectLst/>
                          <a:latin typeface="微软雅黑" panose="020B0503020204020204" pitchFamily="34" charset="-122"/>
                          <a:ea typeface="微软雅黑" panose="020B0503020204020204" pitchFamily="34" charset="-122"/>
                          <a:cs typeface="+mn-cs"/>
                        </a:rPr>
                        <a:t>不管初始条件是什么，元素总是会被渲染，并且只是简单地基于 </a:t>
                      </a:r>
                      <a:r>
                        <a:rPr lang="en-US" altLang="zh-CN" sz="1600" b="0" i="0" kern="1200" dirty="0" smtClean="0">
                          <a:solidFill>
                            <a:schemeClr val="tx1">
                              <a:lumMod val="65000"/>
                              <a:lumOff val="35000"/>
                            </a:schemeClr>
                          </a:solidFill>
                          <a:effectLst/>
                          <a:latin typeface="微软雅黑" panose="020B0503020204020204" pitchFamily="34" charset="-122"/>
                          <a:ea typeface="微软雅黑" panose="020B0503020204020204" pitchFamily="34" charset="-122"/>
                          <a:cs typeface="+mn-cs"/>
                        </a:rPr>
                        <a:t>CSS </a:t>
                      </a:r>
                      <a:r>
                        <a:rPr lang="zh-CN" altLang="en-US" sz="1600" b="0" i="0" kern="1200" dirty="0" smtClean="0">
                          <a:solidFill>
                            <a:schemeClr val="tx1">
                              <a:lumMod val="65000"/>
                              <a:lumOff val="35000"/>
                            </a:schemeClr>
                          </a:solidFill>
                          <a:effectLst/>
                          <a:latin typeface="微软雅黑" panose="020B0503020204020204" pitchFamily="34" charset="-122"/>
                          <a:ea typeface="微软雅黑" panose="020B0503020204020204" pitchFamily="34" charset="-122"/>
                          <a:cs typeface="+mn-cs"/>
                        </a:rPr>
                        <a:t>进行切换。</a:t>
                      </a:r>
                      <a:endPar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txBody>
                  <a:tcPr/>
                </a:tc>
              </a:tr>
              <a:tr h="1875128">
                <a:tc>
                  <a:txBody>
                    <a:bodyPr/>
                    <a:lstStyle/>
                    <a:p>
                      <a:pPr algn="l">
                        <a:lnSpc>
                          <a:spcPct val="150000"/>
                        </a:lnSpc>
                      </a:pPr>
                      <a:r>
                        <a:rPr lang="en-US" altLang="zh-CN" sz="1600" b="1" dirty="0" smtClean="0">
                          <a:solidFill>
                            <a:schemeClr val="bg2">
                              <a:lumMod val="50000"/>
                            </a:schemeClr>
                          </a:solidFill>
                          <a:latin typeface="微软雅黑" panose="020B0503020204020204" pitchFamily="34" charset="-122"/>
                          <a:ea typeface="微软雅黑" panose="020B0503020204020204" pitchFamily="34" charset="-122"/>
                        </a:rPr>
                        <a:t>v-if</a:t>
                      </a:r>
                      <a:r>
                        <a:rPr lang="zh-CN" altLang="en-US" sz="1600" b="0" i="0" kern="1200" dirty="0" smtClean="0">
                          <a:solidFill>
                            <a:schemeClr val="tx1">
                              <a:lumMod val="65000"/>
                              <a:lumOff val="35000"/>
                            </a:schemeClr>
                          </a:solidFill>
                          <a:effectLst/>
                          <a:latin typeface="微软雅黑" panose="020B0503020204020204" pitchFamily="34" charset="-122"/>
                          <a:ea typeface="微软雅黑" panose="020B0503020204020204" pitchFamily="34" charset="-122"/>
                          <a:cs typeface="+mn-cs"/>
                        </a:rPr>
                        <a:t> 也是</a:t>
                      </a:r>
                      <a:r>
                        <a:rPr lang="zh-CN" altLang="en-US" sz="1600" b="1" i="0" kern="1200" dirty="0" smtClean="0">
                          <a:solidFill>
                            <a:schemeClr val="tx1">
                              <a:lumMod val="65000"/>
                              <a:lumOff val="35000"/>
                            </a:schemeClr>
                          </a:solidFill>
                          <a:effectLst/>
                          <a:latin typeface="微软雅黑" panose="020B0503020204020204" pitchFamily="34" charset="-122"/>
                          <a:ea typeface="微软雅黑" panose="020B0503020204020204" pitchFamily="34" charset="-122"/>
                          <a:cs typeface="+mn-cs"/>
                        </a:rPr>
                        <a:t>惰性的</a:t>
                      </a:r>
                      <a:r>
                        <a:rPr lang="zh-CN" altLang="en-US" sz="1600" b="0" i="0" kern="1200" dirty="0" smtClean="0">
                          <a:solidFill>
                            <a:schemeClr val="tx1">
                              <a:lumMod val="65000"/>
                              <a:lumOff val="35000"/>
                            </a:schemeClr>
                          </a:solidFill>
                          <a:effectLst/>
                          <a:latin typeface="微软雅黑" panose="020B0503020204020204" pitchFamily="34" charset="-122"/>
                          <a:ea typeface="微软雅黑" panose="020B0503020204020204" pitchFamily="34" charset="-122"/>
                          <a:cs typeface="+mn-cs"/>
                        </a:rPr>
                        <a:t>：如果在初始渲染时条件为假，则什么也不做</a:t>
                      </a:r>
                      <a:r>
                        <a:rPr lang="en-US" altLang="zh-CN" sz="1600" b="0" i="0" kern="1200" dirty="0" smtClean="0">
                          <a:solidFill>
                            <a:schemeClr val="tx1">
                              <a:lumMod val="65000"/>
                              <a:lumOff val="35000"/>
                            </a:schemeClr>
                          </a:solidFill>
                          <a:effectLst/>
                          <a:latin typeface="微软雅黑" panose="020B0503020204020204" pitchFamily="34" charset="-122"/>
                          <a:ea typeface="微软雅黑" panose="020B0503020204020204" pitchFamily="34" charset="-122"/>
                          <a:cs typeface="+mn-cs"/>
                        </a:rPr>
                        <a:t>——</a:t>
                      </a:r>
                      <a:r>
                        <a:rPr lang="zh-CN" altLang="en-US" sz="1600" b="0" i="0" kern="1200" dirty="0" smtClean="0">
                          <a:solidFill>
                            <a:schemeClr val="tx1">
                              <a:lumMod val="65000"/>
                              <a:lumOff val="35000"/>
                            </a:schemeClr>
                          </a:solidFill>
                          <a:effectLst/>
                          <a:latin typeface="微软雅黑" panose="020B0503020204020204" pitchFamily="34" charset="-122"/>
                          <a:ea typeface="微软雅黑" panose="020B0503020204020204" pitchFamily="34" charset="-122"/>
                          <a:cs typeface="+mn-cs"/>
                        </a:rPr>
                        <a:t>直到条件第一次变为真时，才会开始渲染条件块。</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tc>
                <a:tc>
                  <a:txBody>
                    <a:bodyPr/>
                    <a:lstStyle/>
                    <a:p>
                      <a:pPr algn="l">
                        <a:lnSpc>
                          <a:spcPct val="150000"/>
                        </a:lnSpc>
                      </a:pPr>
                      <a:r>
                        <a:rPr lang="en-US" altLang="zh-CN" sz="1600" b="1" i="0" kern="1200" dirty="0" smtClean="0">
                          <a:solidFill>
                            <a:schemeClr val="bg2">
                              <a:lumMod val="50000"/>
                            </a:schemeClr>
                          </a:solidFill>
                          <a:effectLst/>
                          <a:latin typeface="微软雅黑" panose="020B0503020204020204" pitchFamily="34" charset="-122"/>
                          <a:ea typeface="微软雅黑" panose="020B0503020204020204" pitchFamily="34" charset="-122"/>
                          <a:cs typeface="+mn-cs"/>
                        </a:rPr>
                        <a:t>v-if </a:t>
                      </a:r>
                      <a:r>
                        <a:rPr lang="zh-CN" altLang="en-US" sz="1600" b="0" i="0" kern="1200" dirty="0" smtClean="0">
                          <a:solidFill>
                            <a:schemeClr val="tx1">
                              <a:lumMod val="65000"/>
                              <a:lumOff val="35000"/>
                            </a:schemeClr>
                          </a:solidFill>
                          <a:effectLst/>
                          <a:latin typeface="微软雅黑" panose="020B0503020204020204" pitchFamily="34" charset="-122"/>
                          <a:ea typeface="微软雅黑" panose="020B0503020204020204" pitchFamily="34" charset="-122"/>
                          <a:cs typeface="+mn-cs"/>
                        </a:rPr>
                        <a:t>有更高的切换开销，而 </a:t>
                      </a:r>
                      <a:r>
                        <a:rPr lang="en-US" altLang="zh-CN" sz="1600" b="1" i="0" kern="1200" dirty="0" smtClean="0">
                          <a:solidFill>
                            <a:schemeClr val="bg2">
                              <a:lumMod val="50000"/>
                            </a:schemeClr>
                          </a:solidFill>
                          <a:effectLst/>
                          <a:latin typeface="微软雅黑" panose="020B0503020204020204" pitchFamily="34" charset="-122"/>
                          <a:ea typeface="微软雅黑" panose="020B0503020204020204" pitchFamily="34" charset="-122"/>
                          <a:cs typeface="+mn-cs"/>
                        </a:rPr>
                        <a:t>v-show</a:t>
                      </a:r>
                      <a:r>
                        <a:rPr lang="en-US" altLang="zh-CN" sz="1600" b="0" i="0" kern="1200" dirty="0" smtClean="0">
                          <a:solidFill>
                            <a:schemeClr val="tx1">
                              <a:lumMod val="65000"/>
                              <a:lumOff val="35000"/>
                            </a:schemeClr>
                          </a:solidFill>
                          <a:effectLst/>
                          <a:latin typeface="微软雅黑" panose="020B0503020204020204" pitchFamily="34" charset="-122"/>
                          <a:ea typeface="微软雅黑" panose="020B0503020204020204" pitchFamily="34" charset="-122"/>
                          <a:cs typeface="+mn-cs"/>
                        </a:rPr>
                        <a:t> </a:t>
                      </a:r>
                      <a:r>
                        <a:rPr lang="zh-CN" altLang="en-US" sz="1600" b="0" i="0" kern="1200" dirty="0" smtClean="0">
                          <a:solidFill>
                            <a:schemeClr val="tx1">
                              <a:lumMod val="65000"/>
                              <a:lumOff val="35000"/>
                            </a:schemeClr>
                          </a:solidFill>
                          <a:effectLst/>
                          <a:latin typeface="微软雅黑" panose="020B0503020204020204" pitchFamily="34" charset="-122"/>
                          <a:ea typeface="微软雅黑" panose="020B0503020204020204" pitchFamily="34" charset="-122"/>
                          <a:cs typeface="+mn-cs"/>
                        </a:rPr>
                        <a:t>有更高的初始渲染开销。</a:t>
                      </a:r>
                      <a:endParaRPr lang="zh-CN" altLang="en-US" sz="1600" b="0" i="0" kern="1200" dirty="0">
                        <a:solidFill>
                          <a:schemeClr val="tx1">
                            <a:lumMod val="65000"/>
                            <a:lumOff val="35000"/>
                          </a:schemeClr>
                        </a:solidFill>
                        <a:effectLst/>
                        <a:latin typeface="微软雅黑" panose="020B0503020204020204" pitchFamily="34" charset="-122"/>
                        <a:ea typeface="微软雅黑" panose="020B0503020204020204" pitchFamily="34" charset="-122"/>
                        <a:cs typeface="+mn-cs"/>
                      </a:endParaRPr>
                    </a:p>
                  </a:txBody>
                  <a:tcPr/>
                </a:tc>
              </a:tr>
            </a:tbl>
          </a:graphicData>
        </a:graphic>
      </p:graphicFrame>
      <p:sp>
        <p:nvSpPr>
          <p:cNvPr id="21" name="TextBox 20"/>
          <p:cNvSpPr txBox="1"/>
          <p:nvPr/>
        </p:nvSpPr>
        <p:spPr>
          <a:xfrm>
            <a:off x="637091" y="5986732"/>
            <a:ext cx="10189060" cy="369332"/>
          </a:xfrm>
          <a:prstGeom prst="rect">
            <a:avLst/>
          </a:prstGeom>
          <a:noFill/>
        </p:spPr>
        <p:txBody>
          <a:bodyPr wrap="square" rtlCol="0">
            <a:spAutoFit/>
          </a:bodyPr>
          <a:lstStyle/>
          <a:p>
            <a:pPr algn="ctr"/>
            <a:r>
              <a:rPr lang="zh-CN" altLang="en-US" b="1" dirty="0" smtClean="0">
                <a:solidFill>
                  <a:schemeClr val="bg2">
                    <a:lumMod val="50000"/>
                  </a:schemeClr>
                </a:solidFill>
                <a:latin typeface="微软雅黑" panose="020B0503020204020204" pitchFamily="34" charset="-122"/>
                <a:ea typeface="微软雅黑" panose="020B0503020204020204" pitchFamily="34" charset="-122"/>
              </a:rPr>
              <a:t>应用场景：</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频繁切换状态： </a:t>
            </a:r>
            <a:r>
              <a:rPr lang="en-US" altLang="zh-CN" b="1" dirty="0" smtClean="0">
                <a:solidFill>
                  <a:schemeClr val="bg2">
                    <a:lumMod val="50000"/>
                  </a:schemeClr>
                </a:solidFill>
                <a:latin typeface="微软雅黑" panose="020B0503020204020204" pitchFamily="34" charset="-122"/>
                <a:ea typeface="微软雅黑" panose="020B0503020204020204" pitchFamily="34" charset="-122"/>
              </a:rPr>
              <a:t>v-show</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状态改变不太频繁</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b="1" dirty="0" smtClean="0">
                <a:solidFill>
                  <a:schemeClr val="bg2">
                    <a:lumMod val="50000"/>
                  </a:schemeClr>
                </a:solidFill>
                <a:latin typeface="微软雅黑" panose="020B0503020204020204" pitchFamily="34" charset="-122"/>
                <a:ea typeface="微软雅黑" panose="020B0503020204020204" pitchFamily="34" charset="-122"/>
              </a:rPr>
              <a:t>v-if</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558344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fade">
                                      <p:cBhvr>
                                        <p:cTn id="17" dur="500"/>
                                        <p:tgtEl>
                                          <p:spTgt spid="3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fade">
                                      <p:cBhvr>
                                        <p:cTn id="22" dur="500"/>
                                        <p:tgtEl>
                                          <p:spTgt spid="4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6"/>
                                        </p:tgtEl>
                                        <p:attrNameLst>
                                          <p:attrName>style.visibility</p:attrName>
                                        </p:attrNameLst>
                                      </p:cBhvr>
                                      <p:to>
                                        <p:strVal val="visible"/>
                                      </p:to>
                                    </p:set>
                                    <p:animEffect transition="in" filter="fade">
                                      <p:cBhvr>
                                        <p:cTn id="32" dur="500"/>
                                        <p:tgtEl>
                                          <p:spTgt spid="4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8"/>
                                        </p:tgtEl>
                                        <p:attrNameLst>
                                          <p:attrName>style.visibility</p:attrName>
                                        </p:attrNameLst>
                                      </p:cBhvr>
                                      <p:to>
                                        <p:strVal val="visible"/>
                                      </p:to>
                                    </p:set>
                                    <p:animEffect transition="in" filter="fade">
                                      <p:cBhvr>
                                        <p:cTn id="37" dur="500"/>
                                        <p:tgtEl>
                                          <p:spTgt spid="4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animBg="1"/>
      <p:bldP spid="38" grpId="0"/>
      <p:bldP spid="44" grpId="0" animBg="1"/>
      <p:bldP spid="46" grpId="0"/>
      <p:bldP spid="2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列表渲染</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665632" cy="253916"/>
          </a:xfrm>
          <a:prstGeom prst="rect">
            <a:avLst/>
          </a:prstGeom>
          <a:noFill/>
        </p:spPr>
        <p:txBody>
          <a:bodyPr wrap="square" rtlCol="0">
            <a:spAutoFit/>
          </a:bodyPr>
          <a:lstStyle/>
          <a:p>
            <a:r>
              <a:rPr lang="en-US" altLang="zh-CN" sz="1050" dirty="0" smtClean="0">
                <a:solidFill>
                  <a:schemeClr val="bg1">
                    <a:lumMod val="50000"/>
                  </a:schemeClr>
                </a:solidFill>
                <a:latin typeface="Microsoft YaHei UI" panose="020B0703020204020201" charset="-122"/>
                <a:ea typeface="Microsoft YaHei UI" panose="020B0703020204020201" charset="-122"/>
              </a:rPr>
              <a:t>12 / 24</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37091" y="816891"/>
            <a:ext cx="3377106"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v-for (item in items)</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3" name="TextBox 32"/>
          <p:cNvSpPr txBox="1"/>
          <p:nvPr/>
        </p:nvSpPr>
        <p:spPr>
          <a:xfrm>
            <a:off x="637092" y="1128500"/>
            <a:ext cx="3745128" cy="1754326"/>
          </a:xfrm>
          <a:prstGeom prst="rect">
            <a:avLst/>
          </a:prstGeom>
          <a:solidFill>
            <a:schemeClr val="accent6">
              <a:lumMod val="20000"/>
              <a:lumOff val="80000"/>
            </a:schemeClr>
          </a:solidFill>
        </p:spPr>
        <p:txBody>
          <a:bodyPr wrap="square" rtlCol="0" anchor="ctr">
            <a:spAutoFit/>
          </a:bodyPr>
          <a:lstStyle/>
          <a:p>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&lt;ul id="example-1"&gt;</a:t>
            </a:r>
          </a:p>
          <a:p>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&lt;</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li v-for</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=“(item, index)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in items"&gt;</a:t>
            </a:r>
          </a:p>
          <a:p>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item.message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 {{index}}</a:t>
            </a:r>
          </a:p>
          <a:p>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&lt;/</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li&gt;</a:t>
            </a:r>
          </a:p>
          <a:p>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&lt;/ul&gt;</a:t>
            </a:r>
            <a:endParaRPr lang="en-US" altLang="zh-CN" dirty="0">
              <a:solidFill>
                <a:schemeClr val="tx1">
                  <a:lumMod val="65000"/>
                  <a:lumOff val="35000"/>
                </a:schemeClr>
              </a:solidFill>
              <a:effectLst/>
              <a:latin typeface="微软雅黑" panose="020B0503020204020204" pitchFamily="34" charset="-122"/>
              <a:ea typeface="微软雅黑" panose="020B0503020204020204" pitchFamily="34" charset="-122"/>
            </a:endParaRPr>
          </a:p>
        </p:txBody>
      </p:sp>
      <p:sp>
        <p:nvSpPr>
          <p:cNvPr id="34" name="TextBox 33"/>
          <p:cNvSpPr txBox="1"/>
          <p:nvPr/>
        </p:nvSpPr>
        <p:spPr>
          <a:xfrm>
            <a:off x="645718" y="3046359"/>
            <a:ext cx="3745128" cy="2585323"/>
          </a:xfrm>
          <a:prstGeom prst="rect">
            <a:avLst/>
          </a:prstGeom>
          <a:solidFill>
            <a:schemeClr val="accent6">
              <a:lumMod val="20000"/>
              <a:lumOff val="80000"/>
            </a:schemeClr>
          </a:solidFill>
        </p:spPr>
        <p:txBody>
          <a:bodyPr wrap="square" rtlCol="0" anchor="ctr">
            <a:spAutoFit/>
          </a:bodyPr>
          <a:lstStyle/>
          <a:p>
            <a:r>
              <a:rPr lang="en-US" altLang="zh-CN" dirty="0" err="1">
                <a:solidFill>
                  <a:schemeClr val="tx1">
                    <a:lumMod val="65000"/>
                    <a:lumOff val="35000"/>
                  </a:schemeClr>
                </a:solidFill>
                <a:latin typeface="微软雅黑" panose="020B0503020204020204" pitchFamily="34" charset="-122"/>
                <a:ea typeface="微软雅黑" panose="020B0503020204020204" pitchFamily="34" charset="-122"/>
              </a:rPr>
              <a:t>var</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example1 = new Vue({</a:t>
            </a:r>
          </a:p>
          <a:p>
            <a:pPr lvl="1"/>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el: '#example-1',</a:t>
            </a:r>
          </a:p>
          <a:p>
            <a:pPr lvl="1"/>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data: {</a:t>
            </a:r>
          </a:p>
          <a:p>
            <a:pPr lvl="2"/>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items: [</a:t>
            </a:r>
          </a:p>
          <a:p>
            <a:pPr lvl="2"/>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message: 'Foo' },</a:t>
            </a:r>
          </a:p>
          <a:p>
            <a:pPr lvl="2"/>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message: 'Bar' }</a:t>
            </a:r>
          </a:p>
          <a:p>
            <a:pPr lvl="2"/>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a:t>
            </a:r>
          </a:p>
          <a:p>
            <a:pPr lvl="1"/>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a:t>
            </a:r>
          </a:p>
          <a:p>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dirty="0">
              <a:solidFill>
                <a:schemeClr val="tx1">
                  <a:lumMod val="65000"/>
                  <a:lumOff val="35000"/>
                </a:schemeClr>
              </a:solidFill>
              <a:effectLst/>
              <a:latin typeface="微软雅黑" panose="020B0503020204020204" pitchFamily="34" charset="-122"/>
              <a:ea typeface="微软雅黑" panose="020B0503020204020204" pitchFamily="34" charset="-122"/>
            </a:endParaRPr>
          </a:p>
        </p:txBody>
      </p:sp>
      <p:sp>
        <p:nvSpPr>
          <p:cNvPr id="35" name="TextBox 34"/>
          <p:cNvSpPr txBox="1"/>
          <p:nvPr/>
        </p:nvSpPr>
        <p:spPr>
          <a:xfrm>
            <a:off x="645718" y="5625069"/>
            <a:ext cx="3377106" cy="338554"/>
          </a:xfrm>
          <a:prstGeom prst="rect">
            <a:avLst/>
          </a:prstGeom>
          <a:noFill/>
        </p:spPr>
        <p:txBody>
          <a:bodyPr wrap="square" rtlCol="0">
            <a:spAutoFit/>
          </a:bodyPr>
          <a:lstStyle/>
          <a:p>
            <a:r>
              <a:rPr lang="en-US" altLang="zh-CN" sz="1600" dirty="0" smtClean="0">
                <a:solidFill>
                  <a:srgbClr val="FF0000"/>
                </a:solidFill>
                <a:latin typeface="微软雅黑" panose="020B0503020204020204" pitchFamily="34" charset="-122"/>
                <a:ea typeface="微软雅黑" panose="020B0503020204020204" pitchFamily="34" charset="-122"/>
              </a:rPr>
              <a:t>Result:</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36" name="TextBox 35"/>
          <p:cNvSpPr txBox="1"/>
          <p:nvPr/>
        </p:nvSpPr>
        <p:spPr>
          <a:xfrm>
            <a:off x="645718" y="5968295"/>
            <a:ext cx="3745128" cy="584775"/>
          </a:xfrm>
          <a:prstGeom prst="rect">
            <a:avLst/>
          </a:prstGeom>
          <a:solidFill>
            <a:schemeClr val="accent6">
              <a:lumMod val="20000"/>
              <a:lumOff val="80000"/>
            </a:schemeClr>
          </a:solidFill>
        </p:spPr>
        <p:txBody>
          <a:bodyPr wrap="square" rtlCol="0">
            <a:spAutoFit/>
          </a:bodyPr>
          <a:lstStyle/>
          <a:p>
            <a:pPr marL="285750" indent="-285750">
              <a:buFont typeface="Arial" panose="020B0604020202020204" pitchFamily="34" charset="0"/>
              <a:buChar char="•"/>
            </a:pP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Foo - 0</a:t>
            </a:r>
          </a:p>
          <a:p>
            <a:pPr marL="285750" indent="-285750">
              <a:buFont typeface="Arial" panose="020B0604020202020204" pitchFamily="34" charset="0"/>
              <a:buChar char="•"/>
            </a:pP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Bar - 1</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7" name="TextBox 36"/>
          <p:cNvSpPr txBox="1"/>
          <p:nvPr/>
        </p:nvSpPr>
        <p:spPr>
          <a:xfrm>
            <a:off x="5680668" y="826959"/>
            <a:ext cx="3377106"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v-for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对象迭代</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9" name="TextBox 38"/>
          <p:cNvSpPr txBox="1"/>
          <p:nvPr/>
        </p:nvSpPr>
        <p:spPr>
          <a:xfrm>
            <a:off x="5689295" y="1128500"/>
            <a:ext cx="4196576" cy="1200329"/>
          </a:xfrm>
          <a:prstGeom prst="rect">
            <a:avLst/>
          </a:prstGeom>
          <a:solidFill>
            <a:schemeClr val="accent6">
              <a:lumMod val="20000"/>
              <a:lumOff val="80000"/>
            </a:schemeClr>
          </a:solidFill>
        </p:spPr>
        <p:txBody>
          <a:bodyPr wrap="square" rtlCol="0" anchor="ctr">
            <a:spAutoFit/>
          </a:bodyPr>
          <a:lstStyle/>
          <a:p>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&lt;div v-for="(value, key, index) in object"&gt;</a:t>
            </a:r>
          </a:p>
          <a:p>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index }}. {{ key }} : {{ value }}</a:t>
            </a:r>
          </a:p>
          <a:p>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&lt;/div&gt;</a:t>
            </a:r>
          </a:p>
        </p:txBody>
      </p:sp>
      <p:sp>
        <p:nvSpPr>
          <p:cNvPr id="40" name="TextBox 39"/>
          <p:cNvSpPr txBox="1"/>
          <p:nvPr/>
        </p:nvSpPr>
        <p:spPr>
          <a:xfrm>
            <a:off x="5689295" y="2503860"/>
            <a:ext cx="4196576" cy="2862322"/>
          </a:xfrm>
          <a:prstGeom prst="rect">
            <a:avLst/>
          </a:prstGeom>
          <a:solidFill>
            <a:schemeClr val="accent6">
              <a:lumMod val="20000"/>
              <a:lumOff val="80000"/>
            </a:schemeClr>
          </a:solidFill>
        </p:spPr>
        <p:txBody>
          <a:bodyPr wrap="square" rtlCol="0" anchor="ctr">
            <a:spAutoFit/>
          </a:bodyPr>
          <a:lstStyle/>
          <a:p>
            <a:r>
              <a:rPr lang="en-US" altLang="zh-CN" dirty="0" err="1">
                <a:solidFill>
                  <a:schemeClr val="tx1">
                    <a:lumMod val="65000"/>
                    <a:lumOff val="35000"/>
                  </a:schemeClr>
                </a:solidFill>
                <a:latin typeface="微软雅黑" panose="020B0503020204020204" pitchFamily="34" charset="-122"/>
                <a:ea typeface="微软雅黑" panose="020B0503020204020204" pitchFamily="34" charset="-122"/>
              </a:rPr>
              <a:t>var</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example1 = new Vue({</a:t>
            </a:r>
          </a:p>
          <a:p>
            <a:pPr lvl="1"/>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el: '#example-1',</a:t>
            </a:r>
          </a:p>
          <a:p>
            <a:pPr lvl="1"/>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data: {</a:t>
            </a:r>
          </a:p>
          <a:p>
            <a:pPr lvl="1"/>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object</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a:t>
            </a:r>
          </a:p>
          <a:p>
            <a:pPr lvl="1"/>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dirty="0" err="1" smtClean="0">
                <a:solidFill>
                  <a:schemeClr val="tx1">
                    <a:lumMod val="65000"/>
                    <a:lumOff val="35000"/>
                  </a:schemeClr>
                </a:solidFill>
                <a:latin typeface="微软雅黑" panose="020B0503020204020204" pitchFamily="34" charset="-122"/>
                <a:ea typeface="微软雅黑" panose="020B0503020204020204" pitchFamily="34" charset="-122"/>
              </a:rPr>
              <a:t>firstName</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'John',</a:t>
            </a:r>
          </a:p>
          <a:p>
            <a:pPr lvl="1"/>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dirty="0" err="1" smtClean="0">
                <a:solidFill>
                  <a:schemeClr val="tx1">
                    <a:lumMod val="65000"/>
                    <a:lumOff val="35000"/>
                  </a:schemeClr>
                </a:solidFill>
                <a:latin typeface="微软雅黑" panose="020B0503020204020204" pitchFamily="34" charset="-122"/>
                <a:ea typeface="微软雅黑" panose="020B0503020204020204" pitchFamily="34" charset="-122"/>
              </a:rPr>
              <a:t>lastName</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'Doe</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a:t>
            </a:r>
          </a:p>
          <a:p>
            <a:pPr lvl="1"/>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age: 30</a:t>
            </a:r>
          </a:p>
          <a:p>
            <a:pPr lvl="1"/>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a:p>
            <a:pPr lvl="1"/>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dirty="0">
              <a:solidFill>
                <a:schemeClr val="tx1">
                  <a:lumMod val="65000"/>
                  <a:lumOff val="35000"/>
                </a:schemeClr>
              </a:solidFill>
              <a:effectLst/>
              <a:latin typeface="微软雅黑" panose="020B0503020204020204" pitchFamily="34" charset="-122"/>
              <a:ea typeface="微软雅黑" panose="020B0503020204020204" pitchFamily="34" charset="-122"/>
            </a:endParaRPr>
          </a:p>
        </p:txBody>
      </p:sp>
      <p:sp>
        <p:nvSpPr>
          <p:cNvPr id="41" name="TextBox 40"/>
          <p:cNvSpPr txBox="1"/>
          <p:nvPr/>
        </p:nvSpPr>
        <p:spPr>
          <a:xfrm>
            <a:off x="5689295" y="5366182"/>
            <a:ext cx="3377106" cy="338554"/>
          </a:xfrm>
          <a:prstGeom prst="rect">
            <a:avLst/>
          </a:prstGeom>
          <a:noFill/>
        </p:spPr>
        <p:txBody>
          <a:bodyPr wrap="square" rtlCol="0">
            <a:spAutoFit/>
          </a:bodyPr>
          <a:lstStyle/>
          <a:p>
            <a:r>
              <a:rPr lang="en-US" altLang="zh-CN" sz="1600" dirty="0" smtClean="0">
                <a:solidFill>
                  <a:srgbClr val="FF0000"/>
                </a:solidFill>
                <a:latin typeface="微软雅黑" panose="020B0503020204020204" pitchFamily="34" charset="-122"/>
                <a:ea typeface="微软雅黑" panose="020B0503020204020204" pitchFamily="34" charset="-122"/>
              </a:rPr>
              <a:t>Result:</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42" name="TextBox 41"/>
          <p:cNvSpPr txBox="1"/>
          <p:nvPr/>
        </p:nvSpPr>
        <p:spPr>
          <a:xfrm>
            <a:off x="5689295" y="5728596"/>
            <a:ext cx="4196576" cy="830997"/>
          </a:xfrm>
          <a:prstGeom prst="rect">
            <a:avLst/>
          </a:prstGeom>
          <a:solidFill>
            <a:schemeClr val="accent6">
              <a:lumMod val="20000"/>
              <a:lumOff val="80000"/>
            </a:schemeClr>
          </a:solidFill>
        </p:spPr>
        <p:txBody>
          <a:bodyPr wrap="square" rtlCol="0">
            <a:spAutoFit/>
          </a:bodyPr>
          <a:lstStyle/>
          <a:p>
            <a:pPr marL="285750" indent="-285750">
              <a:buFont typeface="Arial" panose="020B0604020202020204" pitchFamily="34" charset="0"/>
              <a:buChar char="•"/>
            </a:pP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0.firstName: John</a:t>
            </a:r>
          </a:p>
          <a:p>
            <a:pPr marL="285750" indent="-285750">
              <a:buFont typeface="Arial" panose="020B0604020202020204" pitchFamily="34" charset="0"/>
              <a:buChar char="•"/>
            </a:pP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1.lastName</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Doe</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2.age: 30</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020145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fade">
                                      <p:cBhvr>
                                        <p:cTn id="17" dur="500"/>
                                        <p:tgtEl>
                                          <p:spTgt spid="3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500"/>
                                        <p:tgtEl>
                                          <p:spTgt spid="3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500"/>
                                        <p:tgtEl>
                                          <p:spTgt spid="3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fade">
                                      <p:cBhvr>
                                        <p:cTn id="32" dur="500"/>
                                        <p:tgtEl>
                                          <p:spTgt spid="3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fade">
                                      <p:cBhvr>
                                        <p:cTn id="37" dur="500"/>
                                        <p:tgtEl>
                                          <p:spTgt spid="3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fade">
                                      <p:cBhvr>
                                        <p:cTn id="42" dur="500"/>
                                        <p:tgtEl>
                                          <p:spTgt spid="4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1"/>
                                        </p:tgtEl>
                                        <p:attrNameLst>
                                          <p:attrName>style.visibility</p:attrName>
                                        </p:attrNameLst>
                                      </p:cBhvr>
                                      <p:to>
                                        <p:strVal val="visible"/>
                                      </p:to>
                                    </p:set>
                                    <p:animEffect transition="in" filter="fade">
                                      <p:cBhvr>
                                        <p:cTn id="47" dur="500"/>
                                        <p:tgtEl>
                                          <p:spTgt spid="4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fade">
                                      <p:cBhvr>
                                        <p:cTn id="52"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animBg="1"/>
      <p:bldP spid="34" grpId="0" animBg="1"/>
      <p:bldP spid="35" grpId="0"/>
      <p:bldP spid="36" grpId="0" animBg="1"/>
      <p:bldP spid="37" grpId="0"/>
      <p:bldP spid="39" grpId="0" animBg="1"/>
      <p:bldP spid="40" grpId="0" animBg="1"/>
      <p:bldP spid="41" grpId="0"/>
      <p:bldP spid="4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事件处理器</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682885" cy="253916"/>
          </a:xfrm>
          <a:prstGeom prst="rect">
            <a:avLst/>
          </a:prstGeom>
          <a:noFill/>
        </p:spPr>
        <p:txBody>
          <a:bodyPr wrap="square" rtlCol="0">
            <a:spAutoFit/>
          </a:bodyPr>
          <a:lstStyle/>
          <a:p>
            <a:r>
              <a:rPr lang="en-US" altLang="zh-CN" sz="1050" dirty="0" smtClean="0">
                <a:solidFill>
                  <a:schemeClr val="bg1">
                    <a:lumMod val="50000"/>
                  </a:schemeClr>
                </a:solidFill>
                <a:latin typeface="Microsoft YaHei UI" panose="020B0703020204020201" charset="-122"/>
                <a:ea typeface="Microsoft YaHei UI" panose="020B0703020204020201" charset="-122"/>
              </a:rPr>
              <a:t>13 / 24</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90415" y="813888"/>
            <a:ext cx="2295890"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监听事件</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3" name="TextBox 32"/>
          <p:cNvSpPr txBox="1"/>
          <p:nvPr/>
        </p:nvSpPr>
        <p:spPr>
          <a:xfrm>
            <a:off x="637093" y="1275552"/>
            <a:ext cx="9649026" cy="1323439"/>
          </a:xfrm>
          <a:prstGeom prst="rect">
            <a:avLst/>
          </a:prstGeom>
          <a:solidFill>
            <a:schemeClr val="accent6">
              <a:lumMod val="20000"/>
              <a:lumOff val="80000"/>
            </a:schemeClr>
          </a:solidFill>
        </p:spPr>
        <p:txBody>
          <a:bodyPr wrap="square" rtlCol="0" anchor="ctr">
            <a:spAutoFit/>
          </a:bodyPr>
          <a:lstStyle/>
          <a:p>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&lt;div id="example-1"&gt;</a:t>
            </a:r>
          </a:p>
          <a:p>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	&lt;</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button </a:t>
            </a:r>
            <a:r>
              <a:rPr lang="en-US" altLang="zh-CN" sz="2000" dirty="0" err="1">
                <a:solidFill>
                  <a:schemeClr val="tx1">
                    <a:lumMod val="65000"/>
                    <a:lumOff val="35000"/>
                  </a:schemeClr>
                </a:solidFill>
                <a:latin typeface="微软雅黑" panose="020B0503020204020204" pitchFamily="34" charset="-122"/>
                <a:ea typeface="微软雅黑" panose="020B0503020204020204" pitchFamily="34" charset="-122"/>
              </a:rPr>
              <a:t>v-on:click</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="counter += 1"&gt;</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增加 </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1&lt;/button&gt;</a:t>
            </a:r>
          </a:p>
          <a:p>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	&lt;</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p&gt;</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这个按钮被点击了 </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 counter }} </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次。</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&lt;/p&gt;</a:t>
            </a:r>
          </a:p>
          <a:p>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&lt;/div&gt;</a:t>
            </a:r>
            <a:endParaRPr lang="en-US" altLang="zh-CN" sz="2000" dirty="0">
              <a:solidFill>
                <a:schemeClr val="tx1">
                  <a:lumMod val="65000"/>
                  <a:lumOff val="35000"/>
                </a:schemeClr>
              </a:solidFill>
              <a:effectLst/>
              <a:latin typeface="微软雅黑" panose="020B0503020204020204" pitchFamily="34" charset="-122"/>
              <a:ea typeface="微软雅黑" panose="020B0503020204020204" pitchFamily="34" charset="-122"/>
            </a:endParaRPr>
          </a:p>
        </p:txBody>
      </p:sp>
      <p:sp>
        <p:nvSpPr>
          <p:cNvPr id="38" name="TextBox 37"/>
          <p:cNvSpPr txBox="1"/>
          <p:nvPr/>
        </p:nvSpPr>
        <p:spPr>
          <a:xfrm>
            <a:off x="637093" y="2756735"/>
            <a:ext cx="2295890"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方法事件处理器</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4" name="TextBox 43"/>
          <p:cNvSpPr txBox="1"/>
          <p:nvPr/>
        </p:nvSpPr>
        <p:spPr>
          <a:xfrm>
            <a:off x="637093" y="3160473"/>
            <a:ext cx="9649026" cy="1015663"/>
          </a:xfrm>
          <a:prstGeom prst="rect">
            <a:avLst/>
          </a:prstGeom>
          <a:solidFill>
            <a:schemeClr val="accent6">
              <a:lumMod val="20000"/>
              <a:lumOff val="80000"/>
            </a:schemeClr>
          </a:solidFill>
        </p:spPr>
        <p:txBody>
          <a:bodyPr wrap="square" rtlCol="0" anchor="ctr">
            <a:spAutoFit/>
          </a:bodyPr>
          <a:lstStyle/>
          <a:p>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&lt;div id="example-1"&gt;</a:t>
            </a:r>
          </a:p>
          <a:p>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	&lt;</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button </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@click=“say(‘hi’)"&gt;</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增加 </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1&lt;/button</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&gt;</a:t>
            </a:r>
          </a:p>
          <a:p>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&lt;/</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div&gt;</a:t>
            </a:r>
            <a:endParaRPr lang="en-US" altLang="zh-CN" sz="2000" dirty="0">
              <a:solidFill>
                <a:schemeClr val="tx1">
                  <a:lumMod val="65000"/>
                  <a:lumOff val="35000"/>
                </a:schemeClr>
              </a:solidFill>
              <a:effectLst/>
              <a:latin typeface="微软雅黑" panose="020B0503020204020204" pitchFamily="34" charset="-122"/>
              <a:ea typeface="微软雅黑" panose="020B0503020204020204" pitchFamily="34" charset="-122"/>
            </a:endParaRPr>
          </a:p>
        </p:txBody>
      </p:sp>
      <p:sp>
        <p:nvSpPr>
          <p:cNvPr id="45" name="TextBox 44"/>
          <p:cNvSpPr txBox="1"/>
          <p:nvPr/>
        </p:nvSpPr>
        <p:spPr>
          <a:xfrm>
            <a:off x="637093" y="4379817"/>
            <a:ext cx="4076476" cy="2308324"/>
          </a:xfrm>
          <a:prstGeom prst="rect">
            <a:avLst/>
          </a:prstGeom>
          <a:solidFill>
            <a:schemeClr val="accent6">
              <a:lumMod val="20000"/>
              <a:lumOff val="80000"/>
            </a:schemeClr>
          </a:solidFill>
        </p:spPr>
        <p:txBody>
          <a:bodyPr wrap="square" rtlCol="0" anchor="ctr">
            <a:spAutoFit/>
          </a:bodyPr>
          <a:lstStyle/>
          <a:p>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new Vue({</a:t>
            </a:r>
          </a:p>
          <a:p>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el</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'#example-3',</a:t>
            </a:r>
          </a:p>
          <a:p>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dirty="0" smtClean="0">
                <a:solidFill>
                  <a:schemeClr val="bg2">
                    <a:lumMod val="50000"/>
                  </a:schemeClr>
                </a:solidFill>
                <a:latin typeface="微软雅黑" panose="020B0503020204020204" pitchFamily="34" charset="-122"/>
                <a:ea typeface="微软雅黑" panose="020B0503020204020204" pitchFamily="34" charset="-122"/>
              </a:rPr>
              <a:t>methods</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a:t>
            </a:r>
          </a:p>
          <a:p>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say</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function (message) {</a:t>
            </a:r>
          </a:p>
          <a:p>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alert(message</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a:t>
            </a:r>
          </a:p>
          <a:p>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dirty="0">
              <a:solidFill>
                <a:schemeClr val="tx1">
                  <a:lumMod val="65000"/>
                  <a:lumOff val="35000"/>
                </a:schemeClr>
              </a:solidFill>
              <a:effectLst/>
              <a:latin typeface="微软雅黑" panose="020B0503020204020204" pitchFamily="34" charset="-122"/>
              <a:ea typeface="微软雅黑" panose="020B0503020204020204" pitchFamily="34" charset="-122"/>
            </a:endParaRPr>
          </a:p>
        </p:txBody>
      </p:sp>
      <p:sp>
        <p:nvSpPr>
          <p:cNvPr id="46" name="TextBox 45"/>
          <p:cNvSpPr txBox="1"/>
          <p:nvPr/>
        </p:nvSpPr>
        <p:spPr>
          <a:xfrm>
            <a:off x="5119954" y="4379817"/>
            <a:ext cx="2295890"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事件修饰符</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7" name="TextBox 46"/>
          <p:cNvSpPr txBox="1"/>
          <p:nvPr/>
        </p:nvSpPr>
        <p:spPr>
          <a:xfrm>
            <a:off x="7990229" y="4383166"/>
            <a:ext cx="2295890" cy="338554"/>
          </a:xfrm>
          <a:prstGeom prst="rect">
            <a:avLst/>
          </a:prstGeom>
          <a:noFill/>
        </p:spPr>
        <p:txBody>
          <a:bodyPr wrap="square" rtlCol="0">
            <a:spAutoFit/>
          </a:bodyPr>
          <a:lstStyle/>
          <a:p>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键值修饰符</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8" name="TextBox 47"/>
          <p:cNvSpPr txBox="1"/>
          <p:nvPr/>
        </p:nvSpPr>
        <p:spPr>
          <a:xfrm>
            <a:off x="5119954" y="4793133"/>
            <a:ext cx="2295890" cy="1354217"/>
          </a:xfrm>
          <a:prstGeom prst="rect">
            <a:avLst/>
          </a:prstGeom>
          <a:noFill/>
        </p:spPr>
        <p:txBody>
          <a:bodyPr wrap="square" rtlCol="0">
            <a:spAutoFit/>
          </a:bodyPr>
          <a:lstStyle/>
          <a:p>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bg2">
                    <a:lumMod val="50000"/>
                  </a:schemeClr>
                </a:solidFill>
                <a:latin typeface="微软雅黑" panose="020B0503020204020204" pitchFamily="34" charset="-122"/>
                <a:ea typeface="微软雅黑" panose="020B0503020204020204" pitchFamily="34" charset="-122"/>
              </a:rPr>
              <a:t>stop</a:t>
            </a:r>
          </a:p>
          <a:p>
            <a:r>
              <a:rPr lang="en-US" altLang="zh-CN" sz="1600" dirty="0">
                <a:solidFill>
                  <a:schemeClr val="bg2">
                    <a:lumMod val="50000"/>
                  </a:schemeClr>
                </a:solidFill>
                <a:latin typeface="微软雅黑" panose="020B0503020204020204" pitchFamily="34" charset="-122"/>
                <a:ea typeface="微软雅黑" panose="020B0503020204020204" pitchFamily="34" charset="-122"/>
              </a:rPr>
              <a:t>.prevent</a:t>
            </a:r>
          </a:p>
          <a:p>
            <a:r>
              <a:rPr lang="en-US" altLang="zh-CN" sz="1600" dirty="0">
                <a:solidFill>
                  <a:schemeClr val="bg2">
                    <a:lumMod val="50000"/>
                  </a:schemeClr>
                </a:solidFill>
                <a:latin typeface="微软雅黑" panose="020B0503020204020204" pitchFamily="34" charset="-122"/>
                <a:ea typeface="微软雅黑" panose="020B0503020204020204" pitchFamily="34" charset="-122"/>
              </a:rPr>
              <a:t>.capture</a:t>
            </a:r>
          </a:p>
          <a:p>
            <a:r>
              <a:rPr lang="en-US" altLang="zh-CN" sz="1600" dirty="0">
                <a:solidFill>
                  <a:schemeClr val="bg2">
                    <a:lumMod val="50000"/>
                  </a:schemeClr>
                </a:solidFill>
                <a:latin typeface="微软雅黑" panose="020B0503020204020204" pitchFamily="34" charset="-122"/>
                <a:ea typeface="微软雅黑" panose="020B0503020204020204" pitchFamily="34" charset="-122"/>
              </a:rPr>
              <a:t>.self</a:t>
            </a:r>
          </a:p>
          <a:p>
            <a:r>
              <a:rPr lang="en-US" altLang="zh-CN" sz="1600" dirty="0">
                <a:solidFill>
                  <a:schemeClr val="bg2">
                    <a:lumMod val="50000"/>
                  </a:schemeClr>
                </a:solidFill>
                <a:latin typeface="微软雅黑" panose="020B0503020204020204" pitchFamily="34" charset="-122"/>
                <a:ea typeface="微软雅黑" panose="020B0503020204020204" pitchFamily="34" charset="-122"/>
              </a:rPr>
              <a:t>.once</a:t>
            </a:r>
          </a:p>
        </p:txBody>
      </p:sp>
      <p:sp>
        <p:nvSpPr>
          <p:cNvPr id="50" name="TextBox 49"/>
          <p:cNvSpPr txBox="1"/>
          <p:nvPr/>
        </p:nvSpPr>
        <p:spPr>
          <a:xfrm>
            <a:off x="8018908" y="4676158"/>
            <a:ext cx="1660596" cy="2031325"/>
          </a:xfrm>
          <a:prstGeom prst="rect">
            <a:avLst/>
          </a:prstGeom>
          <a:noFill/>
        </p:spPr>
        <p:txBody>
          <a:bodyPr wrap="square" rtlCol="0">
            <a:spAutoFit/>
          </a:bodyPr>
          <a:lstStyle/>
          <a:p>
            <a:r>
              <a:rPr lang="en-US" altLang="zh-CN" sz="1400" dirty="0">
                <a:solidFill>
                  <a:schemeClr val="bg2">
                    <a:lumMod val="50000"/>
                  </a:schemeClr>
                </a:solidFill>
                <a:latin typeface="微软雅黑" panose="020B0503020204020204" pitchFamily="34" charset="-122"/>
                <a:ea typeface="微软雅黑" panose="020B0503020204020204" pitchFamily="34" charset="-122"/>
              </a:rPr>
              <a:t>.enter</a:t>
            </a:r>
          </a:p>
          <a:p>
            <a:r>
              <a:rPr lang="en-US" altLang="zh-CN" sz="1400" dirty="0">
                <a:solidFill>
                  <a:schemeClr val="bg2">
                    <a:lumMod val="50000"/>
                  </a:schemeClr>
                </a:solidFill>
                <a:latin typeface="微软雅黑" panose="020B0503020204020204" pitchFamily="34" charset="-122"/>
                <a:ea typeface="微软雅黑" panose="020B0503020204020204" pitchFamily="34" charset="-122"/>
              </a:rPr>
              <a:t>.tab</a:t>
            </a:r>
          </a:p>
          <a:p>
            <a:r>
              <a:rPr lang="en-US" altLang="zh-CN" sz="1400" dirty="0">
                <a:solidFill>
                  <a:schemeClr val="bg2">
                    <a:lumMod val="50000"/>
                  </a:schemeClr>
                </a:solidFill>
                <a:latin typeface="微软雅黑" panose="020B0503020204020204" pitchFamily="34" charset="-122"/>
                <a:ea typeface="微软雅黑" panose="020B0503020204020204" pitchFamily="34" charset="-122"/>
              </a:rPr>
              <a:t>.delete </a:t>
            </a:r>
            <a:endParaRPr lang="en-US" altLang="zh-CN" sz="1400" dirty="0" smtClean="0">
              <a:solidFill>
                <a:schemeClr val="bg2">
                  <a:lumMod val="50000"/>
                </a:schemeClr>
              </a:solidFill>
              <a:latin typeface="微软雅黑" panose="020B0503020204020204" pitchFamily="34" charset="-122"/>
              <a:ea typeface="微软雅黑" panose="020B0503020204020204" pitchFamily="34" charset="-122"/>
            </a:endParaRPr>
          </a:p>
          <a:p>
            <a:r>
              <a:rPr lang="en-US" altLang="zh-CN" sz="14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esc</a:t>
            </a:r>
          </a:p>
          <a:p>
            <a:r>
              <a:rPr lang="en-US" altLang="zh-CN" sz="1400" dirty="0">
                <a:solidFill>
                  <a:schemeClr val="bg2">
                    <a:lumMod val="50000"/>
                  </a:schemeClr>
                </a:solidFill>
                <a:latin typeface="微软雅黑" panose="020B0503020204020204" pitchFamily="34" charset="-122"/>
                <a:ea typeface="微软雅黑" panose="020B0503020204020204" pitchFamily="34" charset="-122"/>
              </a:rPr>
              <a:t>.space</a:t>
            </a:r>
          </a:p>
          <a:p>
            <a:r>
              <a:rPr lang="en-US" altLang="zh-CN" sz="1400" dirty="0">
                <a:solidFill>
                  <a:schemeClr val="bg2">
                    <a:lumMod val="50000"/>
                  </a:schemeClr>
                </a:solidFill>
                <a:latin typeface="微软雅黑" panose="020B0503020204020204" pitchFamily="34" charset="-122"/>
                <a:ea typeface="微软雅黑" panose="020B0503020204020204" pitchFamily="34" charset="-122"/>
              </a:rPr>
              <a:t>.up</a:t>
            </a:r>
          </a:p>
          <a:p>
            <a:r>
              <a:rPr lang="en-US" altLang="zh-CN" sz="1400" dirty="0">
                <a:solidFill>
                  <a:schemeClr val="bg2">
                    <a:lumMod val="50000"/>
                  </a:schemeClr>
                </a:solidFill>
                <a:latin typeface="微软雅黑" panose="020B0503020204020204" pitchFamily="34" charset="-122"/>
                <a:ea typeface="微软雅黑" panose="020B0503020204020204" pitchFamily="34" charset="-122"/>
              </a:rPr>
              <a:t>.down</a:t>
            </a:r>
          </a:p>
          <a:p>
            <a:r>
              <a:rPr lang="en-US" altLang="zh-CN" sz="1400" dirty="0">
                <a:solidFill>
                  <a:schemeClr val="bg2">
                    <a:lumMod val="50000"/>
                  </a:schemeClr>
                </a:solidFill>
                <a:latin typeface="微软雅黑" panose="020B0503020204020204" pitchFamily="34" charset="-122"/>
                <a:ea typeface="微软雅黑" panose="020B0503020204020204" pitchFamily="34" charset="-122"/>
              </a:rPr>
              <a:t>.left</a:t>
            </a:r>
          </a:p>
          <a:p>
            <a:r>
              <a:rPr lang="en-US" altLang="zh-CN" sz="1400" dirty="0">
                <a:solidFill>
                  <a:schemeClr val="bg2">
                    <a:lumMod val="50000"/>
                  </a:schemeClr>
                </a:solidFill>
                <a:latin typeface="微软雅黑" panose="020B0503020204020204" pitchFamily="34" charset="-122"/>
                <a:ea typeface="微软雅黑" panose="020B0503020204020204" pitchFamily="34" charset="-122"/>
              </a:rPr>
              <a:t>.right</a:t>
            </a:r>
          </a:p>
        </p:txBody>
      </p:sp>
    </p:spTree>
    <p:extLst>
      <p:ext uri="{BB962C8B-B14F-4D97-AF65-F5344CB8AC3E}">
        <p14:creationId xmlns:p14="http://schemas.microsoft.com/office/powerpoint/2010/main" val="11514028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fade">
                                      <p:cBhvr>
                                        <p:cTn id="17" dur="500"/>
                                        <p:tgtEl>
                                          <p:spTgt spid="3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fade">
                                      <p:cBhvr>
                                        <p:cTn id="22" dur="500"/>
                                        <p:tgtEl>
                                          <p:spTgt spid="4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fade">
                                      <p:cBhvr>
                                        <p:cTn id="27" dur="500"/>
                                        <p:tgtEl>
                                          <p:spTgt spid="4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6"/>
                                        </p:tgtEl>
                                        <p:attrNameLst>
                                          <p:attrName>style.visibility</p:attrName>
                                        </p:attrNameLst>
                                      </p:cBhvr>
                                      <p:to>
                                        <p:strVal val="visible"/>
                                      </p:to>
                                    </p:set>
                                    <p:animEffect transition="in" filter="fade">
                                      <p:cBhvr>
                                        <p:cTn id="32" dur="500"/>
                                        <p:tgtEl>
                                          <p:spTgt spid="4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8"/>
                                        </p:tgtEl>
                                        <p:attrNameLst>
                                          <p:attrName>style.visibility</p:attrName>
                                        </p:attrNameLst>
                                      </p:cBhvr>
                                      <p:to>
                                        <p:strVal val="visible"/>
                                      </p:to>
                                    </p:set>
                                    <p:animEffect transition="in" filter="fade">
                                      <p:cBhvr>
                                        <p:cTn id="37" dur="500"/>
                                        <p:tgtEl>
                                          <p:spTgt spid="4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7"/>
                                        </p:tgtEl>
                                        <p:attrNameLst>
                                          <p:attrName>style.visibility</p:attrName>
                                        </p:attrNameLst>
                                      </p:cBhvr>
                                      <p:to>
                                        <p:strVal val="visible"/>
                                      </p:to>
                                    </p:set>
                                    <p:animEffect transition="in" filter="fade">
                                      <p:cBhvr>
                                        <p:cTn id="42" dur="500"/>
                                        <p:tgtEl>
                                          <p:spTgt spid="4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0"/>
                                        </p:tgtEl>
                                        <p:attrNameLst>
                                          <p:attrName>style.visibility</p:attrName>
                                        </p:attrNameLst>
                                      </p:cBhvr>
                                      <p:to>
                                        <p:strVal val="visible"/>
                                      </p:to>
                                    </p:set>
                                    <p:animEffect transition="in" filter="fade">
                                      <p:cBhvr>
                                        <p:cTn id="47"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animBg="1"/>
      <p:bldP spid="38" grpId="0"/>
      <p:bldP spid="44" grpId="0" animBg="1"/>
      <p:bldP spid="45" grpId="0" animBg="1"/>
      <p:bldP spid="46" grpId="0"/>
      <p:bldP spid="47" grpId="0"/>
      <p:bldP spid="48" grpId="0"/>
      <p:bldP spid="5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zh-CN" altLang="en-US" dirty="0">
                <a:solidFill>
                  <a:schemeClr val="bg1">
                    <a:lumMod val="50000"/>
                  </a:schemeClr>
                </a:solidFill>
                <a:latin typeface="微软雅黑" panose="020B0503020204020204" pitchFamily="34" charset="-122"/>
                <a:ea typeface="微软雅黑" panose="020B0503020204020204" pitchFamily="34" charset="-122"/>
              </a:rPr>
              <a:t>表</a:t>
            </a:r>
            <a:r>
              <a:rPr lang="zh-CN" altLang="en-US" dirty="0" smtClean="0">
                <a:solidFill>
                  <a:schemeClr val="bg1">
                    <a:lumMod val="50000"/>
                  </a:schemeClr>
                </a:solidFill>
                <a:latin typeface="微软雅黑" panose="020B0503020204020204" pitchFamily="34" charset="-122"/>
                <a:ea typeface="微软雅黑" panose="020B0503020204020204" pitchFamily="34" charset="-122"/>
              </a:rPr>
              <a:t>单控件绑定</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700138" cy="253916"/>
          </a:xfrm>
          <a:prstGeom prst="rect">
            <a:avLst/>
          </a:prstGeom>
          <a:noFill/>
        </p:spPr>
        <p:txBody>
          <a:bodyPr wrap="square" rtlCol="0">
            <a:spAutoFit/>
          </a:bodyPr>
          <a:lstStyle/>
          <a:p>
            <a:r>
              <a:rPr lang="en-US" altLang="zh-CN" sz="1050" dirty="0" smtClean="0">
                <a:solidFill>
                  <a:schemeClr val="bg1">
                    <a:lumMod val="50000"/>
                  </a:schemeClr>
                </a:solidFill>
                <a:latin typeface="Microsoft YaHei UI" panose="020B0703020204020201" charset="-122"/>
                <a:ea typeface="Microsoft YaHei UI" panose="020B0703020204020201" charset="-122"/>
              </a:rPr>
              <a:t>14 / 24</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79136" y="896388"/>
            <a:ext cx="2295890"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v-model</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4" name="TextBox 43"/>
          <p:cNvSpPr txBox="1"/>
          <p:nvPr/>
        </p:nvSpPr>
        <p:spPr>
          <a:xfrm>
            <a:off x="679136" y="2594641"/>
            <a:ext cx="9649026" cy="646331"/>
          </a:xfrm>
          <a:prstGeom prst="rect">
            <a:avLst/>
          </a:prstGeom>
          <a:solidFill>
            <a:schemeClr val="accent6">
              <a:lumMod val="20000"/>
              <a:lumOff val="80000"/>
            </a:schemeClr>
          </a:solidFill>
        </p:spPr>
        <p:txBody>
          <a:bodyPr wrap="square" rtlCol="0" anchor="ctr">
            <a:spAutoFit/>
          </a:bodyPr>
          <a:lstStyle/>
          <a:p>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&lt;input v-model="message" placeholder="edit me"&gt;</a:t>
            </a:r>
          </a:p>
          <a:p>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&lt;p&gt;Message is: {{ message }}&lt;/p&gt;</a:t>
            </a:r>
            <a:endParaRPr lang="en-US" altLang="zh-CN" dirty="0">
              <a:solidFill>
                <a:schemeClr val="tx1">
                  <a:lumMod val="65000"/>
                  <a:lumOff val="35000"/>
                </a:schemeClr>
              </a:solidFill>
              <a:effectLst/>
              <a:latin typeface="微软雅黑" panose="020B0503020204020204" pitchFamily="34" charset="-122"/>
              <a:ea typeface="微软雅黑" panose="020B0503020204020204" pitchFamily="34" charset="-122"/>
            </a:endParaRPr>
          </a:p>
        </p:txBody>
      </p:sp>
      <p:sp>
        <p:nvSpPr>
          <p:cNvPr id="34" name="TextBox 33"/>
          <p:cNvSpPr txBox="1"/>
          <p:nvPr/>
        </p:nvSpPr>
        <p:spPr>
          <a:xfrm>
            <a:off x="679136" y="1240563"/>
            <a:ext cx="9649026" cy="923330"/>
          </a:xfrm>
          <a:prstGeom prst="rect">
            <a:avLst/>
          </a:prstGeom>
          <a:noFill/>
          <a:ln>
            <a:solidFill>
              <a:srgbClr val="FF0000"/>
            </a:solidFill>
          </a:ln>
        </p:spPr>
        <p:txBody>
          <a:bodyPr wrap="square" rtlCol="0" anchor="ctr">
            <a:spAutoFit/>
          </a:bodyPr>
          <a:lstStyle/>
          <a:p>
            <a:r>
              <a:rPr lang="en-US" altLang="zh-CN" dirty="0" smtClean="0">
                <a:solidFill>
                  <a:schemeClr val="bg2">
                    <a:lumMod val="50000"/>
                  </a:schemeClr>
                </a:solidFill>
                <a:latin typeface="微软雅黑" panose="020B0503020204020204" pitchFamily="34" charset="-122"/>
                <a:ea typeface="微软雅黑" panose="020B0503020204020204" pitchFamily="34" charset="-122"/>
              </a:rPr>
              <a:t>v-model</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可以在表单控件元素上创建双向数据绑定。</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它会根据控件类型自动选取正确的方法来更新</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元素。</a:t>
            </a:r>
            <a:r>
              <a:rPr lang="en-US" altLang="zh-CN" dirty="0">
                <a:solidFill>
                  <a:schemeClr val="bg2">
                    <a:lumMod val="50000"/>
                  </a:schemeClr>
                </a:solidFill>
                <a:latin typeface="微软雅黑" panose="020B0503020204020204" pitchFamily="34" charset="-122"/>
                <a:ea typeface="微软雅黑" panose="020B0503020204020204" pitchFamily="34" charset="-122"/>
              </a:rPr>
              <a:t>v-model</a:t>
            </a:r>
            <a:r>
              <a:rPr lang="zh-CN" altLang="en-US" dirty="0">
                <a:solidFill>
                  <a:schemeClr val="bg2">
                    <a:lumMod val="50000"/>
                  </a:schemeClr>
                </a:solidFill>
                <a:latin typeface="微软雅黑" panose="020B0503020204020204" pitchFamily="34" charset="-122"/>
                <a:ea typeface="微软雅黑" panose="020B0503020204020204" pitchFamily="34" charset="-122"/>
              </a:rPr>
              <a:t>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会忽略所有表单元素的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value</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checked</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selected</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 特性的初始值。因为它会选择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Vue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实例数据来作为具体的值。你</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应该在</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组件的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data</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 选项中声明初始值。</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5" name="TextBox 34"/>
          <p:cNvSpPr txBox="1"/>
          <p:nvPr/>
        </p:nvSpPr>
        <p:spPr>
          <a:xfrm>
            <a:off x="679136" y="2286864"/>
            <a:ext cx="2295890" cy="307777"/>
          </a:xfrm>
          <a:prstGeom prst="rect">
            <a:avLst/>
          </a:prstGeom>
          <a:noFill/>
        </p:spPr>
        <p:txBody>
          <a:bodyPr wrap="square" rtlCol="0">
            <a:spAutoFit/>
          </a:bodyPr>
          <a:lstStyle/>
          <a:p>
            <a:r>
              <a:rPr lang="en-US" altLang="zh-CN" sz="14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文本</a:t>
            </a:r>
          </a:p>
        </p:txBody>
      </p:sp>
      <p:sp>
        <p:nvSpPr>
          <p:cNvPr id="36" name="TextBox 35"/>
          <p:cNvSpPr txBox="1"/>
          <p:nvPr/>
        </p:nvSpPr>
        <p:spPr>
          <a:xfrm>
            <a:off x="679136" y="3721837"/>
            <a:ext cx="9649026" cy="1200329"/>
          </a:xfrm>
          <a:prstGeom prst="rect">
            <a:avLst/>
          </a:prstGeom>
          <a:solidFill>
            <a:schemeClr val="accent6">
              <a:lumMod val="20000"/>
              <a:lumOff val="80000"/>
            </a:schemeClr>
          </a:solidFill>
        </p:spPr>
        <p:txBody>
          <a:bodyPr wrap="square" rtlCol="0" anchor="ctr">
            <a:spAutoFit/>
          </a:bodyPr>
          <a:lstStyle/>
          <a:p>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&lt;input type="checkbox" id="jack" value="Jack" v-model="</a:t>
            </a:r>
            <a:r>
              <a:rPr lang="en-US" altLang="zh-CN" dirty="0" err="1">
                <a:solidFill>
                  <a:schemeClr val="tx1">
                    <a:lumMod val="65000"/>
                    <a:lumOff val="35000"/>
                  </a:schemeClr>
                </a:solidFill>
                <a:latin typeface="微软雅黑" panose="020B0503020204020204" pitchFamily="34" charset="-122"/>
                <a:ea typeface="微软雅黑" panose="020B0503020204020204" pitchFamily="34" charset="-122"/>
              </a:rPr>
              <a:t>checkedNames</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"&gt;</a:t>
            </a:r>
          </a:p>
          <a:p>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&lt;label for="jack"&gt;Jack&lt;/label&gt;</a:t>
            </a:r>
          </a:p>
          <a:p>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&lt;input type="checkbox" id="john" value="John" v-model="</a:t>
            </a:r>
            <a:r>
              <a:rPr lang="en-US" altLang="zh-CN" dirty="0" err="1">
                <a:solidFill>
                  <a:schemeClr val="tx1">
                    <a:lumMod val="65000"/>
                    <a:lumOff val="35000"/>
                  </a:schemeClr>
                </a:solidFill>
                <a:latin typeface="微软雅黑" panose="020B0503020204020204" pitchFamily="34" charset="-122"/>
                <a:ea typeface="微软雅黑" panose="020B0503020204020204" pitchFamily="34" charset="-122"/>
              </a:rPr>
              <a:t>checkedNames</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"&gt;</a:t>
            </a:r>
          </a:p>
          <a:p>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&lt;label for="john"&gt;John&lt;/label&gt;</a:t>
            </a:r>
          </a:p>
        </p:txBody>
      </p:sp>
      <p:sp>
        <p:nvSpPr>
          <p:cNvPr id="37" name="TextBox 36"/>
          <p:cNvSpPr txBox="1"/>
          <p:nvPr/>
        </p:nvSpPr>
        <p:spPr>
          <a:xfrm>
            <a:off x="679136" y="3416924"/>
            <a:ext cx="2295890" cy="307777"/>
          </a:xfrm>
          <a:prstGeom prst="rect">
            <a:avLst/>
          </a:prstGeom>
          <a:noFill/>
        </p:spPr>
        <p:txBody>
          <a:bodyPr wrap="square" rtlCol="0">
            <a:spAutoFit/>
          </a:bodyPr>
          <a:lstStyle/>
          <a:p>
            <a:r>
              <a:rPr lang="en-US" altLang="zh-CN" sz="14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复选框</a:t>
            </a:r>
          </a:p>
        </p:txBody>
      </p:sp>
      <p:sp>
        <p:nvSpPr>
          <p:cNvPr id="39" name="TextBox 38"/>
          <p:cNvSpPr txBox="1"/>
          <p:nvPr/>
        </p:nvSpPr>
        <p:spPr>
          <a:xfrm>
            <a:off x="679135" y="5695705"/>
            <a:ext cx="6127107" cy="584775"/>
          </a:xfrm>
          <a:prstGeom prst="rect">
            <a:avLst/>
          </a:prstGeom>
          <a:solidFill>
            <a:schemeClr val="accent6">
              <a:lumMod val="20000"/>
              <a:lumOff val="80000"/>
            </a:schemeClr>
          </a:solidFill>
        </p:spPr>
        <p:txBody>
          <a:bodyPr wrap="square" rtlCol="0" anchor="ctr">
            <a:spAutoFit/>
          </a:bodyPr>
          <a:lstStyle/>
          <a:p>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&lt;input type="</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checkbox</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v-model="</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toggle</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rPr>
              <a:t>v-bind:true-value</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a</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rPr>
              <a:t>v-bind:false-value</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b</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&gt;</a:t>
            </a:r>
          </a:p>
        </p:txBody>
      </p:sp>
      <p:sp>
        <p:nvSpPr>
          <p:cNvPr id="40" name="TextBox 39"/>
          <p:cNvSpPr txBox="1"/>
          <p:nvPr/>
        </p:nvSpPr>
        <p:spPr>
          <a:xfrm>
            <a:off x="679136" y="5353954"/>
            <a:ext cx="2295890" cy="338554"/>
          </a:xfrm>
          <a:prstGeom prst="rect">
            <a:avLst/>
          </a:prstGeom>
          <a:noFill/>
        </p:spPr>
        <p:txBody>
          <a:bodyPr wrap="square" rtlCol="0">
            <a:spAutoFit/>
          </a:bodyPr>
          <a:lstStyle/>
          <a:p>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绑定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value</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1" name="TextBox 40"/>
          <p:cNvSpPr txBox="1"/>
          <p:nvPr/>
        </p:nvSpPr>
        <p:spPr>
          <a:xfrm>
            <a:off x="7625751" y="5467486"/>
            <a:ext cx="2660368" cy="1077218"/>
          </a:xfrm>
          <a:prstGeom prst="rect">
            <a:avLst/>
          </a:prstGeom>
          <a:solidFill>
            <a:schemeClr val="accent6">
              <a:lumMod val="20000"/>
              <a:lumOff val="80000"/>
            </a:schemeClr>
          </a:solidFill>
        </p:spPr>
        <p:txBody>
          <a:bodyPr wrap="square" rtlCol="0" anchor="ctr">
            <a:spAutoFit/>
          </a:bodyPr>
          <a:lstStyle/>
          <a:p>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当选中时</a:t>
            </a:r>
          </a:p>
          <a:p>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rPr>
              <a:t>vm.toggle</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 </a:t>
            </a:r>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rPr>
              <a:t>vm.a</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当没有选中时</a:t>
            </a:r>
          </a:p>
          <a:p>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rPr>
              <a:t>vm.toggle</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 </a:t>
            </a:r>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rPr>
              <a:t>vm.b</a:t>
            </a:r>
            <a:endPar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endParaRPr>
          </a:p>
        </p:txBody>
      </p:sp>
      <p:cxnSp>
        <p:nvCxnSpPr>
          <p:cNvPr id="43" name="直接箭头连接符 42"/>
          <p:cNvCxnSpPr/>
          <p:nvPr/>
        </p:nvCxnSpPr>
        <p:spPr>
          <a:xfrm>
            <a:off x="6823495" y="5988092"/>
            <a:ext cx="767750" cy="0"/>
          </a:xfrm>
          <a:prstGeom prst="straightConnector1">
            <a:avLst/>
          </a:prstGeom>
          <a:ln>
            <a:solidFill>
              <a:srgbClr val="FF0000"/>
            </a:solidFill>
            <a:headEnd type="arrow"/>
            <a:tailEnd type="arrow"/>
          </a:ln>
        </p:spPr>
        <p:style>
          <a:lnRef idx="2">
            <a:schemeClr val="accent2"/>
          </a:lnRef>
          <a:fillRef idx="0">
            <a:schemeClr val="accent2"/>
          </a:fillRef>
          <a:effectRef idx="1">
            <a:schemeClr val="accent2"/>
          </a:effectRef>
          <a:fontRef idx="minor">
            <a:schemeClr val="tx1"/>
          </a:fontRef>
        </p:style>
      </p:cxnSp>
      <p:sp>
        <p:nvSpPr>
          <p:cNvPr id="49" name="TextBox 48"/>
          <p:cNvSpPr txBox="1"/>
          <p:nvPr/>
        </p:nvSpPr>
        <p:spPr>
          <a:xfrm>
            <a:off x="6796352" y="5617089"/>
            <a:ext cx="829399" cy="338554"/>
          </a:xfrm>
          <a:prstGeom prst="rect">
            <a:avLst/>
          </a:prstGeom>
          <a:noFill/>
        </p:spPr>
        <p:txBody>
          <a:bodyPr wrap="square" rtlCol="0">
            <a:spAutoFit/>
          </a:bodyPr>
          <a:lstStyle/>
          <a:p>
            <a:r>
              <a:rPr lang="en-US" altLang="zh-CN" sz="1600" dirty="0" smtClean="0">
                <a:solidFill>
                  <a:srgbClr val="FF0000"/>
                </a:solidFill>
                <a:latin typeface="微软雅黑" panose="020B0503020204020204" pitchFamily="34" charset="-122"/>
                <a:ea typeface="微软雅黑" panose="020B0503020204020204" pitchFamily="34" charset="-122"/>
              </a:rPr>
              <a:t>Result:</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028693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500"/>
                                        <p:tgtEl>
                                          <p:spTgt spid="3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fade">
                                      <p:cBhvr>
                                        <p:cTn id="22" dur="500"/>
                                        <p:tgtEl>
                                          <p:spTgt spid="4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fade">
                                      <p:cBhvr>
                                        <p:cTn id="27" dur="500"/>
                                        <p:tgtEl>
                                          <p:spTgt spid="3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fade">
                                      <p:cBhvr>
                                        <p:cTn id="32" dur="500"/>
                                        <p:tgtEl>
                                          <p:spTgt spid="3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fade">
                                      <p:cBhvr>
                                        <p:cTn id="37" dur="500"/>
                                        <p:tgtEl>
                                          <p:spTgt spid="4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fade">
                                      <p:cBhvr>
                                        <p:cTn id="42" dur="500"/>
                                        <p:tgtEl>
                                          <p:spTgt spid="3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9"/>
                                        </p:tgtEl>
                                        <p:attrNameLst>
                                          <p:attrName>style.visibility</p:attrName>
                                        </p:attrNameLst>
                                      </p:cBhvr>
                                      <p:to>
                                        <p:strVal val="visible"/>
                                      </p:to>
                                    </p:set>
                                    <p:animEffect transition="in" filter="fade">
                                      <p:cBhvr>
                                        <p:cTn id="47" dur="500"/>
                                        <p:tgtEl>
                                          <p:spTgt spid="4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3"/>
                                        </p:tgtEl>
                                        <p:attrNameLst>
                                          <p:attrName>style.visibility</p:attrName>
                                        </p:attrNameLst>
                                      </p:cBhvr>
                                      <p:to>
                                        <p:strVal val="visible"/>
                                      </p:to>
                                    </p:set>
                                    <p:animEffect transition="in" filter="fade">
                                      <p:cBhvr>
                                        <p:cTn id="52" dur="500"/>
                                        <p:tgtEl>
                                          <p:spTgt spid="4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1"/>
                                        </p:tgtEl>
                                        <p:attrNameLst>
                                          <p:attrName>style.visibility</p:attrName>
                                        </p:attrNameLst>
                                      </p:cBhvr>
                                      <p:to>
                                        <p:strVal val="visible"/>
                                      </p:to>
                                    </p:set>
                                    <p:animEffect transition="in" filter="fade">
                                      <p:cBhvr>
                                        <p:cTn id="5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44" grpId="0" animBg="1"/>
      <p:bldP spid="34" grpId="0" animBg="1"/>
      <p:bldP spid="35" grpId="0"/>
      <p:bldP spid="36" grpId="0" animBg="1"/>
      <p:bldP spid="37" grpId="0"/>
      <p:bldP spid="39" grpId="0" animBg="1"/>
      <p:bldP spid="40" grpId="0"/>
      <p:bldP spid="41" grpId="0" animBg="1"/>
      <p:bldP spid="4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3" name="Picture 1" descr="C:\Users\yepanmeng\Desktop\component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7965" y="744148"/>
            <a:ext cx="5782826" cy="223745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C:\Users\yepanmeng\Desktop\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组件系统</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691511" cy="253916"/>
          </a:xfrm>
          <a:prstGeom prst="rect">
            <a:avLst/>
          </a:prstGeom>
          <a:noFill/>
        </p:spPr>
        <p:txBody>
          <a:bodyPr wrap="square" rtlCol="0">
            <a:spAutoFit/>
          </a:bodyPr>
          <a:lstStyle/>
          <a:p>
            <a:r>
              <a:rPr lang="en-US" altLang="zh-CN" sz="1050" dirty="0" smtClean="0">
                <a:solidFill>
                  <a:schemeClr val="bg1">
                    <a:lumMod val="50000"/>
                  </a:schemeClr>
                </a:solidFill>
                <a:latin typeface="Microsoft YaHei UI" panose="020B0703020204020201" charset="-122"/>
                <a:ea typeface="Microsoft YaHei UI" panose="020B0703020204020201" charset="-122"/>
              </a:rPr>
              <a:t>15 / 24</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597945" y="1022017"/>
            <a:ext cx="3581226" cy="1077218"/>
          </a:xfrm>
          <a:prstGeom prst="rect">
            <a:avLst/>
          </a:prstGeom>
          <a:solidFill>
            <a:schemeClr val="accent6">
              <a:lumMod val="20000"/>
              <a:lumOff val="80000"/>
            </a:schemeClr>
          </a:solidFill>
        </p:spPr>
        <p:txBody>
          <a:bodyPr wrap="square" rtlCol="0" anchor="ctr">
            <a:spAutoFit/>
          </a:bodyPr>
          <a:lstStyle/>
          <a:p>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&lt;div id="example"&gt;</a:t>
            </a:r>
          </a:p>
          <a:p>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&lt;my-component&gt;&lt;/my-component&gt;</a:t>
            </a:r>
          </a:p>
          <a:p>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&lt;/div&gt;</a:t>
            </a:r>
            <a:endPar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endParaRPr>
          </a:p>
        </p:txBody>
      </p:sp>
      <p:sp>
        <p:nvSpPr>
          <p:cNvPr id="45" name="TextBox 44"/>
          <p:cNvSpPr txBox="1"/>
          <p:nvPr/>
        </p:nvSpPr>
        <p:spPr>
          <a:xfrm>
            <a:off x="6597945" y="4792555"/>
            <a:ext cx="2295890" cy="338554"/>
          </a:xfrm>
          <a:prstGeom prst="rect">
            <a:avLst/>
          </a:prstGeom>
          <a:noFill/>
        </p:spPr>
        <p:txBody>
          <a:bodyPr wrap="square" rtlCol="0">
            <a:spAutoFit/>
          </a:bodyPr>
          <a:lstStyle/>
          <a:p>
            <a:r>
              <a:rPr lang="en-US" altLang="zh-CN" sz="1600" dirty="0" smtClean="0">
                <a:solidFill>
                  <a:srgbClr val="FF0000"/>
                </a:solidFill>
                <a:latin typeface="微软雅黑" panose="020B0503020204020204" pitchFamily="34" charset="-122"/>
                <a:ea typeface="微软雅黑" panose="020B0503020204020204" pitchFamily="34" charset="-122"/>
              </a:rPr>
              <a:t>Result</a:t>
            </a:r>
            <a:r>
              <a:rPr lang="zh-CN" altLang="en-US" sz="1600" dirty="0" smtClean="0">
                <a:solidFill>
                  <a:srgbClr val="FF0000"/>
                </a:solidFill>
                <a:latin typeface="微软雅黑" panose="020B0503020204020204" pitchFamily="34" charset="-122"/>
                <a:ea typeface="微软雅黑" panose="020B0503020204020204" pitchFamily="34" charset="-122"/>
              </a:rPr>
              <a:t>：</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6597945" y="2303076"/>
            <a:ext cx="4204375" cy="2308324"/>
          </a:xfrm>
          <a:prstGeom prst="rect">
            <a:avLst/>
          </a:prstGeom>
          <a:solidFill>
            <a:schemeClr val="accent6">
              <a:lumMod val="20000"/>
              <a:lumOff val="80000"/>
            </a:schemeClr>
          </a:solidFill>
        </p:spPr>
        <p:txBody>
          <a:bodyPr wrap="square" rtlCol="0" anchor="ctr">
            <a:spAutoFit/>
          </a:bodyPr>
          <a:lstStyle/>
          <a:p>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注册</a:t>
            </a:r>
          </a:p>
          <a:p>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rPr>
              <a:t>Vue.component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('my-component', {</a:t>
            </a:r>
          </a:p>
          <a:p>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template</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'&lt;div&gt;A custom component!&lt;/div&gt;'</a:t>
            </a:r>
          </a:p>
          <a:p>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p>
          <a:p>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创建根实例</a:t>
            </a:r>
          </a:p>
          <a:p>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new Vue({</a:t>
            </a:r>
          </a:p>
          <a:p>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el</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'#example'</a:t>
            </a:r>
          </a:p>
          <a:p>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endParaRPr>
          </a:p>
        </p:txBody>
      </p:sp>
      <p:sp>
        <p:nvSpPr>
          <p:cNvPr id="47" name="TextBox 46"/>
          <p:cNvSpPr txBox="1"/>
          <p:nvPr/>
        </p:nvSpPr>
        <p:spPr>
          <a:xfrm>
            <a:off x="6597944" y="5144909"/>
            <a:ext cx="4204375" cy="830997"/>
          </a:xfrm>
          <a:prstGeom prst="rect">
            <a:avLst/>
          </a:prstGeom>
          <a:solidFill>
            <a:schemeClr val="accent6">
              <a:lumMod val="20000"/>
              <a:lumOff val="80000"/>
            </a:schemeClr>
          </a:solidFill>
        </p:spPr>
        <p:txBody>
          <a:bodyPr wrap="square" rtlCol="0" anchor="ctr">
            <a:spAutoFit/>
          </a:bodyPr>
          <a:lstStyle/>
          <a:p>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&lt;div id="example"&gt;</a:t>
            </a:r>
          </a:p>
          <a:p>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&lt;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div&gt;A custom component!&lt;/div&gt;</a:t>
            </a:r>
          </a:p>
          <a:p>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&lt;/div&gt;</a:t>
            </a:r>
            <a:endPar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endParaRPr>
          </a:p>
        </p:txBody>
      </p:sp>
      <p:sp>
        <p:nvSpPr>
          <p:cNvPr id="48" name="TextBox 47"/>
          <p:cNvSpPr txBox="1"/>
          <p:nvPr/>
        </p:nvSpPr>
        <p:spPr>
          <a:xfrm>
            <a:off x="711853" y="2805939"/>
            <a:ext cx="5128230" cy="1938992"/>
          </a:xfrm>
          <a:prstGeom prst="rect">
            <a:avLst/>
          </a:prstGeom>
          <a:noFill/>
        </p:spPr>
        <p:txBody>
          <a:bodyPr wrap="square" rtlCol="0">
            <a:spAutoFit/>
          </a:bodyPr>
          <a:lstStyle/>
          <a:p>
            <a:pPr>
              <a:lnSpc>
                <a:spcPct val="150000"/>
              </a:lnSpc>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组件 </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a:solidFill>
                  <a:schemeClr val="bg2">
                    <a:lumMod val="50000"/>
                  </a:schemeClr>
                </a:solidFill>
                <a:latin typeface="微软雅黑" panose="020B0503020204020204" pitchFamily="34" charset="-122"/>
                <a:ea typeface="微软雅黑" panose="020B0503020204020204" pitchFamily="34" charset="-122"/>
              </a:rPr>
              <a:t>Component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是 </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Vue.js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最强大的功能之一。组件可以扩展 </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HTML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元素，封装可重用的代码。在较高层面上，组件是自定义元素，</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Vue.js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的编译器为它添加特殊功能。在有些情况下，组件也可以是原生 </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HTML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元素的形式，以 </a:t>
            </a:r>
            <a:r>
              <a:rPr lang="en-US" altLang="zh-CN" sz="1600" dirty="0">
                <a:solidFill>
                  <a:schemeClr val="bg2">
                    <a:lumMod val="50000"/>
                  </a:schemeClr>
                </a:solidFill>
                <a:latin typeface="微软雅黑" panose="020B0503020204020204" pitchFamily="34" charset="-122"/>
                <a:ea typeface="微软雅黑" panose="020B0503020204020204" pitchFamily="34" charset="-122"/>
              </a:rPr>
              <a:t>is</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 特性扩展。</a:t>
            </a:r>
          </a:p>
        </p:txBody>
      </p:sp>
      <p:grpSp>
        <p:nvGrpSpPr>
          <p:cNvPr id="49" name="组合 48"/>
          <p:cNvGrpSpPr/>
          <p:nvPr/>
        </p:nvGrpSpPr>
        <p:grpSpPr>
          <a:xfrm>
            <a:off x="542597" y="5328704"/>
            <a:ext cx="9256527" cy="436598"/>
            <a:chOff x="753847" y="3259943"/>
            <a:chExt cx="9256527" cy="436598"/>
          </a:xfrm>
        </p:grpSpPr>
        <p:sp>
          <p:nvSpPr>
            <p:cNvPr id="50" name="TextBox 49"/>
            <p:cNvSpPr txBox="1"/>
            <p:nvPr/>
          </p:nvSpPr>
          <p:spPr>
            <a:xfrm>
              <a:off x="1080771" y="3304061"/>
              <a:ext cx="8929603" cy="369332"/>
            </a:xfrm>
            <a:prstGeom prst="rect">
              <a:avLst/>
            </a:prstGeom>
            <a:noFill/>
          </p:spPr>
          <p:txBody>
            <a:bodyPr wrap="square" rtlCol="0">
              <a:spAutoFit/>
            </a:bodyPr>
            <a:lstStyle/>
            <a:p>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rPr>
                <a:t>思考</a:t>
              </a:r>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所有</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的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Vue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组件实质上就是被扩展的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Vue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实例</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51" name="Picture 2" descr="C:\Users\yepanmeng\Desktop\logo.png"/>
            <p:cNvPicPr>
              <a:picLocks noChangeAspect="1" noChangeArrowheads="1"/>
            </p:cNvPicPr>
            <p:nvPr/>
          </p:nvPicPr>
          <p:blipFill>
            <a:blip r:embed="rId6" cstate="print">
              <a:duotone>
                <a:schemeClr val="accent2">
                  <a:shade val="45000"/>
                  <a:satMod val="135000"/>
                </a:schemeClr>
                <a:prstClr val="white"/>
              </a:duotone>
              <a:extLst>
                <a:ext uri="{BEBA8EAE-BF5A-486C-A8C5-ECC9F3942E4B}">
                  <a14:imgProps xmlns:a14="http://schemas.microsoft.com/office/drawing/2010/main">
                    <a14:imgLayer r:embed="rId7">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53847" y="3259943"/>
              <a:ext cx="436598" cy="436598"/>
            </a:xfrm>
            <a:prstGeom prst="rect">
              <a:avLst/>
            </a:prstGeom>
            <a:noFill/>
            <a:extLst>
              <a:ext uri="{909E8E84-426E-40DD-AFC4-6F175D3DCCD1}">
                <a14:hiddenFill xmlns:a14="http://schemas.microsoft.com/office/drawing/2010/main">
                  <a:solidFill>
                    <a:srgbClr val="FFFFFF"/>
                  </a:solidFill>
                </a14:hiddenFill>
              </a:ext>
            </a:extLst>
          </p:spPr>
        </p:pic>
        <p:cxnSp>
          <p:nvCxnSpPr>
            <p:cNvPr id="52" name="直接连接符 51"/>
            <p:cNvCxnSpPr/>
            <p:nvPr/>
          </p:nvCxnSpPr>
          <p:spPr>
            <a:xfrm>
              <a:off x="972146" y="3662037"/>
              <a:ext cx="718631" cy="0"/>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101264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3"/>
                                        </p:tgtEl>
                                        <p:attrNameLst>
                                          <p:attrName>style.visibility</p:attrName>
                                        </p:attrNameLst>
                                      </p:cBhvr>
                                      <p:to>
                                        <p:strVal val="visible"/>
                                      </p:to>
                                    </p:set>
                                    <p:animEffect transition="in" filter="fade">
                                      <p:cBhvr>
                                        <p:cTn id="7" dur="500"/>
                                        <p:tgtEl>
                                          <p:spTgt spid="307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fade">
                                      <p:cBhvr>
                                        <p:cTn id="12" dur="500"/>
                                        <p:tgtEl>
                                          <p:spTgt spid="4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500"/>
                                        <p:tgtEl>
                                          <p:spTgt spid="4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fade">
                                      <p:cBhvr>
                                        <p:cTn id="22" dur="500"/>
                                        <p:tgtEl>
                                          <p:spTgt spid="4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fade">
                                      <p:cBhvr>
                                        <p:cTn id="27" dur="500"/>
                                        <p:tgtEl>
                                          <p:spTgt spid="4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fade">
                                      <p:cBhvr>
                                        <p:cTn id="32" dur="500"/>
                                        <p:tgtEl>
                                          <p:spTgt spid="4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9"/>
                                        </p:tgtEl>
                                        <p:attrNameLst>
                                          <p:attrName>style.visibility</p:attrName>
                                        </p:attrNameLst>
                                      </p:cBhvr>
                                      <p:to>
                                        <p:strVal val="visible"/>
                                      </p:to>
                                    </p:set>
                                    <p:animEffect transition="in" filter="fade">
                                      <p:cBhvr>
                                        <p:cTn id="3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p:bldP spid="46" grpId="0" animBg="1"/>
      <p:bldP spid="47" grpId="0" animBg="1"/>
      <p:bldP spid="4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en-US" altLang="zh-CN" dirty="0" smtClean="0">
                <a:solidFill>
                  <a:schemeClr val="bg1">
                    <a:lumMod val="50000"/>
                  </a:schemeClr>
                </a:solidFill>
                <a:latin typeface="微软雅黑" panose="020B0503020204020204" pitchFamily="34" charset="-122"/>
                <a:ea typeface="微软雅黑" panose="020B0503020204020204" pitchFamily="34" charset="-122"/>
              </a:rPr>
              <a:t>Vue </a:t>
            </a:r>
            <a:r>
              <a:rPr lang="zh-CN" altLang="en-US" dirty="0" smtClean="0">
                <a:solidFill>
                  <a:schemeClr val="bg1">
                    <a:lumMod val="50000"/>
                  </a:schemeClr>
                </a:solidFill>
                <a:latin typeface="微软雅黑" panose="020B0503020204020204" pitchFamily="34" charset="-122"/>
                <a:ea typeface="微软雅黑" panose="020B0503020204020204" pitchFamily="34" charset="-122"/>
              </a:rPr>
              <a:t>全家桶 </a:t>
            </a:r>
            <a:r>
              <a:rPr lang="en-US" altLang="zh-CN" dirty="0" smtClean="0">
                <a:solidFill>
                  <a:schemeClr val="bg1">
                    <a:lumMod val="50000"/>
                  </a:schemeClr>
                </a:solidFill>
                <a:latin typeface="微软雅黑" panose="020B0503020204020204" pitchFamily="34" charset="-122"/>
                <a:ea typeface="微软雅黑" panose="020B0503020204020204" pitchFamily="34" charset="-122"/>
              </a:rPr>
              <a:t>· Vue-router</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691511" cy="253916"/>
          </a:xfrm>
          <a:prstGeom prst="rect">
            <a:avLst/>
          </a:prstGeom>
          <a:noFill/>
        </p:spPr>
        <p:txBody>
          <a:bodyPr wrap="square" rtlCol="0">
            <a:spAutoFit/>
          </a:bodyPr>
          <a:lstStyle/>
          <a:p>
            <a:r>
              <a:rPr lang="en-US" altLang="zh-CN" sz="1050" dirty="0" smtClean="0">
                <a:solidFill>
                  <a:schemeClr val="bg1">
                    <a:lumMod val="50000"/>
                  </a:schemeClr>
                </a:solidFill>
                <a:latin typeface="Microsoft YaHei UI" panose="020B0703020204020201" charset="-122"/>
                <a:ea typeface="Microsoft YaHei UI" panose="020B0703020204020201" charset="-122"/>
              </a:rPr>
              <a:t>16 / 24</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1194030" y="1558850"/>
            <a:ext cx="4443211" cy="369332"/>
          </a:xfrm>
          <a:prstGeom prst="rect">
            <a:avLst/>
          </a:prstGeom>
        </p:spPr>
        <p:txBody>
          <a:bodyPr wrap="square">
            <a:spAutoFit/>
          </a:bodyPr>
          <a:lstStyle/>
          <a:p>
            <a:pPr algn="ctr"/>
            <a:r>
              <a:rPr lang="zh-CN" altLang="en-US" dirty="0" smtClean="0">
                <a:solidFill>
                  <a:schemeClr val="bg2">
                    <a:lumMod val="50000"/>
                  </a:schemeClr>
                </a:solidFill>
                <a:latin typeface="微软雅黑" panose="020B0503020204020204" pitchFamily="34" charset="-122"/>
                <a:ea typeface="微软雅黑" panose="020B0503020204020204" pitchFamily="34" charset="-122"/>
              </a:rPr>
              <a:t>组件系统</a:t>
            </a:r>
            <a:endParaRPr lang="en-US" altLang="zh-CN" dirty="0" smtClean="0">
              <a:solidFill>
                <a:schemeClr val="bg2">
                  <a:lumMod val="50000"/>
                </a:schemeClr>
              </a:solidFill>
              <a:latin typeface="微软雅黑" panose="020B0503020204020204" pitchFamily="34" charset="-122"/>
              <a:ea typeface="微软雅黑" panose="020B0503020204020204" pitchFamily="34" charset="-122"/>
            </a:endParaRPr>
          </a:p>
        </p:txBody>
      </p:sp>
      <p:sp>
        <p:nvSpPr>
          <p:cNvPr id="3" name="矩形 2"/>
          <p:cNvSpPr/>
          <p:nvPr/>
        </p:nvSpPr>
        <p:spPr>
          <a:xfrm>
            <a:off x="409201" y="2473314"/>
            <a:ext cx="1569660" cy="646331"/>
          </a:xfrm>
          <a:prstGeom prst="rect">
            <a:avLst/>
          </a:prstGeom>
        </p:spPr>
        <p:txBody>
          <a:bodyPr wrap="none">
            <a:spAutoFit/>
          </a:bodyPr>
          <a:lstStyle/>
          <a:p>
            <a:pPr algn="ct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组件</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dirty="0" smtClean="0">
                <a:solidFill>
                  <a:schemeClr val="bg2">
                    <a:lumMod val="50000"/>
                  </a:schemeClr>
                </a:solidFill>
                <a:latin typeface="微软雅黑" panose="020B0503020204020204" pitchFamily="34" charset="-122"/>
                <a:ea typeface="微软雅黑" panose="020B0503020204020204" pitchFamily="34" charset="-122"/>
              </a:rPr>
              <a:t>components</a:t>
            </a:r>
            <a:endParaRPr lang="zh-CN" altLang="en-US" dirty="0">
              <a:solidFill>
                <a:schemeClr val="bg2">
                  <a:lumMod val="50000"/>
                </a:schemeClr>
              </a:solidFill>
            </a:endParaRPr>
          </a:p>
        </p:txBody>
      </p:sp>
      <p:sp>
        <p:nvSpPr>
          <p:cNvPr id="21" name="矩形 20"/>
          <p:cNvSpPr/>
          <p:nvPr/>
        </p:nvSpPr>
        <p:spPr>
          <a:xfrm>
            <a:off x="752436" y="3877841"/>
            <a:ext cx="883190" cy="646331"/>
          </a:xfrm>
          <a:prstGeom prst="rect">
            <a:avLst/>
          </a:prstGeom>
        </p:spPr>
        <p:txBody>
          <a:bodyPr wrap="none">
            <a:spAutoFit/>
          </a:bodyPr>
          <a:lstStyle/>
          <a:p>
            <a:pPr algn="ct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路由</a:t>
            </a:r>
            <a:endPar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dirty="0" smtClean="0">
                <a:solidFill>
                  <a:schemeClr val="bg2">
                    <a:lumMod val="50000"/>
                  </a:schemeClr>
                </a:solidFill>
                <a:latin typeface="微软雅黑" panose="020B0503020204020204" pitchFamily="34" charset="-122"/>
                <a:ea typeface="微软雅黑" panose="020B0503020204020204" pitchFamily="34" charset="-122"/>
              </a:rPr>
              <a:t>routes</a:t>
            </a:r>
            <a:endParaRPr lang="zh-CN" altLang="en-US" dirty="0">
              <a:solidFill>
                <a:schemeClr val="bg2">
                  <a:lumMod val="50000"/>
                </a:schemeClr>
              </a:solidFill>
            </a:endParaRPr>
          </a:p>
        </p:txBody>
      </p:sp>
      <p:sp>
        <p:nvSpPr>
          <p:cNvPr id="22" name="矩形 21"/>
          <p:cNvSpPr/>
          <p:nvPr/>
        </p:nvSpPr>
        <p:spPr>
          <a:xfrm>
            <a:off x="1194031" y="5405429"/>
            <a:ext cx="4443211" cy="369332"/>
          </a:xfrm>
          <a:prstGeom prst="rect">
            <a:avLst/>
          </a:prstGeom>
          <a:solidFill>
            <a:schemeClr val="accent3">
              <a:lumMod val="20000"/>
              <a:lumOff val="80000"/>
            </a:schemeClr>
          </a:solidFill>
        </p:spPr>
        <p:txBody>
          <a:bodyPr wrap="square">
            <a:spAutoFit/>
          </a:bodyPr>
          <a:lstStyle/>
          <a:p>
            <a:pPr algn="ct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渲染</a:t>
            </a:r>
            <a:endParaRPr lang="zh-CN" altLang="en-US" dirty="0"/>
          </a:p>
        </p:txBody>
      </p:sp>
      <p:sp>
        <p:nvSpPr>
          <p:cNvPr id="32" name="矩形 31"/>
          <p:cNvSpPr/>
          <p:nvPr/>
        </p:nvSpPr>
        <p:spPr>
          <a:xfrm>
            <a:off x="2637274" y="2473314"/>
            <a:ext cx="1569660" cy="646331"/>
          </a:xfrm>
          <a:prstGeom prst="rect">
            <a:avLst/>
          </a:prstGeom>
        </p:spPr>
        <p:txBody>
          <a:bodyPr wrap="none">
            <a:spAutoFit/>
          </a:bodyPr>
          <a:lstStyle/>
          <a:p>
            <a:pPr algn="ct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组件</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dirty="0" smtClean="0">
                <a:solidFill>
                  <a:schemeClr val="bg2">
                    <a:lumMod val="50000"/>
                  </a:schemeClr>
                </a:solidFill>
                <a:latin typeface="微软雅黑" panose="020B0503020204020204" pitchFamily="34" charset="-122"/>
                <a:ea typeface="微软雅黑" panose="020B0503020204020204" pitchFamily="34" charset="-122"/>
              </a:rPr>
              <a:t>components</a:t>
            </a:r>
            <a:endParaRPr lang="zh-CN" altLang="en-US" dirty="0">
              <a:solidFill>
                <a:schemeClr val="bg2">
                  <a:lumMod val="50000"/>
                </a:schemeClr>
              </a:solidFill>
            </a:endParaRPr>
          </a:p>
        </p:txBody>
      </p:sp>
      <p:sp>
        <p:nvSpPr>
          <p:cNvPr id="33" name="矩形 32"/>
          <p:cNvSpPr/>
          <p:nvPr/>
        </p:nvSpPr>
        <p:spPr>
          <a:xfrm>
            <a:off x="4852412" y="2482180"/>
            <a:ext cx="1569660" cy="646331"/>
          </a:xfrm>
          <a:prstGeom prst="rect">
            <a:avLst/>
          </a:prstGeom>
        </p:spPr>
        <p:txBody>
          <a:bodyPr wrap="none">
            <a:spAutoFit/>
          </a:bodyPr>
          <a:lstStyle/>
          <a:p>
            <a:pPr algn="ct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组件</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dirty="0" smtClean="0">
                <a:solidFill>
                  <a:schemeClr val="bg2">
                    <a:lumMod val="50000"/>
                  </a:schemeClr>
                </a:solidFill>
                <a:latin typeface="微软雅黑" panose="020B0503020204020204" pitchFamily="34" charset="-122"/>
                <a:ea typeface="微软雅黑" panose="020B0503020204020204" pitchFamily="34" charset="-122"/>
              </a:rPr>
              <a:t>components</a:t>
            </a:r>
            <a:endParaRPr lang="zh-CN" altLang="en-US" dirty="0">
              <a:solidFill>
                <a:schemeClr val="bg2">
                  <a:lumMod val="50000"/>
                </a:schemeClr>
              </a:solidFill>
            </a:endParaRPr>
          </a:p>
        </p:txBody>
      </p:sp>
      <p:sp>
        <p:nvSpPr>
          <p:cNvPr id="35" name="矩形 34"/>
          <p:cNvSpPr/>
          <p:nvPr/>
        </p:nvSpPr>
        <p:spPr>
          <a:xfrm>
            <a:off x="2980509" y="3877602"/>
            <a:ext cx="883190" cy="646331"/>
          </a:xfrm>
          <a:prstGeom prst="rect">
            <a:avLst/>
          </a:prstGeom>
        </p:spPr>
        <p:txBody>
          <a:bodyPr wrap="none">
            <a:spAutoFit/>
          </a:bodyPr>
          <a:lstStyle/>
          <a:p>
            <a:pPr algn="ct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路由</a:t>
            </a:r>
            <a:endPar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dirty="0" smtClean="0">
                <a:solidFill>
                  <a:schemeClr val="bg2">
                    <a:lumMod val="50000"/>
                  </a:schemeClr>
                </a:solidFill>
                <a:latin typeface="微软雅黑" panose="020B0503020204020204" pitchFamily="34" charset="-122"/>
                <a:ea typeface="微软雅黑" panose="020B0503020204020204" pitchFamily="34" charset="-122"/>
              </a:rPr>
              <a:t>routes</a:t>
            </a:r>
            <a:endParaRPr lang="zh-CN" altLang="en-US" dirty="0">
              <a:solidFill>
                <a:schemeClr val="bg2">
                  <a:lumMod val="50000"/>
                </a:schemeClr>
              </a:solidFill>
            </a:endParaRPr>
          </a:p>
        </p:txBody>
      </p:sp>
      <p:sp>
        <p:nvSpPr>
          <p:cNvPr id="36" name="矩形 35"/>
          <p:cNvSpPr/>
          <p:nvPr/>
        </p:nvSpPr>
        <p:spPr>
          <a:xfrm>
            <a:off x="5195647" y="3886469"/>
            <a:ext cx="883190" cy="646331"/>
          </a:xfrm>
          <a:prstGeom prst="rect">
            <a:avLst/>
          </a:prstGeom>
        </p:spPr>
        <p:txBody>
          <a:bodyPr wrap="none">
            <a:spAutoFit/>
          </a:bodyPr>
          <a:lstStyle/>
          <a:p>
            <a:pPr algn="ct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路由</a:t>
            </a:r>
            <a:endPar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dirty="0" smtClean="0">
                <a:solidFill>
                  <a:schemeClr val="bg2">
                    <a:lumMod val="50000"/>
                  </a:schemeClr>
                </a:solidFill>
                <a:latin typeface="微软雅黑" panose="020B0503020204020204" pitchFamily="34" charset="-122"/>
                <a:ea typeface="微软雅黑" panose="020B0503020204020204" pitchFamily="34" charset="-122"/>
              </a:rPr>
              <a:t>routes</a:t>
            </a:r>
            <a:endParaRPr lang="zh-CN" altLang="en-US" dirty="0">
              <a:solidFill>
                <a:schemeClr val="bg2">
                  <a:lumMod val="50000"/>
                </a:schemeClr>
              </a:solidFill>
            </a:endParaRPr>
          </a:p>
        </p:txBody>
      </p:sp>
      <p:cxnSp>
        <p:nvCxnSpPr>
          <p:cNvPr id="39" name="直接箭头连接符 38"/>
          <p:cNvCxnSpPr>
            <a:stCxn id="35" idx="2"/>
          </p:cNvCxnSpPr>
          <p:nvPr/>
        </p:nvCxnSpPr>
        <p:spPr>
          <a:xfrm>
            <a:off x="3422104" y="4523933"/>
            <a:ext cx="0" cy="846992"/>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41" name="直接箭头连接符 40"/>
          <p:cNvCxnSpPr>
            <a:stCxn id="21" idx="2"/>
          </p:cNvCxnSpPr>
          <p:nvPr/>
        </p:nvCxnSpPr>
        <p:spPr>
          <a:xfrm>
            <a:off x="1194031" y="4524172"/>
            <a:ext cx="0" cy="846753"/>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43" name="直接箭头连接符 42"/>
          <p:cNvCxnSpPr>
            <a:stCxn id="36" idx="2"/>
          </p:cNvCxnSpPr>
          <p:nvPr/>
        </p:nvCxnSpPr>
        <p:spPr>
          <a:xfrm>
            <a:off x="5637242" y="4532800"/>
            <a:ext cx="0" cy="846992"/>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45" name="肘形连接符 44"/>
          <p:cNvCxnSpPr/>
          <p:nvPr/>
        </p:nvCxnSpPr>
        <p:spPr>
          <a:xfrm flipV="1">
            <a:off x="1194031" y="2113706"/>
            <a:ext cx="4443211" cy="4"/>
          </a:xfrm>
          <a:prstGeom prst="bentConnector3">
            <a:avLst>
              <a:gd name="adj1" fmla="val 50000"/>
            </a:avLst>
          </a:prstGeom>
        </p:spPr>
        <p:style>
          <a:lnRef idx="3">
            <a:schemeClr val="accent3"/>
          </a:lnRef>
          <a:fillRef idx="0">
            <a:schemeClr val="accent3"/>
          </a:fillRef>
          <a:effectRef idx="2">
            <a:schemeClr val="accent3"/>
          </a:effectRef>
          <a:fontRef idx="minor">
            <a:schemeClr val="tx1"/>
          </a:fontRef>
        </p:style>
      </p:cxnSp>
      <p:cxnSp>
        <p:nvCxnSpPr>
          <p:cNvPr id="52" name="直接箭头连接符 51"/>
          <p:cNvCxnSpPr>
            <a:stCxn id="2" idx="2"/>
            <a:endCxn id="32" idx="0"/>
          </p:cNvCxnSpPr>
          <p:nvPr/>
        </p:nvCxnSpPr>
        <p:spPr>
          <a:xfrm>
            <a:off x="3415636" y="1928182"/>
            <a:ext cx="6468" cy="545132"/>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54" name="直接箭头连接符 53"/>
          <p:cNvCxnSpPr>
            <a:endCxn id="3" idx="0"/>
          </p:cNvCxnSpPr>
          <p:nvPr/>
        </p:nvCxnSpPr>
        <p:spPr>
          <a:xfrm>
            <a:off x="1194031" y="2113706"/>
            <a:ext cx="0" cy="359608"/>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56" name="直接箭头连接符 55"/>
          <p:cNvCxnSpPr>
            <a:endCxn id="33" idx="0"/>
          </p:cNvCxnSpPr>
          <p:nvPr/>
        </p:nvCxnSpPr>
        <p:spPr>
          <a:xfrm>
            <a:off x="5637242" y="2122573"/>
            <a:ext cx="0" cy="359607"/>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61" name="直接箭头连接符 60"/>
          <p:cNvCxnSpPr>
            <a:stCxn id="3" idx="2"/>
            <a:endCxn id="21" idx="0"/>
          </p:cNvCxnSpPr>
          <p:nvPr/>
        </p:nvCxnSpPr>
        <p:spPr>
          <a:xfrm>
            <a:off x="1194031" y="3119645"/>
            <a:ext cx="0" cy="758196"/>
          </a:xfrm>
          <a:prstGeom prst="straightConnector1">
            <a:avLst/>
          </a:prstGeom>
          <a:ln>
            <a:headEnd type="arrow"/>
            <a:tailEnd type="arrow"/>
          </a:ln>
        </p:spPr>
        <p:style>
          <a:lnRef idx="3">
            <a:schemeClr val="accent3"/>
          </a:lnRef>
          <a:fillRef idx="0">
            <a:schemeClr val="accent3"/>
          </a:fillRef>
          <a:effectRef idx="2">
            <a:schemeClr val="accent3"/>
          </a:effectRef>
          <a:fontRef idx="minor">
            <a:schemeClr val="tx1"/>
          </a:fontRef>
        </p:style>
      </p:cxnSp>
      <p:cxnSp>
        <p:nvCxnSpPr>
          <p:cNvPr id="64" name="直接箭头连接符 63"/>
          <p:cNvCxnSpPr>
            <a:stCxn id="32" idx="2"/>
            <a:endCxn id="35" idx="0"/>
          </p:cNvCxnSpPr>
          <p:nvPr/>
        </p:nvCxnSpPr>
        <p:spPr>
          <a:xfrm>
            <a:off x="3422104" y="3119645"/>
            <a:ext cx="0" cy="757957"/>
          </a:xfrm>
          <a:prstGeom prst="straightConnector1">
            <a:avLst/>
          </a:prstGeom>
          <a:ln>
            <a:headEnd type="arrow"/>
            <a:tailEnd type="arrow"/>
          </a:ln>
        </p:spPr>
        <p:style>
          <a:lnRef idx="3">
            <a:schemeClr val="accent3"/>
          </a:lnRef>
          <a:fillRef idx="0">
            <a:schemeClr val="accent3"/>
          </a:fillRef>
          <a:effectRef idx="2">
            <a:schemeClr val="accent3"/>
          </a:effectRef>
          <a:fontRef idx="minor">
            <a:schemeClr val="tx1"/>
          </a:fontRef>
        </p:style>
      </p:cxnSp>
      <p:cxnSp>
        <p:nvCxnSpPr>
          <p:cNvPr id="68" name="直接箭头连接符 67"/>
          <p:cNvCxnSpPr>
            <a:stCxn id="33" idx="2"/>
            <a:endCxn id="36" idx="0"/>
          </p:cNvCxnSpPr>
          <p:nvPr/>
        </p:nvCxnSpPr>
        <p:spPr>
          <a:xfrm>
            <a:off x="5637242" y="3128511"/>
            <a:ext cx="0" cy="757958"/>
          </a:xfrm>
          <a:prstGeom prst="straightConnector1">
            <a:avLst/>
          </a:prstGeom>
          <a:ln>
            <a:headEnd type="arrow"/>
            <a:tailEnd type="arrow"/>
          </a:ln>
        </p:spPr>
        <p:style>
          <a:lnRef idx="3">
            <a:schemeClr val="accent3"/>
          </a:lnRef>
          <a:fillRef idx="0">
            <a:schemeClr val="accent3"/>
          </a:fillRef>
          <a:effectRef idx="2">
            <a:schemeClr val="accent3"/>
          </a:effectRef>
          <a:fontRef idx="minor">
            <a:schemeClr val="tx1"/>
          </a:fontRef>
        </p:style>
      </p:cxnSp>
      <p:sp>
        <p:nvSpPr>
          <p:cNvPr id="72" name="TextBox 71"/>
          <p:cNvSpPr txBox="1"/>
          <p:nvPr/>
        </p:nvSpPr>
        <p:spPr>
          <a:xfrm>
            <a:off x="6597945" y="2113706"/>
            <a:ext cx="3581226" cy="2554545"/>
          </a:xfrm>
          <a:prstGeom prst="rect">
            <a:avLst/>
          </a:prstGeom>
          <a:solidFill>
            <a:schemeClr val="accent6">
              <a:lumMod val="20000"/>
              <a:lumOff val="80000"/>
            </a:schemeClr>
          </a:solidFill>
        </p:spPr>
        <p:txBody>
          <a:bodyPr wrap="square" rtlCol="0" anchor="ctr">
            <a:spAutoFit/>
          </a:bodyPr>
          <a:lstStyle/>
          <a:p>
            <a:r>
              <a:rPr lang="en-US" altLang="zh-CN" sz="1600" dirty="0" err="1">
                <a:solidFill>
                  <a:schemeClr val="tx1">
                    <a:lumMod val="65000"/>
                    <a:lumOff val="35000"/>
                  </a:schemeClr>
                </a:solidFill>
              </a:rPr>
              <a:t>const</a:t>
            </a:r>
            <a:r>
              <a:rPr lang="en-US" altLang="zh-CN" sz="1600" dirty="0">
                <a:solidFill>
                  <a:schemeClr val="tx1">
                    <a:lumMod val="65000"/>
                    <a:lumOff val="35000"/>
                  </a:schemeClr>
                </a:solidFill>
              </a:rPr>
              <a:t> router = new </a:t>
            </a:r>
            <a:r>
              <a:rPr lang="en-US" altLang="zh-CN" sz="1600" dirty="0" err="1">
                <a:solidFill>
                  <a:schemeClr val="tx1">
                    <a:lumMod val="65000"/>
                    <a:lumOff val="35000"/>
                  </a:schemeClr>
                </a:solidFill>
              </a:rPr>
              <a:t>VueRouter</a:t>
            </a:r>
            <a:r>
              <a:rPr lang="en-US" altLang="zh-CN" sz="1600" dirty="0">
                <a:solidFill>
                  <a:schemeClr val="tx1">
                    <a:lumMod val="65000"/>
                    <a:lumOff val="35000"/>
                  </a:schemeClr>
                </a:solidFill>
              </a:rPr>
              <a:t>({ ... }) </a:t>
            </a:r>
            <a:endParaRPr lang="en-US" altLang="zh-CN" sz="1600" dirty="0" smtClean="0">
              <a:solidFill>
                <a:schemeClr val="tx1">
                  <a:lumMod val="65000"/>
                  <a:lumOff val="35000"/>
                </a:schemeClr>
              </a:solidFill>
            </a:endParaRPr>
          </a:p>
          <a:p>
            <a:endParaRPr lang="en-US" altLang="zh-CN" sz="1600" dirty="0" smtClean="0">
              <a:solidFill>
                <a:schemeClr val="tx1">
                  <a:lumMod val="65000"/>
                  <a:lumOff val="35000"/>
                </a:schemeClr>
              </a:solidFill>
            </a:endParaRPr>
          </a:p>
          <a:p>
            <a:r>
              <a:rPr lang="en-US" altLang="zh-CN" sz="1600" dirty="0" err="1" smtClean="0">
                <a:solidFill>
                  <a:schemeClr val="tx1">
                    <a:lumMod val="65000"/>
                    <a:lumOff val="35000"/>
                  </a:schemeClr>
                </a:solidFill>
              </a:rPr>
              <a:t>router.beforeEach</a:t>
            </a:r>
            <a:r>
              <a:rPr lang="en-US" altLang="zh-CN" sz="1600" dirty="0">
                <a:solidFill>
                  <a:schemeClr val="tx1">
                    <a:lumMod val="65000"/>
                    <a:lumOff val="35000"/>
                  </a:schemeClr>
                </a:solidFill>
              </a:rPr>
              <a:t>((to, from, next) =&gt; { </a:t>
            </a:r>
            <a:endParaRPr lang="en-US" altLang="zh-CN" sz="1600" dirty="0" smtClean="0">
              <a:solidFill>
                <a:schemeClr val="tx1">
                  <a:lumMod val="65000"/>
                  <a:lumOff val="35000"/>
                </a:schemeClr>
              </a:solidFill>
            </a:endParaRPr>
          </a:p>
          <a:p>
            <a:r>
              <a:rPr lang="en-US" altLang="zh-CN" sz="1600" dirty="0" smtClean="0">
                <a:solidFill>
                  <a:schemeClr val="tx1">
                    <a:lumMod val="65000"/>
                    <a:lumOff val="35000"/>
                  </a:schemeClr>
                </a:solidFill>
              </a:rPr>
              <a:t>	// </a:t>
            </a:r>
            <a:r>
              <a:rPr lang="en-US" altLang="zh-CN" sz="1600" dirty="0">
                <a:solidFill>
                  <a:schemeClr val="tx1">
                    <a:lumMod val="65000"/>
                    <a:lumOff val="35000"/>
                  </a:schemeClr>
                </a:solidFill>
              </a:rPr>
              <a:t>... </a:t>
            </a:r>
            <a:endParaRPr lang="en-US" altLang="zh-CN" sz="1600" dirty="0" smtClean="0">
              <a:solidFill>
                <a:schemeClr val="tx1">
                  <a:lumMod val="65000"/>
                  <a:lumOff val="35000"/>
                </a:schemeClr>
              </a:solidFill>
            </a:endParaRPr>
          </a:p>
          <a:p>
            <a:r>
              <a:rPr lang="en-US" altLang="zh-CN" sz="1600" dirty="0" smtClean="0">
                <a:solidFill>
                  <a:schemeClr val="tx1">
                    <a:lumMod val="65000"/>
                    <a:lumOff val="35000"/>
                  </a:schemeClr>
                </a:solidFill>
              </a:rPr>
              <a:t>})</a:t>
            </a:r>
          </a:p>
          <a:p>
            <a:endParaRPr lang="en-US" altLang="zh-CN" sz="1600" dirty="0">
              <a:solidFill>
                <a:schemeClr val="tx1">
                  <a:lumMod val="65000"/>
                  <a:lumOff val="35000"/>
                </a:schemeClr>
              </a:solidFill>
            </a:endParaRPr>
          </a:p>
          <a:p>
            <a:r>
              <a:rPr lang="en-US" altLang="zh-CN" sz="1600" dirty="0" err="1" smtClean="0">
                <a:solidFill>
                  <a:schemeClr val="tx1">
                    <a:lumMod val="65000"/>
                    <a:lumOff val="35000"/>
                  </a:schemeClr>
                </a:solidFill>
              </a:rPr>
              <a:t>router.afterEach</a:t>
            </a:r>
            <a:r>
              <a:rPr lang="en-US" altLang="zh-CN" sz="1600" dirty="0">
                <a:solidFill>
                  <a:schemeClr val="tx1">
                    <a:lumMod val="65000"/>
                    <a:lumOff val="35000"/>
                  </a:schemeClr>
                </a:solidFill>
              </a:rPr>
              <a:t>((to, from, next) =&gt; { </a:t>
            </a:r>
          </a:p>
          <a:p>
            <a:r>
              <a:rPr lang="en-US" altLang="zh-CN" sz="1600" dirty="0">
                <a:solidFill>
                  <a:schemeClr val="tx1">
                    <a:lumMod val="65000"/>
                    <a:lumOff val="35000"/>
                  </a:schemeClr>
                </a:solidFill>
              </a:rPr>
              <a:t>	// ... </a:t>
            </a:r>
          </a:p>
          <a:p>
            <a:r>
              <a:rPr lang="en-US" altLang="zh-CN" sz="1600" dirty="0">
                <a:solidFill>
                  <a:schemeClr val="tx1">
                    <a:lumMod val="65000"/>
                    <a:lumOff val="35000"/>
                  </a:schemeClr>
                </a:solidFill>
              </a:rPr>
              <a:t>})</a:t>
            </a:r>
            <a:endParaRPr lang="zh-CN" altLang="en-US" sz="1600" dirty="0">
              <a:solidFill>
                <a:schemeClr val="tx1">
                  <a:lumMod val="65000"/>
                  <a:lumOff val="35000"/>
                </a:schemeClr>
              </a:solidFill>
            </a:endParaRPr>
          </a:p>
          <a:p>
            <a:endParaRPr lang="zh-CN" altLang="en-US" sz="1600" dirty="0">
              <a:solidFill>
                <a:schemeClr val="tx1">
                  <a:lumMod val="65000"/>
                  <a:lumOff val="35000"/>
                </a:schemeClr>
              </a:solidFill>
            </a:endParaRPr>
          </a:p>
        </p:txBody>
      </p:sp>
      <p:sp>
        <p:nvSpPr>
          <p:cNvPr id="73" name="TextBox 72"/>
          <p:cNvSpPr txBox="1"/>
          <p:nvPr/>
        </p:nvSpPr>
        <p:spPr>
          <a:xfrm>
            <a:off x="6604357" y="1805929"/>
            <a:ext cx="2295890" cy="307777"/>
          </a:xfrm>
          <a:prstGeom prst="rect">
            <a:avLst/>
          </a:prstGeom>
          <a:noFill/>
        </p:spPr>
        <p:txBody>
          <a:bodyPr wrap="square" rtlCol="0">
            <a:spAutoFit/>
          </a:bodyPr>
          <a:lstStyle/>
          <a:p>
            <a:r>
              <a:rPr lang="en-US" altLang="zh-CN" sz="14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路由钩子</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448326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500"/>
                                        <p:tgtEl>
                                          <p:spTgt spid="45"/>
                                        </p:tgtEl>
                                      </p:cBhvr>
                                    </p:animEffect>
                                  </p:childTnLst>
                                </p:cTn>
                              </p:par>
                              <p:par>
                                <p:cTn id="13" presetID="10" presetClass="entr" presetSubtype="0" fill="hold" nodeType="with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fade">
                                      <p:cBhvr>
                                        <p:cTn id="15" dur="500"/>
                                        <p:tgtEl>
                                          <p:spTgt spid="52"/>
                                        </p:tgtEl>
                                      </p:cBhvr>
                                    </p:animEffect>
                                  </p:childTnLst>
                                </p:cTn>
                              </p:par>
                              <p:par>
                                <p:cTn id="16" presetID="10" presetClass="entr" presetSubtype="0" fill="hold" nodeType="withEffect">
                                  <p:stCondLst>
                                    <p:cond delay="0"/>
                                  </p:stCondLst>
                                  <p:childTnLst>
                                    <p:set>
                                      <p:cBhvr>
                                        <p:cTn id="17" dur="1" fill="hold">
                                          <p:stCondLst>
                                            <p:cond delay="0"/>
                                          </p:stCondLst>
                                        </p:cTn>
                                        <p:tgtEl>
                                          <p:spTgt spid="54"/>
                                        </p:tgtEl>
                                        <p:attrNameLst>
                                          <p:attrName>style.visibility</p:attrName>
                                        </p:attrNameLst>
                                      </p:cBhvr>
                                      <p:to>
                                        <p:strVal val="visible"/>
                                      </p:to>
                                    </p:set>
                                    <p:animEffect transition="in" filter="fade">
                                      <p:cBhvr>
                                        <p:cTn id="18" dur="500"/>
                                        <p:tgtEl>
                                          <p:spTgt spid="54"/>
                                        </p:tgtEl>
                                      </p:cBhvr>
                                    </p:animEffect>
                                  </p:childTnLst>
                                </p:cTn>
                              </p:par>
                              <p:par>
                                <p:cTn id="19" presetID="10" presetClass="entr" presetSubtype="0" fill="hold" nodeType="withEffect">
                                  <p:stCondLst>
                                    <p:cond delay="0"/>
                                  </p:stCondLst>
                                  <p:childTnLst>
                                    <p:set>
                                      <p:cBhvr>
                                        <p:cTn id="20" dur="1" fill="hold">
                                          <p:stCondLst>
                                            <p:cond delay="0"/>
                                          </p:stCondLst>
                                        </p:cTn>
                                        <p:tgtEl>
                                          <p:spTgt spid="56"/>
                                        </p:tgtEl>
                                        <p:attrNameLst>
                                          <p:attrName>style.visibility</p:attrName>
                                        </p:attrNameLst>
                                      </p:cBhvr>
                                      <p:to>
                                        <p:strVal val="visible"/>
                                      </p:to>
                                    </p:set>
                                    <p:animEffect transition="in" filter="fade">
                                      <p:cBhvr>
                                        <p:cTn id="21" dur="500"/>
                                        <p:tgtEl>
                                          <p:spTgt spid="5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fade">
                                      <p:cBhvr>
                                        <p:cTn id="29" dur="500"/>
                                        <p:tgtEl>
                                          <p:spTgt spid="3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500"/>
                                        <p:tgtEl>
                                          <p:spTgt spid="3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1"/>
                                        </p:tgtEl>
                                        <p:attrNameLst>
                                          <p:attrName>style.visibility</p:attrName>
                                        </p:attrNameLst>
                                      </p:cBhvr>
                                      <p:to>
                                        <p:strVal val="visible"/>
                                      </p:to>
                                    </p:set>
                                    <p:animEffect transition="in" filter="fade">
                                      <p:cBhvr>
                                        <p:cTn id="37" dur="500"/>
                                        <p:tgtEl>
                                          <p:spTgt spid="61"/>
                                        </p:tgtEl>
                                      </p:cBhvr>
                                    </p:animEffect>
                                  </p:childTnLst>
                                </p:cTn>
                              </p:par>
                              <p:par>
                                <p:cTn id="38" presetID="10" presetClass="entr" presetSubtype="0" fill="hold" nodeType="withEffect">
                                  <p:stCondLst>
                                    <p:cond delay="0"/>
                                  </p:stCondLst>
                                  <p:childTnLst>
                                    <p:set>
                                      <p:cBhvr>
                                        <p:cTn id="39" dur="1" fill="hold">
                                          <p:stCondLst>
                                            <p:cond delay="0"/>
                                          </p:stCondLst>
                                        </p:cTn>
                                        <p:tgtEl>
                                          <p:spTgt spid="64"/>
                                        </p:tgtEl>
                                        <p:attrNameLst>
                                          <p:attrName>style.visibility</p:attrName>
                                        </p:attrNameLst>
                                      </p:cBhvr>
                                      <p:to>
                                        <p:strVal val="visible"/>
                                      </p:to>
                                    </p:set>
                                    <p:animEffect transition="in" filter="fade">
                                      <p:cBhvr>
                                        <p:cTn id="40" dur="500"/>
                                        <p:tgtEl>
                                          <p:spTgt spid="64"/>
                                        </p:tgtEl>
                                      </p:cBhvr>
                                    </p:animEffect>
                                  </p:childTnLst>
                                </p:cTn>
                              </p:par>
                              <p:par>
                                <p:cTn id="41" presetID="10" presetClass="entr" presetSubtype="0" fill="hold" nodeType="withEffect">
                                  <p:stCondLst>
                                    <p:cond delay="0"/>
                                  </p:stCondLst>
                                  <p:childTnLst>
                                    <p:set>
                                      <p:cBhvr>
                                        <p:cTn id="42" dur="1" fill="hold">
                                          <p:stCondLst>
                                            <p:cond delay="0"/>
                                          </p:stCondLst>
                                        </p:cTn>
                                        <p:tgtEl>
                                          <p:spTgt spid="68"/>
                                        </p:tgtEl>
                                        <p:attrNameLst>
                                          <p:attrName>style.visibility</p:attrName>
                                        </p:attrNameLst>
                                      </p:cBhvr>
                                      <p:to>
                                        <p:strVal val="visible"/>
                                      </p:to>
                                    </p:set>
                                    <p:animEffect transition="in" filter="fade">
                                      <p:cBhvr>
                                        <p:cTn id="43" dur="500"/>
                                        <p:tgtEl>
                                          <p:spTgt spid="68"/>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fade">
                                      <p:cBhvr>
                                        <p:cTn id="48" dur="500"/>
                                        <p:tgtEl>
                                          <p:spTgt spid="21"/>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5"/>
                                        </p:tgtEl>
                                        <p:attrNameLst>
                                          <p:attrName>style.visibility</p:attrName>
                                        </p:attrNameLst>
                                      </p:cBhvr>
                                      <p:to>
                                        <p:strVal val="visible"/>
                                      </p:to>
                                    </p:set>
                                    <p:animEffect transition="in" filter="fade">
                                      <p:cBhvr>
                                        <p:cTn id="51" dur="500"/>
                                        <p:tgtEl>
                                          <p:spTgt spid="35"/>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6"/>
                                        </p:tgtEl>
                                        <p:attrNameLst>
                                          <p:attrName>style.visibility</p:attrName>
                                        </p:attrNameLst>
                                      </p:cBhvr>
                                      <p:to>
                                        <p:strVal val="visible"/>
                                      </p:to>
                                    </p:set>
                                    <p:animEffect transition="in" filter="fade">
                                      <p:cBhvr>
                                        <p:cTn id="54" dur="500"/>
                                        <p:tgtEl>
                                          <p:spTgt spid="36"/>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39"/>
                                        </p:tgtEl>
                                        <p:attrNameLst>
                                          <p:attrName>style.visibility</p:attrName>
                                        </p:attrNameLst>
                                      </p:cBhvr>
                                      <p:to>
                                        <p:strVal val="visible"/>
                                      </p:to>
                                    </p:set>
                                    <p:animEffect transition="in" filter="fade">
                                      <p:cBhvr>
                                        <p:cTn id="59" dur="500"/>
                                        <p:tgtEl>
                                          <p:spTgt spid="39"/>
                                        </p:tgtEl>
                                      </p:cBhvr>
                                    </p:animEffect>
                                  </p:childTnLst>
                                </p:cTn>
                              </p:par>
                              <p:par>
                                <p:cTn id="60" presetID="10" presetClass="entr" presetSubtype="0" fill="hold" nodeType="withEffect">
                                  <p:stCondLst>
                                    <p:cond delay="0"/>
                                  </p:stCondLst>
                                  <p:childTnLst>
                                    <p:set>
                                      <p:cBhvr>
                                        <p:cTn id="61" dur="1" fill="hold">
                                          <p:stCondLst>
                                            <p:cond delay="0"/>
                                          </p:stCondLst>
                                        </p:cTn>
                                        <p:tgtEl>
                                          <p:spTgt spid="41"/>
                                        </p:tgtEl>
                                        <p:attrNameLst>
                                          <p:attrName>style.visibility</p:attrName>
                                        </p:attrNameLst>
                                      </p:cBhvr>
                                      <p:to>
                                        <p:strVal val="visible"/>
                                      </p:to>
                                    </p:set>
                                    <p:animEffect transition="in" filter="fade">
                                      <p:cBhvr>
                                        <p:cTn id="62" dur="500"/>
                                        <p:tgtEl>
                                          <p:spTgt spid="41"/>
                                        </p:tgtEl>
                                      </p:cBhvr>
                                    </p:animEffect>
                                  </p:childTnLst>
                                </p:cTn>
                              </p:par>
                              <p:par>
                                <p:cTn id="63" presetID="10" presetClass="entr" presetSubtype="0" fill="hold" nodeType="withEffect">
                                  <p:stCondLst>
                                    <p:cond delay="0"/>
                                  </p:stCondLst>
                                  <p:childTnLst>
                                    <p:set>
                                      <p:cBhvr>
                                        <p:cTn id="64" dur="1" fill="hold">
                                          <p:stCondLst>
                                            <p:cond delay="0"/>
                                          </p:stCondLst>
                                        </p:cTn>
                                        <p:tgtEl>
                                          <p:spTgt spid="43"/>
                                        </p:tgtEl>
                                        <p:attrNameLst>
                                          <p:attrName>style.visibility</p:attrName>
                                        </p:attrNameLst>
                                      </p:cBhvr>
                                      <p:to>
                                        <p:strVal val="visible"/>
                                      </p:to>
                                    </p:set>
                                    <p:animEffect transition="in" filter="fade">
                                      <p:cBhvr>
                                        <p:cTn id="65" dur="500"/>
                                        <p:tgtEl>
                                          <p:spTgt spid="43"/>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22"/>
                                        </p:tgtEl>
                                        <p:attrNameLst>
                                          <p:attrName>style.visibility</p:attrName>
                                        </p:attrNameLst>
                                      </p:cBhvr>
                                      <p:to>
                                        <p:strVal val="visible"/>
                                      </p:to>
                                    </p:set>
                                    <p:animEffect transition="in" filter="fade">
                                      <p:cBhvr>
                                        <p:cTn id="70" dur="500"/>
                                        <p:tgtEl>
                                          <p:spTgt spid="22"/>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72"/>
                                        </p:tgtEl>
                                        <p:attrNameLst>
                                          <p:attrName>style.visibility</p:attrName>
                                        </p:attrNameLst>
                                      </p:cBhvr>
                                      <p:to>
                                        <p:strVal val="visible"/>
                                      </p:to>
                                    </p:set>
                                    <p:animEffect transition="in" filter="fade">
                                      <p:cBhvr>
                                        <p:cTn id="75" dur="500"/>
                                        <p:tgtEl>
                                          <p:spTgt spid="72"/>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73"/>
                                        </p:tgtEl>
                                        <p:attrNameLst>
                                          <p:attrName>style.visibility</p:attrName>
                                        </p:attrNameLst>
                                      </p:cBhvr>
                                      <p:to>
                                        <p:strVal val="visible"/>
                                      </p:to>
                                    </p:set>
                                    <p:animEffect transition="in" filter="fade">
                                      <p:cBhvr>
                                        <p:cTn id="78"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21" grpId="0"/>
      <p:bldP spid="22" grpId="0" animBg="1"/>
      <p:bldP spid="32" grpId="0"/>
      <p:bldP spid="33" grpId="0"/>
      <p:bldP spid="35" grpId="0"/>
      <p:bldP spid="36" grpId="0"/>
      <p:bldP spid="72" grpId="0" animBg="1"/>
      <p:bldP spid="7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en-US" altLang="zh-CN" dirty="0" smtClean="0">
                <a:solidFill>
                  <a:schemeClr val="bg1">
                    <a:lumMod val="50000"/>
                  </a:schemeClr>
                </a:solidFill>
                <a:latin typeface="微软雅黑" panose="020B0503020204020204" pitchFamily="34" charset="-122"/>
                <a:ea typeface="微软雅黑" panose="020B0503020204020204" pitchFamily="34" charset="-122"/>
              </a:rPr>
              <a:t>About Me </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12943" y="6325278"/>
            <a:ext cx="674259" cy="253916"/>
          </a:xfrm>
          <a:prstGeom prst="rect">
            <a:avLst/>
          </a:prstGeom>
          <a:noFill/>
        </p:spPr>
        <p:txBody>
          <a:bodyPr wrap="square" rtlCol="0">
            <a:spAutoFit/>
          </a:bodyPr>
          <a:lstStyle/>
          <a:p>
            <a:r>
              <a:rPr lang="en-US" altLang="zh-CN" sz="1050" dirty="0" smtClean="0">
                <a:solidFill>
                  <a:schemeClr val="bg1">
                    <a:lumMod val="50000"/>
                  </a:schemeClr>
                </a:solidFill>
                <a:latin typeface="Microsoft YaHei UI" panose="020B0703020204020201" charset="-122"/>
                <a:ea typeface="Microsoft YaHei UI" panose="020B0703020204020201" charset="-122"/>
              </a:rPr>
              <a:t>About me</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026" name="Picture 2" descr="C:\Users\yepanmeng\Desktop\1627781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344" y="1742536"/>
            <a:ext cx="2820837" cy="2820837"/>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027" name="Picture 3" descr="C:\Users\yepanmeng\Desktop\0dd7912397dda1445da42dedbab7d0a20df486c4.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31965" y="2580805"/>
            <a:ext cx="769538" cy="524685"/>
          </a:xfrm>
          <a:prstGeom prst="rect">
            <a:avLst/>
          </a:prstGeom>
          <a:noFill/>
          <a:extLst>
            <a:ext uri="{909E8E84-426E-40DD-AFC4-6F175D3DCCD1}">
              <a14:hiddenFill xmlns:a14="http://schemas.microsoft.com/office/drawing/2010/main">
                <a:solidFill>
                  <a:srgbClr val="FFFFFF"/>
                </a:solidFill>
              </a14:hiddenFill>
            </a:ext>
          </a:extLst>
        </p:spPr>
      </p:pic>
      <p:sp>
        <p:nvSpPr>
          <p:cNvPr id="21" name="矩形 20"/>
          <p:cNvSpPr/>
          <p:nvPr/>
        </p:nvSpPr>
        <p:spPr>
          <a:xfrm>
            <a:off x="5082897" y="2640465"/>
            <a:ext cx="3849515" cy="461665"/>
          </a:xfrm>
          <a:prstGeom prst="rect">
            <a:avLst/>
          </a:prstGeom>
        </p:spPr>
        <p:txBody>
          <a:bodyPr wrap="none">
            <a:spAutoFit/>
          </a:bodyPr>
          <a:lstStyle/>
          <a:p>
            <a:r>
              <a:rPr lang="en-US" altLang="zh-CN" sz="2400" dirty="0" smtClean="0">
                <a:hlinkClick r:id="rId6"/>
              </a:rPr>
              <a:t>https://</a:t>
            </a:r>
            <a:r>
              <a:rPr lang="en-US" altLang="zh-CN" sz="2400" dirty="0">
                <a:hlinkClick r:id="rId6"/>
              </a:rPr>
              <a:t>github.com/palmerye</a:t>
            </a:r>
            <a:endParaRPr lang="zh-CN" altLang="en-US" sz="2400" dirty="0"/>
          </a:p>
        </p:txBody>
      </p:sp>
      <p:sp>
        <p:nvSpPr>
          <p:cNvPr id="103" name="TextBox 102"/>
          <p:cNvSpPr txBox="1"/>
          <p:nvPr/>
        </p:nvSpPr>
        <p:spPr>
          <a:xfrm>
            <a:off x="4156950" y="3380770"/>
            <a:ext cx="944553" cy="461665"/>
          </a:xfrm>
          <a:prstGeom prst="rect">
            <a:avLst/>
          </a:prstGeom>
          <a:noFill/>
        </p:spPr>
        <p:txBody>
          <a:bodyPr wrap="square" rtlCol="0">
            <a:spAutoFit/>
          </a:bodyPr>
          <a:lstStyle/>
          <a:p>
            <a:pPr algn="ctr"/>
            <a:r>
              <a:rPr lang="en-US" altLang="zh-CN" sz="2400" dirty="0" smtClean="0">
                <a:solidFill>
                  <a:schemeClr val="tx1">
                    <a:lumMod val="65000"/>
                    <a:lumOff val="35000"/>
                  </a:schemeClr>
                </a:solidFill>
                <a:latin typeface="Microsoft YaHei UI" panose="020B0703020204020201" charset="-122"/>
                <a:ea typeface="Microsoft YaHei UI" panose="020B0703020204020201" charset="-122"/>
              </a:rPr>
              <a:t>BLOG:</a:t>
            </a:r>
            <a:endParaRPr lang="zh-CN" altLang="en-US" sz="2400" dirty="0">
              <a:solidFill>
                <a:schemeClr val="tx1">
                  <a:lumMod val="65000"/>
                  <a:lumOff val="35000"/>
                </a:schemeClr>
              </a:solidFill>
              <a:latin typeface="Microsoft YaHei UI" panose="020B0703020204020201" charset="-122"/>
              <a:ea typeface="Microsoft YaHei UI" panose="020B0703020204020201" charset="-122"/>
            </a:endParaRPr>
          </a:p>
        </p:txBody>
      </p:sp>
      <p:sp>
        <p:nvSpPr>
          <p:cNvPr id="22" name="矩形 21"/>
          <p:cNvSpPr/>
          <p:nvPr/>
        </p:nvSpPr>
        <p:spPr>
          <a:xfrm>
            <a:off x="5082897" y="3365080"/>
            <a:ext cx="3060518" cy="461665"/>
          </a:xfrm>
          <a:prstGeom prst="rect">
            <a:avLst/>
          </a:prstGeom>
        </p:spPr>
        <p:txBody>
          <a:bodyPr wrap="none">
            <a:spAutoFit/>
          </a:bodyPr>
          <a:lstStyle/>
          <a:p>
            <a:r>
              <a:rPr lang="en-US" altLang="zh-CN" sz="2400" dirty="0">
                <a:hlinkClick r:id="rId7"/>
              </a:rPr>
              <a:t>http://palmerye.online</a:t>
            </a:r>
            <a:endParaRPr lang="zh-CN" altLang="en-US" sz="2400" dirty="0"/>
          </a:p>
        </p:txBody>
      </p:sp>
      <p:sp>
        <p:nvSpPr>
          <p:cNvPr id="104" name="TextBox 103"/>
          <p:cNvSpPr txBox="1"/>
          <p:nvPr/>
        </p:nvSpPr>
        <p:spPr>
          <a:xfrm>
            <a:off x="4077831" y="4050750"/>
            <a:ext cx="1023672" cy="461665"/>
          </a:xfrm>
          <a:prstGeom prst="rect">
            <a:avLst/>
          </a:prstGeom>
          <a:noFill/>
        </p:spPr>
        <p:txBody>
          <a:bodyPr wrap="square" rtlCol="0">
            <a:spAutoFit/>
          </a:bodyPr>
          <a:lstStyle/>
          <a:p>
            <a:pPr algn="ctr"/>
            <a:r>
              <a:rPr lang="en-US" altLang="zh-CN" sz="2400" dirty="0" smtClean="0">
                <a:solidFill>
                  <a:schemeClr val="tx1">
                    <a:lumMod val="65000"/>
                    <a:lumOff val="35000"/>
                  </a:schemeClr>
                </a:solidFill>
                <a:latin typeface="Microsoft YaHei UI" panose="020B0703020204020201" charset="-122"/>
                <a:ea typeface="Microsoft YaHei UI" panose="020B0703020204020201" charset="-122"/>
              </a:rPr>
              <a:t>EMAIL:</a:t>
            </a:r>
            <a:endParaRPr lang="zh-CN" altLang="en-US" sz="2400" dirty="0">
              <a:solidFill>
                <a:schemeClr val="tx1">
                  <a:lumMod val="65000"/>
                  <a:lumOff val="35000"/>
                </a:schemeClr>
              </a:solidFill>
              <a:latin typeface="Microsoft YaHei UI" panose="020B0703020204020201" charset="-122"/>
              <a:ea typeface="Microsoft YaHei UI" panose="020B0703020204020201" charset="-122"/>
            </a:endParaRPr>
          </a:p>
        </p:txBody>
      </p:sp>
      <p:sp>
        <p:nvSpPr>
          <p:cNvPr id="105" name="矩形 104"/>
          <p:cNvSpPr/>
          <p:nvPr/>
        </p:nvSpPr>
        <p:spPr>
          <a:xfrm>
            <a:off x="5082897" y="4026434"/>
            <a:ext cx="2927340" cy="461665"/>
          </a:xfrm>
          <a:prstGeom prst="rect">
            <a:avLst/>
          </a:prstGeom>
        </p:spPr>
        <p:txBody>
          <a:bodyPr wrap="none">
            <a:spAutoFit/>
          </a:bodyPr>
          <a:lstStyle/>
          <a:p>
            <a:r>
              <a:rPr lang="en-US" altLang="zh-CN" sz="2400" u="sng" dirty="0">
                <a:solidFill>
                  <a:schemeClr val="tx1">
                    <a:lumMod val="65000"/>
                    <a:lumOff val="35000"/>
                  </a:schemeClr>
                </a:solidFill>
              </a:rPr>
              <a:t>palmerye@gmail.com</a:t>
            </a:r>
            <a:endParaRPr lang="zh-CN" altLang="en-US" sz="2400" u="sng" dirty="0">
              <a:solidFill>
                <a:schemeClr val="tx1">
                  <a:lumMod val="65000"/>
                  <a:lumOff val="35000"/>
                </a:schemeClr>
              </a:solidFill>
            </a:endParaRPr>
          </a:p>
        </p:txBody>
      </p:sp>
      <p:sp>
        <p:nvSpPr>
          <p:cNvPr id="107" name="TextBox 106"/>
          <p:cNvSpPr txBox="1"/>
          <p:nvPr/>
        </p:nvSpPr>
        <p:spPr>
          <a:xfrm>
            <a:off x="4045790" y="1928656"/>
            <a:ext cx="1055714" cy="461665"/>
          </a:xfrm>
          <a:prstGeom prst="rect">
            <a:avLst/>
          </a:prstGeom>
          <a:noFill/>
        </p:spPr>
        <p:txBody>
          <a:bodyPr wrap="square" rtlCol="0">
            <a:spAutoFit/>
          </a:bodyPr>
          <a:lstStyle/>
          <a:p>
            <a:pPr algn="ctr"/>
            <a:r>
              <a:rPr lang="en-US" altLang="zh-CN" sz="2400" dirty="0" smtClean="0">
                <a:solidFill>
                  <a:schemeClr val="tx1">
                    <a:lumMod val="65000"/>
                    <a:lumOff val="35000"/>
                  </a:schemeClr>
                </a:solidFill>
                <a:latin typeface="Microsoft YaHei UI" panose="020B0703020204020201" charset="-122"/>
                <a:ea typeface="Microsoft YaHei UI" panose="020B0703020204020201" charset="-122"/>
              </a:rPr>
              <a:t>NAME:</a:t>
            </a:r>
            <a:endParaRPr lang="zh-CN" altLang="en-US" sz="2400" dirty="0">
              <a:solidFill>
                <a:schemeClr val="tx1">
                  <a:lumMod val="65000"/>
                  <a:lumOff val="35000"/>
                </a:schemeClr>
              </a:solidFill>
              <a:latin typeface="Microsoft YaHei UI" panose="020B0703020204020201" charset="-122"/>
              <a:ea typeface="Microsoft YaHei UI" panose="020B0703020204020201" charset="-122"/>
            </a:endParaRPr>
          </a:p>
        </p:txBody>
      </p:sp>
      <p:sp>
        <p:nvSpPr>
          <p:cNvPr id="108" name="矩形 107"/>
          <p:cNvSpPr/>
          <p:nvPr/>
        </p:nvSpPr>
        <p:spPr>
          <a:xfrm>
            <a:off x="5088648" y="1892834"/>
            <a:ext cx="1112805" cy="461665"/>
          </a:xfrm>
          <a:prstGeom prst="rect">
            <a:avLst/>
          </a:prstGeom>
        </p:spPr>
        <p:txBody>
          <a:bodyPr wrap="none">
            <a:spAutoFit/>
          </a:bodyPr>
          <a:lstStyle/>
          <a:p>
            <a:r>
              <a:rPr lang="zh-CN" altLang="en-US" sz="2400" b="1" u="sng" dirty="0" smtClean="0">
                <a:solidFill>
                  <a:schemeClr val="tx1">
                    <a:lumMod val="65000"/>
                    <a:lumOff val="35000"/>
                  </a:schemeClr>
                </a:solidFill>
                <a:ea typeface="Microsoft YaHei UI"/>
              </a:rPr>
              <a:t>叶潘孟</a:t>
            </a:r>
            <a:endParaRPr lang="zh-CN" altLang="en-US" sz="2400" u="sng" dirty="0">
              <a:solidFill>
                <a:schemeClr val="tx1">
                  <a:lumMod val="65000"/>
                  <a:lumOff val="35000"/>
                </a:schemeClr>
              </a:solidFill>
              <a:ea typeface="Microsoft YaHei UI"/>
            </a:endParaRPr>
          </a:p>
        </p:txBody>
      </p:sp>
    </p:spTree>
    <p:extLst>
      <p:ext uri="{BB962C8B-B14F-4D97-AF65-F5344CB8AC3E}">
        <p14:creationId xmlns:p14="http://schemas.microsoft.com/office/powerpoint/2010/main" val="23723534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en-US" altLang="zh-CN" dirty="0">
                <a:solidFill>
                  <a:schemeClr val="bg1">
                    <a:lumMod val="50000"/>
                  </a:schemeClr>
                </a:solidFill>
                <a:latin typeface="微软雅黑" panose="020B0503020204020204" pitchFamily="34" charset="-122"/>
                <a:ea typeface="微软雅黑" panose="020B0503020204020204" pitchFamily="34" charset="-122"/>
              </a:rPr>
              <a:t>Vue </a:t>
            </a:r>
            <a:r>
              <a:rPr lang="zh-CN" altLang="en-US" dirty="0">
                <a:solidFill>
                  <a:schemeClr val="bg1">
                    <a:lumMod val="50000"/>
                  </a:schemeClr>
                </a:solidFill>
                <a:latin typeface="微软雅黑" panose="020B0503020204020204" pitchFamily="34" charset="-122"/>
                <a:ea typeface="微软雅黑" panose="020B0503020204020204" pitchFamily="34" charset="-122"/>
              </a:rPr>
              <a:t>全家桶 </a:t>
            </a:r>
            <a:r>
              <a:rPr lang="en-US" altLang="zh-CN" dirty="0">
                <a:solidFill>
                  <a:schemeClr val="bg1">
                    <a:lumMod val="50000"/>
                  </a:schemeClr>
                </a:solidFill>
                <a:latin typeface="微软雅黑" panose="020B0503020204020204" pitchFamily="34" charset="-122"/>
                <a:ea typeface="微软雅黑" panose="020B0503020204020204" pitchFamily="34" charset="-122"/>
              </a:rPr>
              <a:t>· </a:t>
            </a:r>
            <a:r>
              <a:rPr lang="en-US" altLang="zh-CN" dirty="0" smtClean="0">
                <a:solidFill>
                  <a:schemeClr val="bg1">
                    <a:lumMod val="50000"/>
                  </a:schemeClr>
                </a:solidFill>
                <a:latin typeface="微软雅黑" panose="020B0503020204020204" pitchFamily="34" charset="-122"/>
                <a:ea typeface="微软雅黑" panose="020B0503020204020204" pitchFamily="34" charset="-122"/>
              </a:rPr>
              <a:t>Vuex</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700138" cy="253916"/>
          </a:xfrm>
          <a:prstGeom prst="rect">
            <a:avLst/>
          </a:prstGeom>
          <a:noFill/>
        </p:spPr>
        <p:txBody>
          <a:bodyPr wrap="square" rtlCol="0">
            <a:spAutoFit/>
          </a:bodyPr>
          <a:lstStyle/>
          <a:p>
            <a:r>
              <a:rPr lang="en-US" altLang="zh-CN" sz="1050" dirty="0" smtClean="0">
                <a:solidFill>
                  <a:schemeClr val="bg1">
                    <a:lumMod val="50000"/>
                  </a:schemeClr>
                </a:solidFill>
                <a:latin typeface="Microsoft YaHei UI" panose="020B0703020204020201" charset="-122"/>
                <a:ea typeface="Microsoft YaHei UI" panose="020B0703020204020201" charset="-122"/>
              </a:rPr>
              <a:t>17 / 24</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89015" y="1164875"/>
            <a:ext cx="2295890"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Vuex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是什么</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0" name="TextBox 29"/>
          <p:cNvSpPr txBox="1"/>
          <p:nvPr/>
        </p:nvSpPr>
        <p:spPr>
          <a:xfrm>
            <a:off x="544812" y="3192822"/>
            <a:ext cx="2295890" cy="338554"/>
          </a:xfrm>
          <a:prstGeom prst="rect">
            <a:avLst/>
          </a:prstGeom>
          <a:noFill/>
        </p:spPr>
        <p:txBody>
          <a:bodyPr wrap="square" rtlCol="0">
            <a:spAutoFit/>
          </a:bodyPr>
          <a:lstStyle/>
          <a:p>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状态管理模式</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是什么</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8195" name="Picture 3" descr="C:\Users\yepanmeng\Desktop\flow.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35993" y="2438769"/>
            <a:ext cx="4392283" cy="2971654"/>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635692" y="1530110"/>
            <a:ext cx="4495626" cy="584775"/>
          </a:xfrm>
          <a:prstGeom prst="rect">
            <a:avLst/>
          </a:prstGeom>
        </p:spPr>
        <p:txBody>
          <a:bodyPr wrap="square">
            <a:spAutoFit/>
          </a:bodyPr>
          <a:lstStyle/>
          <a:p>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一个专为 </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Vue.js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应用程序</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开发的</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状态管理</a:t>
            </a: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模式</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集中式</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存储管理所有组件的</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状态。</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1" name="矩形 20"/>
          <p:cNvSpPr/>
          <p:nvPr/>
        </p:nvSpPr>
        <p:spPr>
          <a:xfrm>
            <a:off x="591488" y="3593392"/>
            <a:ext cx="6096000" cy="923330"/>
          </a:xfrm>
          <a:prstGeom prst="rect">
            <a:avLst/>
          </a:prstGeom>
        </p:spPr>
        <p:txBody>
          <a:bodyPr>
            <a:spAutoFit/>
          </a:bodyPr>
          <a:lstStyle/>
          <a:p>
            <a:pPr marL="285750" indent="-285750">
              <a:buFont typeface="Arial" panose="020B0604020202020204" pitchFamily="34" charset="0"/>
              <a:buChar char="•"/>
            </a:pPr>
            <a:r>
              <a:rPr lang="en-US" altLang="zh-CN" b="1" dirty="0">
                <a:solidFill>
                  <a:schemeClr val="tx1">
                    <a:lumMod val="65000"/>
                    <a:lumOff val="35000"/>
                  </a:schemeClr>
                </a:solidFill>
                <a:latin typeface="微软雅黑" panose="020B0503020204020204" pitchFamily="34" charset="-122"/>
                <a:ea typeface="微软雅黑" panose="020B0503020204020204" pitchFamily="34" charset="-122"/>
              </a:rPr>
              <a:t>state</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，驱动应用的数据源；</a:t>
            </a:r>
          </a:p>
          <a:p>
            <a:pPr marL="285750" indent="-285750">
              <a:buFont typeface="Arial" panose="020B0604020202020204" pitchFamily="34" charset="0"/>
              <a:buChar char="•"/>
            </a:pPr>
            <a:r>
              <a:rPr lang="en-US" altLang="zh-CN" b="1" dirty="0">
                <a:solidFill>
                  <a:schemeClr val="tx1">
                    <a:lumMod val="65000"/>
                    <a:lumOff val="35000"/>
                  </a:schemeClr>
                </a:solidFill>
                <a:latin typeface="微软雅黑" panose="020B0503020204020204" pitchFamily="34" charset="-122"/>
                <a:ea typeface="微软雅黑" panose="020B0503020204020204" pitchFamily="34" charset="-122"/>
              </a:rPr>
              <a:t>view</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，以声明方式将</a:t>
            </a:r>
            <a:r>
              <a:rPr lang="en-US" altLang="zh-CN" b="1" dirty="0">
                <a:solidFill>
                  <a:schemeClr val="tx1">
                    <a:lumMod val="65000"/>
                    <a:lumOff val="35000"/>
                  </a:schemeClr>
                </a:solidFill>
                <a:latin typeface="微软雅黑" panose="020B0503020204020204" pitchFamily="34" charset="-122"/>
                <a:ea typeface="微软雅黑" panose="020B0503020204020204" pitchFamily="34" charset="-122"/>
              </a:rPr>
              <a:t>state</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映射到视图；</a:t>
            </a:r>
          </a:p>
          <a:p>
            <a:pPr marL="285750" indent="-285750">
              <a:buFont typeface="Arial" panose="020B0604020202020204" pitchFamily="34" charset="0"/>
              <a:buChar char="•"/>
            </a:pPr>
            <a:r>
              <a:rPr lang="en-US" altLang="zh-CN" b="1" dirty="0">
                <a:solidFill>
                  <a:schemeClr val="tx1">
                    <a:lumMod val="65000"/>
                    <a:lumOff val="35000"/>
                  </a:schemeClr>
                </a:solidFill>
                <a:latin typeface="微软雅黑" panose="020B0503020204020204" pitchFamily="34" charset="-122"/>
                <a:ea typeface="微软雅黑" panose="020B0503020204020204" pitchFamily="34" charset="-122"/>
              </a:rPr>
              <a:t>actions</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，响应在</a:t>
            </a:r>
            <a:r>
              <a:rPr lang="en-US" altLang="zh-CN" b="1" dirty="0">
                <a:solidFill>
                  <a:schemeClr val="tx1">
                    <a:lumMod val="65000"/>
                    <a:lumOff val="35000"/>
                  </a:schemeClr>
                </a:solidFill>
                <a:latin typeface="微软雅黑" panose="020B0503020204020204" pitchFamily="34" charset="-122"/>
                <a:ea typeface="微软雅黑" panose="020B0503020204020204" pitchFamily="34" charset="-122"/>
              </a:rPr>
              <a:t>view</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上的用户输入导致的状态变化。</a:t>
            </a:r>
          </a:p>
        </p:txBody>
      </p:sp>
      <p:sp>
        <p:nvSpPr>
          <p:cNvPr id="35" name="TextBox 34"/>
          <p:cNvSpPr txBox="1"/>
          <p:nvPr/>
        </p:nvSpPr>
        <p:spPr>
          <a:xfrm>
            <a:off x="8284189" y="5616723"/>
            <a:ext cx="2295890" cy="338554"/>
          </a:xfrm>
          <a:prstGeom prst="rect">
            <a:avLst/>
          </a:prstGeom>
          <a:noFill/>
        </p:spPr>
        <p:txBody>
          <a:bodyPr wrap="square" rtlCol="0">
            <a:spAutoFit/>
          </a:bodyPr>
          <a:lstStyle/>
          <a:p>
            <a:pPr algn="ct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单向数据流</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6" name="组合 35"/>
          <p:cNvGrpSpPr/>
          <p:nvPr/>
        </p:nvGrpSpPr>
        <p:grpSpPr>
          <a:xfrm>
            <a:off x="635692" y="5154523"/>
            <a:ext cx="9256527" cy="436598"/>
            <a:chOff x="753847" y="3259943"/>
            <a:chExt cx="9256527" cy="436598"/>
          </a:xfrm>
        </p:grpSpPr>
        <p:sp>
          <p:nvSpPr>
            <p:cNvPr id="37" name="TextBox 36"/>
            <p:cNvSpPr txBox="1"/>
            <p:nvPr/>
          </p:nvSpPr>
          <p:spPr>
            <a:xfrm>
              <a:off x="1080771" y="3304061"/>
              <a:ext cx="8929603" cy="369332"/>
            </a:xfrm>
            <a:prstGeom prst="rect">
              <a:avLst/>
            </a:prstGeom>
            <a:noFill/>
          </p:spPr>
          <p:txBody>
            <a:bodyPr wrap="square" rtlCol="0">
              <a:spAutoFit/>
            </a:bodyPr>
            <a:lstStyle/>
            <a:p>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rPr>
                <a:t>思考</a:t>
              </a:r>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多</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个组件共享状态的时候呢？</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38" name="Picture 2" descr="C:\Users\yepanmeng\Desktop\logo.png"/>
            <p:cNvPicPr>
              <a:picLocks noChangeAspect="1" noChangeArrowheads="1"/>
            </p:cNvPicPr>
            <p:nvPr/>
          </p:nvPicPr>
          <p:blipFill>
            <a:blip r:embed="rId6" cstate="print">
              <a:duotone>
                <a:schemeClr val="accent2">
                  <a:shade val="45000"/>
                  <a:satMod val="135000"/>
                </a:schemeClr>
                <a:prstClr val="white"/>
              </a:duotone>
              <a:extLst>
                <a:ext uri="{BEBA8EAE-BF5A-486C-A8C5-ECC9F3942E4B}">
                  <a14:imgProps xmlns:a14="http://schemas.microsoft.com/office/drawing/2010/main">
                    <a14:imgLayer r:embed="rId7">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53847" y="3259943"/>
              <a:ext cx="436598" cy="436598"/>
            </a:xfrm>
            <a:prstGeom prst="rect">
              <a:avLst/>
            </a:prstGeom>
            <a:noFill/>
            <a:extLst>
              <a:ext uri="{909E8E84-426E-40DD-AFC4-6F175D3DCCD1}">
                <a14:hiddenFill xmlns:a14="http://schemas.microsoft.com/office/drawing/2010/main">
                  <a:solidFill>
                    <a:srgbClr val="FFFFFF"/>
                  </a:solidFill>
                </a14:hiddenFill>
              </a:ext>
            </a:extLst>
          </p:spPr>
        </p:pic>
        <p:cxnSp>
          <p:nvCxnSpPr>
            <p:cNvPr id="39" name="直接连接符 38"/>
            <p:cNvCxnSpPr/>
            <p:nvPr/>
          </p:nvCxnSpPr>
          <p:spPr>
            <a:xfrm>
              <a:off x="972146" y="3662037"/>
              <a:ext cx="718631" cy="0"/>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204553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195"/>
                                        </p:tgtEl>
                                        <p:attrNameLst>
                                          <p:attrName>style.visibility</p:attrName>
                                        </p:attrNameLst>
                                      </p:cBhvr>
                                      <p:to>
                                        <p:strVal val="visible"/>
                                      </p:to>
                                    </p:set>
                                    <p:animEffect transition="in" filter="fade">
                                      <p:cBhvr>
                                        <p:cTn id="27" dur="500"/>
                                        <p:tgtEl>
                                          <p:spTgt spid="819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fade">
                                      <p:cBhvr>
                                        <p:cTn id="32" dur="500"/>
                                        <p:tgtEl>
                                          <p:spTgt spid="3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fade">
                                      <p:cBhvr>
                                        <p:cTn id="3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 grpId="0"/>
      <p:bldP spid="21" grpId="0"/>
      <p:bldP spid="3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2" descr="C:\Users\yepanmeng\Desktop\vuex.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0444" y="969254"/>
            <a:ext cx="6677025" cy="524827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C:\Users\yepanmeng\Desktop\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en-US" altLang="zh-CN" dirty="0">
                <a:solidFill>
                  <a:schemeClr val="bg1">
                    <a:lumMod val="50000"/>
                  </a:schemeClr>
                </a:solidFill>
                <a:latin typeface="微软雅黑" panose="020B0503020204020204" pitchFamily="34" charset="-122"/>
                <a:ea typeface="微软雅黑" panose="020B0503020204020204" pitchFamily="34" charset="-122"/>
              </a:rPr>
              <a:t>Vue </a:t>
            </a:r>
            <a:r>
              <a:rPr lang="zh-CN" altLang="en-US" dirty="0">
                <a:solidFill>
                  <a:schemeClr val="bg1">
                    <a:lumMod val="50000"/>
                  </a:schemeClr>
                </a:solidFill>
                <a:latin typeface="微软雅黑" panose="020B0503020204020204" pitchFamily="34" charset="-122"/>
                <a:ea typeface="微软雅黑" panose="020B0503020204020204" pitchFamily="34" charset="-122"/>
              </a:rPr>
              <a:t>全家桶 </a:t>
            </a:r>
            <a:r>
              <a:rPr lang="en-US" altLang="zh-CN" dirty="0">
                <a:solidFill>
                  <a:schemeClr val="bg1">
                    <a:lumMod val="50000"/>
                  </a:schemeClr>
                </a:solidFill>
                <a:latin typeface="微软雅黑" panose="020B0503020204020204" pitchFamily="34" charset="-122"/>
                <a:ea typeface="微软雅黑" panose="020B0503020204020204" pitchFamily="34" charset="-122"/>
              </a:rPr>
              <a:t>· </a:t>
            </a:r>
            <a:r>
              <a:rPr lang="en-US" altLang="zh-CN" dirty="0" smtClean="0">
                <a:solidFill>
                  <a:schemeClr val="bg1">
                    <a:lumMod val="50000"/>
                  </a:schemeClr>
                </a:solidFill>
                <a:latin typeface="微软雅黑" panose="020B0503020204020204" pitchFamily="34" charset="-122"/>
                <a:ea typeface="微软雅黑" panose="020B0503020204020204" pitchFamily="34" charset="-122"/>
              </a:rPr>
              <a:t>Vuex</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769149" cy="253916"/>
          </a:xfrm>
          <a:prstGeom prst="rect">
            <a:avLst/>
          </a:prstGeom>
          <a:noFill/>
        </p:spPr>
        <p:txBody>
          <a:bodyPr wrap="square" rtlCol="0">
            <a:spAutoFit/>
          </a:bodyPr>
          <a:lstStyle/>
          <a:p>
            <a:r>
              <a:rPr lang="en-US" altLang="zh-CN" sz="1050" dirty="0" smtClean="0">
                <a:solidFill>
                  <a:schemeClr val="bg1">
                    <a:lumMod val="50000"/>
                  </a:schemeClr>
                </a:solidFill>
                <a:latin typeface="Microsoft YaHei UI" panose="020B0703020204020201" charset="-122"/>
                <a:ea typeface="Microsoft YaHei UI" panose="020B0703020204020201" charset="-122"/>
              </a:rPr>
              <a:t>18 / 24</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637091" y="669700"/>
            <a:ext cx="5636784"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State ---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单一状态树</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Getters ---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可作为 </a:t>
            </a:r>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State</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的计算属性</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(ep.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过滤</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p>
          <a:p>
            <a:pPr marL="342900" indent="-342900">
              <a:lnSpc>
                <a:spcPct val="150000"/>
              </a:lnSpc>
              <a:buFont typeface="Arial" panose="020B0604020202020204" pitchFamily="34" charset="0"/>
              <a:buChar char="•"/>
            </a:pPr>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Mutations ---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改变 </a:t>
            </a:r>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store</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中状态的唯一方法</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Actions ---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可提交 </a:t>
            </a:r>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mutation</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而不是直接变更状态</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Modules ---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将 </a:t>
            </a:r>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store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分为模块</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3" name="图片 22" descr="屏幕剪辑"/>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7560" y="2599588"/>
            <a:ext cx="5545436" cy="4258412"/>
          </a:xfrm>
          <a:prstGeom prst="rect">
            <a:avLst/>
          </a:prstGeom>
        </p:spPr>
      </p:pic>
      <p:sp>
        <p:nvSpPr>
          <p:cNvPr id="28" name="TextBox 27"/>
          <p:cNvSpPr txBox="1"/>
          <p:nvPr/>
        </p:nvSpPr>
        <p:spPr>
          <a:xfrm>
            <a:off x="6480855" y="6217529"/>
            <a:ext cx="4629967" cy="338554"/>
          </a:xfrm>
          <a:prstGeom prst="rect">
            <a:avLst/>
          </a:prstGeom>
          <a:noFill/>
        </p:spPr>
        <p:txBody>
          <a:bodyPr wrap="square" rtlCol="0">
            <a:spAutoFit/>
          </a:bodyPr>
          <a:lstStyle/>
          <a:p>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推荐</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Chrome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插件</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err="1" smtClean="0">
                <a:solidFill>
                  <a:schemeClr val="bg2">
                    <a:lumMod val="50000"/>
                  </a:schemeClr>
                </a:solidFill>
                <a:latin typeface="微软雅黑" panose="020B0503020204020204" pitchFamily="34" charset="-122"/>
                <a:ea typeface="微软雅黑" panose="020B0503020204020204" pitchFamily="34" charset="-122"/>
              </a:rPr>
              <a:t>vue-devtools</a:t>
            </a:r>
            <a:endParaRPr lang="zh-CN" altLang="en-US" sz="1600" dirty="0">
              <a:solidFill>
                <a:schemeClr val="bg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819807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en-US" altLang="zh-CN" dirty="0">
                <a:solidFill>
                  <a:schemeClr val="bg1">
                    <a:lumMod val="50000"/>
                  </a:schemeClr>
                </a:solidFill>
                <a:latin typeface="微软雅黑" panose="020B0503020204020204" pitchFamily="34" charset="-122"/>
                <a:ea typeface="微软雅黑" panose="020B0503020204020204" pitchFamily="34" charset="-122"/>
              </a:rPr>
              <a:t>Vue </a:t>
            </a:r>
            <a:r>
              <a:rPr lang="zh-CN" altLang="en-US" dirty="0">
                <a:solidFill>
                  <a:schemeClr val="bg1">
                    <a:lumMod val="50000"/>
                  </a:schemeClr>
                </a:solidFill>
                <a:latin typeface="微软雅黑" panose="020B0503020204020204" pitchFamily="34" charset="-122"/>
                <a:ea typeface="微软雅黑" panose="020B0503020204020204" pitchFamily="34" charset="-122"/>
              </a:rPr>
              <a:t>全家桶 </a:t>
            </a:r>
            <a:r>
              <a:rPr lang="en-US" altLang="zh-CN" dirty="0">
                <a:solidFill>
                  <a:schemeClr val="bg1">
                    <a:lumMod val="50000"/>
                  </a:schemeClr>
                </a:solidFill>
                <a:latin typeface="微软雅黑" panose="020B0503020204020204" pitchFamily="34" charset="-122"/>
                <a:ea typeface="微软雅黑" panose="020B0503020204020204" pitchFamily="34" charset="-122"/>
              </a:rPr>
              <a:t>· </a:t>
            </a:r>
            <a:r>
              <a:rPr lang="en-US" altLang="zh-CN" dirty="0" err="1" smtClean="0">
                <a:solidFill>
                  <a:schemeClr val="bg1">
                    <a:lumMod val="50000"/>
                  </a:schemeClr>
                </a:solidFill>
                <a:latin typeface="微软雅黑" panose="020B0503020204020204" pitchFamily="34" charset="-122"/>
                <a:ea typeface="微软雅黑" panose="020B0503020204020204" pitchFamily="34" charset="-122"/>
              </a:rPr>
              <a:t>axios</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700138" cy="253916"/>
          </a:xfrm>
          <a:prstGeom prst="rect">
            <a:avLst/>
          </a:prstGeom>
          <a:noFill/>
        </p:spPr>
        <p:txBody>
          <a:bodyPr wrap="square" rtlCol="0">
            <a:spAutoFit/>
          </a:bodyPr>
          <a:lstStyle/>
          <a:p>
            <a:r>
              <a:rPr lang="en-US" altLang="zh-CN" sz="1050" dirty="0" smtClean="0">
                <a:solidFill>
                  <a:schemeClr val="bg1">
                    <a:lumMod val="50000"/>
                  </a:schemeClr>
                </a:solidFill>
                <a:latin typeface="Microsoft YaHei UI" panose="020B0703020204020201" charset="-122"/>
                <a:ea typeface="Microsoft YaHei UI" panose="020B0703020204020201" charset="-122"/>
              </a:rPr>
              <a:t>19 / 24</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61294" y="928445"/>
            <a:ext cx="2447483"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strike="sngStrike" dirty="0" smtClean="0">
                <a:solidFill>
                  <a:schemeClr val="tx1">
                    <a:lumMod val="65000"/>
                    <a:lumOff val="35000"/>
                  </a:schemeClr>
                </a:solidFill>
                <a:latin typeface="微软雅黑" panose="020B0503020204020204" pitchFamily="34" charset="-122"/>
                <a:ea typeface="微软雅黑" panose="020B0503020204020204" pitchFamily="34" charset="-122"/>
              </a:rPr>
              <a:t>Vue-resource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axios</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6" name="矩形 25"/>
          <p:cNvSpPr/>
          <p:nvPr/>
        </p:nvSpPr>
        <p:spPr>
          <a:xfrm>
            <a:off x="637091" y="1302335"/>
            <a:ext cx="7506244" cy="338554"/>
          </a:xfrm>
          <a:prstGeom prst="rect">
            <a:avLst/>
          </a:prstGeom>
        </p:spPr>
        <p:txBody>
          <a:bodyPr wrap="square">
            <a:spAutoFit/>
          </a:bodyPr>
          <a:lstStyle/>
          <a:p>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rPr>
              <a:t>Axios</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是一个基于 </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promise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的 </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HTTP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库，可以用在浏览器和 </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node.js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中。</a:t>
            </a:r>
          </a:p>
        </p:txBody>
      </p:sp>
      <p:pic>
        <p:nvPicPr>
          <p:cNvPr id="2" name="图片 1"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7091" y="2068310"/>
            <a:ext cx="4501204" cy="1115200"/>
          </a:xfrm>
          <a:prstGeom prst="rect">
            <a:avLst/>
          </a:prstGeom>
        </p:spPr>
      </p:pic>
      <p:sp>
        <p:nvSpPr>
          <p:cNvPr id="28" name="TextBox 27"/>
          <p:cNvSpPr txBox="1"/>
          <p:nvPr/>
        </p:nvSpPr>
        <p:spPr>
          <a:xfrm>
            <a:off x="623520" y="4044391"/>
            <a:ext cx="3581226" cy="2554545"/>
          </a:xfrm>
          <a:prstGeom prst="rect">
            <a:avLst/>
          </a:prstGeom>
          <a:solidFill>
            <a:schemeClr val="accent6">
              <a:lumMod val="20000"/>
              <a:lumOff val="80000"/>
            </a:schemeClr>
          </a:solidFill>
        </p:spPr>
        <p:txBody>
          <a:bodyPr wrap="square" rtlCol="0" anchor="ctr">
            <a:spAutoFit/>
          </a:bodyPr>
          <a:lstStyle/>
          <a:p>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rPr>
              <a:t>axios.post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('/user</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 </a:t>
            </a:r>
          </a:p>
          <a:p>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firstName</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:'Fred',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lastName</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:'Flintstone' </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p>
          <a:p>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.then(function(res){ </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console.log(res</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p>
          <a:p>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.catch(function(err){ </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console.log(err</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9" name="TextBox 28"/>
          <p:cNvSpPr txBox="1"/>
          <p:nvPr/>
        </p:nvSpPr>
        <p:spPr>
          <a:xfrm>
            <a:off x="5124723" y="2625910"/>
            <a:ext cx="5865327" cy="1815882"/>
          </a:xfrm>
          <a:prstGeom prst="rect">
            <a:avLst/>
          </a:prstGeom>
          <a:solidFill>
            <a:schemeClr val="accent6">
              <a:lumMod val="20000"/>
              <a:lumOff val="80000"/>
            </a:schemeClr>
          </a:solidFill>
        </p:spPr>
        <p:txBody>
          <a:bodyPr wrap="square" rtlCol="0" anchor="ctr">
            <a:spAutoFit/>
          </a:bodyPr>
          <a:lstStyle/>
          <a:p>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添加一个请求拦截器 </a:t>
            </a:r>
            <a:r>
              <a:rPr lang="en-US" altLang="zh-CN" sz="1400" dirty="0" err="1">
                <a:solidFill>
                  <a:schemeClr val="tx1">
                    <a:lumMod val="65000"/>
                    <a:lumOff val="35000"/>
                  </a:schemeClr>
                </a:solidFill>
                <a:latin typeface="微软雅黑" panose="020B0503020204020204" pitchFamily="34" charset="-122"/>
                <a:ea typeface="微软雅黑" panose="020B0503020204020204" pitchFamily="34" charset="-122"/>
              </a:rPr>
              <a:t>axios.interceptors.request.use</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(function(</a:t>
            </a:r>
            <a:r>
              <a:rPr lang="en-US" altLang="zh-CN" sz="1400" dirty="0" err="1">
                <a:solidFill>
                  <a:schemeClr val="tx1">
                    <a:lumMod val="65000"/>
                    <a:lumOff val="35000"/>
                  </a:schemeClr>
                </a:solidFill>
                <a:latin typeface="微软雅黑" panose="020B0503020204020204" pitchFamily="34" charset="-122"/>
                <a:ea typeface="微软雅黑" panose="020B0503020204020204" pitchFamily="34" charset="-122"/>
              </a:rPr>
              <a:t>config</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a:t>
            </a:r>
            <a:endPar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在请求发出之前进行一些操作 </a:t>
            </a:r>
            <a:endPar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return </a:t>
            </a:r>
            <a:r>
              <a:rPr lang="en-US" altLang="zh-CN" sz="1400" dirty="0" err="1" smtClean="0">
                <a:solidFill>
                  <a:schemeClr val="tx1">
                    <a:lumMod val="65000"/>
                    <a:lumOff val="35000"/>
                  </a:schemeClr>
                </a:solidFill>
                <a:latin typeface="微软雅黑" panose="020B0503020204020204" pitchFamily="34" charset="-122"/>
                <a:ea typeface="微软雅黑" panose="020B0503020204020204" pitchFamily="34" charset="-122"/>
              </a:rPr>
              <a:t>config</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a:t>
            </a:r>
            <a:endPar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function(err){ </a:t>
            </a:r>
            <a:endPar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Do something with request error </a:t>
            </a:r>
            <a:endPar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return </a:t>
            </a:r>
            <a:r>
              <a:rPr lang="en-US" altLang="zh-CN" sz="1400" dirty="0" err="1">
                <a:solidFill>
                  <a:schemeClr val="tx1">
                    <a:lumMod val="65000"/>
                    <a:lumOff val="35000"/>
                  </a:schemeClr>
                </a:solidFill>
                <a:latin typeface="微软雅黑" panose="020B0503020204020204" pitchFamily="34" charset="-122"/>
                <a:ea typeface="微软雅黑" panose="020B0503020204020204" pitchFamily="34" charset="-122"/>
              </a:rPr>
              <a:t>Promise.reject</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(error); </a:t>
            </a:r>
            <a:endPar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 </a:t>
            </a:r>
          </a:p>
        </p:txBody>
      </p:sp>
      <p:sp>
        <p:nvSpPr>
          <p:cNvPr id="30" name="TextBox 29"/>
          <p:cNvSpPr txBox="1"/>
          <p:nvPr/>
        </p:nvSpPr>
        <p:spPr>
          <a:xfrm>
            <a:off x="623519" y="3705837"/>
            <a:ext cx="2295890" cy="338554"/>
          </a:xfrm>
          <a:prstGeom prst="rect">
            <a:avLst/>
          </a:prstGeom>
          <a:noFill/>
        </p:spPr>
        <p:txBody>
          <a:bodyPr wrap="square" rtlCol="0">
            <a:spAutoFit/>
          </a:bodyPr>
          <a:lstStyle/>
          <a:p>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举个栗子</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1" name="TextBox 30"/>
          <p:cNvSpPr txBox="1"/>
          <p:nvPr/>
        </p:nvSpPr>
        <p:spPr>
          <a:xfrm>
            <a:off x="7207374" y="2287356"/>
            <a:ext cx="2295890" cy="338554"/>
          </a:xfrm>
          <a:prstGeom prst="rect">
            <a:avLst/>
          </a:prstGeom>
          <a:noFill/>
        </p:spPr>
        <p:txBody>
          <a:bodyPr wrap="square" rtlCol="0">
            <a:spAutoFit/>
          </a:bodyPr>
          <a:lstStyle/>
          <a:p>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强大的拦截器</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3" name="TextBox 32"/>
          <p:cNvSpPr txBox="1"/>
          <p:nvPr/>
        </p:nvSpPr>
        <p:spPr>
          <a:xfrm>
            <a:off x="5124724" y="4783054"/>
            <a:ext cx="5865327" cy="1815882"/>
          </a:xfrm>
          <a:prstGeom prst="rect">
            <a:avLst/>
          </a:prstGeom>
          <a:solidFill>
            <a:schemeClr val="accent6">
              <a:lumMod val="20000"/>
              <a:lumOff val="80000"/>
            </a:schemeClr>
          </a:solidFill>
        </p:spPr>
        <p:txBody>
          <a:bodyPr wrap="square" rtlCol="0" anchor="ctr">
            <a:spAutoFit/>
          </a:bodyPr>
          <a:lstStyle/>
          <a:p>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添加一</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个响应拦截</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器 </a:t>
            </a:r>
            <a:r>
              <a:rPr lang="en-US" altLang="zh-CN" sz="1400" dirty="0" err="1" smtClean="0">
                <a:solidFill>
                  <a:schemeClr val="tx1">
                    <a:lumMod val="65000"/>
                    <a:lumOff val="35000"/>
                  </a:schemeClr>
                </a:solidFill>
                <a:latin typeface="微软雅黑" panose="020B0503020204020204" pitchFamily="34" charset="-122"/>
                <a:ea typeface="微软雅黑" panose="020B0503020204020204" pitchFamily="34" charset="-122"/>
              </a:rPr>
              <a:t>axios.interceptors.response.use</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(function(</a:t>
            </a:r>
            <a:r>
              <a:rPr lang="en-US" altLang="zh-CN" sz="1400" dirty="0" err="1" smtClean="0">
                <a:solidFill>
                  <a:schemeClr val="tx1">
                    <a:lumMod val="65000"/>
                    <a:lumOff val="35000"/>
                  </a:schemeClr>
                </a:solidFill>
                <a:latin typeface="微软雅黑" panose="020B0503020204020204" pitchFamily="34" charset="-122"/>
                <a:ea typeface="微软雅黑" panose="020B0503020204020204" pitchFamily="34" charset="-122"/>
              </a:rPr>
              <a:t>config</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a:t>
            </a:r>
            <a:endPar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在请求发出之前进行一些操作 </a:t>
            </a:r>
            <a:endPar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return </a:t>
            </a:r>
            <a:r>
              <a:rPr lang="en-US" altLang="zh-CN" sz="1400" dirty="0" err="1" smtClean="0">
                <a:solidFill>
                  <a:schemeClr val="tx1">
                    <a:lumMod val="65000"/>
                    <a:lumOff val="35000"/>
                  </a:schemeClr>
                </a:solidFill>
                <a:latin typeface="微软雅黑" panose="020B0503020204020204" pitchFamily="34" charset="-122"/>
                <a:ea typeface="微软雅黑" panose="020B0503020204020204" pitchFamily="34" charset="-122"/>
              </a:rPr>
              <a:t>config</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a:t>
            </a:r>
            <a:endPar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function(err){ </a:t>
            </a:r>
            <a:endPar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Do something with response</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error </a:t>
            </a:r>
            <a:endPar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return </a:t>
            </a:r>
            <a:r>
              <a:rPr lang="en-US" altLang="zh-CN" sz="1400" dirty="0" err="1">
                <a:solidFill>
                  <a:schemeClr val="tx1">
                    <a:lumMod val="65000"/>
                    <a:lumOff val="35000"/>
                  </a:schemeClr>
                </a:solidFill>
                <a:latin typeface="微软雅黑" panose="020B0503020204020204" pitchFamily="34" charset="-122"/>
                <a:ea typeface="微软雅黑" panose="020B0503020204020204" pitchFamily="34" charset="-122"/>
              </a:rPr>
              <a:t>Promise.reject</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(error); </a:t>
            </a:r>
            <a:endPar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568924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fade">
                                      <p:cBhvr>
                                        <p:cTn id="32" dur="500"/>
                                        <p:tgtEl>
                                          <p:spTgt spid="3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fade">
                                      <p:cBhvr>
                                        <p:cTn id="37" dur="500"/>
                                        <p:tgtEl>
                                          <p:spTgt spid="2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fade">
                                      <p:cBhvr>
                                        <p:cTn id="4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8" grpId="0" animBg="1"/>
      <p:bldP spid="29" grpId="0" animBg="1"/>
      <p:bldP spid="30" grpId="0"/>
      <p:bldP spid="31" grpId="0"/>
      <p:bldP spid="3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快速构建工程</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708764" cy="253916"/>
          </a:xfrm>
          <a:prstGeom prst="rect">
            <a:avLst/>
          </a:prstGeom>
          <a:noFill/>
        </p:spPr>
        <p:txBody>
          <a:bodyPr wrap="square" rtlCol="0">
            <a:spAutoFit/>
          </a:bodyPr>
          <a:lstStyle/>
          <a:p>
            <a:r>
              <a:rPr lang="en-US" altLang="zh-CN" sz="1050" dirty="0" smtClean="0">
                <a:solidFill>
                  <a:schemeClr val="bg1">
                    <a:lumMod val="50000"/>
                  </a:schemeClr>
                </a:solidFill>
                <a:latin typeface="Microsoft YaHei UI" panose="020B0703020204020201" charset="-122"/>
                <a:ea typeface="Microsoft YaHei UI" panose="020B0703020204020201" charset="-122"/>
              </a:rPr>
              <a:t>20 / 24</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637090" y="1334612"/>
            <a:ext cx="9312901" cy="1156855"/>
          </a:xfrm>
          <a:prstGeom prst="rect">
            <a:avLst/>
          </a:prstGeom>
        </p:spPr>
        <p:txBody>
          <a:bodyPr wrap="square">
            <a:spAutoFit/>
          </a:bodyPr>
          <a:lstStyle/>
          <a:p>
            <a:pPr>
              <a:lnSpc>
                <a:spcPct val="150000"/>
              </a:lnSpc>
            </a:pPr>
            <a:r>
              <a:rPr lang="en-US" altLang="zh-CN" sz="1600" dirty="0">
                <a:solidFill>
                  <a:schemeClr val="bg2">
                    <a:lumMod val="50000"/>
                  </a:schemeClr>
                </a:solidFill>
                <a:latin typeface="微软雅黑" panose="020B0503020204020204" pitchFamily="34" charset="-122"/>
                <a:ea typeface="微软雅黑" panose="020B0503020204020204" pitchFamily="34" charset="-122"/>
              </a:rPr>
              <a:t>Vue.js</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提供一个</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官方命令行工具</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，可用于快速搭建大型单页应用。该工具提供开箱即用的构建工具配置，带来现代化的前端开发流程。只需几分钟即可创建并启动一个带热重载、保存时静态检查以及可用于生产环境的构建配置的项目：</a:t>
            </a:r>
          </a:p>
        </p:txBody>
      </p:sp>
      <p:sp>
        <p:nvSpPr>
          <p:cNvPr id="25" name="TextBox 24"/>
          <p:cNvSpPr txBox="1"/>
          <p:nvPr/>
        </p:nvSpPr>
        <p:spPr>
          <a:xfrm>
            <a:off x="561294" y="928445"/>
            <a:ext cx="2447483"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Vue-Cli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命令行工具</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6" name="TextBox 25"/>
          <p:cNvSpPr txBox="1"/>
          <p:nvPr/>
        </p:nvSpPr>
        <p:spPr>
          <a:xfrm>
            <a:off x="661063" y="2824543"/>
            <a:ext cx="4695427" cy="338554"/>
          </a:xfrm>
          <a:prstGeom prst="rect">
            <a:avLst/>
          </a:prstGeom>
          <a:solidFill>
            <a:schemeClr val="accent6">
              <a:lumMod val="20000"/>
              <a:lumOff val="80000"/>
            </a:schemeClr>
          </a:solidFill>
        </p:spPr>
        <p:txBody>
          <a:bodyPr wrap="square" rtlCol="0" anchor="ctr">
            <a:spAutoFit/>
          </a:bodyPr>
          <a:lstStyle/>
          <a:p>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rPr>
              <a:t>npm</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install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vue-cli</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-g</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7" name="TextBox 26"/>
          <p:cNvSpPr txBox="1"/>
          <p:nvPr/>
        </p:nvSpPr>
        <p:spPr>
          <a:xfrm>
            <a:off x="661064" y="3462898"/>
            <a:ext cx="4695428" cy="338554"/>
          </a:xfrm>
          <a:prstGeom prst="rect">
            <a:avLst/>
          </a:prstGeom>
          <a:solidFill>
            <a:schemeClr val="accent6">
              <a:lumMod val="20000"/>
              <a:lumOff val="80000"/>
            </a:schemeClr>
          </a:solidFill>
        </p:spPr>
        <p:txBody>
          <a:bodyPr wrap="square" rtlCol="0" anchor="ctr">
            <a:spAutoFit/>
          </a:bodyPr>
          <a:lstStyle/>
          <a:p>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rPr>
              <a:t>vue</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rPr>
              <a:t>init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&lt;template-name&gt; &lt;project-name&gt;</a:t>
            </a:r>
          </a:p>
        </p:txBody>
      </p:sp>
      <p:sp>
        <p:nvSpPr>
          <p:cNvPr id="3" name="矩形 2"/>
          <p:cNvSpPr/>
          <p:nvPr/>
        </p:nvSpPr>
        <p:spPr>
          <a:xfrm>
            <a:off x="5460706" y="2686520"/>
            <a:ext cx="6731294" cy="3323987"/>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1400" dirty="0">
                <a:solidFill>
                  <a:schemeClr val="bg2">
                    <a:lumMod val="50000"/>
                  </a:schemeClr>
                </a:solidFill>
                <a:latin typeface="微软雅黑" panose="020B0503020204020204" pitchFamily="34" charset="-122"/>
                <a:ea typeface="微软雅黑" panose="020B0503020204020204" pitchFamily="34" charset="-122"/>
              </a:rPr>
              <a:t>webpack</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 A full-featured Webpack + </a:t>
            </a:r>
            <a:r>
              <a:rPr lang="en-US" altLang="zh-CN" sz="1400" dirty="0" err="1">
                <a:solidFill>
                  <a:schemeClr val="tx1">
                    <a:lumMod val="65000"/>
                    <a:lumOff val="35000"/>
                  </a:schemeClr>
                </a:solidFill>
                <a:latin typeface="微软雅黑" panose="020B0503020204020204" pitchFamily="34" charset="-122"/>
                <a:ea typeface="微软雅黑" panose="020B0503020204020204" pitchFamily="34" charset="-122"/>
              </a:rPr>
              <a:t>vue</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-loader setup with hot reload, </a:t>
            </a:r>
            <a:r>
              <a:rPr lang="en-US" altLang="zh-CN" sz="1400" dirty="0" err="1">
                <a:solidFill>
                  <a:schemeClr val="tx1">
                    <a:lumMod val="65000"/>
                    <a:lumOff val="35000"/>
                  </a:schemeClr>
                </a:solidFill>
                <a:latin typeface="微软雅黑" panose="020B0503020204020204" pitchFamily="34" charset="-122"/>
                <a:ea typeface="微软雅黑" panose="020B0503020204020204" pitchFamily="34" charset="-122"/>
              </a:rPr>
              <a:t>linting</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testing &amp; </a:t>
            </a:r>
            <a:r>
              <a:rPr lang="en-US" altLang="zh-CN" sz="1400" dirty="0" err="1">
                <a:solidFill>
                  <a:schemeClr val="tx1">
                    <a:lumMod val="65000"/>
                    <a:lumOff val="35000"/>
                  </a:schemeClr>
                </a:solidFill>
                <a:latin typeface="微软雅黑" panose="020B0503020204020204" pitchFamily="34" charset="-122"/>
                <a:ea typeface="微软雅黑" panose="020B0503020204020204" pitchFamily="34" charset="-122"/>
              </a:rPr>
              <a:t>css</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extraction.</a:t>
            </a:r>
          </a:p>
          <a:p>
            <a:pPr marL="285750" indent="-285750">
              <a:lnSpc>
                <a:spcPct val="150000"/>
              </a:lnSpc>
              <a:buFont typeface="Arial" panose="020B0604020202020204" pitchFamily="34" charset="0"/>
              <a:buChar char="•"/>
            </a:pPr>
            <a:r>
              <a:rPr lang="en-US" altLang="zh-CN" sz="1400" dirty="0">
                <a:solidFill>
                  <a:schemeClr val="bg2">
                    <a:lumMod val="50000"/>
                  </a:schemeClr>
                </a:solidFill>
                <a:latin typeface="微软雅黑" panose="020B0503020204020204" pitchFamily="34" charset="-122"/>
                <a:ea typeface="微软雅黑" panose="020B0503020204020204" pitchFamily="34" charset="-122"/>
              </a:rPr>
              <a:t>webpack-simple</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 A simple Webpack + </a:t>
            </a:r>
            <a:r>
              <a:rPr lang="en-US" altLang="zh-CN" sz="1400" dirty="0" err="1">
                <a:solidFill>
                  <a:schemeClr val="tx1">
                    <a:lumMod val="65000"/>
                    <a:lumOff val="35000"/>
                  </a:schemeClr>
                </a:solidFill>
                <a:latin typeface="微软雅黑" panose="020B0503020204020204" pitchFamily="34" charset="-122"/>
                <a:ea typeface="微软雅黑" panose="020B0503020204020204" pitchFamily="34" charset="-122"/>
              </a:rPr>
              <a:t>vue</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-loader setup for quick prototyping.</a:t>
            </a:r>
          </a:p>
          <a:p>
            <a:pPr marL="285750" indent="-285750">
              <a:lnSpc>
                <a:spcPct val="150000"/>
              </a:lnSpc>
              <a:buFont typeface="Arial" panose="020B0604020202020204" pitchFamily="34" charset="0"/>
              <a:buChar char="•"/>
            </a:pPr>
            <a:r>
              <a:rPr lang="en-US" altLang="zh-CN" sz="1400" dirty="0">
                <a:solidFill>
                  <a:schemeClr val="bg2">
                    <a:lumMod val="50000"/>
                  </a:schemeClr>
                </a:solidFill>
                <a:latin typeface="微软雅黑" panose="020B0503020204020204" pitchFamily="34" charset="-122"/>
                <a:ea typeface="微软雅黑" panose="020B0503020204020204" pitchFamily="34" charset="-122"/>
              </a:rPr>
              <a:t>browserify</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 A full-featured Browserify + </a:t>
            </a:r>
            <a:r>
              <a:rPr lang="en-US" altLang="zh-CN" sz="1400" dirty="0" err="1">
                <a:solidFill>
                  <a:schemeClr val="tx1">
                    <a:lumMod val="65000"/>
                    <a:lumOff val="35000"/>
                  </a:schemeClr>
                </a:solidFill>
                <a:latin typeface="微软雅黑" panose="020B0503020204020204" pitchFamily="34" charset="-122"/>
                <a:ea typeface="微软雅黑" panose="020B0503020204020204" pitchFamily="34" charset="-122"/>
              </a:rPr>
              <a:t>vueify</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setup with hot-reload, </a:t>
            </a:r>
            <a:r>
              <a:rPr lang="en-US" altLang="zh-CN" sz="1400" dirty="0" err="1">
                <a:solidFill>
                  <a:schemeClr val="tx1">
                    <a:lumMod val="65000"/>
                    <a:lumOff val="35000"/>
                  </a:schemeClr>
                </a:solidFill>
                <a:latin typeface="微软雅黑" panose="020B0503020204020204" pitchFamily="34" charset="-122"/>
                <a:ea typeface="微软雅黑" panose="020B0503020204020204" pitchFamily="34" charset="-122"/>
              </a:rPr>
              <a:t>linting</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&amp; unit testing.</a:t>
            </a:r>
          </a:p>
          <a:p>
            <a:pPr marL="285750" indent="-285750">
              <a:lnSpc>
                <a:spcPct val="150000"/>
              </a:lnSpc>
              <a:buFont typeface="Arial" panose="020B0604020202020204" pitchFamily="34" charset="0"/>
              <a:buChar char="•"/>
            </a:pPr>
            <a:r>
              <a:rPr lang="en-US" altLang="zh-CN" sz="1400" dirty="0">
                <a:solidFill>
                  <a:schemeClr val="bg2">
                    <a:lumMod val="50000"/>
                  </a:schemeClr>
                </a:solidFill>
                <a:latin typeface="微软雅黑" panose="020B0503020204020204" pitchFamily="34" charset="-122"/>
                <a:ea typeface="微软雅黑" panose="020B0503020204020204" pitchFamily="34" charset="-122"/>
              </a:rPr>
              <a:t>browserify-simple</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 A simple Browserify + </a:t>
            </a:r>
            <a:r>
              <a:rPr lang="en-US" altLang="zh-CN" sz="1400" dirty="0" err="1">
                <a:solidFill>
                  <a:schemeClr val="tx1">
                    <a:lumMod val="65000"/>
                    <a:lumOff val="35000"/>
                  </a:schemeClr>
                </a:solidFill>
                <a:latin typeface="微软雅黑" panose="020B0503020204020204" pitchFamily="34" charset="-122"/>
                <a:ea typeface="微软雅黑" panose="020B0503020204020204" pitchFamily="34" charset="-122"/>
              </a:rPr>
              <a:t>vueify</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setup for quick prototyping.</a:t>
            </a:r>
          </a:p>
          <a:p>
            <a:pPr marL="285750" indent="-285750">
              <a:lnSpc>
                <a:spcPct val="150000"/>
              </a:lnSpc>
              <a:buFont typeface="Arial" panose="020B0604020202020204" pitchFamily="34" charset="0"/>
              <a:buChar char="•"/>
            </a:pPr>
            <a:r>
              <a:rPr lang="en-US" altLang="zh-CN" sz="1400" dirty="0">
                <a:solidFill>
                  <a:schemeClr val="bg2">
                    <a:lumMod val="50000"/>
                  </a:schemeClr>
                </a:solidFill>
                <a:latin typeface="微软雅黑" panose="020B0503020204020204" pitchFamily="34" charset="-122"/>
                <a:ea typeface="微软雅黑" panose="020B0503020204020204" pitchFamily="34" charset="-122"/>
              </a:rPr>
              <a:t>pwa</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 PWA template for </a:t>
            </a:r>
            <a:r>
              <a:rPr lang="en-US" altLang="zh-CN" sz="1400" dirty="0" err="1">
                <a:solidFill>
                  <a:schemeClr val="tx1">
                    <a:lumMod val="65000"/>
                    <a:lumOff val="35000"/>
                  </a:schemeClr>
                </a:solidFill>
                <a:latin typeface="微软雅黑" panose="020B0503020204020204" pitchFamily="34" charset="-122"/>
                <a:ea typeface="微软雅黑" panose="020B0503020204020204" pitchFamily="34" charset="-122"/>
              </a:rPr>
              <a:t>vue-cli</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based on the webpack template</a:t>
            </a:r>
          </a:p>
          <a:p>
            <a:pPr marL="285750" indent="-285750">
              <a:lnSpc>
                <a:spcPct val="150000"/>
              </a:lnSpc>
              <a:buFont typeface="Arial" panose="020B0604020202020204" pitchFamily="34" charset="0"/>
              <a:buChar char="•"/>
            </a:pPr>
            <a:r>
              <a:rPr lang="en-US" altLang="zh-CN" sz="1400" dirty="0">
                <a:solidFill>
                  <a:schemeClr val="bg2">
                    <a:lumMod val="50000"/>
                  </a:schemeClr>
                </a:solidFill>
                <a:latin typeface="微软雅黑" panose="020B0503020204020204" pitchFamily="34" charset="-122"/>
                <a:ea typeface="微软雅黑" panose="020B0503020204020204" pitchFamily="34" charset="-122"/>
              </a:rPr>
              <a:t>simple</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 The simplest possible Vue setup in a single HTML file</a:t>
            </a:r>
          </a:p>
        </p:txBody>
      </p:sp>
      <p:sp>
        <p:nvSpPr>
          <p:cNvPr id="29" name="TextBox 28"/>
          <p:cNvSpPr txBox="1"/>
          <p:nvPr/>
        </p:nvSpPr>
        <p:spPr>
          <a:xfrm>
            <a:off x="661063" y="4109879"/>
            <a:ext cx="4695428" cy="338554"/>
          </a:xfrm>
          <a:prstGeom prst="rect">
            <a:avLst/>
          </a:prstGeom>
          <a:solidFill>
            <a:schemeClr val="accent6">
              <a:lumMod val="20000"/>
              <a:lumOff val="80000"/>
            </a:schemeClr>
          </a:solidFill>
        </p:spPr>
        <p:txBody>
          <a:bodyPr wrap="square" rtlCol="0" anchor="ctr">
            <a:spAutoFit/>
          </a:bodyPr>
          <a:lstStyle/>
          <a:p>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cd &lt;project-name</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&gt;</a:t>
            </a:r>
          </a:p>
        </p:txBody>
      </p:sp>
      <p:sp>
        <p:nvSpPr>
          <p:cNvPr id="31" name="TextBox 30"/>
          <p:cNvSpPr txBox="1"/>
          <p:nvPr/>
        </p:nvSpPr>
        <p:spPr>
          <a:xfrm>
            <a:off x="661064" y="4708731"/>
            <a:ext cx="4695428" cy="338554"/>
          </a:xfrm>
          <a:prstGeom prst="rect">
            <a:avLst/>
          </a:prstGeom>
          <a:solidFill>
            <a:schemeClr val="accent6">
              <a:lumMod val="20000"/>
              <a:lumOff val="80000"/>
            </a:schemeClr>
          </a:solidFill>
        </p:spPr>
        <p:txBody>
          <a:bodyPr wrap="square" rtlCol="0" anchor="ctr">
            <a:spAutoFit/>
          </a:bodyPr>
          <a:lstStyle/>
          <a:p>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npm</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install</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2" name="TextBox 31"/>
          <p:cNvSpPr txBox="1"/>
          <p:nvPr/>
        </p:nvSpPr>
        <p:spPr>
          <a:xfrm>
            <a:off x="661065" y="5286701"/>
            <a:ext cx="4695428" cy="338554"/>
          </a:xfrm>
          <a:prstGeom prst="rect">
            <a:avLst/>
          </a:prstGeom>
          <a:solidFill>
            <a:schemeClr val="accent6">
              <a:lumMod val="20000"/>
              <a:lumOff val="80000"/>
            </a:schemeClr>
          </a:solidFill>
        </p:spPr>
        <p:txBody>
          <a:bodyPr wrap="square" rtlCol="0" anchor="ctr">
            <a:spAutoFit/>
          </a:bodyPr>
          <a:lstStyle/>
          <a:p>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npm</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run dev</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1" name="TextBox 20"/>
          <p:cNvSpPr txBox="1"/>
          <p:nvPr/>
        </p:nvSpPr>
        <p:spPr>
          <a:xfrm>
            <a:off x="1932317" y="5946269"/>
            <a:ext cx="2493033" cy="523220"/>
          </a:xfrm>
          <a:prstGeom prst="rect">
            <a:avLst/>
          </a:prstGeom>
          <a:noFill/>
        </p:spPr>
        <p:txBody>
          <a:bodyPr wrap="square" rtlCol="0">
            <a:spAutoFit/>
          </a:bodyPr>
          <a:lstStyle/>
          <a:p>
            <a:r>
              <a:rPr lang="en-US" altLang="zh-CN" sz="2800" b="1" dirty="0" smtClean="0">
                <a:solidFill>
                  <a:schemeClr val="bg2">
                    <a:lumMod val="50000"/>
                  </a:schemeClr>
                </a:solidFill>
                <a:latin typeface="微软雅黑" panose="020B0503020204020204" pitchFamily="34" charset="-122"/>
                <a:ea typeface="微软雅黑" panose="020B0503020204020204" pitchFamily="34" charset="-122"/>
              </a:rPr>
              <a:t>JUST DO IT !</a:t>
            </a:r>
            <a:endParaRPr lang="zh-CN" altLang="en-US" sz="2800" b="1" dirty="0">
              <a:solidFill>
                <a:schemeClr val="bg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083331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500"/>
                                        <p:tgtEl>
                                          <p:spTgt spid="2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fade">
                                      <p:cBhvr>
                                        <p:cTn id="37" dur="500"/>
                                        <p:tgtEl>
                                          <p:spTgt spid="3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fade">
                                      <p:cBhvr>
                                        <p:cTn id="42" dur="500"/>
                                        <p:tgtEl>
                                          <p:spTgt spid="3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5" grpId="0"/>
      <p:bldP spid="26" grpId="0" animBg="1"/>
      <p:bldP spid="27" grpId="0" animBg="1"/>
      <p:bldP spid="3" grpId="0"/>
      <p:bldP spid="29" grpId="0" animBg="1"/>
      <p:bldP spid="31" grpId="0" animBg="1"/>
      <p:bldP spid="32" grpId="0" animBg="1"/>
      <p:bldP spid="2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zh-CN" altLang="en-US" dirty="0">
                <a:solidFill>
                  <a:schemeClr val="bg1">
                    <a:lumMod val="50000"/>
                  </a:schemeClr>
                </a:solidFill>
                <a:latin typeface="微软雅黑" panose="020B0503020204020204" pitchFamily="34" charset="-122"/>
                <a:ea typeface="微软雅黑" panose="020B0503020204020204" pitchFamily="34" charset="-122"/>
              </a:rPr>
              <a:t>快速构建工程</a:t>
            </a: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726017" cy="253916"/>
          </a:xfrm>
          <a:prstGeom prst="rect">
            <a:avLst/>
          </a:prstGeom>
          <a:noFill/>
        </p:spPr>
        <p:txBody>
          <a:bodyPr wrap="square" rtlCol="0">
            <a:spAutoFit/>
          </a:bodyPr>
          <a:lstStyle/>
          <a:p>
            <a:r>
              <a:rPr lang="en-US" altLang="zh-CN" sz="1050" dirty="0" smtClean="0">
                <a:solidFill>
                  <a:schemeClr val="bg1">
                    <a:lumMod val="50000"/>
                  </a:schemeClr>
                </a:solidFill>
                <a:latin typeface="Microsoft YaHei UI" panose="020B0703020204020201" charset="-122"/>
                <a:ea typeface="Microsoft YaHei UI" panose="020B0703020204020201" charset="-122"/>
              </a:rPr>
              <a:t>21 / 24</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637091" y="1534053"/>
            <a:ext cx="3552825" cy="4012732"/>
            <a:chOff x="637091" y="1204893"/>
            <a:chExt cx="3552825" cy="3743325"/>
          </a:xfrm>
        </p:grpSpPr>
        <p:pic>
          <p:nvPicPr>
            <p:cNvPr id="1026" name="Picture 2" descr="C:\Users\yepanmeng\Desktop\0060lm7Tgw1f9ssmtv2jrj305x0axmxl.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091" y="1204893"/>
              <a:ext cx="2028825" cy="374332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yepanmeng\Desktop\0060lm7Tgw1f9ssw9zp17j304g058dfv.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5916" y="2241980"/>
              <a:ext cx="1524000" cy="1790700"/>
            </a:xfrm>
            <a:prstGeom prst="rect">
              <a:avLst/>
            </a:prstGeom>
            <a:noFill/>
            <a:extLst>
              <a:ext uri="{909E8E84-426E-40DD-AFC4-6F175D3DCCD1}">
                <a14:hiddenFill xmlns:a14="http://schemas.microsoft.com/office/drawing/2010/main">
                  <a:solidFill>
                    <a:srgbClr val="FFFFFF"/>
                  </a:solidFill>
                </a14:hiddenFill>
              </a:ext>
            </a:extLst>
          </p:spPr>
        </p:pic>
      </p:grpSp>
      <p:sp>
        <p:nvSpPr>
          <p:cNvPr id="28" name="TextBox 27"/>
          <p:cNvSpPr txBox="1"/>
          <p:nvPr/>
        </p:nvSpPr>
        <p:spPr>
          <a:xfrm>
            <a:off x="561294" y="928445"/>
            <a:ext cx="2447483"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工程目录解析</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aphicFrame>
        <p:nvGraphicFramePr>
          <p:cNvPr id="21" name="表格 20"/>
          <p:cNvGraphicFramePr>
            <a:graphicFrameLocks noGrp="1"/>
          </p:cNvGraphicFramePr>
          <p:nvPr>
            <p:extLst>
              <p:ext uri="{D42A27DB-BD31-4B8C-83A1-F6EECF244321}">
                <p14:modId xmlns:p14="http://schemas.microsoft.com/office/powerpoint/2010/main" val="99611949"/>
              </p:ext>
            </p:extLst>
          </p:nvPr>
        </p:nvGraphicFramePr>
        <p:xfrm>
          <a:off x="4480751" y="1470537"/>
          <a:ext cx="5914079" cy="4076247"/>
        </p:xfrm>
        <a:graphic>
          <a:graphicData uri="http://schemas.openxmlformats.org/drawingml/2006/table">
            <a:tbl>
              <a:tblPr>
                <a:tableStyleId>{93296810-A885-4BE3-A3E7-6D5BEEA58F35}</a:tableStyleId>
              </a:tblPr>
              <a:tblGrid>
                <a:gridCol w="2521022"/>
                <a:gridCol w="3393057"/>
              </a:tblGrid>
              <a:tr h="363020">
                <a:tc>
                  <a:txBody>
                    <a:bodyPr/>
                    <a:lstStyle/>
                    <a:p>
                      <a:pPr algn="ctr" fontAlgn="t"/>
                      <a:r>
                        <a:rPr lang="zh-CN" altLang="en-US" sz="1200" b="1" dirty="0">
                          <a:solidFill>
                            <a:schemeClr val="tx1">
                              <a:lumMod val="75000"/>
                              <a:lumOff val="25000"/>
                            </a:schemeClr>
                          </a:solidFill>
                          <a:effectLst/>
                          <a:latin typeface="微软雅黑" panose="020B0503020204020204" pitchFamily="34" charset="-122"/>
                          <a:ea typeface="微软雅黑" panose="020B0503020204020204" pitchFamily="34" charset="-122"/>
                        </a:rPr>
                        <a:t>目录</a:t>
                      </a:r>
                      <a:r>
                        <a:rPr lang="en-US" altLang="zh-CN" sz="1200" b="1" dirty="0">
                          <a:solidFill>
                            <a:schemeClr val="tx1">
                              <a:lumMod val="75000"/>
                              <a:lumOff val="25000"/>
                            </a:schemeClr>
                          </a:solidFill>
                          <a:effectLst/>
                          <a:latin typeface="微软雅黑" panose="020B0503020204020204" pitchFamily="34" charset="-122"/>
                          <a:ea typeface="微软雅黑" panose="020B0503020204020204" pitchFamily="34" charset="-122"/>
                        </a:rPr>
                        <a:t>/</a:t>
                      </a:r>
                      <a:r>
                        <a:rPr lang="zh-CN" altLang="en-US" sz="1200" b="1" dirty="0">
                          <a:solidFill>
                            <a:schemeClr val="tx1">
                              <a:lumMod val="75000"/>
                              <a:lumOff val="25000"/>
                            </a:schemeClr>
                          </a:solidFill>
                          <a:effectLst/>
                          <a:latin typeface="微软雅黑" panose="020B0503020204020204" pitchFamily="34" charset="-122"/>
                          <a:ea typeface="微软雅黑" panose="020B0503020204020204" pitchFamily="34" charset="-122"/>
                        </a:rPr>
                        <a:t>文件</a:t>
                      </a:r>
                    </a:p>
                  </a:txBody>
                  <a:tcPr marL="43187" marR="43187" marT="43187" marB="43187" anchor="ctr"/>
                </a:tc>
                <a:tc>
                  <a:txBody>
                    <a:bodyPr/>
                    <a:lstStyle/>
                    <a:p>
                      <a:pPr algn="ctr" fontAlgn="t"/>
                      <a:r>
                        <a:rPr lang="zh-CN" altLang="en-US" sz="1200" b="1" dirty="0">
                          <a:solidFill>
                            <a:schemeClr val="tx1">
                              <a:lumMod val="75000"/>
                              <a:lumOff val="25000"/>
                            </a:schemeClr>
                          </a:solidFill>
                          <a:effectLst/>
                          <a:latin typeface="微软雅黑" panose="020B0503020204020204" pitchFamily="34" charset="-122"/>
                          <a:ea typeface="微软雅黑" panose="020B0503020204020204" pitchFamily="34" charset="-122"/>
                        </a:rPr>
                        <a:t>说明</a:t>
                      </a:r>
                    </a:p>
                  </a:txBody>
                  <a:tcPr marL="43187" marR="43187" marT="43187" marB="43187" anchor="ctr"/>
                </a:tc>
              </a:tr>
              <a:tr h="458085">
                <a:tc>
                  <a:txBody>
                    <a:bodyPr/>
                    <a:lstStyle/>
                    <a:p>
                      <a:pPr algn="ctr" fontAlgn="t"/>
                      <a:r>
                        <a:rPr lang="en-US" sz="1200" dirty="0">
                          <a:solidFill>
                            <a:schemeClr val="tx1">
                              <a:lumMod val="75000"/>
                              <a:lumOff val="25000"/>
                            </a:schemeClr>
                          </a:solidFill>
                          <a:effectLst/>
                          <a:latin typeface="微软雅黑" panose="020B0503020204020204" pitchFamily="34" charset="-122"/>
                          <a:ea typeface="微软雅黑" panose="020B0503020204020204" pitchFamily="34" charset="-122"/>
                        </a:rPr>
                        <a:t>build</a:t>
                      </a:r>
                    </a:p>
                  </a:txBody>
                  <a:tcPr marL="43187" marR="43187" marT="43187" marB="43187" anchor="ctr"/>
                </a:tc>
                <a:tc>
                  <a:txBody>
                    <a:bodyPr/>
                    <a:lstStyle/>
                    <a:p>
                      <a:pPr algn="ctr" fontAlgn="t"/>
                      <a:r>
                        <a:rPr lang="en-US" altLang="zh-CN" sz="1200" dirty="0" smtClean="0">
                          <a:solidFill>
                            <a:schemeClr val="tx1">
                              <a:lumMod val="75000"/>
                              <a:lumOff val="25000"/>
                            </a:schemeClr>
                          </a:solidFill>
                          <a:effectLst/>
                          <a:latin typeface="微软雅黑" panose="020B0503020204020204" pitchFamily="34" charset="-122"/>
                          <a:ea typeface="微软雅黑" panose="020B0503020204020204" pitchFamily="34" charset="-122"/>
                        </a:rPr>
                        <a:t>Webpack</a:t>
                      </a:r>
                      <a:r>
                        <a:rPr lang="en-US" altLang="zh-CN" sz="1200" baseline="0" dirty="0" smtClean="0">
                          <a:solidFill>
                            <a:schemeClr val="tx1">
                              <a:lumMod val="75000"/>
                              <a:lumOff val="25000"/>
                            </a:schemeClr>
                          </a:solidFill>
                          <a:effectLst/>
                          <a:latin typeface="微软雅黑" panose="020B0503020204020204" pitchFamily="34" charset="-122"/>
                          <a:ea typeface="微软雅黑" panose="020B0503020204020204" pitchFamily="34" charset="-122"/>
                        </a:rPr>
                        <a:t> </a:t>
                      </a:r>
                      <a:r>
                        <a:rPr lang="zh-CN" altLang="en-US" sz="1200" baseline="0" dirty="0" smtClean="0">
                          <a:solidFill>
                            <a:schemeClr val="tx1">
                              <a:lumMod val="75000"/>
                              <a:lumOff val="25000"/>
                            </a:schemeClr>
                          </a:solidFill>
                          <a:effectLst/>
                          <a:latin typeface="微软雅黑" panose="020B0503020204020204" pitchFamily="34" charset="-122"/>
                          <a:ea typeface="微软雅黑" panose="020B0503020204020204" pitchFamily="34" charset="-122"/>
                        </a:rPr>
                        <a:t>配置项，工程编译成果物</a:t>
                      </a:r>
                      <a:r>
                        <a:rPr lang="en-US" altLang="zh-CN" sz="1200" baseline="0" dirty="0" smtClean="0">
                          <a:solidFill>
                            <a:schemeClr val="tx1">
                              <a:lumMod val="75000"/>
                              <a:lumOff val="25000"/>
                            </a:schemeClr>
                          </a:solidFill>
                          <a:effectLst/>
                          <a:latin typeface="微软雅黑" panose="020B0503020204020204" pitchFamily="34" charset="-122"/>
                          <a:ea typeface="微软雅黑" panose="020B0503020204020204" pitchFamily="34" charset="-122"/>
                        </a:rPr>
                        <a:t>…</a:t>
                      </a:r>
                      <a:endParaRPr lang="zh-CN" altLang="en-US" sz="1200" dirty="0">
                        <a:solidFill>
                          <a:schemeClr val="tx1">
                            <a:lumMod val="75000"/>
                            <a:lumOff val="25000"/>
                          </a:schemeClr>
                        </a:solidFill>
                        <a:effectLst/>
                        <a:latin typeface="微软雅黑" panose="020B0503020204020204" pitchFamily="34" charset="-122"/>
                        <a:ea typeface="微软雅黑" panose="020B0503020204020204" pitchFamily="34" charset="-122"/>
                      </a:endParaRPr>
                    </a:p>
                  </a:txBody>
                  <a:tcPr marL="43187" marR="43187" marT="43187" marB="43187" anchor="ctr"/>
                </a:tc>
              </a:tr>
              <a:tr h="402547">
                <a:tc>
                  <a:txBody>
                    <a:bodyPr/>
                    <a:lstStyle/>
                    <a:p>
                      <a:pPr algn="ctr" fontAlgn="t"/>
                      <a:r>
                        <a:rPr lang="en-US" sz="1200">
                          <a:solidFill>
                            <a:schemeClr val="tx1">
                              <a:lumMod val="75000"/>
                              <a:lumOff val="25000"/>
                            </a:schemeClr>
                          </a:solidFill>
                          <a:effectLst/>
                          <a:latin typeface="微软雅黑" panose="020B0503020204020204" pitchFamily="34" charset="-122"/>
                          <a:ea typeface="微软雅黑" panose="020B0503020204020204" pitchFamily="34" charset="-122"/>
                        </a:rPr>
                        <a:t>config</a:t>
                      </a:r>
                    </a:p>
                  </a:txBody>
                  <a:tcPr marL="43187" marR="43187" marT="43187" marB="43187" anchor="ctr"/>
                </a:tc>
                <a:tc>
                  <a:txBody>
                    <a:bodyPr/>
                    <a:lstStyle/>
                    <a:p>
                      <a:pPr algn="ctr" fontAlgn="t"/>
                      <a:r>
                        <a:rPr lang="zh-CN" altLang="en-US" sz="1200" dirty="0">
                          <a:solidFill>
                            <a:schemeClr val="tx1">
                              <a:lumMod val="75000"/>
                              <a:lumOff val="25000"/>
                            </a:schemeClr>
                          </a:solidFill>
                          <a:effectLst/>
                          <a:latin typeface="微软雅黑" panose="020B0503020204020204" pitchFamily="34" charset="-122"/>
                          <a:ea typeface="微软雅黑" panose="020B0503020204020204" pitchFamily="34" charset="-122"/>
                        </a:rPr>
                        <a:t>配置</a:t>
                      </a:r>
                      <a:r>
                        <a:rPr lang="zh-CN" altLang="en-US" sz="1200" dirty="0" smtClean="0">
                          <a:solidFill>
                            <a:schemeClr val="tx1">
                              <a:lumMod val="75000"/>
                              <a:lumOff val="25000"/>
                            </a:schemeClr>
                          </a:solidFill>
                          <a:effectLst/>
                          <a:latin typeface="微软雅黑" panose="020B0503020204020204" pitchFamily="34" charset="-122"/>
                          <a:ea typeface="微软雅黑" panose="020B0503020204020204" pitchFamily="34" charset="-122"/>
                        </a:rPr>
                        <a:t>目录</a:t>
                      </a:r>
                      <a:endParaRPr lang="zh-CN" altLang="en-US" sz="1200" dirty="0">
                        <a:solidFill>
                          <a:schemeClr val="tx1">
                            <a:lumMod val="75000"/>
                            <a:lumOff val="25000"/>
                          </a:schemeClr>
                        </a:solidFill>
                        <a:effectLst/>
                        <a:latin typeface="微软雅黑" panose="020B0503020204020204" pitchFamily="34" charset="-122"/>
                        <a:ea typeface="微软雅黑" panose="020B0503020204020204" pitchFamily="34" charset="-122"/>
                      </a:endParaRPr>
                    </a:p>
                  </a:txBody>
                  <a:tcPr marL="43187" marR="43187" marT="43187" marB="43187" anchor="ctr"/>
                </a:tc>
              </a:tr>
              <a:tr h="377303">
                <a:tc>
                  <a:txBody>
                    <a:bodyPr/>
                    <a:lstStyle/>
                    <a:p>
                      <a:pPr algn="ctr" fontAlgn="t"/>
                      <a:r>
                        <a:rPr lang="en-US" sz="1200" dirty="0">
                          <a:solidFill>
                            <a:schemeClr val="tx1">
                              <a:lumMod val="75000"/>
                              <a:lumOff val="25000"/>
                            </a:schemeClr>
                          </a:solidFill>
                          <a:effectLst/>
                          <a:latin typeface="微软雅黑" panose="020B0503020204020204" pitchFamily="34" charset="-122"/>
                          <a:ea typeface="微软雅黑" panose="020B0503020204020204" pitchFamily="34" charset="-122"/>
                        </a:rPr>
                        <a:t>node_modules</a:t>
                      </a:r>
                    </a:p>
                  </a:txBody>
                  <a:tcPr marL="43187" marR="43187" marT="43187" marB="43187" anchor="ctr"/>
                </a:tc>
                <a:tc>
                  <a:txBody>
                    <a:bodyPr/>
                    <a:lstStyle/>
                    <a:p>
                      <a:pPr algn="ctr" fontAlgn="t"/>
                      <a:r>
                        <a:rPr lang="zh-CN" altLang="en-US" sz="1200" dirty="0" smtClean="0">
                          <a:solidFill>
                            <a:schemeClr val="tx1">
                              <a:lumMod val="75000"/>
                              <a:lumOff val="25000"/>
                            </a:schemeClr>
                          </a:solidFill>
                          <a:effectLst/>
                          <a:latin typeface="微软雅黑" panose="020B0503020204020204" pitchFamily="34" charset="-122"/>
                          <a:ea typeface="微软雅黑" panose="020B0503020204020204" pitchFamily="34" charset="-122"/>
                        </a:rPr>
                        <a:t>工程依赖模块</a:t>
                      </a:r>
                      <a:endParaRPr lang="zh-CN" altLang="en-US" sz="1200" dirty="0">
                        <a:solidFill>
                          <a:schemeClr val="tx1">
                            <a:lumMod val="75000"/>
                            <a:lumOff val="25000"/>
                          </a:schemeClr>
                        </a:solidFill>
                        <a:effectLst/>
                        <a:latin typeface="微软雅黑" panose="020B0503020204020204" pitchFamily="34" charset="-122"/>
                        <a:ea typeface="微软雅黑" panose="020B0503020204020204" pitchFamily="34" charset="-122"/>
                      </a:endParaRPr>
                    </a:p>
                  </a:txBody>
                  <a:tcPr marL="43187" marR="43187" marT="43187" marB="43187" anchor="ctr"/>
                </a:tc>
              </a:tr>
              <a:tr h="361438">
                <a:tc>
                  <a:txBody>
                    <a:bodyPr/>
                    <a:lstStyle/>
                    <a:p>
                      <a:pPr algn="ctr" fontAlgn="t"/>
                      <a:r>
                        <a:rPr lang="en-US" sz="1200" dirty="0" err="1">
                          <a:solidFill>
                            <a:schemeClr val="tx1">
                              <a:lumMod val="75000"/>
                              <a:lumOff val="25000"/>
                            </a:schemeClr>
                          </a:solidFill>
                          <a:effectLst/>
                          <a:latin typeface="微软雅黑" panose="020B0503020204020204" pitchFamily="34" charset="-122"/>
                          <a:ea typeface="微软雅黑" panose="020B0503020204020204" pitchFamily="34" charset="-122"/>
                        </a:rPr>
                        <a:t>src</a:t>
                      </a:r>
                      <a:endParaRPr lang="en-US" sz="1200" dirty="0">
                        <a:solidFill>
                          <a:schemeClr val="tx1">
                            <a:lumMod val="75000"/>
                            <a:lumOff val="25000"/>
                          </a:schemeClr>
                        </a:solidFill>
                        <a:effectLst/>
                        <a:latin typeface="微软雅黑" panose="020B0503020204020204" pitchFamily="34" charset="-122"/>
                        <a:ea typeface="微软雅黑" panose="020B0503020204020204" pitchFamily="34" charset="-122"/>
                      </a:endParaRPr>
                    </a:p>
                  </a:txBody>
                  <a:tcPr marL="43187" marR="43187" marT="43187" marB="43187" anchor="ctr"/>
                </a:tc>
                <a:tc>
                  <a:txBody>
                    <a:bodyPr/>
                    <a:lstStyle/>
                    <a:p>
                      <a:pPr algn="ctr" fontAlgn="t"/>
                      <a:r>
                        <a:rPr lang="zh-CN" altLang="en-US" sz="1200" dirty="0" smtClean="0">
                          <a:solidFill>
                            <a:schemeClr val="tx1">
                              <a:lumMod val="75000"/>
                              <a:lumOff val="25000"/>
                            </a:schemeClr>
                          </a:solidFill>
                          <a:effectLst/>
                          <a:latin typeface="微软雅黑" panose="020B0503020204020204" pitchFamily="34" charset="-122"/>
                          <a:ea typeface="微软雅黑" panose="020B0503020204020204" pitchFamily="34" charset="-122"/>
                        </a:rPr>
                        <a:t>开发目录</a:t>
                      </a:r>
                      <a:endParaRPr lang="zh-CN" altLang="en-US" sz="1200" dirty="0">
                        <a:solidFill>
                          <a:schemeClr val="tx1">
                            <a:lumMod val="75000"/>
                            <a:lumOff val="25000"/>
                          </a:schemeClr>
                        </a:solidFill>
                        <a:effectLst/>
                        <a:latin typeface="微软雅黑" panose="020B0503020204020204" pitchFamily="34" charset="-122"/>
                        <a:ea typeface="微软雅黑" panose="020B0503020204020204" pitchFamily="34" charset="-122"/>
                      </a:endParaRPr>
                    </a:p>
                  </a:txBody>
                  <a:tcPr marL="43187" marR="43187" marT="43187" marB="43187" anchor="ctr"/>
                </a:tc>
              </a:tr>
              <a:tr h="340858">
                <a:tc>
                  <a:txBody>
                    <a:bodyPr/>
                    <a:lstStyle/>
                    <a:p>
                      <a:pPr algn="ctr" fontAlgn="t"/>
                      <a:r>
                        <a:rPr lang="en-US" sz="1200">
                          <a:solidFill>
                            <a:schemeClr val="tx1">
                              <a:lumMod val="75000"/>
                              <a:lumOff val="25000"/>
                            </a:schemeClr>
                          </a:solidFill>
                          <a:effectLst/>
                          <a:latin typeface="微软雅黑" panose="020B0503020204020204" pitchFamily="34" charset="-122"/>
                          <a:ea typeface="微软雅黑" panose="020B0503020204020204" pitchFamily="34" charset="-122"/>
                        </a:rPr>
                        <a:t>static</a:t>
                      </a:r>
                    </a:p>
                  </a:txBody>
                  <a:tcPr marL="43187" marR="43187" marT="43187" marB="43187" anchor="ctr"/>
                </a:tc>
                <a:tc>
                  <a:txBody>
                    <a:bodyPr/>
                    <a:lstStyle/>
                    <a:p>
                      <a:pPr algn="ctr" fontAlgn="t"/>
                      <a:r>
                        <a:rPr lang="zh-CN" altLang="en-US" sz="1200" dirty="0">
                          <a:solidFill>
                            <a:schemeClr val="tx1">
                              <a:lumMod val="75000"/>
                              <a:lumOff val="25000"/>
                            </a:schemeClr>
                          </a:solidFill>
                          <a:effectLst/>
                          <a:latin typeface="微软雅黑" panose="020B0503020204020204" pitchFamily="34" charset="-122"/>
                          <a:ea typeface="微软雅黑" panose="020B0503020204020204" pitchFamily="34" charset="-122"/>
                        </a:rPr>
                        <a:t>资源</a:t>
                      </a:r>
                      <a:r>
                        <a:rPr lang="zh-CN" altLang="en-US" sz="1200" dirty="0" smtClean="0">
                          <a:solidFill>
                            <a:schemeClr val="tx1">
                              <a:lumMod val="75000"/>
                              <a:lumOff val="25000"/>
                            </a:schemeClr>
                          </a:solidFill>
                          <a:effectLst/>
                          <a:latin typeface="微软雅黑" panose="020B0503020204020204" pitchFamily="34" charset="-122"/>
                          <a:ea typeface="微软雅黑" panose="020B0503020204020204" pitchFamily="34" charset="-122"/>
                        </a:rPr>
                        <a:t>目录</a:t>
                      </a:r>
                      <a:r>
                        <a:rPr lang="en-US" altLang="zh-CN" sz="1200" dirty="0" smtClean="0">
                          <a:solidFill>
                            <a:schemeClr val="tx1">
                              <a:lumMod val="75000"/>
                              <a:lumOff val="25000"/>
                            </a:schemeClr>
                          </a:solidFill>
                          <a:effectLst/>
                          <a:latin typeface="微软雅黑" panose="020B0503020204020204" pitchFamily="34" charset="-122"/>
                          <a:ea typeface="微软雅黑" panose="020B0503020204020204" pitchFamily="34" charset="-122"/>
                        </a:rPr>
                        <a:t>(</a:t>
                      </a:r>
                      <a:r>
                        <a:rPr lang="zh-CN" altLang="en-US" sz="1200" dirty="0" smtClean="0">
                          <a:solidFill>
                            <a:schemeClr val="tx1">
                              <a:lumMod val="75000"/>
                              <a:lumOff val="25000"/>
                            </a:schemeClr>
                          </a:solidFill>
                          <a:effectLst/>
                          <a:latin typeface="微软雅黑" panose="020B0503020204020204" pitchFamily="34" charset="-122"/>
                          <a:ea typeface="微软雅黑" panose="020B0503020204020204" pitchFamily="34" charset="-122"/>
                        </a:rPr>
                        <a:t>图片，字体 </a:t>
                      </a:r>
                      <a:r>
                        <a:rPr lang="en-US" altLang="zh-CN" sz="1200" dirty="0" smtClean="0">
                          <a:solidFill>
                            <a:schemeClr val="tx1">
                              <a:lumMod val="75000"/>
                              <a:lumOff val="25000"/>
                            </a:schemeClr>
                          </a:solidFill>
                          <a:effectLst/>
                          <a:latin typeface="微软雅黑" panose="020B0503020204020204" pitchFamily="34" charset="-122"/>
                          <a:ea typeface="微软雅黑" panose="020B0503020204020204" pitchFamily="34" charset="-122"/>
                        </a:rPr>
                        <a:t>…)</a:t>
                      </a:r>
                      <a:endParaRPr lang="zh-CN" altLang="en-US" sz="1200" dirty="0">
                        <a:solidFill>
                          <a:schemeClr val="tx1">
                            <a:lumMod val="75000"/>
                            <a:lumOff val="25000"/>
                          </a:schemeClr>
                        </a:solidFill>
                        <a:effectLst/>
                        <a:latin typeface="微软雅黑" panose="020B0503020204020204" pitchFamily="34" charset="-122"/>
                        <a:ea typeface="微软雅黑" panose="020B0503020204020204" pitchFamily="34" charset="-122"/>
                      </a:endParaRPr>
                    </a:p>
                  </a:txBody>
                  <a:tcPr marL="43187" marR="43187" marT="43187" marB="43187" anchor="ctr"/>
                </a:tc>
              </a:tr>
              <a:tr h="272798">
                <a:tc>
                  <a:txBody>
                    <a:bodyPr/>
                    <a:lstStyle/>
                    <a:p>
                      <a:pPr algn="ctr" fontAlgn="t"/>
                      <a:r>
                        <a:rPr lang="en-US" sz="1200">
                          <a:solidFill>
                            <a:schemeClr val="tx1">
                              <a:lumMod val="75000"/>
                              <a:lumOff val="25000"/>
                            </a:schemeClr>
                          </a:solidFill>
                          <a:effectLst/>
                          <a:latin typeface="微软雅黑" panose="020B0503020204020204" pitchFamily="34" charset="-122"/>
                          <a:ea typeface="微软雅黑" panose="020B0503020204020204" pitchFamily="34" charset="-122"/>
                        </a:rPr>
                        <a:t>test</a:t>
                      </a:r>
                    </a:p>
                  </a:txBody>
                  <a:tcPr marL="43187" marR="43187" marT="43187" marB="43187" anchor="ctr"/>
                </a:tc>
                <a:tc>
                  <a:txBody>
                    <a:bodyPr/>
                    <a:lstStyle/>
                    <a:p>
                      <a:pPr algn="ctr" fontAlgn="t"/>
                      <a:r>
                        <a:rPr lang="zh-CN" altLang="en-US" sz="1200" dirty="0">
                          <a:solidFill>
                            <a:schemeClr val="tx1">
                              <a:lumMod val="75000"/>
                              <a:lumOff val="25000"/>
                            </a:schemeClr>
                          </a:solidFill>
                          <a:effectLst/>
                          <a:latin typeface="微软雅黑" panose="020B0503020204020204" pitchFamily="34" charset="-122"/>
                          <a:ea typeface="微软雅黑" panose="020B0503020204020204" pitchFamily="34" charset="-122"/>
                        </a:rPr>
                        <a:t>初始测试</a:t>
                      </a:r>
                      <a:r>
                        <a:rPr lang="zh-CN" altLang="en-US" sz="1200" dirty="0" smtClean="0">
                          <a:solidFill>
                            <a:schemeClr val="tx1">
                              <a:lumMod val="75000"/>
                              <a:lumOff val="25000"/>
                            </a:schemeClr>
                          </a:solidFill>
                          <a:effectLst/>
                          <a:latin typeface="微软雅黑" panose="020B0503020204020204" pitchFamily="34" charset="-122"/>
                          <a:ea typeface="微软雅黑" panose="020B0503020204020204" pitchFamily="34" charset="-122"/>
                        </a:rPr>
                        <a:t>目录</a:t>
                      </a:r>
                      <a:endParaRPr lang="zh-CN" altLang="en-US" sz="1200" dirty="0">
                        <a:solidFill>
                          <a:schemeClr val="tx1">
                            <a:lumMod val="75000"/>
                            <a:lumOff val="25000"/>
                          </a:schemeClr>
                        </a:solidFill>
                        <a:effectLst/>
                        <a:latin typeface="微软雅黑" panose="020B0503020204020204" pitchFamily="34" charset="-122"/>
                        <a:ea typeface="微软雅黑" panose="020B0503020204020204" pitchFamily="34" charset="-122"/>
                      </a:endParaRPr>
                    </a:p>
                  </a:txBody>
                  <a:tcPr marL="43187" marR="43187" marT="43187" marB="43187" anchor="ctr"/>
                </a:tc>
              </a:tr>
              <a:tr h="402547">
                <a:tc>
                  <a:txBody>
                    <a:bodyPr/>
                    <a:lstStyle/>
                    <a:p>
                      <a:pPr algn="ctr" fontAlgn="t"/>
                      <a:r>
                        <a:rPr lang="en-US" sz="1200">
                          <a:solidFill>
                            <a:schemeClr val="tx1">
                              <a:lumMod val="75000"/>
                              <a:lumOff val="25000"/>
                            </a:schemeClr>
                          </a:solidFill>
                          <a:effectLst/>
                          <a:latin typeface="微软雅黑" panose="020B0503020204020204" pitchFamily="34" charset="-122"/>
                          <a:ea typeface="微软雅黑" panose="020B0503020204020204" pitchFamily="34" charset="-122"/>
                        </a:rPr>
                        <a:t>.xxxx</a:t>
                      </a:r>
                      <a:r>
                        <a:rPr lang="zh-CN" altLang="en-US" sz="1200">
                          <a:solidFill>
                            <a:schemeClr val="tx1">
                              <a:lumMod val="75000"/>
                              <a:lumOff val="25000"/>
                            </a:schemeClr>
                          </a:solidFill>
                          <a:effectLst/>
                          <a:latin typeface="微软雅黑" panose="020B0503020204020204" pitchFamily="34" charset="-122"/>
                          <a:ea typeface="微软雅黑" panose="020B0503020204020204" pitchFamily="34" charset="-122"/>
                        </a:rPr>
                        <a:t>文件</a:t>
                      </a:r>
                    </a:p>
                  </a:txBody>
                  <a:tcPr marL="43187" marR="43187" marT="43187" marB="43187" anchor="ctr"/>
                </a:tc>
                <a:tc>
                  <a:txBody>
                    <a:bodyPr/>
                    <a:lstStyle/>
                    <a:p>
                      <a:pPr algn="ctr" fontAlgn="t"/>
                      <a:r>
                        <a:rPr lang="zh-CN" altLang="en-US" sz="1200" dirty="0" smtClean="0">
                          <a:solidFill>
                            <a:schemeClr val="tx1">
                              <a:lumMod val="75000"/>
                              <a:lumOff val="25000"/>
                            </a:schemeClr>
                          </a:solidFill>
                          <a:effectLst/>
                          <a:latin typeface="微软雅黑" panose="020B0503020204020204" pitchFamily="34" charset="-122"/>
                          <a:ea typeface="微软雅黑" panose="020B0503020204020204" pitchFamily="34" charset="-122"/>
                        </a:rPr>
                        <a:t>一些</a:t>
                      </a:r>
                      <a:r>
                        <a:rPr lang="zh-CN" altLang="en-US" sz="1200" dirty="0">
                          <a:solidFill>
                            <a:schemeClr val="tx1">
                              <a:lumMod val="75000"/>
                              <a:lumOff val="25000"/>
                            </a:schemeClr>
                          </a:solidFill>
                          <a:effectLst/>
                          <a:latin typeface="微软雅黑" panose="020B0503020204020204" pitchFamily="34" charset="-122"/>
                          <a:ea typeface="微软雅黑" panose="020B0503020204020204" pitchFamily="34" charset="-122"/>
                        </a:rPr>
                        <a:t>配置文件，包括语法配置，</a:t>
                      </a:r>
                      <a:r>
                        <a:rPr lang="en-US" altLang="zh-CN" sz="1200" dirty="0">
                          <a:solidFill>
                            <a:schemeClr val="tx1">
                              <a:lumMod val="75000"/>
                              <a:lumOff val="25000"/>
                            </a:schemeClr>
                          </a:solidFill>
                          <a:effectLst/>
                          <a:latin typeface="微软雅黑" panose="020B0503020204020204" pitchFamily="34" charset="-122"/>
                          <a:ea typeface="微软雅黑" panose="020B0503020204020204" pitchFamily="34" charset="-122"/>
                        </a:rPr>
                        <a:t>git</a:t>
                      </a:r>
                      <a:r>
                        <a:rPr lang="zh-CN" altLang="en-US" sz="1200" dirty="0">
                          <a:solidFill>
                            <a:schemeClr val="tx1">
                              <a:lumMod val="75000"/>
                              <a:lumOff val="25000"/>
                            </a:schemeClr>
                          </a:solidFill>
                          <a:effectLst/>
                          <a:latin typeface="微软雅黑" panose="020B0503020204020204" pitchFamily="34" charset="-122"/>
                          <a:ea typeface="微软雅黑" panose="020B0503020204020204" pitchFamily="34" charset="-122"/>
                        </a:rPr>
                        <a:t>配置</a:t>
                      </a:r>
                      <a:r>
                        <a:rPr lang="zh-CN" altLang="en-US" sz="1200" dirty="0" smtClean="0">
                          <a:solidFill>
                            <a:schemeClr val="tx1">
                              <a:lumMod val="75000"/>
                              <a:lumOff val="25000"/>
                            </a:schemeClr>
                          </a:solidFill>
                          <a:effectLst/>
                          <a:latin typeface="微软雅黑" panose="020B0503020204020204" pitchFamily="34" charset="-122"/>
                          <a:ea typeface="微软雅黑" panose="020B0503020204020204" pitchFamily="34" charset="-122"/>
                        </a:rPr>
                        <a:t>等</a:t>
                      </a:r>
                      <a:endParaRPr lang="zh-CN" altLang="en-US" sz="1200" dirty="0">
                        <a:solidFill>
                          <a:schemeClr val="tx1">
                            <a:lumMod val="75000"/>
                            <a:lumOff val="25000"/>
                          </a:schemeClr>
                        </a:solidFill>
                        <a:effectLst/>
                        <a:latin typeface="微软雅黑" panose="020B0503020204020204" pitchFamily="34" charset="-122"/>
                        <a:ea typeface="微软雅黑" panose="020B0503020204020204" pitchFamily="34" charset="-122"/>
                      </a:endParaRPr>
                    </a:p>
                  </a:txBody>
                  <a:tcPr marL="43187" marR="43187" marT="43187" marB="43187" anchor="ctr"/>
                </a:tc>
              </a:tr>
              <a:tr h="425890">
                <a:tc>
                  <a:txBody>
                    <a:bodyPr/>
                    <a:lstStyle/>
                    <a:p>
                      <a:pPr algn="ctr" fontAlgn="t"/>
                      <a:r>
                        <a:rPr lang="en-US" sz="1200">
                          <a:solidFill>
                            <a:schemeClr val="tx1">
                              <a:lumMod val="75000"/>
                              <a:lumOff val="25000"/>
                            </a:schemeClr>
                          </a:solidFill>
                          <a:effectLst/>
                          <a:latin typeface="微软雅黑" panose="020B0503020204020204" pitchFamily="34" charset="-122"/>
                          <a:ea typeface="微软雅黑" panose="020B0503020204020204" pitchFamily="34" charset="-122"/>
                        </a:rPr>
                        <a:t>index.html</a:t>
                      </a:r>
                    </a:p>
                  </a:txBody>
                  <a:tcPr marL="43187" marR="43187" marT="43187" marB="43187" anchor="ctr"/>
                </a:tc>
                <a:tc>
                  <a:txBody>
                    <a:bodyPr/>
                    <a:lstStyle/>
                    <a:p>
                      <a:pPr algn="ctr" fontAlgn="t"/>
                      <a:r>
                        <a:rPr lang="zh-CN" altLang="en-US" sz="1200" dirty="0">
                          <a:solidFill>
                            <a:schemeClr val="tx1">
                              <a:lumMod val="75000"/>
                              <a:lumOff val="25000"/>
                            </a:schemeClr>
                          </a:solidFill>
                          <a:effectLst/>
                          <a:latin typeface="微软雅黑" panose="020B0503020204020204" pitchFamily="34" charset="-122"/>
                          <a:ea typeface="微软雅黑" panose="020B0503020204020204" pitchFamily="34" charset="-122"/>
                        </a:rPr>
                        <a:t>首页入口</a:t>
                      </a:r>
                      <a:r>
                        <a:rPr lang="zh-CN" altLang="en-US" sz="1200" dirty="0" smtClean="0">
                          <a:solidFill>
                            <a:schemeClr val="tx1">
                              <a:lumMod val="75000"/>
                              <a:lumOff val="25000"/>
                            </a:schemeClr>
                          </a:solidFill>
                          <a:effectLst/>
                          <a:latin typeface="微软雅黑" panose="020B0503020204020204" pitchFamily="34" charset="-122"/>
                          <a:ea typeface="微软雅黑" panose="020B0503020204020204" pitchFamily="34" charset="-122"/>
                        </a:rPr>
                        <a:t>文件</a:t>
                      </a:r>
                      <a:endParaRPr lang="zh-CN" altLang="en-US" sz="1200" dirty="0">
                        <a:solidFill>
                          <a:schemeClr val="tx1">
                            <a:lumMod val="75000"/>
                            <a:lumOff val="25000"/>
                          </a:schemeClr>
                        </a:solidFill>
                        <a:effectLst/>
                        <a:latin typeface="微软雅黑" panose="020B0503020204020204" pitchFamily="34" charset="-122"/>
                        <a:ea typeface="微软雅黑" panose="020B0503020204020204" pitchFamily="34" charset="-122"/>
                      </a:endParaRPr>
                    </a:p>
                  </a:txBody>
                  <a:tcPr marL="43187" marR="43187" marT="43187" marB="43187" anchor="ctr"/>
                </a:tc>
              </a:tr>
              <a:tr h="398963">
                <a:tc>
                  <a:txBody>
                    <a:bodyPr/>
                    <a:lstStyle/>
                    <a:p>
                      <a:pPr algn="ctr" fontAlgn="t"/>
                      <a:r>
                        <a:rPr lang="en-US" sz="1200" dirty="0" err="1">
                          <a:solidFill>
                            <a:schemeClr val="tx1">
                              <a:lumMod val="75000"/>
                              <a:lumOff val="25000"/>
                            </a:schemeClr>
                          </a:solidFill>
                          <a:effectLst/>
                          <a:latin typeface="微软雅黑" panose="020B0503020204020204" pitchFamily="34" charset="-122"/>
                          <a:ea typeface="微软雅黑" panose="020B0503020204020204" pitchFamily="34" charset="-122"/>
                        </a:rPr>
                        <a:t>package.json</a:t>
                      </a:r>
                      <a:endParaRPr lang="en-US" sz="1200" dirty="0">
                        <a:solidFill>
                          <a:schemeClr val="tx1">
                            <a:lumMod val="75000"/>
                            <a:lumOff val="25000"/>
                          </a:schemeClr>
                        </a:solidFill>
                        <a:effectLst/>
                        <a:latin typeface="微软雅黑" panose="020B0503020204020204" pitchFamily="34" charset="-122"/>
                        <a:ea typeface="微软雅黑" panose="020B0503020204020204" pitchFamily="34" charset="-122"/>
                      </a:endParaRPr>
                    </a:p>
                  </a:txBody>
                  <a:tcPr marL="43187" marR="43187" marT="43187" marB="43187" anchor="ctr"/>
                </a:tc>
                <a:tc>
                  <a:txBody>
                    <a:bodyPr/>
                    <a:lstStyle/>
                    <a:p>
                      <a:pPr algn="ctr" fontAlgn="t"/>
                      <a:r>
                        <a:rPr lang="zh-CN" altLang="en-US" sz="1200" dirty="0">
                          <a:solidFill>
                            <a:schemeClr val="tx1">
                              <a:lumMod val="75000"/>
                              <a:lumOff val="25000"/>
                            </a:schemeClr>
                          </a:solidFill>
                          <a:effectLst/>
                          <a:latin typeface="微软雅黑" panose="020B0503020204020204" pitchFamily="34" charset="-122"/>
                          <a:ea typeface="微软雅黑" panose="020B0503020204020204" pitchFamily="34" charset="-122"/>
                        </a:rPr>
                        <a:t>项目</a:t>
                      </a:r>
                      <a:r>
                        <a:rPr lang="zh-CN" altLang="en-US" sz="1200" dirty="0" smtClean="0">
                          <a:solidFill>
                            <a:schemeClr val="tx1">
                              <a:lumMod val="75000"/>
                              <a:lumOff val="25000"/>
                            </a:schemeClr>
                          </a:solidFill>
                          <a:effectLst/>
                          <a:latin typeface="微软雅黑" panose="020B0503020204020204" pitchFamily="34" charset="-122"/>
                          <a:ea typeface="微软雅黑" panose="020B0503020204020204" pitchFamily="34" charset="-122"/>
                        </a:rPr>
                        <a:t>配置文件</a:t>
                      </a:r>
                      <a:endParaRPr lang="zh-CN" altLang="en-US" sz="1200" dirty="0">
                        <a:solidFill>
                          <a:schemeClr val="tx1">
                            <a:lumMod val="75000"/>
                            <a:lumOff val="25000"/>
                          </a:schemeClr>
                        </a:solidFill>
                        <a:effectLst/>
                        <a:latin typeface="微软雅黑" panose="020B0503020204020204" pitchFamily="34" charset="-122"/>
                        <a:ea typeface="微软雅黑" panose="020B0503020204020204" pitchFamily="34" charset="-122"/>
                      </a:endParaRPr>
                    </a:p>
                  </a:txBody>
                  <a:tcPr marL="43187" marR="43187" marT="43187" marB="43187" anchor="ctr"/>
                </a:tc>
              </a:tr>
              <a:tr h="272798">
                <a:tc>
                  <a:txBody>
                    <a:bodyPr/>
                    <a:lstStyle/>
                    <a:p>
                      <a:pPr algn="ctr" fontAlgn="t"/>
                      <a:r>
                        <a:rPr lang="en-US" sz="1200">
                          <a:solidFill>
                            <a:schemeClr val="tx1">
                              <a:lumMod val="75000"/>
                              <a:lumOff val="25000"/>
                            </a:schemeClr>
                          </a:solidFill>
                          <a:effectLst/>
                          <a:latin typeface="微软雅黑" panose="020B0503020204020204" pitchFamily="34" charset="-122"/>
                          <a:ea typeface="微软雅黑" panose="020B0503020204020204" pitchFamily="34" charset="-122"/>
                        </a:rPr>
                        <a:t>README.md</a:t>
                      </a:r>
                    </a:p>
                  </a:txBody>
                  <a:tcPr marL="43187" marR="43187" marT="43187" marB="43187" anchor="ctr"/>
                </a:tc>
                <a:tc>
                  <a:txBody>
                    <a:bodyPr/>
                    <a:lstStyle/>
                    <a:p>
                      <a:pPr algn="ctr" fontAlgn="t"/>
                      <a:r>
                        <a:rPr lang="en-US" altLang="zh-CN" sz="1200" dirty="0" smtClean="0">
                          <a:solidFill>
                            <a:schemeClr val="tx1">
                              <a:lumMod val="75000"/>
                              <a:lumOff val="25000"/>
                            </a:schemeClr>
                          </a:solidFill>
                          <a:effectLst/>
                          <a:latin typeface="微软雅黑" panose="020B0503020204020204" pitchFamily="34" charset="-122"/>
                          <a:ea typeface="微软雅黑" panose="020B0503020204020204" pitchFamily="34" charset="-122"/>
                        </a:rPr>
                        <a:t>Markdown</a:t>
                      </a:r>
                      <a:r>
                        <a:rPr lang="en-US" altLang="zh-CN" sz="1200" baseline="0" dirty="0" smtClean="0">
                          <a:solidFill>
                            <a:schemeClr val="tx1">
                              <a:lumMod val="75000"/>
                              <a:lumOff val="25000"/>
                            </a:schemeClr>
                          </a:solidFill>
                          <a:effectLst/>
                          <a:latin typeface="微软雅黑" panose="020B0503020204020204" pitchFamily="34" charset="-122"/>
                          <a:ea typeface="微软雅黑" panose="020B0503020204020204" pitchFamily="34" charset="-122"/>
                        </a:rPr>
                        <a:t> </a:t>
                      </a:r>
                      <a:r>
                        <a:rPr lang="zh-CN" altLang="en-US" sz="1200" baseline="0" dirty="0" smtClean="0">
                          <a:solidFill>
                            <a:schemeClr val="tx1">
                              <a:lumMod val="75000"/>
                              <a:lumOff val="25000"/>
                            </a:schemeClr>
                          </a:solidFill>
                          <a:effectLst/>
                          <a:latin typeface="微软雅黑" panose="020B0503020204020204" pitchFamily="34" charset="-122"/>
                          <a:ea typeface="微软雅黑" panose="020B0503020204020204" pitchFamily="34" charset="-122"/>
                        </a:rPr>
                        <a:t>文件</a:t>
                      </a:r>
                      <a:endParaRPr lang="zh-CN" altLang="en-US" sz="1200" dirty="0">
                        <a:solidFill>
                          <a:schemeClr val="tx1">
                            <a:lumMod val="75000"/>
                            <a:lumOff val="25000"/>
                          </a:schemeClr>
                        </a:solidFill>
                        <a:effectLst/>
                        <a:latin typeface="微软雅黑" panose="020B0503020204020204" pitchFamily="34" charset="-122"/>
                        <a:ea typeface="微软雅黑" panose="020B0503020204020204" pitchFamily="34" charset="-122"/>
                      </a:endParaRPr>
                    </a:p>
                  </a:txBody>
                  <a:tcPr marL="43187" marR="43187" marT="43187" marB="43187" anchor="ctr"/>
                </a:tc>
              </a:tr>
            </a:tbl>
          </a:graphicData>
        </a:graphic>
      </p:graphicFrame>
      <p:sp>
        <p:nvSpPr>
          <p:cNvPr id="30" name="TextBox 29"/>
          <p:cNvSpPr txBox="1"/>
          <p:nvPr/>
        </p:nvSpPr>
        <p:spPr>
          <a:xfrm>
            <a:off x="2355012" y="6023893"/>
            <a:ext cx="8353802" cy="523220"/>
          </a:xfrm>
          <a:prstGeom prst="rect">
            <a:avLst/>
          </a:prstGeom>
          <a:noFill/>
        </p:spPr>
        <p:txBody>
          <a:bodyPr wrap="square" rtlCol="0">
            <a:spAutoFit/>
          </a:bodyPr>
          <a:lstStyle/>
          <a:p>
            <a:r>
              <a:rPr lang="en-US" altLang="zh-CN" sz="2800" b="1" dirty="0" smtClean="0">
                <a:solidFill>
                  <a:schemeClr val="bg2">
                    <a:lumMod val="50000"/>
                  </a:schemeClr>
                </a:solidFill>
                <a:latin typeface="微软雅黑" panose="020B0503020204020204" pitchFamily="34" charset="-122"/>
                <a:ea typeface="微软雅黑" panose="020B0503020204020204" pitchFamily="34" charset="-122"/>
              </a:rPr>
              <a:t>Talking is cheap, show me your code.</a:t>
            </a:r>
            <a:endParaRPr lang="zh-CN" altLang="en-US" sz="2800" b="1" dirty="0">
              <a:solidFill>
                <a:schemeClr val="bg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370224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个人项目解析</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657006" cy="253916"/>
          </a:xfrm>
          <a:prstGeom prst="rect">
            <a:avLst/>
          </a:prstGeom>
          <a:noFill/>
        </p:spPr>
        <p:txBody>
          <a:bodyPr wrap="square" rtlCol="0">
            <a:spAutoFit/>
          </a:bodyPr>
          <a:lstStyle/>
          <a:p>
            <a:r>
              <a:rPr lang="en-US" altLang="zh-CN" sz="1050" dirty="0" smtClean="0">
                <a:solidFill>
                  <a:schemeClr val="bg1">
                    <a:lumMod val="50000"/>
                  </a:schemeClr>
                </a:solidFill>
                <a:latin typeface="Microsoft YaHei UI" panose="020B0703020204020201" charset="-122"/>
                <a:ea typeface="Microsoft YaHei UI" panose="020B0703020204020201" charset="-122"/>
              </a:rPr>
              <a:t>22 / 24</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 name="图片 1"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6248" y="888281"/>
            <a:ext cx="1927169" cy="5764378"/>
          </a:xfrm>
          <a:prstGeom prst="rect">
            <a:avLst/>
          </a:prstGeom>
        </p:spPr>
      </p:pic>
      <p:pic>
        <p:nvPicPr>
          <p:cNvPr id="3" name="图片 2"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24458" y="888280"/>
            <a:ext cx="2192597" cy="4748894"/>
          </a:xfrm>
          <a:prstGeom prst="rect">
            <a:avLst/>
          </a:prstGeom>
        </p:spPr>
      </p:pic>
      <p:pic>
        <p:nvPicPr>
          <p:cNvPr id="21" name="图片 20" descr="屏幕剪辑"/>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81981" y="888281"/>
            <a:ext cx="2302230" cy="3237512"/>
          </a:xfrm>
          <a:prstGeom prst="rect">
            <a:avLst/>
          </a:prstGeom>
        </p:spPr>
      </p:pic>
      <p:pic>
        <p:nvPicPr>
          <p:cNvPr id="22" name="图片 21" descr="屏幕剪辑"/>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50783" y="888281"/>
            <a:ext cx="2257449" cy="3237512"/>
          </a:xfrm>
          <a:prstGeom prst="rect">
            <a:avLst/>
          </a:prstGeom>
        </p:spPr>
      </p:pic>
      <p:graphicFrame>
        <p:nvGraphicFramePr>
          <p:cNvPr id="23" name="图示 22"/>
          <p:cNvGraphicFramePr/>
          <p:nvPr>
            <p:extLst>
              <p:ext uri="{D42A27DB-BD31-4B8C-83A1-F6EECF244321}">
                <p14:modId xmlns:p14="http://schemas.microsoft.com/office/powerpoint/2010/main" val="1516429731"/>
              </p:ext>
            </p:extLst>
          </p:nvPr>
        </p:nvGraphicFramePr>
        <p:xfrm>
          <a:off x="5549455" y="4294637"/>
          <a:ext cx="4002655" cy="244428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7181627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3" grpId="0">
        <p:bldAsOne/>
      </p:bldGraphic>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en-US" altLang="zh-CN" dirty="0" smtClean="0">
                <a:solidFill>
                  <a:schemeClr val="bg1">
                    <a:lumMod val="50000"/>
                  </a:schemeClr>
                </a:solidFill>
                <a:latin typeface="微软雅黑" panose="020B0503020204020204" pitchFamily="34" charset="-122"/>
                <a:ea typeface="微软雅黑" panose="020B0503020204020204" pitchFamily="34" charset="-122"/>
              </a:rPr>
              <a:t>Awesome-</a:t>
            </a:r>
            <a:r>
              <a:rPr lang="en-US" altLang="zh-CN" dirty="0">
                <a:solidFill>
                  <a:schemeClr val="bg1">
                    <a:lumMod val="50000"/>
                  </a:schemeClr>
                </a:solidFill>
                <a:latin typeface="微软雅黑" panose="020B0503020204020204" pitchFamily="34" charset="-122"/>
                <a:ea typeface="微软雅黑" panose="020B0503020204020204" pitchFamily="34" charset="-122"/>
              </a:rPr>
              <a:t>V</a:t>
            </a:r>
            <a:r>
              <a:rPr lang="en-US" altLang="zh-CN" dirty="0" smtClean="0">
                <a:solidFill>
                  <a:schemeClr val="bg1">
                    <a:lumMod val="50000"/>
                  </a:schemeClr>
                </a:solidFill>
                <a:latin typeface="微软雅黑" panose="020B0503020204020204" pitchFamily="34" charset="-122"/>
                <a:ea typeface="微软雅黑" panose="020B0503020204020204" pitchFamily="34" charset="-122"/>
              </a:rPr>
              <a:t>ue</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700138" cy="253916"/>
          </a:xfrm>
          <a:prstGeom prst="rect">
            <a:avLst/>
          </a:prstGeom>
          <a:noFill/>
        </p:spPr>
        <p:txBody>
          <a:bodyPr wrap="square" rtlCol="0">
            <a:spAutoFit/>
          </a:bodyPr>
          <a:lstStyle/>
          <a:p>
            <a:r>
              <a:rPr lang="en-US" altLang="zh-CN" sz="1050" dirty="0" smtClean="0">
                <a:solidFill>
                  <a:schemeClr val="bg1">
                    <a:lumMod val="50000"/>
                  </a:schemeClr>
                </a:solidFill>
                <a:latin typeface="Microsoft YaHei UI" panose="020B0703020204020201" charset="-122"/>
                <a:ea typeface="Microsoft YaHei UI" panose="020B0703020204020201" charset="-122"/>
              </a:rPr>
              <a:t>23 / 24</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37090" y="965915"/>
            <a:ext cx="2447483" cy="338554"/>
          </a:xfrm>
          <a:prstGeom prst="rect">
            <a:avLst/>
          </a:prstGeom>
          <a:noFill/>
        </p:spPr>
        <p:txBody>
          <a:bodyPr wrap="square" rtlCol="0">
            <a:spAutoFit/>
          </a:bodyPr>
          <a:lstStyle/>
          <a:p>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资源汇总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hlinkClick r:id="rId4"/>
              </a:rPr>
              <a:t>Github  </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050" name="Picture 2" descr="C:\Users\yepanmeng\Desktop\68747470733a2f2f7261776769742e636f6d2f7675656a732f617765736f6d652d7675652f6d61737465722f6c6f676f2e706e67.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0887" y="1368874"/>
            <a:ext cx="2947586" cy="2063311"/>
          </a:xfrm>
          <a:prstGeom prst="rect">
            <a:avLst/>
          </a:prstGeom>
          <a:noFill/>
          <a:extLst>
            <a:ext uri="{909E8E84-426E-40DD-AFC4-6F175D3DCCD1}">
              <a14:hiddenFill xmlns:a14="http://schemas.microsoft.com/office/drawing/2010/main">
                <a:solidFill>
                  <a:srgbClr val="FFFFFF"/>
                </a:solidFill>
              </a14:hiddenFill>
            </a:ext>
          </a:extLst>
        </p:spPr>
      </p:pic>
      <p:grpSp>
        <p:nvGrpSpPr>
          <p:cNvPr id="33" name="组合 32"/>
          <p:cNvGrpSpPr/>
          <p:nvPr/>
        </p:nvGrpSpPr>
        <p:grpSpPr>
          <a:xfrm>
            <a:off x="4638453" y="1426175"/>
            <a:ext cx="5647664" cy="660371"/>
            <a:chOff x="4362945" y="908483"/>
            <a:chExt cx="5647664" cy="660371"/>
          </a:xfrm>
        </p:grpSpPr>
        <p:pic>
          <p:nvPicPr>
            <p:cNvPr id="23" name="图片 22" descr="屏幕剪辑"/>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62945" y="908483"/>
              <a:ext cx="1676634" cy="562053"/>
            </a:xfrm>
            <a:prstGeom prst="rect">
              <a:avLst/>
            </a:prstGeom>
          </p:spPr>
        </p:pic>
        <p:pic>
          <p:nvPicPr>
            <p:cNvPr id="24" name="图片 23" descr="屏幕剪辑"/>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14340" y="1102064"/>
              <a:ext cx="3896269" cy="466790"/>
            </a:xfrm>
            <a:prstGeom prst="rect">
              <a:avLst/>
            </a:prstGeom>
          </p:spPr>
        </p:pic>
      </p:grpSp>
      <p:grpSp>
        <p:nvGrpSpPr>
          <p:cNvPr id="34" name="组合 33"/>
          <p:cNvGrpSpPr/>
          <p:nvPr/>
        </p:nvGrpSpPr>
        <p:grpSpPr>
          <a:xfrm>
            <a:off x="4638453" y="2151879"/>
            <a:ext cx="5587047" cy="1724556"/>
            <a:chOff x="4362945" y="1839003"/>
            <a:chExt cx="5587047" cy="1724556"/>
          </a:xfrm>
        </p:grpSpPr>
        <p:pic>
          <p:nvPicPr>
            <p:cNvPr id="28" name="图片 27" descr="屏幕剪辑"/>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10881" y="3153927"/>
              <a:ext cx="3839111" cy="409632"/>
            </a:xfrm>
            <a:prstGeom prst="rect">
              <a:avLst/>
            </a:prstGeom>
          </p:spPr>
        </p:pic>
        <p:pic>
          <p:nvPicPr>
            <p:cNvPr id="30" name="图片 29" descr="屏幕剪辑"/>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362945" y="1839003"/>
              <a:ext cx="1676634" cy="1655544"/>
            </a:xfrm>
            <a:prstGeom prst="rect">
              <a:avLst/>
            </a:prstGeom>
          </p:spPr>
        </p:pic>
      </p:grpSp>
      <p:sp>
        <p:nvSpPr>
          <p:cNvPr id="41" name="TextBox 40"/>
          <p:cNvSpPr txBox="1"/>
          <p:nvPr/>
        </p:nvSpPr>
        <p:spPr>
          <a:xfrm>
            <a:off x="4542568" y="974298"/>
            <a:ext cx="2447483" cy="338554"/>
          </a:xfrm>
          <a:prstGeom prst="rect">
            <a:avLst/>
          </a:prstGeom>
          <a:noFill/>
        </p:spPr>
        <p:txBody>
          <a:bodyPr wrap="square" rtlCol="0">
            <a:spAutoFit/>
          </a:bodyPr>
          <a:lstStyle/>
          <a:p>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组件库</a:t>
            </a:r>
          </a:p>
        </p:txBody>
      </p:sp>
      <p:grpSp>
        <p:nvGrpSpPr>
          <p:cNvPr id="37" name="组合 36"/>
          <p:cNvGrpSpPr/>
          <p:nvPr/>
        </p:nvGrpSpPr>
        <p:grpSpPr>
          <a:xfrm>
            <a:off x="4644203" y="4004907"/>
            <a:ext cx="5584756" cy="1709436"/>
            <a:chOff x="4326557" y="3996524"/>
            <a:chExt cx="5584756" cy="1709436"/>
          </a:xfrm>
        </p:grpSpPr>
        <p:pic>
          <p:nvPicPr>
            <p:cNvPr id="35" name="图片 34" descr="屏幕剪辑"/>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326557" y="3996524"/>
              <a:ext cx="1670883" cy="1631798"/>
            </a:xfrm>
            <a:prstGeom prst="rect">
              <a:avLst/>
            </a:prstGeom>
          </p:spPr>
        </p:pic>
        <p:pic>
          <p:nvPicPr>
            <p:cNvPr id="36" name="图片 35" descr="屏幕剪辑"/>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072202" y="5296328"/>
              <a:ext cx="3839111" cy="409632"/>
            </a:xfrm>
            <a:prstGeom prst="rect">
              <a:avLst/>
            </a:prstGeom>
          </p:spPr>
        </p:pic>
      </p:grpSp>
      <p:sp>
        <p:nvSpPr>
          <p:cNvPr id="45" name="TextBox 44"/>
          <p:cNvSpPr txBox="1"/>
          <p:nvPr/>
        </p:nvSpPr>
        <p:spPr>
          <a:xfrm>
            <a:off x="641761" y="3876435"/>
            <a:ext cx="2447483" cy="338554"/>
          </a:xfrm>
          <a:prstGeom prst="rect">
            <a:avLst/>
          </a:prstGeom>
          <a:noFill/>
        </p:spPr>
        <p:txBody>
          <a:bodyPr wrap="square" rtlCol="0">
            <a:spAutoFit/>
          </a:bodyPr>
          <a:lstStyle/>
          <a:p>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Vue.js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学习推荐</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051" name="Picture 3" descr="C:\Users\yepanmeng\Desktop\u=2657539485,3858778876&amp;fm=58&amp;s=79428856C4B42831443E1ED10300D099.jp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52084" y="4388817"/>
            <a:ext cx="1001083" cy="620506"/>
          </a:xfrm>
          <a:prstGeom prst="rect">
            <a:avLst/>
          </a:prstGeom>
          <a:noFill/>
          <a:extLst>
            <a:ext uri="{909E8E84-426E-40DD-AFC4-6F175D3DCCD1}">
              <a14:hiddenFill xmlns:a14="http://schemas.microsoft.com/office/drawing/2010/main">
                <a:solidFill>
                  <a:srgbClr val="FFFFFF"/>
                </a:solidFill>
              </a14:hiddenFill>
            </a:ext>
          </a:extLst>
        </p:spPr>
      </p:pic>
      <p:pic>
        <p:nvPicPr>
          <p:cNvPr id="38" name="图片 37" descr="屏幕剪辑"/>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04861" y="5214139"/>
            <a:ext cx="1095528" cy="476317"/>
          </a:xfrm>
          <a:prstGeom prst="rect">
            <a:avLst/>
          </a:prstGeom>
        </p:spPr>
      </p:pic>
      <p:sp>
        <p:nvSpPr>
          <p:cNvPr id="49" name="TextBox 48"/>
          <p:cNvSpPr txBox="1"/>
          <p:nvPr/>
        </p:nvSpPr>
        <p:spPr>
          <a:xfrm>
            <a:off x="2185650" y="4514404"/>
            <a:ext cx="1316671" cy="369332"/>
          </a:xfrm>
          <a:prstGeom prst="rect">
            <a:avLst/>
          </a:prstGeom>
          <a:noFill/>
        </p:spPr>
        <p:txBody>
          <a:bodyPr wrap="square" rtlCol="0">
            <a:spAutoFit/>
          </a:bodyPr>
          <a:lstStyle/>
          <a:p>
            <a:r>
              <a:rPr lang="zh-CN" altLang="en-US" b="1" dirty="0" smtClean="0">
                <a:solidFill>
                  <a:schemeClr val="tx2">
                    <a:lumMod val="60000"/>
                    <a:lumOff val="40000"/>
                  </a:schemeClr>
                </a:solidFill>
                <a:latin typeface="微软雅黑" panose="020B0503020204020204" pitchFamily="34" charset="-122"/>
                <a:ea typeface="微软雅黑" panose="020B0503020204020204" pitchFamily="34" charset="-122"/>
              </a:rPr>
              <a:t>饿了么</a:t>
            </a:r>
            <a:r>
              <a:rPr lang="en-US" altLang="zh-CN" b="1" dirty="0" smtClean="0">
                <a:solidFill>
                  <a:schemeClr val="tx2">
                    <a:lumMod val="60000"/>
                    <a:lumOff val="40000"/>
                  </a:schemeClr>
                </a:solidFill>
                <a:latin typeface="微软雅黑" panose="020B0503020204020204" pitchFamily="34" charset="-122"/>
                <a:ea typeface="微软雅黑" panose="020B0503020204020204" pitchFamily="34" charset="-122"/>
              </a:rPr>
              <a:t>FED</a:t>
            </a:r>
            <a:endParaRPr lang="zh-CN" altLang="en-US"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pic>
        <p:nvPicPr>
          <p:cNvPr id="2052" name="Picture 4" descr="C:\Users\yepanmeng\Desktop\u=3535468600,1962912170&amp;fm=58&amp;s=A2934326CC714803087AB743030050FA&amp;bpow=121&amp;bpoh=75.jp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26460" y="5098222"/>
            <a:ext cx="1007093" cy="624231"/>
          </a:xfrm>
          <a:prstGeom prst="rect">
            <a:avLst/>
          </a:prstGeom>
          <a:noFill/>
          <a:extLst>
            <a:ext uri="{909E8E84-426E-40DD-AFC4-6F175D3DCCD1}">
              <a14:hiddenFill xmlns:a14="http://schemas.microsoft.com/office/drawing/2010/main">
                <a:solidFill>
                  <a:srgbClr val="FFFFFF"/>
                </a:solidFill>
              </a14:hiddenFill>
            </a:ext>
          </a:extLst>
        </p:spPr>
      </p:pic>
      <p:sp>
        <p:nvSpPr>
          <p:cNvPr id="42" name="矩形 41"/>
          <p:cNvSpPr/>
          <p:nvPr/>
        </p:nvSpPr>
        <p:spPr>
          <a:xfrm>
            <a:off x="2241091" y="5980565"/>
            <a:ext cx="1733167" cy="369332"/>
          </a:xfrm>
          <a:prstGeom prst="rect">
            <a:avLst/>
          </a:prstGeom>
        </p:spPr>
        <p:txBody>
          <a:bodyPr wrap="none">
            <a:spAutoFit/>
          </a:bodyPr>
          <a:lstStyle/>
          <a:p>
            <a:r>
              <a:rPr lang="en-US" altLang="zh-CN" b="1" dirty="0">
                <a:solidFill>
                  <a:schemeClr val="tx1">
                    <a:lumMod val="65000"/>
                    <a:lumOff val="35000"/>
                  </a:schemeClr>
                </a:solidFill>
                <a:latin typeface="微软雅黑" panose="020B0503020204020204" pitchFamily="34" charset="-122"/>
                <a:ea typeface="微软雅黑" panose="020B0503020204020204" pitchFamily="34" charset="-122"/>
              </a:rPr>
              <a:t>s</a:t>
            </a:r>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egment</a:t>
            </a:r>
            <a:r>
              <a:rPr lang="en-US" altLang="zh-CN" b="1" dirty="0" smtClean="0">
                <a:solidFill>
                  <a:schemeClr val="bg2">
                    <a:lumMod val="50000"/>
                  </a:schemeClr>
                </a:solidFill>
                <a:latin typeface="微软雅黑" panose="020B0503020204020204" pitchFamily="34" charset="-122"/>
                <a:ea typeface="微软雅黑" panose="020B0503020204020204" pitchFamily="34" charset="-122"/>
              </a:rPr>
              <a:t>fault</a:t>
            </a:r>
            <a:endParaRPr lang="zh-CN" altLang="en-US" b="1" dirty="0">
              <a:solidFill>
                <a:schemeClr val="bg2">
                  <a:lumMod val="50000"/>
                </a:schemeClr>
              </a:solidFill>
              <a:latin typeface="微软雅黑" panose="020B0503020204020204" pitchFamily="34" charset="-122"/>
              <a:ea typeface="微软雅黑" panose="020B0503020204020204" pitchFamily="34" charset="-122"/>
            </a:endParaRPr>
          </a:p>
        </p:txBody>
      </p:sp>
      <p:pic>
        <p:nvPicPr>
          <p:cNvPr id="43" name="图片 42" descr="屏幕剪辑"/>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99490" y="5842205"/>
            <a:ext cx="1686160" cy="571580"/>
          </a:xfrm>
          <a:prstGeom prst="rect">
            <a:avLst/>
          </a:prstGeom>
        </p:spPr>
      </p:pic>
    </p:spTree>
    <p:extLst>
      <p:ext uri="{BB962C8B-B14F-4D97-AF65-F5344CB8AC3E}">
        <p14:creationId xmlns:p14="http://schemas.microsoft.com/office/powerpoint/2010/main" val="29472392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fade">
                                      <p:cBhvr>
                                        <p:cTn id="12" dur="500"/>
                                        <p:tgtEl>
                                          <p:spTgt spid="205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fade">
                                      <p:cBhvr>
                                        <p:cTn id="17" dur="500"/>
                                        <p:tgtEl>
                                          <p:spTgt spid="4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500"/>
                                        <p:tgtEl>
                                          <p:spTgt spid="3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500"/>
                                        <p:tgtEl>
                                          <p:spTgt spid="3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fade">
                                      <p:cBhvr>
                                        <p:cTn id="32" dur="500"/>
                                        <p:tgtEl>
                                          <p:spTgt spid="3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5"/>
                                        </p:tgtEl>
                                        <p:attrNameLst>
                                          <p:attrName>style.visibility</p:attrName>
                                        </p:attrNameLst>
                                      </p:cBhvr>
                                      <p:to>
                                        <p:strVal val="visible"/>
                                      </p:to>
                                    </p:set>
                                    <p:animEffect transition="in" filter="fade">
                                      <p:cBhvr>
                                        <p:cTn id="37" dur="500"/>
                                        <p:tgtEl>
                                          <p:spTgt spid="4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051"/>
                                        </p:tgtEl>
                                        <p:attrNameLst>
                                          <p:attrName>style.visibility</p:attrName>
                                        </p:attrNameLst>
                                      </p:cBhvr>
                                      <p:to>
                                        <p:strVal val="visible"/>
                                      </p:to>
                                    </p:set>
                                    <p:animEffect transition="in" filter="fade">
                                      <p:cBhvr>
                                        <p:cTn id="42" dur="500"/>
                                        <p:tgtEl>
                                          <p:spTgt spid="205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9"/>
                                        </p:tgtEl>
                                        <p:attrNameLst>
                                          <p:attrName>style.visibility</p:attrName>
                                        </p:attrNameLst>
                                      </p:cBhvr>
                                      <p:to>
                                        <p:strVal val="visible"/>
                                      </p:to>
                                    </p:set>
                                    <p:animEffect transition="in" filter="fade">
                                      <p:cBhvr>
                                        <p:cTn id="47" dur="500"/>
                                        <p:tgtEl>
                                          <p:spTgt spid="4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fade">
                                      <p:cBhvr>
                                        <p:cTn id="52" dur="500"/>
                                        <p:tgtEl>
                                          <p:spTgt spid="3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052"/>
                                        </p:tgtEl>
                                        <p:attrNameLst>
                                          <p:attrName>style.visibility</p:attrName>
                                        </p:attrNameLst>
                                      </p:cBhvr>
                                      <p:to>
                                        <p:strVal val="visible"/>
                                      </p:to>
                                    </p:set>
                                    <p:animEffect transition="in" filter="fade">
                                      <p:cBhvr>
                                        <p:cTn id="57" dur="500"/>
                                        <p:tgtEl>
                                          <p:spTgt spid="2052"/>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43"/>
                                        </p:tgtEl>
                                        <p:attrNameLst>
                                          <p:attrName>style.visibility</p:attrName>
                                        </p:attrNameLst>
                                      </p:cBhvr>
                                      <p:to>
                                        <p:strVal val="visible"/>
                                      </p:to>
                                    </p:set>
                                    <p:animEffect transition="in" filter="fade">
                                      <p:cBhvr>
                                        <p:cTn id="62" dur="500"/>
                                        <p:tgtEl>
                                          <p:spTgt spid="43"/>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42"/>
                                        </p:tgtEl>
                                        <p:attrNameLst>
                                          <p:attrName>style.visibility</p:attrName>
                                        </p:attrNameLst>
                                      </p:cBhvr>
                                      <p:to>
                                        <p:strVal val="visible"/>
                                      </p:to>
                                    </p:set>
                                    <p:animEffect transition="in" filter="fade">
                                      <p:cBhvr>
                                        <p:cTn id="6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41" grpId="0"/>
      <p:bldP spid="45" grpId="0"/>
      <p:bldP spid="49" grpId="0"/>
      <p:bldP spid="4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3" name="TextBox 62"/>
          <p:cNvSpPr txBox="1"/>
          <p:nvPr/>
        </p:nvSpPr>
        <p:spPr>
          <a:xfrm>
            <a:off x="536185" y="231357"/>
            <a:ext cx="3422709" cy="461665"/>
          </a:xfrm>
          <a:prstGeom prst="rect">
            <a:avLst/>
          </a:prstGeom>
          <a:noFill/>
        </p:spPr>
        <p:txBody>
          <a:bodyPr wrap="square" rtlCol="0">
            <a:spAutoFit/>
          </a:bodyPr>
          <a:lstStyle/>
          <a:p>
            <a:r>
              <a:rPr lang="en-US" altLang="zh-CN" sz="2400" b="1" dirty="0" smtClean="0">
                <a:solidFill>
                  <a:srgbClr val="FF0000"/>
                </a:solidFill>
                <a:latin typeface="微软雅黑" panose="020B0503020204020204" pitchFamily="34" charset="-122"/>
                <a:ea typeface="微软雅黑" panose="020B0503020204020204" pitchFamily="34" charset="-122"/>
              </a:rPr>
              <a:t>Think More …</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grpSp>
        <p:nvGrpSpPr>
          <p:cNvPr id="28" name="组合 27"/>
          <p:cNvGrpSpPr/>
          <p:nvPr/>
        </p:nvGrpSpPr>
        <p:grpSpPr>
          <a:xfrm>
            <a:off x="1278096" y="1254834"/>
            <a:ext cx="9256527" cy="436598"/>
            <a:chOff x="753847" y="3259943"/>
            <a:chExt cx="9256527" cy="436598"/>
          </a:xfrm>
        </p:grpSpPr>
        <p:sp>
          <p:nvSpPr>
            <p:cNvPr id="29" name="TextBox 28"/>
            <p:cNvSpPr txBox="1"/>
            <p:nvPr/>
          </p:nvSpPr>
          <p:spPr>
            <a:xfrm>
              <a:off x="1080771" y="3304061"/>
              <a:ext cx="8929603" cy="369332"/>
            </a:xfrm>
            <a:prstGeom prst="rect">
              <a:avLst/>
            </a:prstGeom>
            <a:noFill/>
          </p:spPr>
          <p:txBody>
            <a:bodyPr wrap="square" rtlCol="0">
              <a:spAutoFit/>
            </a:bodyPr>
            <a:lstStyle/>
            <a:p>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rPr>
                <a:t>思考</a:t>
              </a:r>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Vue</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实例的生命周期</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30" name="Picture 2" descr="C:\Users\yepanmeng\Desktop\logo.png"/>
            <p:cNvPicPr>
              <a:picLocks noChangeAspect="1" noChangeArrowheads="1"/>
            </p:cNvPicPr>
            <p:nvPr/>
          </p:nvPicPr>
          <p:blipFill>
            <a:blip r:embed="rId3" cstate="print">
              <a:duotone>
                <a:schemeClr val="accent2">
                  <a:shade val="45000"/>
                  <a:satMod val="135000"/>
                </a:schemeClr>
                <a:prstClr val="white"/>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53847" y="3259943"/>
              <a:ext cx="436598" cy="436598"/>
            </a:xfrm>
            <a:prstGeom prst="rect">
              <a:avLst/>
            </a:prstGeom>
            <a:noFill/>
            <a:extLst>
              <a:ext uri="{909E8E84-426E-40DD-AFC4-6F175D3DCCD1}">
                <a14:hiddenFill xmlns:a14="http://schemas.microsoft.com/office/drawing/2010/main">
                  <a:solidFill>
                    <a:srgbClr val="FFFFFF"/>
                  </a:solidFill>
                </a14:hiddenFill>
              </a:ext>
            </a:extLst>
          </p:spPr>
        </p:pic>
        <p:cxnSp>
          <p:nvCxnSpPr>
            <p:cNvPr id="31" name="直接连接符 30"/>
            <p:cNvCxnSpPr/>
            <p:nvPr/>
          </p:nvCxnSpPr>
          <p:spPr>
            <a:xfrm>
              <a:off x="972146" y="3662037"/>
              <a:ext cx="718631" cy="0"/>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grpSp>
      <p:grpSp>
        <p:nvGrpSpPr>
          <p:cNvPr id="32" name="组合 31"/>
          <p:cNvGrpSpPr/>
          <p:nvPr/>
        </p:nvGrpSpPr>
        <p:grpSpPr>
          <a:xfrm>
            <a:off x="1278096" y="2077904"/>
            <a:ext cx="9256527" cy="436598"/>
            <a:chOff x="753847" y="3259943"/>
            <a:chExt cx="9256527" cy="436598"/>
          </a:xfrm>
        </p:grpSpPr>
        <p:sp>
          <p:nvSpPr>
            <p:cNvPr id="33" name="TextBox 32"/>
            <p:cNvSpPr txBox="1"/>
            <p:nvPr/>
          </p:nvSpPr>
          <p:spPr>
            <a:xfrm>
              <a:off x="1080771" y="3304061"/>
              <a:ext cx="8929603" cy="369332"/>
            </a:xfrm>
            <a:prstGeom prst="rect">
              <a:avLst/>
            </a:prstGeom>
            <a:noFill/>
          </p:spPr>
          <p:txBody>
            <a:bodyPr wrap="square" rtlCol="0">
              <a:spAutoFit/>
            </a:bodyPr>
            <a:lstStyle/>
            <a:p>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rPr>
                <a:t>思考</a:t>
              </a:r>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虚拟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DOM (Virtual DOM) </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是什么</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如何实现</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有什么优势和劣势</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34" name="Picture 2" descr="C:\Users\yepanmeng\Desktop\logo.png"/>
            <p:cNvPicPr>
              <a:picLocks noChangeAspect="1" noChangeArrowheads="1"/>
            </p:cNvPicPr>
            <p:nvPr/>
          </p:nvPicPr>
          <p:blipFill>
            <a:blip r:embed="rId3" cstate="print">
              <a:duotone>
                <a:schemeClr val="accent2">
                  <a:shade val="45000"/>
                  <a:satMod val="135000"/>
                </a:schemeClr>
                <a:prstClr val="white"/>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53847" y="3259943"/>
              <a:ext cx="436598" cy="436598"/>
            </a:xfrm>
            <a:prstGeom prst="rect">
              <a:avLst/>
            </a:prstGeom>
            <a:noFill/>
            <a:extLst>
              <a:ext uri="{909E8E84-426E-40DD-AFC4-6F175D3DCCD1}">
                <a14:hiddenFill xmlns:a14="http://schemas.microsoft.com/office/drawing/2010/main">
                  <a:solidFill>
                    <a:srgbClr val="FFFFFF"/>
                  </a:solidFill>
                </a14:hiddenFill>
              </a:ext>
            </a:extLst>
          </p:spPr>
        </p:pic>
        <p:cxnSp>
          <p:nvCxnSpPr>
            <p:cNvPr id="35" name="直接连接符 34"/>
            <p:cNvCxnSpPr/>
            <p:nvPr/>
          </p:nvCxnSpPr>
          <p:spPr>
            <a:xfrm>
              <a:off x="972146" y="3662037"/>
              <a:ext cx="718631" cy="0"/>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grpSp>
      <p:grpSp>
        <p:nvGrpSpPr>
          <p:cNvPr id="36" name="组合 35"/>
          <p:cNvGrpSpPr/>
          <p:nvPr/>
        </p:nvGrpSpPr>
        <p:grpSpPr>
          <a:xfrm>
            <a:off x="1278096" y="2900974"/>
            <a:ext cx="9256527" cy="436598"/>
            <a:chOff x="753847" y="3259943"/>
            <a:chExt cx="9256527" cy="436598"/>
          </a:xfrm>
        </p:grpSpPr>
        <p:sp>
          <p:nvSpPr>
            <p:cNvPr id="37" name="TextBox 36"/>
            <p:cNvSpPr txBox="1"/>
            <p:nvPr/>
          </p:nvSpPr>
          <p:spPr>
            <a:xfrm>
              <a:off x="1080771" y="3304061"/>
              <a:ext cx="8929603" cy="369332"/>
            </a:xfrm>
            <a:prstGeom prst="rect">
              <a:avLst/>
            </a:prstGeom>
            <a:noFill/>
          </p:spPr>
          <p:txBody>
            <a:bodyPr wrap="square" rtlCol="0">
              <a:spAutoFit/>
            </a:bodyPr>
            <a:lstStyle/>
            <a:p>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rPr>
                <a:t>思考</a:t>
              </a:r>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动态</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渲染的任意 </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HTML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可能会非常危险，因为它很容易</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导致 </a:t>
              </a:r>
              <a:r>
                <a:rPr lang="en-US" altLang="zh-CN" sz="1600" b="1" dirty="0" smtClean="0">
                  <a:solidFill>
                    <a:schemeClr val="tx1">
                      <a:lumMod val="65000"/>
                      <a:lumOff val="35000"/>
                    </a:schemeClr>
                  </a:solidFill>
                  <a:latin typeface="微软雅黑" panose="020B0503020204020204" pitchFamily="34" charset="-122"/>
                  <a:ea typeface="微软雅黑" panose="020B0503020204020204" pitchFamily="34" charset="-122"/>
                </a:rPr>
                <a:t>XSS </a:t>
              </a: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攻击？？？</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38" name="Picture 2" descr="C:\Users\yepanmeng\Desktop\logo.png"/>
            <p:cNvPicPr>
              <a:picLocks noChangeAspect="1" noChangeArrowheads="1"/>
            </p:cNvPicPr>
            <p:nvPr/>
          </p:nvPicPr>
          <p:blipFill>
            <a:blip r:embed="rId3" cstate="print">
              <a:duotone>
                <a:schemeClr val="accent2">
                  <a:shade val="45000"/>
                  <a:satMod val="135000"/>
                </a:schemeClr>
                <a:prstClr val="white"/>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53847" y="3259943"/>
              <a:ext cx="436598" cy="436598"/>
            </a:xfrm>
            <a:prstGeom prst="rect">
              <a:avLst/>
            </a:prstGeom>
            <a:noFill/>
            <a:extLst>
              <a:ext uri="{909E8E84-426E-40DD-AFC4-6F175D3DCCD1}">
                <a14:hiddenFill xmlns:a14="http://schemas.microsoft.com/office/drawing/2010/main">
                  <a:solidFill>
                    <a:srgbClr val="FFFFFF"/>
                  </a:solidFill>
                </a14:hiddenFill>
              </a:ext>
            </a:extLst>
          </p:spPr>
        </p:pic>
        <p:cxnSp>
          <p:nvCxnSpPr>
            <p:cNvPr id="39" name="直接连接符 38"/>
            <p:cNvCxnSpPr/>
            <p:nvPr/>
          </p:nvCxnSpPr>
          <p:spPr>
            <a:xfrm>
              <a:off x="972146" y="3662037"/>
              <a:ext cx="718631" cy="0"/>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grpSp>
      <p:grpSp>
        <p:nvGrpSpPr>
          <p:cNvPr id="40" name="组合 39"/>
          <p:cNvGrpSpPr/>
          <p:nvPr/>
        </p:nvGrpSpPr>
        <p:grpSpPr>
          <a:xfrm>
            <a:off x="1278096" y="3724044"/>
            <a:ext cx="9256527" cy="436598"/>
            <a:chOff x="753847" y="3259943"/>
            <a:chExt cx="9256527" cy="436598"/>
          </a:xfrm>
        </p:grpSpPr>
        <p:sp>
          <p:nvSpPr>
            <p:cNvPr id="41" name="TextBox 40"/>
            <p:cNvSpPr txBox="1"/>
            <p:nvPr/>
          </p:nvSpPr>
          <p:spPr>
            <a:xfrm>
              <a:off x="1080771" y="3304061"/>
              <a:ext cx="8929603" cy="369332"/>
            </a:xfrm>
            <a:prstGeom prst="rect">
              <a:avLst/>
            </a:prstGeom>
            <a:noFill/>
          </p:spPr>
          <p:txBody>
            <a:bodyPr wrap="square" rtlCol="0">
              <a:spAutoFit/>
            </a:bodyPr>
            <a:lstStyle/>
            <a:p>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rPr>
                <a:t>思考</a:t>
              </a:r>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当我们想要在数据变化响应时</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执行异步操作或开销较大的操作</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应该用哪个属性</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42" name="Picture 2" descr="C:\Users\yepanmeng\Desktop\logo.png"/>
            <p:cNvPicPr>
              <a:picLocks noChangeAspect="1" noChangeArrowheads="1"/>
            </p:cNvPicPr>
            <p:nvPr/>
          </p:nvPicPr>
          <p:blipFill>
            <a:blip r:embed="rId3" cstate="print">
              <a:duotone>
                <a:schemeClr val="accent2">
                  <a:shade val="45000"/>
                  <a:satMod val="135000"/>
                </a:schemeClr>
                <a:prstClr val="white"/>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53847" y="3259943"/>
              <a:ext cx="436598" cy="436598"/>
            </a:xfrm>
            <a:prstGeom prst="rect">
              <a:avLst/>
            </a:prstGeom>
            <a:noFill/>
            <a:extLst>
              <a:ext uri="{909E8E84-426E-40DD-AFC4-6F175D3DCCD1}">
                <a14:hiddenFill xmlns:a14="http://schemas.microsoft.com/office/drawing/2010/main">
                  <a:solidFill>
                    <a:srgbClr val="FFFFFF"/>
                  </a:solidFill>
                </a14:hiddenFill>
              </a:ext>
            </a:extLst>
          </p:spPr>
        </p:pic>
        <p:cxnSp>
          <p:nvCxnSpPr>
            <p:cNvPr id="43" name="直接连接符 42"/>
            <p:cNvCxnSpPr/>
            <p:nvPr/>
          </p:nvCxnSpPr>
          <p:spPr>
            <a:xfrm>
              <a:off x="972146" y="3662037"/>
              <a:ext cx="718631" cy="0"/>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grpSp>
      <p:grpSp>
        <p:nvGrpSpPr>
          <p:cNvPr id="45" name="组合 44"/>
          <p:cNvGrpSpPr/>
          <p:nvPr/>
        </p:nvGrpSpPr>
        <p:grpSpPr>
          <a:xfrm>
            <a:off x="1278096" y="4547114"/>
            <a:ext cx="9256527" cy="436598"/>
            <a:chOff x="753847" y="3259943"/>
            <a:chExt cx="9256527" cy="436598"/>
          </a:xfrm>
        </p:grpSpPr>
        <p:sp>
          <p:nvSpPr>
            <p:cNvPr id="49" name="TextBox 48"/>
            <p:cNvSpPr txBox="1"/>
            <p:nvPr/>
          </p:nvSpPr>
          <p:spPr>
            <a:xfrm>
              <a:off x="1080771" y="3304061"/>
              <a:ext cx="8929603" cy="369332"/>
            </a:xfrm>
            <a:prstGeom prst="rect">
              <a:avLst/>
            </a:prstGeom>
            <a:noFill/>
          </p:spPr>
          <p:txBody>
            <a:bodyPr wrap="square" rtlCol="0">
              <a:spAutoFit/>
            </a:bodyPr>
            <a:lstStyle/>
            <a:p>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rPr>
                <a:t>思考</a:t>
              </a:r>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所有</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的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Vue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组件实质上就是被扩展的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Vue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实例</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50" name="Picture 2" descr="C:\Users\yepanmeng\Desktop\logo.png"/>
            <p:cNvPicPr>
              <a:picLocks noChangeAspect="1" noChangeArrowheads="1"/>
            </p:cNvPicPr>
            <p:nvPr/>
          </p:nvPicPr>
          <p:blipFill>
            <a:blip r:embed="rId3" cstate="print">
              <a:duotone>
                <a:schemeClr val="accent2">
                  <a:shade val="45000"/>
                  <a:satMod val="135000"/>
                </a:schemeClr>
                <a:prstClr val="white"/>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53847" y="3259943"/>
              <a:ext cx="436598" cy="436598"/>
            </a:xfrm>
            <a:prstGeom prst="rect">
              <a:avLst/>
            </a:prstGeom>
            <a:noFill/>
            <a:extLst>
              <a:ext uri="{909E8E84-426E-40DD-AFC4-6F175D3DCCD1}">
                <a14:hiddenFill xmlns:a14="http://schemas.microsoft.com/office/drawing/2010/main">
                  <a:solidFill>
                    <a:srgbClr val="FFFFFF"/>
                  </a:solidFill>
                </a14:hiddenFill>
              </a:ext>
            </a:extLst>
          </p:spPr>
        </p:pic>
        <p:cxnSp>
          <p:nvCxnSpPr>
            <p:cNvPr id="51" name="直接连接符 50"/>
            <p:cNvCxnSpPr/>
            <p:nvPr/>
          </p:nvCxnSpPr>
          <p:spPr>
            <a:xfrm>
              <a:off x="972146" y="3662037"/>
              <a:ext cx="718631" cy="0"/>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grpSp>
      <p:grpSp>
        <p:nvGrpSpPr>
          <p:cNvPr id="52" name="组合 51"/>
          <p:cNvGrpSpPr/>
          <p:nvPr/>
        </p:nvGrpSpPr>
        <p:grpSpPr>
          <a:xfrm>
            <a:off x="1278096" y="5370183"/>
            <a:ext cx="9256527" cy="436598"/>
            <a:chOff x="753847" y="3259943"/>
            <a:chExt cx="9256527" cy="436598"/>
          </a:xfrm>
        </p:grpSpPr>
        <p:sp>
          <p:nvSpPr>
            <p:cNvPr id="53" name="TextBox 52"/>
            <p:cNvSpPr txBox="1"/>
            <p:nvPr/>
          </p:nvSpPr>
          <p:spPr>
            <a:xfrm>
              <a:off x="1080771" y="3304061"/>
              <a:ext cx="8929603" cy="369332"/>
            </a:xfrm>
            <a:prstGeom prst="rect">
              <a:avLst/>
            </a:prstGeom>
            <a:noFill/>
          </p:spPr>
          <p:txBody>
            <a:bodyPr wrap="square" rtlCol="0">
              <a:spAutoFit/>
            </a:bodyPr>
            <a:lstStyle/>
            <a:p>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rPr>
                <a:t>思考</a:t>
              </a:r>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多</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个组件共享状态的时候呢？</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54" name="Picture 2" descr="C:\Users\yepanmeng\Desktop\logo.png"/>
            <p:cNvPicPr>
              <a:picLocks noChangeAspect="1" noChangeArrowheads="1"/>
            </p:cNvPicPr>
            <p:nvPr/>
          </p:nvPicPr>
          <p:blipFill>
            <a:blip r:embed="rId3" cstate="print">
              <a:duotone>
                <a:schemeClr val="accent2">
                  <a:shade val="45000"/>
                  <a:satMod val="135000"/>
                </a:schemeClr>
                <a:prstClr val="white"/>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53847" y="3259943"/>
              <a:ext cx="436598" cy="436598"/>
            </a:xfrm>
            <a:prstGeom prst="rect">
              <a:avLst/>
            </a:prstGeom>
            <a:noFill/>
            <a:extLst>
              <a:ext uri="{909E8E84-426E-40DD-AFC4-6F175D3DCCD1}">
                <a14:hiddenFill xmlns:a14="http://schemas.microsoft.com/office/drawing/2010/main">
                  <a:solidFill>
                    <a:srgbClr val="FFFFFF"/>
                  </a:solidFill>
                </a14:hiddenFill>
              </a:ext>
            </a:extLst>
          </p:spPr>
        </p:pic>
        <p:cxnSp>
          <p:nvCxnSpPr>
            <p:cNvPr id="55" name="直接连接符 54"/>
            <p:cNvCxnSpPr/>
            <p:nvPr/>
          </p:nvCxnSpPr>
          <p:spPr>
            <a:xfrm>
              <a:off x="972146" y="3662037"/>
              <a:ext cx="718631" cy="0"/>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grpSp>
      <p:pic>
        <p:nvPicPr>
          <p:cNvPr id="56" name="Picture 2" descr="C:\Users\yepanmeng\Desktop\logo.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57" name="TextBox 56"/>
          <p:cNvSpPr txBox="1"/>
          <p:nvPr/>
        </p:nvSpPr>
        <p:spPr>
          <a:xfrm>
            <a:off x="11247447" y="6325278"/>
            <a:ext cx="717391" cy="253916"/>
          </a:xfrm>
          <a:prstGeom prst="rect">
            <a:avLst/>
          </a:prstGeom>
          <a:noFill/>
        </p:spPr>
        <p:txBody>
          <a:bodyPr wrap="square" rtlCol="0">
            <a:spAutoFit/>
          </a:bodyPr>
          <a:lstStyle/>
          <a:p>
            <a:r>
              <a:rPr lang="en-US" altLang="zh-CN" sz="1050" dirty="0" smtClean="0">
                <a:solidFill>
                  <a:schemeClr val="bg1">
                    <a:lumMod val="50000"/>
                  </a:schemeClr>
                </a:solidFill>
                <a:latin typeface="Microsoft YaHei UI" panose="020B0703020204020201" charset="-122"/>
                <a:ea typeface="Microsoft YaHei UI" panose="020B0703020204020201" charset="-122"/>
              </a:rPr>
              <a:t>24 / 24</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58" name="直接连接符 57"/>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61701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500"/>
                                        <p:tgtEl>
                                          <p:spTgt spid="3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500"/>
                                        <p:tgtEl>
                                          <p:spTgt spid="4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fade">
                                      <p:cBhvr>
                                        <p:cTn id="27" dur="500"/>
                                        <p:tgtEl>
                                          <p:spTgt spid="4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2"/>
                                        </p:tgtEl>
                                        <p:attrNameLst>
                                          <p:attrName>style.visibility</p:attrName>
                                        </p:attrNameLst>
                                      </p:cBhvr>
                                      <p:to>
                                        <p:strVal val="visible"/>
                                      </p:to>
                                    </p:set>
                                    <p:animEffect transition="in" filter="fade">
                                      <p:cBhvr>
                                        <p:cTn id="32"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en-US" altLang="zh-CN" dirty="0" smtClean="0">
                <a:solidFill>
                  <a:schemeClr val="bg1">
                    <a:lumMod val="50000"/>
                  </a:schemeClr>
                </a:solidFill>
                <a:latin typeface="微软雅黑" panose="020B0503020204020204" pitchFamily="34" charset="-122"/>
                <a:ea typeface="微软雅黑" panose="020B0503020204020204" pitchFamily="34" charset="-122"/>
              </a:rPr>
              <a:t>Thank You!</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0947794" y="6310141"/>
            <a:ext cx="822178" cy="253916"/>
          </a:xfrm>
          <a:prstGeom prst="rect">
            <a:avLst/>
          </a:prstGeom>
          <a:noFill/>
        </p:spPr>
        <p:txBody>
          <a:bodyPr wrap="square" rtlCol="0">
            <a:spAutoFit/>
          </a:bodyPr>
          <a:lstStyle/>
          <a:p>
            <a:r>
              <a:rPr lang="en-US" altLang="zh-CN" sz="1050" b="1" dirty="0" smtClean="0">
                <a:solidFill>
                  <a:schemeClr val="bg1">
                    <a:lumMod val="65000"/>
                  </a:schemeClr>
                </a:solidFill>
                <a:latin typeface="微软雅黑" panose="020B0503020204020204" pitchFamily="34" charset="-122"/>
                <a:ea typeface="微软雅黑" panose="020B0503020204020204" pitchFamily="34" charset="-122"/>
              </a:rPr>
              <a:t>By </a:t>
            </a:r>
            <a:r>
              <a:rPr lang="zh-CN" altLang="en-US" sz="1050" b="1" dirty="0" smtClean="0">
                <a:solidFill>
                  <a:schemeClr val="bg1">
                    <a:lumMod val="65000"/>
                  </a:schemeClr>
                </a:solidFill>
                <a:latin typeface="微软雅黑" panose="020B0503020204020204" pitchFamily="34" charset="-122"/>
                <a:ea typeface="微软雅黑" panose="020B0503020204020204" pitchFamily="34" charset="-122"/>
              </a:rPr>
              <a:t>叶潘孟</a:t>
            </a:r>
            <a:endParaRPr lang="zh-CN" altLang="en-US" sz="1050" b="1" dirty="0">
              <a:solidFill>
                <a:schemeClr val="bg1">
                  <a:lumMod val="65000"/>
                </a:schemeClr>
              </a:solidFill>
              <a:latin typeface="微软雅黑" panose="020B0503020204020204" pitchFamily="34" charset="-122"/>
              <a:ea typeface="微软雅黑" panose="020B0503020204020204" pitchFamily="34" charset="-122"/>
            </a:endParaRPr>
          </a:p>
        </p:txBody>
      </p:sp>
      <p:cxnSp>
        <p:nvCxnSpPr>
          <p:cNvPr id="80" name="直接连接符 79"/>
          <p:cNvCxnSpPr/>
          <p:nvPr/>
        </p:nvCxnSpPr>
        <p:spPr>
          <a:xfrm flipH="1" flipV="1">
            <a:off x="11013586" y="6553072"/>
            <a:ext cx="756386"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a:off x="6037943" y="5177164"/>
            <a:ext cx="6154058" cy="0"/>
          </a:xfrm>
          <a:prstGeom prst="line">
            <a:avLst/>
          </a:prstGeom>
          <a:ln/>
        </p:spPr>
        <p:style>
          <a:lnRef idx="3">
            <a:schemeClr val="accent3"/>
          </a:lnRef>
          <a:fillRef idx="0">
            <a:schemeClr val="accent3"/>
          </a:fillRef>
          <a:effectRef idx="2">
            <a:schemeClr val="accent3"/>
          </a:effectRef>
          <a:fontRef idx="minor">
            <a:schemeClr val="tx1"/>
          </a:fontRef>
        </p:style>
      </p:cxnSp>
      <p:sp>
        <p:nvSpPr>
          <p:cNvPr id="46" name="文本框 11"/>
          <p:cNvSpPr txBox="1"/>
          <p:nvPr/>
        </p:nvSpPr>
        <p:spPr>
          <a:xfrm>
            <a:off x="5933990" y="3994618"/>
            <a:ext cx="5079596" cy="923330"/>
          </a:xfrm>
          <a:prstGeom prst="rect">
            <a:avLst/>
          </a:prstGeom>
          <a:noFill/>
        </p:spPr>
        <p:txBody>
          <a:bodyPr wrap="none" rtlCol="0">
            <a:spAutoFit/>
          </a:bodyPr>
          <a:lstStyle/>
          <a:p>
            <a:r>
              <a:rPr lang="en-US" altLang="zh-CN" sz="5400" b="1" spc="-100" dirty="0" smtClean="0">
                <a:solidFill>
                  <a:schemeClr val="bg2">
                    <a:lumMod val="50000"/>
                  </a:schemeClr>
                </a:solidFill>
                <a:latin typeface="微软雅黑" panose="020B0503020204020204" pitchFamily="34" charset="-122"/>
                <a:ea typeface="微软雅黑" panose="020B0503020204020204" pitchFamily="34" charset="-122"/>
              </a:rPr>
              <a:t>THANK YOU</a:t>
            </a:r>
            <a:r>
              <a:rPr lang="zh-CN" altLang="en-US" sz="5400" b="1" spc="-100" dirty="0" smtClean="0">
                <a:solidFill>
                  <a:schemeClr val="bg2">
                    <a:lumMod val="50000"/>
                  </a:schemeClr>
                </a:solidFill>
                <a:latin typeface="微软雅黑" panose="020B0503020204020204" pitchFamily="34" charset="-122"/>
                <a:ea typeface="微软雅黑" panose="020B0503020204020204" pitchFamily="34" charset="-122"/>
              </a:rPr>
              <a:t>！</a:t>
            </a:r>
            <a:endParaRPr lang="zh-CN" altLang="en-US" sz="5400" b="1" spc="-100" dirty="0">
              <a:solidFill>
                <a:schemeClr val="bg2">
                  <a:lumMod val="50000"/>
                </a:schemeClr>
              </a:solidFill>
              <a:latin typeface="微软雅黑" panose="020B0503020204020204" pitchFamily="34" charset="-122"/>
              <a:ea typeface="微软雅黑" panose="020B0503020204020204" pitchFamily="34" charset="-122"/>
            </a:endParaRPr>
          </a:p>
        </p:txBody>
      </p:sp>
      <p:pic>
        <p:nvPicPr>
          <p:cNvPr id="47" name="Picture 2" descr="C:\Users\yepanmeng\Desktop\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76144" y="4135970"/>
            <a:ext cx="534967" cy="534967"/>
          </a:xfrm>
          <a:prstGeom prst="rect">
            <a:avLst/>
          </a:prstGeom>
          <a:noFill/>
          <a:extLst>
            <a:ext uri="{909E8E84-426E-40DD-AFC4-6F175D3DCCD1}">
              <a14:hiddenFill xmlns:a14="http://schemas.microsoft.com/office/drawing/2010/main">
                <a:solidFill>
                  <a:srgbClr val="FFFFFF"/>
                </a:solidFill>
              </a14:hiddenFill>
            </a:ext>
          </a:extLst>
        </p:spPr>
      </p:pic>
      <p:sp>
        <p:nvSpPr>
          <p:cNvPr id="48" name="TextBox 47"/>
          <p:cNvSpPr txBox="1"/>
          <p:nvPr/>
        </p:nvSpPr>
        <p:spPr>
          <a:xfrm>
            <a:off x="10903784" y="6553073"/>
            <a:ext cx="1065455" cy="253916"/>
          </a:xfrm>
          <a:prstGeom prst="rect">
            <a:avLst/>
          </a:prstGeom>
          <a:noFill/>
        </p:spPr>
        <p:txBody>
          <a:bodyPr wrap="square" rtlCol="0">
            <a:spAutoFit/>
          </a:bodyPr>
          <a:lstStyle/>
          <a:p>
            <a:r>
              <a:rPr lang="en-US" altLang="zh-CN" sz="1050" b="1" dirty="0" smtClean="0">
                <a:solidFill>
                  <a:schemeClr val="bg1">
                    <a:lumMod val="65000"/>
                  </a:schemeClr>
                </a:solidFill>
                <a:latin typeface="微软雅黑" panose="020B0503020204020204" pitchFamily="34" charset="-122"/>
                <a:ea typeface="微软雅黑" panose="020B0503020204020204" pitchFamily="34" charset="-122"/>
              </a:rPr>
              <a:t>2017/07/24</a:t>
            </a:r>
            <a:endParaRPr lang="zh-CN" altLang="en-US" sz="1050" b="1" dirty="0">
              <a:solidFill>
                <a:schemeClr val="bg1">
                  <a:lumMod val="6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261935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500"/>
                                        <p:tgtEl>
                                          <p:spTgt spid="4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657006" cy="253916"/>
          </a:xfrm>
          <a:prstGeom prst="rect">
            <a:avLst/>
          </a:prstGeom>
          <a:noFill/>
        </p:spPr>
        <p:txBody>
          <a:bodyPr wrap="square" rtlCol="0">
            <a:spAutoFit/>
          </a:bodyPr>
          <a:lstStyle/>
          <a:p>
            <a:r>
              <a:rPr lang="en-US" altLang="zh-CN" sz="1050" dirty="0" smtClean="0">
                <a:solidFill>
                  <a:schemeClr val="bg1">
                    <a:lumMod val="50000"/>
                  </a:schemeClr>
                </a:solidFill>
                <a:latin typeface="Microsoft YaHei UI" panose="020B0703020204020201" charset="-122"/>
                <a:ea typeface="Microsoft YaHei UI" panose="020B0703020204020201" charset="-122"/>
              </a:rPr>
              <a:t>For what?</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6166602" y="1811333"/>
            <a:ext cx="3920552" cy="523220"/>
          </a:xfrm>
          <a:prstGeom prst="rect">
            <a:avLst/>
          </a:prstGeom>
          <a:noFill/>
        </p:spPr>
        <p:txBody>
          <a:bodyPr wrap="square" rtlCol="0">
            <a:spAutoFit/>
          </a:bodyPr>
          <a:lstStyle/>
          <a:p>
            <a:r>
              <a:rPr lang="zh-CN" altLang="en-US" sz="2800" b="1" dirty="0" smtClean="0">
                <a:solidFill>
                  <a:schemeClr val="bg2">
                    <a:lumMod val="50000"/>
                  </a:schemeClr>
                </a:solidFill>
                <a:latin typeface="微软雅黑" panose="020B0503020204020204" pitchFamily="34" charset="-122"/>
                <a:ea typeface="微软雅黑" panose="020B0503020204020204" pitchFamily="34" charset="-122"/>
              </a:rPr>
              <a:t>原来可以这么玩儿 </a:t>
            </a:r>
            <a:r>
              <a:rPr lang="en-US" altLang="zh-CN" sz="2800" b="1" dirty="0" smtClean="0">
                <a:solidFill>
                  <a:schemeClr val="bg2">
                    <a:lumMod val="50000"/>
                  </a:schemeClr>
                </a:solidFill>
                <a:latin typeface="微软雅黑" panose="020B0503020204020204" pitchFamily="34" charset="-122"/>
                <a:ea typeface="微软雅黑" panose="020B0503020204020204" pitchFamily="34" charset="-122"/>
              </a:rPr>
              <a:t>? !</a:t>
            </a:r>
            <a:endParaRPr lang="zh-CN" altLang="en-US" sz="28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103" name="TextBox 102"/>
          <p:cNvSpPr txBox="1"/>
          <p:nvPr/>
        </p:nvSpPr>
        <p:spPr>
          <a:xfrm>
            <a:off x="544812" y="300368"/>
            <a:ext cx="3422709" cy="369332"/>
          </a:xfrm>
          <a:prstGeom prst="rect">
            <a:avLst/>
          </a:prstGeom>
          <a:noFill/>
        </p:spPr>
        <p:txBody>
          <a:bodyPr wrap="square" rtlCol="0">
            <a:spAutoFit/>
          </a:bodyPr>
          <a:lstStyle/>
          <a:p>
            <a:r>
              <a:rPr lang="en-US" altLang="zh-CN" dirty="0" smtClean="0">
                <a:solidFill>
                  <a:schemeClr val="bg1">
                    <a:lumMod val="50000"/>
                  </a:schemeClr>
                </a:solidFill>
                <a:latin typeface="微软雅黑" panose="020B0503020204020204" pitchFamily="34" charset="-122"/>
                <a:ea typeface="微软雅黑" panose="020B0503020204020204" pitchFamily="34" charset="-122"/>
              </a:rPr>
              <a:t>For What ?</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04" name="TextBox 103"/>
          <p:cNvSpPr txBox="1"/>
          <p:nvPr/>
        </p:nvSpPr>
        <p:spPr>
          <a:xfrm>
            <a:off x="1043796" y="1811333"/>
            <a:ext cx="2510287" cy="523220"/>
          </a:xfrm>
          <a:prstGeom prst="rect">
            <a:avLst/>
          </a:prstGeom>
          <a:noFill/>
        </p:spPr>
        <p:txBody>
          <a:bodyPr wrap="square" rtlCol="0">
            <a:spAutoFit/>
          </a:bodyPr>
          <a:lstStyle/>
          <a:p>
            <a:r>
              <a:rPr lang="zh-CN" altLang="en-US" sz="2800" b="1" dirty="0" smtClean="0">
                <a:solidFill>
                  <a:schemeClr val="bg1">
                    <a:lumMod val="50000"/>
                  </a:schemeClr>
                </a:solidFill>
                <a:latin typeface="微软雅黑" panose="020B0503020204020204" pitchFamily="34" charset="-122"/>
                <a:ea typeface="微软雅黑" panose="020B0503020204020204" pitchFamily="34" charset="-122"/>
              </a:rPr>
              <a:t>信息量有点大</a:t>
            </a:r>
            <a:endParaRPr lang="zh-CN" altLang="en-US" sz="28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06" name="TextBox 105"/>
          <p:cNvSpPr txBox="1"/>
          <p:nvPr/>
        </p:nvSpPr>
        <p:spPr>
          <a:xfrm>
            <a:off x="6155101" y="3156082"/>
            <a:ext cx="3920552" cy="523220"/>
          </a:xfrm>
          <a:prstGeom prst="rect">
            <a:avLst/>
          </a:prstGeom>
          <a:noFill/>
        </p:spPr>
        <p:txBody>
          <a:bodyPr wrap="square" rtlCol="0">
            <a:spAutoFit/>
          </a:bodyPr>
          <a:lstStyle/>
          <a:p>
            <a:r>
              <a:rPr lang="en-US" altLang="zh-CN" sz="2800" b="1" dirty="0">
                <a:solidFill>
                  <a:schemeClr val="bg2">
                    <a:lumMod val="50000"/>
                  </a:schemeClr>
                </a:solidFill>
                <a:latin typeface="微软雅黑" panose="020B0503020204020204" pitchFamily="34" charset="-122"/>
                <a:ea typeface="微软雅黑" panose="020B0503020204020204" pitchFamily="34" charset="-122"/>
              </a:rPr>
              <a:t>30</a:t>
            </a:r>
            <a:r>
              <a:rPr lang="zh-CN" altLang="en-US" sz="2800" b="1" dirty="0">
                <a:solidFill>
                  <a:schemeClr val="bg2">
                    <a:lumMod val="50000"/>
                  </a:schemeClr>
                </a:solidFill>
                <a:latin typeface="微软雅黑" panose="020B0503020204020204" pitchFamily="34" charset="-122"/>
                <a:ea typeface="微软雅黑" panose="020B0503020204020204" pitchFamily="34" charset="-122"/>
              </a:rPr>
              <a:t>秒快速搭建</a:t>
            </a:r>
            <a:r>
              <a:rPr lang="en-US" altLang="zh-CN" sz="2800" b="1" dirty="0" err="1">
                <a:solidFill>
                  <a:schemeClr val="bg2">
                    <a:lumMod val="50000"/>
                  </a:schemeClr>
                </a:solidFill>
                <a:latin typeface="微软雅黑" panose="020B0503020204020204" pitchFamily="34" charset="-122"/>
                <a:ea typeface="微软雅黑" panose="020B0503020204020204" pitchFamily="34" charset="-122"/>
              </a:rPr>
              <a:t>Vue</a:t>
            </a:r>
            <a:r>
              <a:rPr lang="zh-CN" altLang="en-US" sz="2800" b="1" dirty="0" smtClean="0">
                <a:solidFill>
                  <a:schemeClr val="bg2">
                    <a:lumMod val="50000"/>
                  </a:schemeClr>
                </a:solidFill>
                <a:latin typeface="微软雅黑" panose="020B0503020204020204" pitchFamily="34" charset="-122"/>
                <a:ea typeface="微软雅黑" panose="020B0503020204020204" pitchFamily="34" charset="-122"/>
              </a:rPr>
              <a:t>工程！</a:t>
            </a:r>
            <a:endParaRPr lang="zh-CN" altLang="en-US" sz="28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107" name="TextBox 106"/>
          <p:cNvSpPr txBox="1"/>
          <p:nvPr/>
        </p:nvSpPr>
        <p:spPr>
          <a:xfrm>
            <a:off x="1015042" y="3151769"/>
            <a:ext cx="2539041" cy="523220"/>
          </a:xfrm>
          <a:prstGeom prst="rect">
            <a:avLst/>
          </a:prstGeom>
          <a:noFill/>
        </p:spPr>
        <p:txBody>
          <a:bodyPr wrap="square" rtlCol="0">
            <a:spAutoFit/>
          </a:bodyPr>
          <a:lstStyle/>
          <a:p>
            <a:r>
              <a:rPr lang="zh-CN" altLang="en-US" sz="2800" b="1" dirty="0" smtClean="0">
                <a:solidFill>
                  <a:schemeClr val="bg1">
                    <a:lumMod val="50000"/>
                  </a:schemeClr>
                </a:solidFill>
                <a:latin typeface="微软雅黑" panose="020B0503020204020204" pitchFamily="34" charset="-122"/>
                <a:ea typeface="微软雅黑" panose="020B0503020204020204" pitchFamily="34" charset="-122"/>
              </a:rPr>
              <a:t>看起来很复杂</a:t>
            </a:r>
            <a:endParaRPr lang="zh-CN" altLang="en-US" sz="28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08" name="TextBox 107"/>
          <p:cNvSpPr txBox="1"/>
          <p:nvPr/>
        </p:nvSpPr>
        <p:spPr>
          <a:xfrm>
            <a:off x="6160859" y="4525655"/>
            <a:ext cx="3920552" cy="523220"/>
          </a:xfrm>
          <a:prstGeom prst="rect">
            <a:avLst/>
          </a:prstGeom>
          <a:noFill/>
        </p:spPr>
        <p:txBody>
          <a:bodyPr wrap="square" rtlCol="0">
            <a:spAutoFit/>
          </a:bodyPr>
          <a:lstStyle/>
          <a:p>
            <a:r>
              <a:rPr lang="zh-CN" altLang="en-US" sz="2800" b="1" dirty="0" smtClean="0">
                <a:solidFill>
                  <a:schemeClr val="bg2">
                    <a:lumMod val="50000"/>
                  </a:schemeClr>
                </a:solidFill>
                <a:latin typeface="微软雅黑" panose="020B0503020204020204" pitchFamily="34" charset="-122"/>
                <a:ea typeface="微软雅黑" panose="020B0503020204020204" pitchFamily="34" charset="-122"/>
              </a:rPr>
              <a:t>提供学习途径和思考！</a:t>
            </a:r>
            <a:endParaRPr lang="zh-CN" altLang="en-US" sz="28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109" name="TextBox 108"/>
          <p:cNvSpPr txBox="1"/>
          <p:nvPr/>
        </p:nvSpPr>
        <p:spPr>
          <a:xfrm>
            <a:off x="1029427" y="4525655"/>
            <a:ext cx="2881223" cy="523220"/>
          </a:xfrm>
          <a:prstGeom prst="rect">
            <a:avLst/>
          </a:prstGeom>
          <a:noFill/>
        </p:spPr>
        <p:txBody>
          <a:bodyPr wrap="square" rtlCol="0">
            <a:spAutoFit/>
          </a:bodyPr>
          <a:lstStyle/>
          <a:p>
            <a:r>
              <a:rPr lang="zh-CN" altLang="en-US" sz="2800" b="1" dirty="0" smtClean="0">
                <a:solidFill>
                  <a:schemeClr val="bg1">
                    <a:lumMod val="50000"/>
                  </a:schemeClr>
                </a:solidFill>
                <a:latin typeface="微软雅黑" panose="020B0503020204020204" pitchFamily="34" charset="-122"/>
                <a:ea typeface="微软雅黑" panose="020B0503020204020204" pitchFamily="34" charset="-122"/>
              </a:rPr>
              <a:t>拒绝手把手教学</a:t>
            </a:r>
            <a:endParaRPr lang="zh-CN" altLang="en-US" sz="28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10" name="TextBox 109"/>
          <p:cNvSpPr txBox="1"/>
          <p:nvPr/>
        </p:nvSpPr>
        <p:spPr>
          <a:xfrm>
            <a:off x="3801377" y="1611278"/>
            <a:ext cx="2286000" cy="923330"/>
          </a:xfrm>
          <a:prstGeom prst="rect">
            <a:avLst/>
          </a:prstGeom>
          <a:noFill/>
        </p:spPr>
        <p:txBody>
          <a:bodyPr wrap="square" rtlCol="0">
            <a:spAutoFit/>
          </a:bodyPr>
          <a:lstStyle/>
          <a:p>
            <a:r>
              <a:rPr lang="en-US" altLang="zh-CN" sz="5400" b="1" dirty="0" smtClean="0">
                <a:solidFill>
                  <a:srgbClr val="FF0000"/>
                </a:solidFill>
                <a:latin typeface="微软雅黑" panose="020B0503020204020204" pitchFamily="34" charset="-122"/>
                <a:ea typeface="微软雅黑" panose="020B0503020204020204" pitchFamily="34" charset="-122"/>
              </a:rPr>
              <a:t>But …</a:t>
            </a:r>
            <a:endParaRPr lang="zh-CN" altLang="en-US" sz="5400" b="1" dirty="0">
              <a:solidFill>
                <a:srgbClr val="FF0000"/>
              </a:solidFill>
              <a:latin typeface="微软雅黑" panose="020B0503020204020204" pitchFamily="34" charset="-122"/>
              <a:ea typeface="微软雅黑" panose="020B0503020204020204" pitchFamily="34" charset="-122"/>
            </a:endParaRPr>
          </a:p>
        </p:txBody>
      </p:sp>
      <p:sp>
        <p:nvSpPr>
          <p:cNvPr id="111" name="TextBox 110"/>
          <p:cNvSpPr txBox="1"/>
          <p:nvPr/>
        </p:nvSpPr>
        <p:spPr>
          <a:xfrm>
            <a:off x="3801377" y="4325600"/>
            <a:ext cx="2286000" cy="923330"/>
          </a:xfrm>
          <a:prstGeom prst="rect">
            <a:avLst/>
          </a:prstGeom>
          <a:noFill/>
        </p:spPr>
        <p:txBody>
          <a:bodyPr wrap="square" rtlCol="0">
            <a:spAutoFit/>
          </a:bodyPr>
          <a:lstStyle/>
          <a:p>
            <a:r>
              <a:rPr lang="en-US" altLang="zh-CN" sz="5400" b="1" dirty="0" smtClean="0">
                <a:solidFill>
                  <a:srgbClr val="FF0000"/>
                </a:solidFill>
                <a:latin typeface="微软雅黑" panose="020B0503020204020204" pitchFamily="34" charset="-122"/>
                <a:ea typeface="微软雅黑" panose="020B0503020204020204" pitchFamily="34" charset="-122"/>
              </a:rPr>
              <a:t>But …</a:t>
            </a:r>
            <a:endParaRPr lang="zh-CN" altLang="en-US" sz="5400" b="1" dirty="0">
              <a:solidFill>
                <a:srgbClr val="FF0000"/>
              </a:solidFill>
              <a:latin typeface="微软雅黑" panose="020B0503020204020204" pitchFamily="34" charset="-122"/>
              <a:ea typeface="微软雅黑" panose="020B0503020204020204" pitchFamily="34" charset="-122"/>
            </a:endParaRPr>
          </a:p>
        </p:txBody>
      </p:sp>
      <p:sp>
        <p:nvSpPr>
          <p:cNvPr id="112" name="TextBox 111"/>
          <p:cNvSpPr txBox="1"/>
          <p:nvPr/>
        </p:nvSpPr>
        <p:spPr>
          <a:xfrm>
            <a:off x="3801377" y="2968439"/>
            <a:ext cx="2286000" cy="923330"/>
          </a:xfrm>
          <a:prstGeom prst="rect">
            <a:avLst/>
          </a:prstGeom>
          <a:noFill/>
        </p:spPr>
        <p:txBody>
          <a:bodyPr wrap="square" rtlCol="0">
            <a:spAutoFit/>
          </a:bodyPr>
          <a:lstStyle/>
          <a:p>
            <a:r>
              <a:rPr lang="en-US" altLang="zh-CN" sz="5400" b="1" dirty="0" smtClean="0">
                <a:solidFill>
                  <a:srgbClr val="FF0000"/>
                </a:solidFill>
                <a:latin typeface="微软雅黑" panose="020B0503020204020204" pitchFamily="34" charset="-122"/>
                <a:ea typeface="微软雅黑" panose="020B0503020204020204" pitchFamily="34" charset="-122"/>
              </a:rPr>
              <a:t>But …</a:t>
            </a:r>
            <a:endParaRPr lang="zh-CN" altLang="en-US" sz="54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400235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fade">
                                      <p:cBhvr>
                                        <p:cTn id="7" dur="500"/>
                                        <p:tgtEl>
                                          <p:spTgt spid="10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10"/>
                                        </p:tgtEl>
                                        <p:attrNameLst>
                                          <p:attrName>style.visibility</p:attrName>
                                        </p:attrNameLst>
                                      </p:cBhvr>
                                      <p:to>
                                        <p:strVal val="visible"/>
                                      </p:to>
                                    </p:set>
                                    <p:animEffect transition="in" filter="barn(inVertical)">
                                      <p:cBhvr>
                                        <p:cTn id="12" dur="500"/>
                                        <p:tgtEl>
                                          <p:spTgt spid="1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wipe(down)">
                                      <p:cBhvr>
                                        <p:cTn id="17" dur="500"/>
                                        <p:tgtEl>
                                          <p:spTgt spid="3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7"/>
                                        </p:tgtEl>
                                        <p:attrNameLst>
                                          <p:attrName>style.visibility</p:attrName>
                                        </p:attrNameLst>
                                      </p:cBhvr>
                                      <p:to>
                                        <p:strVal val="visible"/>
                                      </p:to>
                                    </p:set>
                                    <p:animEffect transition="in" filter="fade">
                                      <p:cBhvr>
                                        <p:cTn id="22" dur="500"/>
                                        <p:tgtEl>
                                          <p:spTgt spid="107"/>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12"/>
                                        </p:tgtEl>
                                        <p:attrNameLst>
                                          <p:attrName>style.visibility</p:attrName>
                                        </p:attrNameLst>
                                      </p:cBhvr>
                                      <p:to>
                                        <p:strVal val="visible"/>
                                      </p:to>
                                    </p:set>
                                    <p:animEffect transition="in" filter="barn(inVertical)">
                                      <p:cBhvr>
                                        <p:cTn id="27" dur="500"/>
                                        <p:tgtEl>
                                          <p:spTgt spid="1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06"/>
                                        </p:tgtEl>
                                        <p:attrNameLst>
                                          <p:attrName>style.visibility</p:attrName>
                                        </p:attrNameLst>
                                      </p:cBhvr>
                                      <p:to>
                                        <p:strVal val="visible"/>
                                      </p:to>
                                    </p:set>
                                    <p:animEffect transition="in" filter="wipe(down)">
                                      <p:cBhvr>
                                        <p:cTn id="32" dur="500"/>
                                        <p:tgtEl>
                                          <p:spTgt spid="10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9"/>
                                        </p:tgtEl>
                                        <p:attrNameLst>
                                          <p:attrName>style.visibility</p:attrName>
                                        </p:attrNameLst>
                                      </p:cBhvr>
                                      <p:to>
                                        <p:strVal val="visible"/>
                                      </p:to>
                                    </p:set>
                                    <p:animEffect transition="in" filter="fade">
                                      <p:cBhvr>
                                        <p:cTn id="37" dur="500"/>
                                        <p:tgtEl>
                                          <p:spTgt spid="109"/>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111"/>
                                        </p:tgtEl>
                                        <p:attrNameLst>
                                          <p:attrName>style.visibility</p:attrName>
                                        </p:attrNameLst>
                                      </p:cBhvr>
                                      <p:to>
                                        <p:strVal val="visible"/>
                                      </p:to>
                                    </p:set>
                                    <p:animEffect transition="in" filter="barn(inVertical)">
                                      <p:cBhvr>
                                        <p:cTn id="42" dur="500"/>
                                        <p:tgtEl>
                                          <p:spTgt spid="11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08"/>
                                        </p:tgtEl>
                                        <p:attrNameLst>
                                          <p:attrName>style.visibility</p:attrName>
                                        </p:attrNameLst>
                                      </p:cBhvr>
                                      <p:to>
                                        <p:strVal val="visible"/>
                                      </p:to>
                                    </p:set>
                                    <p:animEffect transition="in" filter="wipe(down)">
                                      <p:cBhvr>
                                        <p:cTn id="47"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104" grpId="0"/>
      <p:bldP spid="106" grpId="0"/>
      <p:bldP spid="107" grpId="0"/>
      <p:bldP spid="108" grpId="0"/>
      <p:bldP spid="109" grpId="0"/>
      <p:bldP spid="110" grpId="0"/>
      <p:bldP spid="111" grpId="0"/>
      <p:bldP spid="1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目录</a:t>
            </a:r>
            <a:r>
              <a:rPr lang="en-US" altLang="zh-CN" dirty="0">
                <a:solidFill>
                  <a:schemeClr val="bg1">
                    <a:lumMod val="50000"/>
                  </a:schemeClr>
                </a:solidFill>
                <a:latin typeface="微软雅黑" panose="020B0503020204020204" pitchFamily="34" charset="-122"/>
                <a:ea typeface="微软雅黑" panose="020B0503020204020204" pitchFamily="34" charset="-122"/>
              </a:rPr>
              <a:t> Contents</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a:solidFill>
                  <a:schemeClr val="bg1">
                    <a:lumMod val="50000"/>
                  </a:schemeClr>
                </a:solidFill>
                <a:latin typeface="Microsoft YaHei UI" panose="020B0703020204020201" charset="-122"/>
                <a:ea typeface="Microsoft YaHei UI" panose="020B0703020204020201" charset="-122"/>
              </a:rPr>
              <a:t>1</a:t>
            </a:r>
            <a:r>
              <a:rPr lang="en-US" altLang="zh-CN" sz="1050" dirty="0" smtClean="0">
                <a:solidFill>
                  <a:schemeClr val="bg1">
                    <a:lumMod val="50000"/>
                  </a:schemeClr>
                </a:solidFill>
                <a:latin typeface="Microsoft YaHei UI" panose="020B0703020204020201" charset="-122"/>
                <a:ea typeface="Microsoft YaHei UI" panose="020B0703020204020201" charset="-122"/>
              </a:rPr>
              <a:t> / 24</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439992" y="1266999"/>
            <a:ext cx="2295890" cy="338554"/>
          </a:xfrm>
          <a:prstGeom prst="rect">
            <a:avLst/>
          </a:prstGeom>
          <a:noFill/>
        </p:spPr>
        <p:txBody>
          <a:bodyPr wrap="square" rtlCol="0">
            <a:spAutoFit/>
          </a:bodyPr>
          <a:lstStyle/>
          <a:p>
            <a:r>
              <a:rPr lang="en-US" altLang="zh-CN" sz="1600" dirty="0" smtClean="0">
                <a:solidFill>
                  <a:schemeClr val="tx1">
                    <a:lumMod val="50000"/>
                    <a:lumOff val="50000"/>
                  </a:schemeClr>
                </a:solidFill>
                <a:latin typeface="微软雅黑" panose="020B0503020204020204" pitchFamily="34" charset="-122"/>
                <a:ea typeface="微软雅黑" panose="020B0503020204020204" pitchFamily="34" charset="-122"/>
              </a:rPr>
              <a:t>Hello World!</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7" name="TextBox 26"/>
          <p:cNvSpPr txBox="1"/>
          <p:nvPr/>
        </p:nvSpPr>
        <p:spPr>
          <a:xfrm>
            <a:off x="2470634" y="1868878"/>
            <a:ext cx="2295890" cy="338554"/>
          </a:xfrm>
          <a:prstGeom prst="rect">
            <a:avLst/>
          </a:prstGeom>
          <a:noFill/>
        </p:spPr>
        <p:txBody>
          <a:bodyPr wrap="square" rtlCol="0">
            <a:spAutoFit/>
          </a:bodyPr>
          <a:lstStyle/>
          <a:p>
            <a:r>
              <a:rPr lang="en-US" altLang="zh-CN" sz="1600" dirty="0">
                <a:solidFill>
                  <a:schemeClr val="bg1">
                    <a:lumMod val="50000"/>
                  </a:schemeClr>
                </a:solidFill>
                <a:latin typeface="微软雅黑" panose="020B0503020204020204" pitchFamily="34" charset="-122"/>
                <a:ea typeface="微软雅黑" panose="020B0503020204020204" pitchFamily="34" charset="-122"/>
              </a:rPr>
              <a:t>Vue </a:t>
            </a:r>
            <a:r>
              <a:rPr lang="zh-CN" altLang="en-US" sz="1600" dirty="0">
                <a:solidFill>
                  <a:schemeClr val="bg1">
                    <a:lumMod val="50000"/>
                  </a:schemeClr>
                </a:solidFill>
                <a:latin typeface="微软雅黑" panose="020B0503020204020204" pitchFamily="34" charset="-122"/>
                <a:ea typeface="微软雅黑" panose="020B0503020204020204" pitchFamily="34" charset="-122"/>
              </a:rPr>
              <a:t>实例</a:t>
            </a:r>
          </a:p>
        </p:txBody>
      </p:sp>
      <p:sp>
        <p:nvSpPr>
          <p:cNvPr id="28" name="TextBox 27"/>
          <p:cNvSpPr txBox="1"/>
          <p:nvPr/>
        </p:nvSpPr>
        <p:spPr>
          <a:xfrm>
            <a:off x="2470634" y="2470757"/>
            <a:ext cx="1117303"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模板语法</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9" name="TextBox 28"/>
          <p:cNvSpPr txBox="1"/>
          <p:nvPr/>
        </p:nvSpPr>
        <p:spPr>
          <a:xfrm>
            <a:off x="2470634" y="3103414"/>
            <a:ext cx="1353660"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计算属性</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0" name="TextBox 29"/>
          <p:cNvSpPr txBox="1"/>
          <p:nvPr/>
        </p:nvSpPr>
        <p:spPr>
          <a:xfrm>
            <a:off x="2439992" y="3736071"/>
            <a:ext cx="2167565" cy="369332"/>
          </a:xfrm>
          <a:prstGeom prst="rect">
            <a:avLst/>
          </a:prstGeom>
          <a:noFill/>
        </p:spPr>
        <p:txBody>
          <a:bodyPr wrap="square" rtlCol="0">
            <a:spAutoFit/>
          </a:bodyPr>
          <a:lstStyle/>
          <a:p>
            <a:r>
              <a:rPr lang="en-US" altLang="zh-CN" dirty="0" smtClean="0">
                <a:solidFill>
                  <a:schemeClr val="bg1">
                    <a:lumMod val="50000"/>
                  </a:schemeClr>
                </a:solidFill>
                <a:latin typeface="微软雅黑" panose="020B0503020204020204" pitchFamily="34" charset="-122"/>
                <a:ea typeface="微软雅黑" panose="020B0503020204020204" pitchFamily="34" charset="-122"/>
              </a:rPr>
              <a:t>Class </a:t>
            </a:r>
            <a:r>
              <a:rPr lang="zh-CN" altLang="en-US" dirty="0" smtClean="0">
                <a:solidFill>
                  <a:schemeClr val="bg1">
                    <a:lumMod val="50000"/>
                  </a:schemeClr>
                </a:solidFill>
                <a:latin typeface="微软雅黑" panose="020B0503020204020204" pitchFamily="34" charset="-122"/>
                <a:ea typeface="微软雅黑" panose="020B0503020204020204" pitchFamily="34" charset="-122"/>
              </a:rPr>
              <a:t>与 </a:t>
            </a:r>
            <a:r>
              <a:rPr lang="en-US" altLang="zh-CN" dirty="0" smtClean="0">
                <a:solidFill>
                  <a:schemeClr val="bg1">
                    <a:lumMod val="50000"/>
                  </a:schemeClr>
                </a:solidFill>
                <a:latin typeface="微软雅黑" panose="020B0503020204020204" pitchFamily="34" charset="-122"/>
                <a:ea typeface="微软雅黑" panose="020B0503020204020204" pitchFamily="34" charset="-122"/>
              </a:rPr>
              <a:t>Style </a:t>
            </a:r>
            <a:r>
              <a:rPr lang="zh-CN" altLang="en-US" dirty="0" smtClean="0">
                <a:solidFill>
                  <a:schemeClr val="bg1">
                    <a:lumMod val="50000"/>
                  </a:schemeClr>
                </a:solidFill>
                <a:latin typeface="微软雅黑" panose="020B0503020204020204" pitchFamily="34" charset="-122"/>
                <a:ea typeface="微软雅黑" panose="020B0503020204020204" pitchFamily="34" charset="-122"/>
              </a:rPr>
              <a:t>绑定</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1" name="TextBox 30"/>
          <p:cNvSpPr txBox="1"/>
          <p:nvPr/>
        </p:nvSpPr>
        <p:spPr>
          <a:xfrm>
            <a:off x="2439992" y="4368728"/>
            <a:ext cx="113877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条件渲染</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2" name="TextBox 31"/>
          <p:cNvSpPr txBox="1"/>
          <p:nvPr/>
        </p:nvSpPr>
        <p:spPr>
          <a:xfrm>
            <a:off x="2439992" y="5001385"/>
            <a:ext cx="1164748"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列表渲染</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3" name="TextBox 32"/>
          <p:cNvSpPr txBox="1"/>
          <p:nvPr/>
        </p:nvSpPr>
        <p:spPr>
          <a:xfrm>
            <a:off x="2439992" y="5634044"/>
            <a:ext cx="1442560"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事件处理器</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4" name="TextBox 33"/>
          <p:cNvSpPr txBox="1"/>
          <p:nvPr/>
        </p:nvSpPr>
        <p:spPr>
          <a:xfrm>
            <a:off x="6324584" y="1267394"/>
            <a:ext cx="1629521" cy="369332"/>
          </a:xfrm>
          <a:prstGeom prst="rect">
            <a:avLst/>
          </a:prstGeom>
          <a:noFill/>
        </p:spPr>
        <p:txBody>
          <a:bodyPr wrap="square" rtlCol="0">
            <a:spAutoFit/>
          </a:bodyPr>
          <a:lstStyle/>
          <a:p>
            <a:r>
              <a:rPr lang="zh-CN" altLang="en-US" dirty="0">
                <a:solidFill>
                  <a:schemeClr val="bg1">
                    <a:lumMod val="50000"/>
                  </a:schemeClr>
                </a:solidFill>
                <a:latin typeface="微软雅黑" panose="020B0503020204020204" pitchFamily="34" charset="-122"/>
                <a:ea typeface="微软雅黑" panose="020B0503020204020204" pitchFamily="34" charset="-122"/>
              </a:rPr>
              <a:t>表</a:t>
            </a:r>
            <a:r>
              <a:rPr lang="zh-CN" altLang="en-US" dirty="0" smtClean="0">
                <a:solidFill>
                  <a:schemeClr val="bg1">
                    <a:lumMod val="50000"/>
                  </a:schemeClr>
                </a:solidFill>
                <a:latin typeface="微软雅黑" panose="020B0503020204020204" pitchFamily="34" charset="-122"/>
                <a:ea typeface="微软雅黑" panose="020B0503020204020204" pitchFamily="34" charset="-122"/>
              </a:rPr>
              <a:t>单控件绑定</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5" name="TextBox 34"/>
          <p:cNvSpPr txBox="1"/>
          <p:nvPr/>
        </p:nvSpPr>
        <p:spPr>
          <a:xfrm>
            <a:off x="6324584" y="1885801"/>
            <a:ext cx="1334007"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组件系统</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6" name="TextBox 35"/>
          <p:cNvSpPr txBox="1"/>
          <p:nvPr/>
        </p:nvSpPr>
        <p:spPr>
          <a:xfrm>
            <a:off x="6324584" y="2504208"/>
            <a:ext cx="2770700" cy="369332"/>
          </a:xfrm>
          <a:prstGeom prst="rect">
            <a:avLst/>
          </a:prstGeom>
          <a:noFill/>
        </p:spPr>
        <p:txBody>
          <a:bodyPr wrap="square" rtlCol="0">
            <a:spAutoFit/>
          </a:bodyPr>
          <a:lstStyle/>
          <a:p>
            <a:r>
              <a:rPr lang="en-US" altLang="zh-CN" dirty="0" smtClean="0">
                <a:solidFill>
                  <a:schemeClr val="bg1">
                    <a:lumMod val="50000"/>
                  </a:schemeClr>
                </a:solidFill>
                <a:latin typeface="微软雅黑" panose="020B0503020204020204" pitchFamily="34" charset="-122"/>
                <a:ea typeface="微软雅黑" panose="020B0503020204020204" pitchFamily="34" charset="-122"/>
              </a:rPr>
              <a:t>Vue </a:t>
            </a:r>
            <a:r>
              <a:rPr lang="zh-CN" altLang="en-US" dirty="0" smtClean="0">
                <a:solidFill>
                  <a:schemeClr val="bg1">
                    <a:lumMod val="50000"/>
                  </a:schemeClr>
                </a:solidFill>
                <a:latin typeface="微软雅黑" panose="020B0503020204020204" pitchFamily="34" charset="-122"/>
                <a:ea typeface="微软雅黑" panose="020B0503020204020204" pitchFamily="34" charset="-122"/>
              </a:rPr>
              <a:t>全家桶 </a:t>
            </a:r>
            <a:r>
              <a:rPr lang="en-US" altLang="zh-CN" dirty="0" smtClean="0">
                <a:solidFill>
                  <a:schemeClr val="bg1">
                    <a:lumMod val="50000"/>
                  </a:schemeClr>
                </a:solidFill>
                <a:latin typeface="微软雅黑" panose="020B0503020204020204" pitchFamily="34" charset="-122"/>
                <a:ea typeface="微软雅黑" panose="020B0503020204020204" pitchFamily="34" charset="-122"/>
              </a:rPr>
              <a:t>· Vue-router</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7" name="TextBox 36"/>
          <p:cNvSpPr txBox="1"/>
          <p:nvPr/>
        </p:nvSpPr>
        <p:spPr>
          <a:xfrm>
            <a:off x="6324584" y="3122615"/>
            <a:ext cx="2277556" cy="369332"/>
          </a:xfrm>
          <a:prstGeom prst="rect">
            <a:avLst/>
          </a:prstGeom>
          <a:noFill/>
        </p:spPr>
        <p:txBody>
          <a:bodyPr wrap="square" rtlCol="0">
            <a:spAutoFit/>
          </a:bodyPr>
          <a:lstStyle/>
          <a:p>
            <a:r>
              <a:rPr lang="en-US" altLang="zh-CN" dirty="0">
                <a:solidFill>
                  <a:schemeClr val="bg1">
                    <a:lumMod val="50000"/>
                  </a:schemeClr>
                </a:solidFill>
                <a:latin typeface="微软雅黑" panose="020B0503020204020204" pitchFamily="34" charset="-122"/>
                <a:ea typeface="微软雅黑" panose="020B0503020204020204" pitchFamily="34" charset="-122"/>
              </a:rPr>
              <a:t>Vue </a:t>
            </a:r>
            <a:r>
              <a:rPr lang="zh-CN" altLang="en-US" dirty="0">
                <a:solidFill>
                  <a:schemeClr val="bg1">
                    <a:lumMod val="50000"/>
                  </a:schemeClr>
                </a:solidFill>
                <a:latin typeface="微软雅黑" panose="020B0503020204020204" pitchFamily="34" charset="-122"/>
                <a:ea typeface="微软雅黑" panose="020B0503020204020204" pitchFamily="34" charset="-122"/>
              </a:rPr>
              <a:t>全家桶 </a:t>
            </a:r>
            <a:r>
              <a:rPr lang="en-US" altLang="zh-CN" dirty="0">
                <a:solidFill>
                  <a:schemeClr val="bg1">
                    <a:lumMod val="50000"/>
                  </a:schemeClr>
                </a:solidFill>
                <a:latin typeface="微软雅黑" panose="020B0503020204020204" pitchFamily="34" charset="-122"/>
                <a:ea typeface="微软雅黑" panose="020B0503020204020204" pitchFamily="34" charset="-122"/>
              </a:rPr>
              <a:t>· </a:t>
            </a:r>
            <a:r>
              <a:rPr lang="en-US" altLang="zh-CN" dirty="0" smtClean="0">
                <a:solidFill>
                  <a:schemeClr val="bg1">
                    <a:lumMod val="50000"/>
                  </a:schemeClr>
                </a:solidFill>
                <a:latin typeface="微软雅黑" panose="020B0503020204020204" pitchFamily="34" charset="-122"/>
                <a:ea typeface="微软雅黑" panose="020B0503020204020204" pitchFamily="34" charset="-122"/>
              </a:rPr>
              <a:t>Vuex</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8" name="TextBox 37"/>
          <p:cNvSpPr txBox="1"/>
          <p:nvPr/>
        </p:nvSpPr>
        <p:spPr>
          <a:xfrm>
            <a:off x="6324584" y="4359429"/>
            <a:ext cx="1711354"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快速构建工程</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9" name="TextBox 38"/>
          <p:cNvSpPr txBox="1"/>
          <p:nvPr/>
        </p:nvSpPr>
        <p:spPr>
          <a:xfrm>
            <a:off x="6324584" y="4977836"/>
            <a:ext cx="1711354"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个人项目解析</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0" name="TextBox 39"/>
          <p:cNvSpPr txBox="1"/>
          <p:nvPr/>
        </p:nvSpPr>
        <p:spPr>
          <a:xfrm>
            <a:off x="6324584" y="5596244"/>
            <a:ext cx="1883472" cy="369332"/>
          </a:xfrm>
          <a:prstGeom prst="rect">
            <a:avLst/>
          </a:prstGeom>
          <a:noFill/>
        </p:spPr>
        <p:txBody>
          <a:bodyPr wrap="square" rtlCol="0">
            <a:spAutoFit/>
          </a:bodyPr>
          <a:lstStyle/>
          <a:p>
            <a:r>
              <a:rPr lang="en-US" altLang="zh-CN" dirty="0" smtClean="0">
                <a:solidFill>
                  <a:schemeClr val="bg1">
                    <a:lumMod val="50000"/>
                  </a:schemeClr>
                </a:solidFill>
                <a:latin typeface="微软雅黑" panose="020B0503020204020204" pitchFamily="34" charset="-122"/>
                <a:ea typeface="微软雅黑" panose="020B0503020204020204" pitchFamily="34" charset="-122"/>
              </a:rPr>
              <a:t>Awesome-</a:t>
            </a:r>
            <a:r>
              <a:rPr lang="en-US" altLang="zh-CN" dirty="0">
                <a:solidFill>
                  <a:schemeClr val="bg1">
                    <a:lumMod val="50000"/>
                  </a:schemeClr>
                </a:solidFill>
                <a:latin typeface="微软雅黑" panose="020B0503020204020204" pitchFamily="34" charset="-122"/>
                <a:ea typeface="微软雅黑" panose="020B0503020204020204" pitchFamily="34" charset="-122"/>
              </a:rPr>
              <a:t>V</a:t>
            </a:r>
            <a:r>
              <a:rPr lang="en-US" altLang="zh-CN" dirty="0" smtClean="0">
                <a:solidFill>
                  <a:schemeClr val="bg1">
                    <a:lumMod val="50000"/>
                  </a:schemeClr>
                </a:solidFill>
                <a:latin typeface="微软雅黑" panose="020B0503020204020204" pitchFamily="34" charset="-122"/>
                <a:ea typeface="微软雅黑" panose="020B0503020204020204" pitchFamily="34" charset="-122"/>
              </a:rPr>
              <a:t>ue</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1" name="TextBox 40"/>
          <p:cNvSpPr txBox="1"/>
          <p:nvPr/>
        </p:nvSpPr>
        <p:spPr>
          <a:xfrm>
            <a:off x="6324584" y="3741022"/>
            <a:ext cx="2307707" cy="369332"/>
          </a:xfrm>
          <a:prstGeom prst="rect">
            <a:avLst/>
          </a:prstGeom>
          <a:noFill/>
        </p:spPr>
        <p:txBody>
          <a:bodyPr wrap="square" rtlCol="0">
            <a:spAutoFit/>
          </a:bodyPr>
          <a:lstStyle/>
          <a:p>
            <a:r>
              <a:rPr lang="en-US" altLang="zh-CN" dirty="0">
                <a:solidFill>
                  <a:schemeClr val="bg1">
                    <a:lumMod val="50000"/>
                  </a:schemeClr>
                </a:solidFill>
                <a:latin typeface="微软雅黑" panose="020B0503020204020204" pitchFamily="34" charset="-122"/>
                <a:ea typeface="微软雅黑" panose="020B0503020204020204" pitchFamily="34" charset="-122"/>
              </a:rPr>
              <a:t>Vue </a:t>
            </a:r>
            <a:r>
              <a:rPr lang="zh-CN" altLang="en-US" dirty="0">
                <a:solidFill>
                  <a:schemeClr val="bg1">
                    <a:lumMod val="50000"/>
                  </a:schemeClr>
                </a:solidFill>
                <a:latin typeface="微软雅黑" panose="020B0503020204020204" pitchFamily="34" charset="-122"/>
                <a:ea typeface="微软雅黑" panose="020B0503020204020204" pitchFamily="34" charset="-122"/>
              </a:rPr>
              <a:t>全家桶 </a:t>
            </a:r>
            <a:r>
              <a:rPr lang="en-US" altLang="zh-CN" dirty="0">
                <a:solidFill>
                  <a:schemeClr val="bg1">
                    <a:lumMod val="50000"/>
                  </a:schemeClr>
                </a:solidFill>
                <a:latin typeface="微软雅黑" panose="020B0503020204020204" pitchFamily="34" charset="-122"/>
                <a:ea typeface="微软雅黑" panose="020B0503020204020204" pitchFamily="34" charset="-122"/>
              </a:rPr>
              <a:t>· </a:t>
            </a:r>
            <a:r>
              <a:rPr lang="en-US" altLang="zh-CN" dirty="0" err="1" smtClean="0">
                <a:solidFill>
                  <a:schemeClr val="bg1">
                    <a:lumMod val="50000"/>
                  </a:schemeClr>
                </a:solidFill>
                <a:latin typeface="微软雅黑" panose="020B0503020204020204" pitchFamily="34" charset="-122"/>
                <a:ea typeface="微软雅黑" panose="020B0503020204020204" pitchFamily="34" charset="-122"/>
              </a:rPr>
              <a:t>axios</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43" name="组合 42"/>
          <p:cNvGrpSpPr/>
          <p:nvPr/>
        </p:nvGrpSpPr>
        <p:grpSpPr>
          <a:xfrm>
            <a:off x="5883245" y="1173190"/>
            <a:ext cx="2784017" cy="429419"/>
            <a:chOff x="2043197" y="1242202"/>
            <a:chExt cx="2784017" cy="429419"/>
          </a:xfrm>
        </p:grpSpPr>
        <p:pic>
          <p:nvPicPr>
            <p:cNvPr id="24"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43197" y="1242202"/>
              <a:ext cx="429419" cy="429419"/>
            </a:xfrm>
            <a:prstGeom prst="rect">
              <a:avLst/>
            </a:prstGeom>
            <a:noFill/>
            <a:extLst>
              <a:ext uri="{909E8E84-426E-40DD-AFC4-6F175D3DCCD1}">
                <a14:hiddenFill xmlns:a14="http://schemas.microsoft.com/office/drawing/2010/main">
                  <a:solidFill>
                    <a:srgbClr val="FFFFFF"/>
                  </a:solidFill>
                </a14:hiddenFill>
              </a:ext>
            </a:extLst>
          </p:spPr>
        </p:pic>
        <p:cxnSp>
          <p:nvCxnSpPr>
            <p:cNvPr id="3" name="直接连接符 2"/>
            <p:cNvCxnSpPr/>
            <p:nvPr/>
          </p:nvCxnSpPr>
          <p:spPr>
            <a:xfrm>
              <a:off x="2249282" y="1637116"/>
              <a:ext cx="2577932" cy="27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53" name="组合 52"/>
          <p:cNvGrpSpPr/>
          <p:nvPr/>
        </p:nvGrpSpPr>
        <p:grpSpPr>
          <a:xfrm>
            <a:off x="5883245" y="1805383"/>
            <a:ext cx="2784017" cy="429419"/>
            <a:chOff x="2043197" y="1242202"/>
            <a:chExt cx="2784017" cy="429419"/>
          </a:xfrm>
        </p:grpSpPr>
        <p:pic>
          <p:nvPicPr>
            <p:cNvPr id="54"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43197" y="1242202"/>
              <a:ext cx="429419" cy="429419"/>
            </a:xfrm>
            <a:prstGeom prst="rect">
              <a:avLst/>
            </a:prstGeom>
            <a:noFill/>
            <a:extLst>
              <a:ext uri="{909E8E84-426E-40DD-AFC4-6F175D3DCCD1}">
                <a14:hiddenFill xmlns:a14="http://schemas.microsoft.com/office/drawing/2010/main">
                  <a:solidFill>
                    <a:srgbClr val="FFFFFF"/>
                  </a:solidFill>
                </a14:hiddenFill>
              </a:ext>
            </a:extLst>
          </p:spPr>
        </p:pic>
        <p:cxnSp>
          <p:nvCxnSpPr>
            <p:cNvPr id="55" name="直接连接符 54"/>
            <p:cNvCxnSpPr/>
            <p:nvPr/>
          </p:nvCxnSpPr>
          <p:spPr>
            <a:xfrm>
              <a:off x="2249282" y="1637116"/>
              <a:ext cx="2577932" cy="27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56" name="组合 55"/>
          <p:cNvGrpSpPr/>
          <p:nvPr/>
        </p:nvGrpSpPr>
        <p:grpSpPr>
          <a:xfrm>
            <a:off x="5883245" y="2437576"/>
            <a:ext cx="2784017" cy="429419"/>
            <a:chOff x="2043197" y="1242202"/>
            <a:chExt cx="2784017" cy="429419"/>
          </a:xfrm>
        </p:grpSpPr>
        <p:pic>
          <p:nvPicPr>
            <p:cNvPr id="57"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43197" y="1242202"/>
              <a:ext cx="429419" cy="429419"/>
            </a:xfrm>
            <a:prstGeom prst="rect">
              <a:avLst/>
            </a:prstGeom>
            <a:noFill/>
            <a:extLst>
              <a:ext uri="{909E8E84-426E-40DD-AFC4-6F175D3DCCD1}">
                <a14:hiddenFill xmlns:a14="http://schemas.microsoft.com/office/drawing/2010/main">
                  <a:solidFill>
                    <a:srgbClr val="FFFFFF"/>
                  </a:solidFill>
                </a14:hiddenFill>
              </a:ext>
            </a:extLst>
          </p:spPr>
        </p:pic>
        <p:cxnSp>
          <p:nvCxnSpPr>
            <p:cNvPr id="58" name="直接连接符 57"/>
            <p:cNvCxnSpPr/>
            <p:nvPr/>
          </p:nvCxnSpPr>
          <p:spPr>
            <a:xfrm>
              <a:off x="2249282" y="1637116"/>
              <a:ext cx="2577932" cy="27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59" name="组合 58"/>
          <p:cNvGrpSpPr/>
          <p:nvPr/>
        </p:nvGrpSpPr>
        <p:grpSpPr>
          <a:xfrm>
            <a:off x="5883245" y="3069769"/>
            <a:ext cx="2784017" cy="429419"/>
            <a:chOff x="2043197" y="1242202"/>
            <a:chExt cx="2784017" cy="429419"/>
          </a:xfrm>
        </p:grpSpPr>
        <p:pic>
          <p:nvPicPr>
            <p:cNvPr id="60"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43197" y="1242202"/>
              <a:ext cx="429419" cy="429419"/>
            </a:xfrm>
            <a:prstGeom prst="rect">
              <a:avLst/>
            </a:prstGeom>
            <a:noFill/>
            <a:extLst>
              <a:ext uri="{909E8E84-426E-40DD-AFC4-6F175D3DCCD1}">
                <a14:hiddenFill xmlns:a14="http://schemas.microsoft.com/office/drawing/2010/main">
                  <a:solidFill>
                    <a:srgbClr val="FFFFFF"/>
                  </a:solidFill>
                </a14:hiddenFill>
              </a:ext>
            </a:extLst>
          </p:spPr>
        </p:pic>
        <p:cxnSp>
          <p:nvCxnSpPr>
            <p:cNvPr id="61" name="直接连接符 60"/>
            <p:cNvCxnSpPr/>
            <p:nvPr/>
          </p:nvCxnSpPr>
          <p:spPr>
            <a:xfrm>
              <a:off x="2249282" y="1637116"/>
              <a:ext cx="2577932" cy="27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62" name="组合 61"/>
          <p:cNvGrpSpPr/>
          <p:nvPr/>
        </p:nvGrpSpPr>
        <p:grpSpPr>
          <a:xfrm>
            <a:off x="5883245" y="3701962"/>
            <a:ext cx="2784017" cy="429419"/>
            <a:chOff x="2043197" y="1242202"/>
            <a:chExt cx="2784017" cy="429419"/>
          </a:xfrm>
        </p:grpSpPr>
        <p:pic>
          <p:nvPicPr>
            <p:cNvPr id="64"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43197" y="1242202"/>
              <a:ext cx="429419" cy="429419"/>
            </a:xfrm>
            <a:prstGeom prst="rect">
              <a:avLst/>
            </a:prstGeom>
            <a:noFill/>
            <a:extLst>
              <a:ext uri="{909E8E84-426E-40DD-AFC4-6F175D3DCCD1}">
                <a14:hiddenFill xmlns:a14="http://schemas.microsoft.com/office/drawing/2010/main">
                  <a:solidFill>
                    <a:srgbClr val="FFFFFF"/>
                  </a:solidFill>
                </a14:hiddenFill>
              </a:ext>
            </a:extLst>
          </p:spPr>
        </p:pic>
        <p:cxnSp>
          <p:nvCxnSpPr>
            <p:cNvPr id="67" name="直接连接符 66"/>
            <p:cNvCxnSpPr/>
            <p:nvPr/>
          </p:nvCxnSpPr>
          <p:spPr>
            <a:xfrm>
              <a:off x="2249282" y="1637116"/>
              <a:ext cx="2577932" cy="27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68" name="组合 67"/>
          <p:cNvGrpSpPr/>
          <p:nvPr/>
        </p:nvGrpSpPr>
        <p:grpSpPr>
          <a:xfrm>
            <a:off x="5883245" y="4334155"/>
            <a:ext cx="2784017" cy="429419"/>
            <a:chOff x="2043197" y="1242202"/>
            <a:chExt cx="2784017" cy="429419"/>
          </a:xfrm>
        </p:grpSpPr>
        <p:pic>
          <p:nvPicPr>
            <p:cNvPr id="69"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43197" y="1242202"/>
              <a:ext cx="429419" cy="429419"/>
            </a:xfrm>
            <a:prstGeom prst="rect">
              <a:avLst/>
            </a:prstGeom>
            <a:noFill/>
            <a:extLst>
              <a:ext uri="{909E8E84-426E-40DD-AFC4-6F175D3DCCD1}">
                <a14:hiddenFill xmlns:a14="http://schemas.microsoft.com/office/drawing/2010/main">
                  <a:solidFill>
                    <a:srgbClr val="FFFFFF"/>
                  </a:solidFill>
                </a14:hiddenFill>
              </a:ext>
            </a:extLst>
          </p:spPr>
        </p:pic>
        <p:cxnSp>
          <p:nvCxnSpPr>
            <p:cNvPr id="70" name="直接连接符 69"/>
            <p:cNvCxnSpPr/>
            <p:nvPr/>
          </p:nvCxnSpPr>
          <p:spPr>
            <a:xfrm>
              <a:off x="2249282" y="1637116"/>
              <a:ext cx="2577932" cy="27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71" name="组合 70"/>
          <p:cNvGrpSpPr/>
          <p:nvPr/>
        </p:nvGrpSpPr>
        <p:grpSpPr>
          <a:xfrm>
            <a:off x="5883245" y="4966348"/>
            <a:ext cx="2784017" cy="429419"/>
            <a:chOff x="2043197" y="1242202"/>
            <a:chExt cx="2784017" cy="429419"/>
          </a:xfrm>
        </p:grpSpPr>
        <p:pic>
          <p:nvPicPr>
            <p:cNvPr id="72"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43197" y="1242202"/>
              <a:ext cx="429419" cy="429419"/>
            </a:xfrm>
            <a:prstGeom prst="rect">
              <a:avLst/>
            </a:prstGeom>
            <a:noFill/>
            <a:extLst>
              <a:ext uri="{909E8E84-426E-40DD-AFC4-6F175D3DCCD1}">
                <a14:hiddenFill xmlns:a14="http://schemas.microsoft.com/office/drawing/2010/main">
                  <a:solidFill>
                    <a:srgbClr val="FFFFFF"/>
                  </a:solidFill>
                </a14:hiddenFill>
              </a:ext>
            </a:extLst>
          </p:spPr>
        </p:pic>
        <p:cxnSp>
          <p:nvCxnSpPr>
            <p:cNvPr id="73" name="直接连接符 72"/>
            <p:cNvCxnSpPr/>
            <p:nvPr/>
          </p:nvCxnSpPr>
          <p:spPr>
            <a:xfrm>
              <a:off x="2249282" y="1637116"/>
              <a:ext cx="2577932" cy="27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75" name="组合 74"/>
          <p:cNvGrpSpPr/>
          <p:nvPr/>
        </p:nvGrpSpPr>
        <p:grpSpPr>
          <a:xfrm>
            <a:off x="5883245" y="5598542"/>
            <a:ext cx="2784017" cy="429419"/>
            <a:chOff x="2043197" y="1242202"/>
            <a:chExt cx="2784017" cy="429419"/>
          </a:xfrm>
        </p:grpSpPr>
        <p:pic>
          <p:nvPicPr>
            <p:cNvPr id="76"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43197" y="1242202"/>
              <a:ext cx="429419" cy="429419"/>
            </a:xfrm>
            <a:prstGeom prst="rect">
              <a:avLst/>
            </a:prstGeom>
            <a:noFill/>
            <a:extLst>
              <a:ext uri="{909E8E84-426E-40DD-AFC4-6F175D3DCCD1}">
                <a14:hiddenFill xmlns:a14="http://schemas.microsoft.com/office/drawing/2010/main">
                  <a:solidFill>
                    <a:srgbClr val="FFFFFF"/>
                  </a:solidFill>
                </a14:hiddenFill>
              </a:ext>
            </a:extLst>
          </p:spPr>
        </p:pic>
        <p:cxnSp>
          <p:nvCxnSpPr>
            <p:cNvPr id="77" name="直接连接符 76"/>
            <p:cNvCxnSpPr/>
            <p:nvPr/>
          </p:nvCxnSpPr>
          <p:spPr>
            <a:xfrm>
              <a:off x="2249282" y="1637116"/>
              <a:ext cx="2577932" cy="27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78" name="组合 77"/>
          <p:cNvGrpSpPr/>
          <p:nvPr/>
        </p:nvGrpSpPr>
        <p:grpSpPr>
          <a:xfrm>
            <a:off x="2027237" y="1173190"/>
            <a:ext cx="2784017" cy="429419"/>
            <a:chOff x="2043197" y="1242202"/>
            <a:chExt cx="2784017" cy="429419"/>
          </a:xfrm>
        </p:grpSpPr>
        <p:pic>
          <p:nvPicPr>
            <p:cNvPr id="79"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43197" y="1242202"/>
              <a:ext cx="429419" cy="429419"/>
            </a:xfrm>
            <a:prstGeom prst="rect">
              <a:avLst/>
            </a:prstGeom>
            <a:noFill/>
            <a:extLst>
              <a:ext uri="{909E8E84-426E-40DD-AFC4-6F175D3DCCD1}">
                <a14:hiddenFill xmlns:a14="http://schemas.microsoft.com/office/drawing/2010/main">
                  <a:solidFill>
                    <a:srgbClr val="FFFFFF"/>
                  </a:solidFill>
                </a14:hiddenFill>
              </a:ext>
            </a:extLst>
          </p:spPr>
        </p:pic>
        <p:cxnSp>
          <p:nvCxnSpPr>
            <p:cNvPr id="81" name="直接连接符 80"/>
            <p:cNvCxnSpPr/>
            <p:nvPr/>
          </p:nvCxnSpPr>
          <p:spPr>
            <a:xfrm>
              <a:off x="2249282" y="1637116"/>
              <a:ext cx="2577932" cy="27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82" name="组合 81"/>
          <p:cNvGrpSpPr/>
          <p:nvPr/>
        </p:nvGrpSpPr>
        <p:grpSpPr>
          <a:xfrm>
            <a:off x="2027237" y="1805383"/>
            <a:ext cx="2784017" cy="429419"/>
            <a:chOff x="2043197" y="1242202"/>
            <a:chExt cx="2784017" cy="429419"/>
          </a:xfrm>
        </p:grpSpPr>
        <p:pic>
          <p:nvPicPr>
            <p:cNvPr id="83"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43197" y="1242202"/>
              <a:ext cx="429419" cy="429419"/>
            </a:xfrm>
            <a:prstGeom prst="rect">
              <a:avLst/>
            </a:prstGeom>
            <a:noFill/>
            <a:extLst>
              <a:ext uri="{909E8E84-426E-40DD-AFC4-6F175D3DCCD1}">
                <a14:hiddenFill xmlns:a14="http://schemas.microsoft.com/office/drawing/2010/main">
                  <a:solidFill>
                    <a:srgbClr val="FFFFFF"/>
                  </a:solidFill>
                </a14:hiddenFill>
              </a:ext>
            </a:extLst>
          </p:spPr>
        </p:pic>
        <p:cxnSp>
          <p:nvCxnSpPr>
            <p:cNvPr id="84" name="直接连接符 83"/>
            <p:cNvCxnSpPr/>
            <p:nvPr/>
          </p:nvCxnSpPr>
          <p:spPr>
            <a:xfrm>
              <a:off x="2249282" y="1637116"/>
              <a:ext cx="2577932" cy="27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85" name="组合 84"/>
          <p:cNvGrpSpPr/>
          <p:nvPr/>
        </p:nvGrpSpPr>
        <p:grpSpPr>
          <a:xfrm>
            <a:off x="2027237" y="2437576"/>
            <a:ext cx="2784017" cy="429419"/>
            <a:chOff x="2043197" y="1242202"/>
            <a:chExt cx="2784017" cy="429419"/>
          </a:xfrm>
        </p:grpSpPr>
        <p:pic>
          <p:nvPicPr>
            <p:cNvPr id="86"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43197" y="1242202"/>
              <a:ext cx="429419" cy="429419"/>
            </a:xfrm>
            <a:prstGeom prst="rect">
              <a:avLst/>
            </a:prstGeom>
            <a:noFill/>
            <a:extLst>
              <a:ext uri="{909E8E84-426E-40DD-AFC4-6F175D3DCCD1}">
                <a14:hiddenFill xmlns:a14="http://schemas.microsoft.com/office/drawing/2010/main">
                  <a:solidFill>
                    <a:srgbClr val="FFFFFF"/>
                  </a:solidFill>
                </a14:hiddenFill>
              </a:ext>
            </a:extLst>
          </p:spPr>
        </p:pic>
        <p:cxnSp>
          <p:nvCxnSpPr>
            <p:cNvPr id="87" name="直接连接符 86"/>
            <p:cNvCxnSpPr/>
            <p:nvPr/>
          </p:nvCxnSpPr>
          <p:spPr>
            <a:xfrm>
              <a:off x="2249282" y="1637116"/>
              <a:ext cx="2577932" cy="27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88" name="组合 87"/>
          <p:cNvGrpSpPr/>
          <p:nvPr/>
        </p:nvGrpSpPr>
        <p:grpSpPr>
          <a:xfrm>
            <a:off x="2027237" y="3069769"/>
            <a:ext cx="2784017" cy="429419"/>
            <a:chOff x="2043197" y="1242202"/>
            <a:chExt cx="2784017" cy="429419"/>
          </a:xfrm>
        </p:grpSpPr>
        <p:pic>
          <p:nvPicPr>
            <p:cNvPr id="89"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43197" y="1242202"/>
              <a:ext cx="429419" cy="429419"/>
            </a:xfrm>
            <a:prstGeom prst="rect">
              <a:avLst/>
            </a:prstGeom>
            <a:noFill/>
            <a:extLst>
              <a:ext uri="{909E8E84-426E-40DD-AFC4-6F175D3DCCD1}">
                <a14:hiddenFill xmlns:a14="http://schemas.microsoft.com/office/drawing/2010/main">
                  <a:solidFill>
                    <a:srgbClr val="FFFFFF"/>
                  </a:solidFill>
                </a14:hiddenFill>
              </a:ext>
            </a:extLst>
          </p:spPr>
        </p:pic>
        <p:cxnSp>
          <p:nvCxnSpPr>
            <p:cNvPr id="90" name="直接连接符 89"/>
            <p:cNvCxnSpPr/>
            <p:nvPr/>
          </p:nvCxnSpPr>
          <p:spPr>
            <a:xfrm>
              <a:off x="2249282" y="1637116"/>
              <a:ext cx="2577932" cy="27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91" name="组合 90"/>
          <p:cNvGrpSpPr/>
          <p:nvPr/>
        </p:nvGrpSpPr>
        <p:grpSpPr>
          <a:xfrm>
            <a:off x="2027237" y="3701962"/>
            <a:ext cx="2784017" cy="429419"/>
            <a:chOff x="2043197" y="1242202"/>
            <a:chExt cx="2784017" cy="429419"/>
          </a:xfrm>
        </p:grpSpPr>
        <p:pic>
          <p:nvPicPr>
            <p:cNvPr id="92"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43197" y="1242202"/>
              <a:ext cx="429419" cy="429419"/>
            </a:xfrm>
            <a:prstGeom prst="rect">
              <a:avLst/>
            </a:prstGeom>
            <a:noFill/>
            <a:extLst>
              <a:ext uri="{909E8E84-426E-40DD-AFC4-6F175D3DCCD1}">
                <a14:hiddenFill xmlns:a14="http://schemas.microsoft.com/office/drawing/2010/main">
                  <a:solidFill>
                    <a:srgbClr val="FFFFFF"/>
                  </a:solidFill>
                </a14:hiddenFill>
              </a:ext>
            </a:extLst>
          </p:spPr>
        </p:pic>
        <p:cxnSp>
          <p:nvCxnSpPr>
            <p:cNvPr id="93" name="直接连接符 92"/>
            <p:cNvCxnSpPr/>
            <p:nvPr/>
          </p:nvCxnSpPr>
          <p:spPr>
            <a:xfrm>
              <a:off x="2249282" y="1637116"/>
              <a:ext cx="2577932" cy="27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94" name="组合 93"/>
          <p:cNvGrpSpPr/>
          <p:nvPr/>
        </p:nvGrpSpPr>
        <p:grpSpPr>
          <a:xfrm>
            <a:off x="2027237" y="4334155"/>
            <a:ext cx="2784017" cy="429419"/>
            <a:chOff x="2043197" y="1242202"/>
            <a:chExt cx="2784017" cy="429419"/>
          </a:xfrm>
        </p:grpSpPr>
        <p:pic>
          <p:nvPicPr>
            <p:cNvPr id="95"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43197" y="1242202"/>
              <a:ext cx="429419" cy="429419"/>
            </a:xfrm>
            <a:prstGeom prst="rect">
              <a:avLst/>
            </a:prstGeom>
            <a:noFill/>
            <a:extLst>
              <a:ext uri="{909E8E84-426E-40DD-AFC4-6F175D3DCCD1}">
                <a14:hiddenFill xmlns:a14="http://schemas.microsoft.com/office/drawing/2010/main">
                  <a:solidFill>
                    <a:srgbClr val="FFFFFF"/>
                  </a:solidFill>
                </a14:hiddenFill>
              </a:ext>
            </a:extLst>
          </p:spPr>
        </p:pic>
        <p:cxnSp>
          <p:nvCxnSpPr>
            <p:cNvPr id="96" name="直接连接符 95"/>
            <p:cNvCxnSpPr/>
            <p:nvPr/>
          </p:nvCxnSpPr>
          <p:spPr>
            <a:xfrm>
              <a:off x="2249282" y="1637116"/>
              <a:ext cx="2577932" cy="27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97" name="组合 96"/>
          <p:cNvGrpSpPr/>
          <p:nvPr/>
        </p:nvGrpSpPr>
        <p:grpSpPr>
          <a:xfrm>
            <a:off x="2027237" y="4966348"/>
            <a:ext cx="2784017" cy="429419"/>
            <a:chOff x="2043197" y="1242202"/>
            <a:chExt cx="2784017" cy="429419"/>
          </a:xfrm>
        </p:grpSpPr>
        <p:pic>
          <p:nvPicPr>
            <p:cNvPr id="98"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43197" y="1242202"/>
              <a:ext cx="429419" cy="429419"/>
            </a:xfrm>
            <a:prstGeom prst="rect">
              <a:avLst/>
            </a:prstGeom>
            <a:noFill/>
            <a:extLst>
              <a:ext uri="{909E8E84-426E-40DD-AFC4-6F175D3DCCD1}">
                <a14:hiddenFill xmlns:a14="http://schemas.microsoft.com/office/drawing/2010/main">
                  <a:solidFill>
                    <a:srgbClr val="FFFFFF"/>
                  </a:solidFill>
                </a14:hiddenFill>
              </a:ext>
            </a:extLst>
          </p:spPr>
        </p:pic>
        <p:cxnSp>
          <p:nvCxnSpPr>
            <p:cNvPr id="99" name="直接连接符 98"/>
            <p:cNvCxnSpPr/>
            <p:nvPr/>
          </p:nvCxnSpPr>
          <p:spPr>
            <a:xfrm>
              <a:off x="2249282" y="1637116"/>
              <a:ext cx="2577932" cy="27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100" name="组合 99"/>
          <p:cNvGrpSpPr/>
          <p:nvPr/>
        </p:nvGrpSpPr>
        <p:grpSpPr>
          <a:xfrm>
            <a:off x="2027237" y="5598542"/>
            <a:ext cx="2784017" cy="429419"/>
            <a:chOff x="2043197" y="1242202"/>
            <a:chExt cx="2784017" cy="429419"/>
          </a:xfrm>
        </p:grpSpPr>
        <p:pic>
          <p:nvPicPr>
            <p:cNvPr id="101"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43197" y="1242202"/>
              <a:ext cx="429419" cy="429419"/>
            </a:xfrm>
            <a:prstGeom prst="rect">
              <a:avLst/>
            </a:prstGeom>
            <a:noFill/>
            <a:extLst>
              <a:ext uri="{909E8E84-426E-40DD-AFC4-6F175D3DCCD1}">
                <a14:hiddenFill xmlns:a14="http://schemas.microsoft.com/office/drawing/2010/main">
                  <a:solidFill>
                    <a:srgbClr val="FFFFFF"/>
                  </a:solidFill>
                </a14:hiddenFill>
              </a:ext>
            </a:extLst>
          </p:spPr>
        </p:pic>
        <p:cxnSp>
          <p:nvCxnSpPr>
            <p:cNvPr id="102" name="直接连接符 101"/>
            <p:cNvCxnSpPr/>
            <p:nvPr/>
          </p:nvCxnSpPr>
          <p:spPr>
            <a:xfrm>
              <a:off x="2249282" y="1637116"/>
              <a:ext cx="2577932" cy="27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277450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1000"/>
                                        <p:tgtEl>
                                          <p:spTgt spid="27"/>
                                        </p:tgtEl>
                                      </p:cBhvr>
                                    </p:animEffect>
                                    <p:anim calcmode="lin" valueType="num">
                                      <p:cBhvr>
                                        <p:cTn id="13" dur="1000" fill="hold"/>
                                        <p:tgtEl>
                                          <p:spTgt spid="27"/>
                                        </p:tgtEl>
                                        <p:attrNameLst>
                                          <p:attrName>ppt_x</p:attrName>
                                        </p:attrNameLst>
                                      </p:cBhvr>
                                      <p:tavLst>
                                        <p:tav tm="0">
                                          <p:val>
                                            <p:strVal val="#ppt_x"/>
                                          </p:val>
                                        </p:tav>
                                        <p:tav tm="100000">
                                          <p:val>
                                            <p:strVal val="#ppt_x"/>
                                          </p:val>
                                        </p:tav>
                                      </p:tavLst>
                                    </p:anim>
                                    <p:anim calcmode="lin" valueType="num">
                                      <p:cBhvr>
                                        <p:cTn id="14" dur="1000" fill="hold"/>
                                        <p:tgtEl>
                                          <p:spTgt spid="2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1000"/>
                                        <p:tgtEl>
                                          <p:spTgt spid="28"/>
                                        </p:tgtEl>
                                      </p:cBhvr>
                                    </p:animEffect>
                                    <p:anim calcmode="lin" valueType="num">
                                      <p:cBhvr>
                                        <p:cTn id="18" dur="1000" fill="hold"/>
                                        <p:tgtEl>
                                          <p:spTgt spid="28"/>
                                        </p:tgtEl>
                                        <p:attrNameLst>
                                          <p:attrName>ppt_x</p:attrName>
                                        </p:attrNameLst>
                                      </p:cBhvr>
                                      <p:tavLst>
                                        <p:tav tm="0">
                                          <p:val>
                                            <p:strVal val="#ppt_x"/>
                                          </p:val>
                                        </p:tav>
                                        <p:tav tm="100000">
                                          <p:val>
                                            <p:strVal val="#ppt_x"/>
                                          </p:val>
                                        </p:tav>
                                      </p:tavLst>
                                    </p:anim>
                                    <p:anim calcmode="lin" valueType="num">
                                      <p:cBhvr>
                                        <p:cTn id="19" dur="1000" fill="hold"/>
                                        <p:tgtEl>
                                          <p:spTgt spid="2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1000"/>
                                        <p:tgtEl>
                                          <p:spTgt spid="29"/>
                                        </p:tgtEl>
                                      </p:cBhvr>
                                    </p:animEffect>
                                    <p:anim calcmode="lin" valueType="num">
                                      <p:cBhvr>
                                        <p:cTn id="23" dur="1000" fill="hold"/>
                                        <p:tgtEl>
                                          <p:spTgt spid="29"/>
                                        </p:tgtEl>
                                        <p:attrNameLst>
                                          <p:attrName>ppt_x</p:attrName>
                                        </p:attrNameLst>
                                      </p:cBhvr>
                                      <p:tavLst>
                                        <p:tav tm="0">
                                          <p:val>
                                            <p:strVal val="#ppt_x"/>
                                          </p:val>
                                        </p:tav>
                                        <p:tav tm="100000">
                                          <p:val>
                                            <p:strVal val="#ppt_x"/>
                                          </p:val>
                                        </p:tav>
                                      </p:tavLst>
                                    </p:anim>
                                    <p:anim calcmode="lin" valueType="num">
                                      <p:cBhvr>
                                        <p:cTn id="24" dur="1000" fill="hold"/>
                                        <p:tgtEl>
                                          <p:spTgt spid="2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1000"/>
                                        <p:tgtEl>
                                          <p:spTgt spid="30"/>
                                        </p:tgtEl>
                                      </p:cBhvr>
                                    </p:animEffect>
                                    <p:anim calcmode="lin" valueType="num">
                                      <p:cBhvr>
                                        <p:cTn id="28" dur="1000" fill="hold"/>
                                        <p:tgtEl>
                                          <p:spTgt spid="30"/>
                                        </p:tgtEl>
                                        <p:attrNameLst>
                                          <p:attrName>ppt_x</p:attrName>
                                        </p:attrNameLst>
                                      </p:cBhvr>
                                      <p:tavLst>
                                        <p:tav tm="0">
                                          <p:val>
                                            <p:strVal val="#ppt_x"/>
                                          </p:val>
                                        </p:tav>
                                        <p:tav tm="100000">
                                          <p:val>
                                            <p:strVal val="#ppt_x"/>
                                          </p:val>
                                        </p:tav>
                                      </p:tavLst>
                                    </p:anim>
                                    <p:anim calcmode="lin" valueType="num">
                                      <p:cBhvr>
                                        <p:cTn id="29" dur="1000" fill="hold"/>
                                        <p:tgtEl>
                                          <p:spTgt spid="30"/>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fade">
                                      <p:cBhvr>
                                        <p:cTn id="32" dur="1000"/>
                                        <p:tgtEl>
                                          <p:spTgt spid="31"/>
                                        </p:tgtEl>
                                      </p:cBhvr>
                                    </p:animEffect>
                                    <p:anim calcmode="lin" valueType="num">
                                      <p:cBhvr>
                                        <p:cTn id="33" dur="1000" fill="hold"/>
                                        <p:tgtEl>
                                          <p:spTgt spid="31"/>
                                        </p:tgtEl>
                                        <p:attrNameLst>
                                          <p:attrName>ppt_x</p:attrName>
                                        </p:attrNameLst>
                                      </p:cBhvr>
                                      <p:tavLst>
                                        <p:tav tm="0">
                                          <p:val>
                                            <p:strVal val="#ppt_x"/>
                                          </p:val>
                                        </p:tav>
                                        <p:tav tm="100000">
                                          <p:val>
                                            <p:strVal val="#ppt_x"/>
                                          </p:val>
                                        </p:tav>
                                      </p:tavLst>
                                    </p:anim>
                                    <p:anim calcmode="lin" valueType="num">
                                      <p:cBhvr>
                                        <p:cTn id="34" dur="1000" fill="hold"/>
                                        <p:tgtEl>
                                          <p:spTgt spid="31"/>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1000"/>
                                        <p:tgtEl>
                                          <p:spTgt spid="32"/>
                                        </p:tgtEl>
                                      </p:cBhvr>
                                    </p:animEffect>
                                    <p:anim calcmode="lin" valueType="num">
                                      <p:cBhvr>
                                        <p:cTn id="38" dur="1000" fill="hold"/>
                                        <p:tgtEl>
                                          <p:spTgt spid="32"/>
                                        </p:tgtEl>
                                        <p:attrNameLst>
                                          <p:attrName>ppt_x</p:attrName>
                                        </p:attrNameLst>
                                      </p:cBhvr>
                                      <p:tavLst>
                                        <p:tav tm="0">
                                          <p:val>
                                            <p:strVal val="#ppt_x"/>
                                          </p:val>
                                        </p:tav>
                                        <p:tav tm="100000">
                                          <p:val>
                                            <p:strVal val="#ppt_x"/>
                                          </p:val>
                                        </p:tav>
                                      </p:tavLst>
                                    </p:anim>
                                    <p:anim calcmode="lin" valueType="num">
                                      <p:cBhvr>
                                        <p:cTn id="39" dur="1000" fill="hold"/>
                                        <p:tgtEl>
                                          <p:spTgt spid="32"/>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fade">
                                      <p:cBhvr>
                                        <p:cTn id="42" dur="1000"/>
                                        <p:tgtEl>
                                          <p:spTgt spid="33"/>
                                        </p:tgtEl>
                                      </p:cBhvr>
                                    </p:animEffect>
                                    <p:anim calcmode="lin" valueType="num">
                                      <p:cBhvr>
                                        <p:cTn id="43" dur="1000" fill="hold"/>
                                        <p:tgtEl>
                                          <p:spTgt spid="33"/>
                                        </p:tgtEl>
                                        <p:attrNameLst>
                                          <p:attrName>ppt_x</p:attrName>
                                        </p:attrNameLst>
                                      </p:cBhvr>
                                      <p:tavLst>
                                        <p:tav tm="0">
                                          <p:val>
                                            <p:strVal val="#ppt_x"/>
                                          </p:val>
                                        </p:tav>
                                        <p:tav tm="100000">
                                          <p:val>
                                            <p:strVal val="#ppt_x"/>
                                          </p:val>
                                        </p:tav>
                                      </p:tavLst>
                                    </p:anim>
                                    <p:anim calcmode="lin" valueType="num">
                                      <p:cBhvr>
                                        <p:cTn id="44" dur="1000" fill="hold"/>
                                        <p:tgtEl>
                                          <p:spTgt spid="33"/>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78"/>
                                        </p:tgtEl>
                                        <p:attrNameLst>
                                          <p:attrName>style.visibility</p:attrName>
                                        </p:attrNameLst>
                                      </p:cBhvr>
                                      <p:to>
                                        <p:strVal val="visible"/>
                                      </p:to>
                                    </p:set>
                                    <p:animEffect transition="in" filter="fade">
                                      <p:cBhvr>
                                        <p:cTn id="47" dur="1000"/>
                                        <p:tgtEl>
                                          <p:spTgt spid="78"/>
                                        </p:tgtEl>
                                      </p:cBhvr>
                                    </p:animEffect>
                                    <p:anim calcmode="lin" valueType="num">
                                      <p:cBhvr>
                                        <p:cTn id="48" dur="1000" fill="hold"/>
                                        <p:tgtEl>
                                          <p:spTgt spid="78"/>
                                        </p:tgtEl>
                                        <p:attrNameLst>
                                          <p:attrName>ppt_x</p:attrName>
                                        </p:attrNameLst>
                                      </p:cBhvr>
                                      <p:tavLst>
                                        <p:tav tm="0">
                                          <p:val>
                                            <p:strVal val="#ppt_x"/>
                                          </p:val>
                                        </p:tav>
                                        <p:tav tm="100000">
                                          <p:val>
                                            <p:strVal val="#ppt_x"/>
                                          </p:val>
                                        </p:tav>
                                      </p:tavLst>
                                    </p:anim>
                                    <p:anim calcmode="lin" valueType="num">
                                      <p:cBhvr>
                                        <p:cTn id="49" dur="1000" fill="hold"/>
                                        <p:tgtEl>
                                          <p:spTgt spid="78"/>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82"/>
                                        </p:tgtEl>
                                        <p:attrNameLst>
                                          <p:attrName>style.visibility</p:attrName>
                                        </p:attrNameLst>
                                      </p:cBhvr>
                                      <p:to>
                                        <p:strVal val="visible"/>
                                      </p:to>
                                    </p:set>
                                    <p:animEffect transition="in" filter="fade">
                                      <p:cBhvr>
                                        <p:cTn id="52" dur="1000"/>
                                        <p:tgtEl>
                                          <p:spTgt spid="82"/>
                                        </p:tgtEl>
                                      </p:cBhvr>
                                    </p:animEffect>
                                    <p:anim calcmode="lin" valueType="num">
                                      <p:cBhvr>
                                        <p:cTn id="53" dur="1000" fill="hold"/>
                                        <p:tgtEl>
                                          <p:spTgt spid="82"/>
                                        </p:tgtEl>
                                        <p:attrNameLst>
                                          <p:attrName>ppt_x</p:attrName>
                                        </p:attrNameLst>
                                      </p:cBhvr>
                                      <p:tavLst>
                                        <p:tav tm="0">
                                          <p:val>
                                            <p:strVal val="#ppt_x"/>
                                          </p:val>
                                        </p:tav>
                                        <p:tav tm="100000">
                                          <p:val>
                                            <p:strVal val="#ppt_x"/>
                                          </p:val>
                                        </p:tav>
                                      </p:tavLst>
                                    </p:anim>
                                    <p:anim calcmode="lin" valueType="num">
                                      <p:cBhvr>
                                        <p:cTn id="54" dur="1000" fill="hold"/>
                                        <p:tgtEl>
                                          <p:spTgt spid="82"/>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85"/>
                                        </p:tgtEl>
                                        <p:attrNameLst>
                                          <p:attrName>style.visibility</p:attrName>
                                        </p:attrNameLst>
                                      </p:cBhvr>
                                      <p:to>
                                        <p:strVal val="visible"/>
                                      </p:to>
                                    </p:set>
                                    <p:animEffect transition="in" filter="fade">
                                      <p:cBhvr>
                                        <p:cTn id="57" dur="1000"/>
                                        <p:tgtEl>
                                          <p:spTgt spid="85"/>
                                        </p:tgtEl>
                                      </p:cBhvr>
                                    </p:animEffect>
                                    <p:anim calcmode="lin" valueType="num">
                                      <p:cBhvr>
                                        <p:cTn id="58" dur="1000" fill="hold"/>
                                        <p:tgtEl>
                                          <p:spTgt spid="85"/>
                                        </p:tgtEl>
                                        <p:attrNameLst>
                                          <p:attrName>ppt_x</p:attrName>
                                        </p:attrNameLst>
                                      </p:cBhvr>
                                      <p:tavLst>
                                        <p:tav tm="0">
                                          <p:val>
                                            <p:strVal val="#ppt_x"/>
                                          </p:val>
                                        </p:tav>
                                        <p:tav tm="100000">
                                          <p:val>
                                            <p:strVal val="#ppt_x"/>
                                          </p:val>
                                        </p:tav>
                                      </p:tavLst>
                                    </p:anim>
                                    <p:anim calcmode="lin" valueType="num">
                                      <p:cBhvr>
                                        <p:cTn id="59" dur="1000" fill="hold"/>
                                        <p:tgtEl>
                                          <p:spTgt spid="85"/>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88"/>
                                        </p:tgtEl>
                                        <p:attrNameLst>
                                          <p:attrName>style.visibility</p:attrName>
                                        </p:attrNameLst>
                                      </p:cBhvr>
                                      <p:to>
                                        <p:strVal val="visible"/>
                                      </p:to>
                                    </p:set>
                                    <p:animEffect transition="in" filter="fade">
                                      <p:cBhvr>
                                        <p:cTn id="62" dur="1000"/>
                                        <p:tgtEl>
                                          <p:spTgt spid="88"/>
                                        </p:tgtEl>
                                      </p:cBhvr>
                                    </p:animEffect>
                                    <p:anim calcmode="lin" valueType="num">
                                      <p:cBhvr>
                                        <p:cTn id="63" dur="1000" fill="hold"/>
                                        <p:tgtEl>
                                          <p:spTgt spid="88"/>
                                        </p:tgtEl>
                                        <p:attrNameLst>
                                          <p:attrName>ppt_x</p:attrName>
                                        </p:attrNameLst>
                                      </p:cBhvr>
                                      <p:tavLst>
                                        <p:tav tm="0">
                                          <p:val>
                                            <p:strVal val="#ppt_x"/>
                                          </p:val>
                                        </p:tav>
                                        <p:tav tm="100000">
                                          <p:val>
                                            <p:strVal val="#ppt_x"/>
                                          </p:val>
                                        </p:tav>
                                      </p:tavLst>
                                    </p:anim>
                                    <p:anim calcmode="lin" valueType="num">
                                      <p:cBhvr>
                                        <p:cTn id="64" dur="1000" fill="hold"/>
                                        <p:tgtEl>
                                          <p:spTgt spid="88"/>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91"/>
                                        </p:tgtEl>
                                        <p:attrNameLst>
                                          <p:attrName>style.visibility</p:attrName>
                                        </p:attrNameLst>
                                      </p:cBhvr>
                                      <p:to>
                                        <p:strVal val="visible"/>
                                      </p:to>
                                    </p:set>
                                    <p:animEffect transition="in" filter="fade">
                                      <p:cBhvr>
                                        <p:cTn id="67" dur="1000"/>
                                        <p:tgtEl>
                                          <p:spTgt spid="91"/>
                                        </p:tgtEl>
                                      </p:cBhvr>
                                    </p:animEffect>
                                    <p:anim calcmode="lin" valueType="num">
                                      <p:cBhvr>
                                        <p:cTn id="68" dur="1000" fill="hold"/>
                                        <p:tgtEl>
                                          <p:spTgt spid="91"/>
                                        </p:tgtEl>
                                        <p:attrNameLst>
                                          <p:attrName>ppt_x</p:attrName>
                                        </p:attrNameLst>
                                      </p:cBhvr>
                                      <p:tavLst>
                                        <p:tav tm="0">
                                          <p:val>
                                            <p:strVal val="#ppt_x"/>
                                          </p:val>
                                        </p:tav>
                                        <p:tav tm="100000">
                                          <p:val>
                                            <p:strVal val="#ppt_x"/>
                                          </p:val>
                                        </p:tav>
                                      </p:tavLst>
                                    </p:anim>
                                    <p:anim calcmode="lin" valueType="num">
                                      <p:cBhvr>
                                        <p:cTn id="69" dur="1000" fill="hold"/>
                                        <p:tgtEl>
                                          <p:spTgt spid="91"/>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94"/>
                                        </p:tgtEl>
                                        <p:attrNameLst>
                                          <p:attrName>style.visibility</p:attrName>
                                        </p:attrNameLst>
                                      </p:cBhvr>
                                      <p:to>
                                        <p:strVal val="visible"/>
                                      </p:to>
                                    </p:set>
                                    <p:animEffect transition="in" filter="fade">
                                      <p:cBhvr>
                                        <p:cTn id="72" dur="1000"/>
                                        <p:tgtEl>
                                          <p:spTgt spid="94"/>
                                        </p:tgtEl>
                                      </p:cBhvr>
                                    </p:animEffect>
                                    <p:anim calcmode="lin" valueType="num">
                                      <p:cBhvr>
                                        <p:cTn id="73" dur="1000" fill="hold"/>
                                        <p:tgtEl>
                                          <p:spTgt spid="94"/>
                                        </p:tgtEl>
                                        <p:attrNameLst>
                                          <p:attrName>ppt_x</p:attrName>
                                        </p:attrNameLst>
                                      </p:cBhvr>
                                      <p:tavLst>
                                        <p:tav tm="0">
                                          <p:val>
                                            <p:strVal val="#ppt_x"/>
                                          </p:val>
                                        </p:tav>
                                        <p:tav tm="100000">
                                          <p:val>
                                            <p:strVal val="#ppt_x"/>
                                          </p:val>
                                        </p:tav>
                                      </p:tavLst>
                                    </p:anim>
                                    <p:anim calcmode="lin" valueType="num">
                                      <p:cBhvr>
                                        <p:cTn id="74" dur="1000" fill="hold"/>
                                        <p:tgtEl>
                                          <p:spTgt spid="94"/>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97"/>
                                        </p:tgtEl>
                                        <p:attrNameLst>
                                          <p:attrName>style.visibility</p:attrName>
                                        </p:attrNameLst>
                                      </p:cBhvr>
                                      <p:to>
                                        <p:strVal val="visible"/>
                                      </p:to>
                                    </p:set>
                                    <p:animEffect transition="in" filter="fade">
                                      <p:cBhvr>
                                        <p:cTn id="77" dur="1000"/>
                                        <p:tgtEl>
                                          <p:spTgt spid="97"/>
                                        </p:tgtEl>
                                      </p:cBhvr>
                                    </p:animEffect>
                                    <p:anim calcmode="lin" valueType="num">
                                      <p:cBhvr>
                                        <p:cTn id="78" dur="1000" fill="hold"/>
                                        <p:tgtEl>
                                          <p:spTgt spid="97"/>
                                        </p:tgtEl>
                                        <p:attrNameLst>
                                          <p:attrName>ppt_x</p:attrName>
                                        </p:attrNameLst>
                                      </p:cBhvr>
                                      <p:tavLst>
                                        <p:tav tm="0">
                                          <p:val>
                                            <p:strVal val="#ppt_x"/>
                                          </p:val>
                                        </p:tav>
                                        <p:tav tm="100000">
                                          <p:val>
                                            <p:strVal val="#ppt_x"/>
                                          </p:val>
                                        </p:tav>
                                      </p:tavLst>
                                    </p:anim>
                                    <p:anim calcmode="lin" valueType="num">
                                      <p:cBhvr>
                                        <p:cTn id="79" dur="1000" fill="hold"/>
                                        <p:tgtEl>
                                          <p:spTgt spid="97"/>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100"/>
                                        </p:tgtEl>
                                        <p:attrNameLst>
                                          <p:attrName>style.visibility</p:attrName>
                                        </p:attrNameLst>
                                      </p:cBhvr>
                                      <p:to>
                                        <p:strVal val="visible"/>
                                      </p:to>
                                    </p:set>
                                    <p:animEffect transition="in" filter="fade">
                                      <p:cBhvr>
                                        <p:cTn id="82" dur="1000"/>
                                        <p:tgtEl>
                                          <p:spTgt spid="100"/>
                                        </p:tgtEl>
                                      </p:cBhvr>
                                    </p:animEffect>
                                    <p:anim calcmode="lin" valueType="num">
                                      <p:cBhvr>
                                        <p:cTn id="83" dur="1000" fill="hold"/>
                                        <p:tgtEl>
                                          <p:spTgt spid="100"/>
                                        </p:tgtEl>
                                        <p:attrNameLst>
                                          <p:attrName>ppt_x</p:attrName>
                                        </p:attrNameLst>
                                      </p:cBhvr>
                                      <p:tavLst>
                                        <p:tav tm="0">
                                          <p:val>
                                            <p:strVal val="#ppt_x"/>
                                          </p:val>
                                        </p:tav>
                                        <p:tav tm="100000">
                                          <p:val>
                                            <p:strVal val="#ppt_x"/>
                                          </p:val>
                                        </p:tav>
                                      </p:tavLst>
                                    </p:anim>
                                    <p:anim calcmode="lin" valueType="num">
                                      <p:cBhvr>
                                        <p:cTn id="84" dur="1000" fill="hold"/>
                                        <p:tgtEl>
                                          <p:spTgt spid="100"/>
                                        </p:tgtEl>
                                        <p:attrNameLst>
                                          <p:attrName>ppt_y</p:attrName>
                                        </p:attrNameLst>
                                      </p:cBhvr>
                                      <p:tavLst>
                                        <p:tav tm="0">
                                          <p:val>
                                            <p:strVal val="#ppt_y+.1"/>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42" presetClass="entr" presetSubtype="0" fill="hold" grpId="0" nodeType="clickEffect">
                                  <p:stCondLst>
                                    <p:cond delay="0"/>
                                  </p:stCondLst>
                                  <p:childTnLst>
                                    <p:set>
                                      <p:cBhvr>
                                        <p:cTn id="88" dur="1" fill="hold">
                                          <p:stCondLst>
                                            <p:cond delay="0"/>
                                          </p:stCondLst>
                                        </p:cTn>
                                        <p:tgtEl>
                                          <p:spTgt spid="34"/>
                                        </p:tgtEl>
                                        <p:attrNameLst>
                                          <p:attrName>style.visibility</p:attrName>
                                        </p:attrNameLst>
                                      </p:cBhvr>
                                      <p:to>
                                        <p:strVal val="visible"/>
                                      </p:to>
                                    </p:set>
                                    <p:animEffect transition="in" filter="fade">
                                      <p:cBhvr>
                                        <p:cTn id="89" dur="1000"/>
                                        <p:tgtEl>
                                          <p:spTgt spid="34"/>
                                        </p:tgtEl>
                                      </p:cBhvr>
                                    </p:animEffect>
                                    <p:anim calcmode="lin" valueType="num">
                                      <p:cBhvr>
                                        <p:cTn id="90" dur="1000" fill="hold"/>
                                        <p:tgtEl>
                                          <p:spTgt spid="34"/>
                                        </p:tgtEl>
                                        <p:attrNameLst>
                                          <p:attrName>ppt_x</p:attrName>
                                        </p:attrNameLst>
                                      </p:cBhvr>
                                      <p:tavLst>
                                        <p:tav tm="0">
                                          <p:val>
                                            <p:strVal val="#ppt_x"/>
                                          </p:val>
                                        </p:tav>
                                        <p:tav tm="100000">
                                          <p:val>
                                            <p:strVal val="#ppt_x"/>
                                          </p:val>
                                        </p:tav>
                                      </p:tavLst>
                                    </p:anim>
                                    <p:anim calcmode="lin" valueType="num">
                                      <p:cBhvr>
                                        <p:cTn id="91" dur="1000" fill="hold"/>
                                        <p:tgtEl>
                                          <p:spTgt spid="34"/>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35"/>
                                        </p:tgtEl>
                                        <p:attrNameLst>
                                          <p:attrName>style.visibility</p:attrName>
                                        </p:attrNameLst>
                                      </p:cBhvr>
                                      <p:to>
                                        <p:strVal val="visible"/>
                                      </p:to>
                                    </p:set>
                                    <p:animEffect transition="in" filter="fade">
                                      <p:cBhvr>
                                        <p:cTn id="94" dur="1000"/>
                                        <p:tgtEl>
                                          <p:spTgt spid="35"/>
                                        </p:tgtEl>
                                      </p:cBhvr>
                                    </p:animEffect>
                                    <p:anim calcmode="lin" valueType="num">
                                      <p:cBhvr>
                                        <p:cTn id="95" dur="1000" fill="hold"/>
                                        <p:tgtEl>
                                          <p:spTgt spid="35"/>
                                        </p:tgtEl>
                                        <p:attrNameLst>
                                          <p:attrName>ppt_x</p:attrName>
                                        </p:attrNameLst>
                                      </p:cBhvr>
                                      <p:tavLst>
                                        <p:tav tm="0">
                                          <p:val>
                                            <p:strVal val="#ppt_x"/>
                                          </p:val>
                                        </p:tav>
                                        <p:tav tm="100000">
                                          <p:val>
                                            <p:strVal val="#ppt_x"/>
                                          </p:val>
                                        </p:tav>
                                      </p:tavLst>
                                    </p:anim>
                                    <p:anim calcmode="lin" valueType="num">
                                      <p:cBhvr>
                                        <p:cTn id="96" dur="1000" fill="hold"/>
                                        <p:tgtEl>
                                          <p:spTgt spid="35"/>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36"/>
                                        </p:tgtEl>
                                        <p:attrNameLst>
                                          <p:attrName>style.visibility</p:attrName>
                                        </p:attrNameLst>
                                      </p:cBhvr>
                                      <p:to>
                                        <p:strVal val="visible"/>
                                      </p:to>
                                    </p:set>
                                    <p:animEffect transition="in" filter="fade">
                                      <p:cBhvr>
                                        <p:cTn id="99" dur="1000"/>
                                        <p:tgtEl>
                                          <p:spTgt spid="36"/>
                                        </p:tgtEl>
                                      </p:cBhvr>
                                    </p:animEffect>
                                    <p:anim calcmode="lin" valueType="num">
                                      <p:cBhvr>
                                        <p:cTn id="100" dur="1000" fill="hold"/>
                                        <p:tgtEl>
                                          <p:spTgt spid="36"/>
                                        </p:tgtEl>
                                        <p:attrNameLst>
                                          <p:attrName>ppt_x</p:attrName>
                                        </p:attrNameLst>
                                      </p:cBhvr>
                                      <p:tavLst>
                                        <p:tav tm="0">
                                          <p:val>
                                            <p:strVal val="#ppt_x"/>
                                          </p:val>
                                        </p:tav>
                                        <p:tav tm="100000">
                                          <p:val>
                                            <p:strVal val="#ppt_x"/>
                                          </p:val>
                                        </p:tav>
                                      </p:tavLst>
                                    </p:anim>
                                    <p:anim calcmode="lin" valueType="num">
                                      <p:cBhvr>
                                        <p:cTn id="101" dur="1000" fill="hold"/>
                                        <p:tgtEl>
                                          <p:spTgt spid="36"/>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37"/>
                                        </p:tgtEl>
                                        <p:attrNameLst>
                                          <p:attrName>style.visibility</p:attrName>
                                        </p:attrNameLst>
                                      </p:cBhvr>
                                      <p:to>
                                        <p:strVal val="visible"/>
                                      </p:to>
                                    </p:set>
                                    <p:animEffect transition="in" filter="fade">
                                      <p:cBhvr>
                                        <p:cTn id="104" dur="1000"/>
                                        <p:tgtEl>
                                          <p:spTgt spid="37"/>
                                        </p:tgtEl>
                                      </p:cBhvr>
                                    </p:animEffect>
                                    <p:anim calcmode="lin" valueType="num">
                                      <p:cBhvr>
                                        <p:cTn id="105" dur="1000" fill="hold"/>
                                        <p:tgtEl>
                                          <p:spTgt spid="37"/>
                                        </p:tgtEl>
                                        <p:attrNameLst>
                                          <p:attrName>ppt_x</p:attrName>
                                        </p:attrNameLst>
                                      </p:cBhvr>
                                      <p:tavLst>
                                        <p:tav tm="0">
                                          <p:val>
                                            <p:strVal val="#ppt_x"/>
                                          </p:val>
                                        </p:tav>
                                        <p:tav tm="100000">
                                          <p:val>
                                            <p:strVal val="#ppt_x"/>
                                          </p:val>
                                        </p:tav>
                                      </p:tavLst>
                                    </p:anim>
                                    <p:anim calcmode="lin" valueType="num">
                                      <p:cBhvr>
                                        <p:cTn id="106" dur="1000" fill="hold"/>
                                        <p:tgtEl>
                                          <p:spTgt spid="37"/>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38"/>
                                        </p:tgtEl>
                                        <p:attrNameLst>
                                          <p:attrName>style.visibility</p:attrName>
                                        </p:attrNameLst>
                                      </p:cBhvr>
                                      <p:to>
                                        <p:strVal val="visible"/>
                                      </p:to>
                                    </p:set>
                                    <p:animEffect transition="in" filter="fade">
                                      <p:cBhvr>
                                        <p:cTn id="109" dur="1000"/>
                                        <p:tgtEl>
                                          <p:spTgt spid="38"/>
                                        </p:tgtEl>
                                      </p:cBhvr>
                                    </p:animEffect>
                                    <p:anim calcmode="lin" valueType="num">
                                      <p:cBhvr>
                                        <p:cTn id="110" dur="1000" fill="hold"/>
                                        <p:tgtEl>
                                          <p:spTgt spid="38"/>
                                        </p:tgtEl>
                                        <p:attrNameLst>
                                          <p:attrName>ppt_x</p:attrName>
                                        </p:attrNameLst>
                                      </p:cBhvr>
                                      <p:tavLst>
                                        <p:tav tm="0">
                                          <p:val>
                                            <p:strVal val="#ppt_x"/>
                                          </p:val>
                                        </p:tav>
                                        <p:tav tm="100000">
                                          <p:val>
                                            <p:strVal val="#ppt_x"/>
                                          </p:val>
                                        </p:tav>
                                      </p:tavLst>
                                    </p:anim>
                                    <p:anim calcmode="lin" valueType="num">
                                      <p:cBhvr>
                                        <p:cTn id="111" dur="1000" fill="hold"/>
                                        <p:tgtEl>
                                          <p:spTgt spid="38"/>
                                        </p:tgtEl>
                                        <p:attrNameLst>
                                          <p:attrName>ppt_y</p:attrName>
                                        </p:attrNameLst>
                                      </p:cBhvr>
                                      <p:tavLst>
                                        <p:tav tm="0">
                                          <p:val>
                                            <p:strVal val="#ppt_y+.1"/>
                                          </p:val>
                                        </p:tav>
                                        <p:tav tm="100000">
                                          <p:val>
                                            <p:strVal val="#ppt_y"/>
                                          </p:val>
                                        </p:tav>
                                      </p:tavLst>
                                    </p:anim>
                                  </p:childTnLst>
                                </p:cTn>
                              </p:par>
                              <p:par>
                                <p:cTn id="112" presetID="42" presetClass="entr" presetSubtype="0" fill="hold" grpId="0" nodeType="withEffect">
                                  <p:stCondLst>
                                    <p:cond delay="0"/>
                                  </p:stCondLst>
                                  <p:childTnLst>
                                    <p:set>
                                      <p:cBhvr>
                                        <p:cTn id="113" dur="1" fill="hold">
                                          <p:stCondLst>
                                            <p:cond delay="0"/>
                                          </p:stCondLst>
                                        </p:cTn>
                                        <p:tgtEl>
                                          <p:spTgt spid="39"/>
                                        </p:tgtEl>
                                        <p:attrNameLst>
                                          <p:attrName>style.visibility</p:attrName>
                                        </p:attrNameLst>
                                      </p:cBhvr>
                                      <p:to>
                                        <p:strVal val="visible"/>
                                      </p:to>
                                    </p:set>
                                    <p:animEffect transition="in" filter="fade">
                                      <p:cBhvr>
                                        <p:cTn id="114" dur="1000"/>
                                        <p:tgtEl>
                                          <p:spTgt spid="39"/>
                                        </p:tgtEl>
                                      </p:cBhvr>
                                    </p:animEffect>
                                    <p:anim calcmode="lin" valueType="num">
                                      <p:cBhvr>
                                        <p:cTn id="115" dur="1000" fill="hold"/>
                                        <p:tgtEl>
                                          <p:spTgt spid="39"/>
                                        </p:tgtEl>
                                        <p:attrNameLst>
                                          <p:attrName>ppt_x</p:attrName>
                                        </p:attrNameLst>
                                      </p:cBhvr>
                                      <p:tavLst>
                                        <p:tav tm="0">
                                          <p:val>
                                            <p:strVal val="#ppt_x"/>
                                          </p:val>
                                        </p:tav>
                                        <p:tav tm="100000">
                                          <p:val>
                                            <p:strVal val="#ppt_x"/>
                                          </p:val>
                                        </p:tav>
                                      </p:tavLst>
                                    </p:anim>
                                    <p:anim calcmode="lin" valueType="num">
                                      <p:cBhvr>
                                        <p:cTn id="116" dur="1000" fill="hold"/>
                                        <p:tgtEl>
                                          <p:spTgt spid="39"/>
                                        </p:tgtEl>
                                        <p:attrNameLst>
                                          <p:attrName>ppt_y</p:attrName>
                                        </p:attrNameLst>
                                      </p:cBhvr>
                                      <p:tavLst>
                                        <p:tav tm="0">
                                          <p:val>
                                            <p:strVal val="#ppt_y+.1"/>
                                          </p:val>
                                        </p:tav>
                                        <p:tav tm="100000">
                                          <p:val>
                                            <p:strVal val="#ppt_y"/>
                                          </p:val>
                                        </p:tav>
                                      </p:tavLst>
                                    </p:anim>
                                  </p:childTnLst>
                                </p:cTn>
                              </p:par>
                              <p:par>
                                <p:cTn id="117" presetID="42" presetClass="entr" presetSubtype="0" fill="hold" grpId="0" nodeType="withEffect">
                                  <p:stCondLst>
                                    <p:cond delay="0"/>
                                  </p:stCondLst>
                                  <p:childTnLst>
                                    <p:set>
                                      <p:cBhvr>
                                        <p:cTn id="118" dur="1" fill="hold">
                                          <p:stCondLst>
                                            <p:cond delay="0"/>
                                          </p:stCondLst>
                                        </p:cTn>
                                        <p:tgtEl>
                                          <p:spTgt spid="40"/>
                                        </p:tgtEl>
                                        <p:attrNameLst>
                                          <p:attrName>style.visibility</p:attrName>
                                        </p:attrNameLst>
                                      </p:cBhvr>
                                      <p:to>
                                        <p:strVal val="visible"/>
                                      </p:to>
                                    </p:set>
                                    <p:animEffect transition="in" filter="fade">
                                      <p:cBhvr>
                                        <p:cTn id="119" dur="1000"/>
                                        <p:tgtEl>
                                          <p:spTgt spid="40"/>
                                        </p:tgtEl>
                                      </p:cBhvr>
                                    </p:animEffect>
                                    <p:anim calcmode="lin" valueType="num">
                                      <p:cBhvr>
                                        <p:cTn id="120" dur="1000" fill="hold"/>
                                        <p:tgtEl>
                                          <p:spTgt spid="40"/>
                                        </p:tgtEl>
                                        <p:attrNameLst>
                                          <p:attrName>ppt_x</p:attrName>
                                        </p:attrNameLst>
                                      </p:cBhvr>
                                      <p:tavLst>
                                        <p:tav tm="0">
                                          <p:val>
                                            <p:strVal val="#ppt_x"/>
                                          </p:val>
                                        </p:tav>
                                        <p:tav tm="100000">
                                          <p:val>
                                            <p:strVal val="#ppt_x"/>
                                          </p:val>
                                        </p:tav>
                                      </p:tavLst>
                                    </p:anim>
                                    <p:anim calcmode="lin" valueType="num">
                                      <p:cBhvr>
                                        <p:cTn id="121" dur="1000" fill="hold"/>
                                        <p:tgtEl>
                                          <p:spTgt spid="40"/>
                                        </p:tgtEl>
                                        <p:attrNameLst>
                                          <p:attrName>ppt_y</p:attrName>
                                        </p:attrNameLst>
                                      </p:cBhvr>
                                      <p:tavLst>
                                        <p:tav tm="0">
                                          <p:val>
                                            <p:strVal val="#ppt_y+.1"/>
                                          </p:val>
                                        </p:tav>
                                        <p:tav tm="100000">
                                          <p:val>
                                            <p:strVal val="#ppt_y"/>
                                          </p:val>
                                        </p:tav>
                                      </p:tavLst>
                                    </p:anim>
                                  </p:childTnLst>
                                </p:cTn>
                              </p:par>
                              <p:par>
                                <p:cTn id="122" presetID="42" presetClass="entr" presetSubtype="0" fill="hold" grpId="0" nodeType="withEffect">
                                  <p:stCondLst>
                                    <p:cond delay="0"/>
                                  </p:stCondLst>
                                  <p:childTnLst>
                                    <p:set>
                                      <p:cBhvr>
                                        <p:cTn id="123" dur="1" fill="hold">
                                          <p:stCondLst>
                                            <p:cond delay="0"/>
                                          </p:stCondLst>
                                        </p:cTn>
                                        <p:tgtEl>
                                          <p:spTgt spid="41"/>
                                        </p:tgtEl>
                                        <p:attrNameLst>
                                          <p:attrName>style.visibility</p:attrName>
                                        </p:attrNameLst>
                                      </p:cBhvr>
                                      <p:to>
                                        <p:strVal val="visible"/>
                                      </p:to>
                                    </p:set>
                                    <p:animEffect transition="in" filter="fade">
                                      <p:cBhvr>
                                        <p:cTn id="124" dur="1000"/>
                                        <p:tgtEl>
                                          <p:spTgt spid="41"/>
                                        </p:tgtEl>
                                      </p:cBhvr>
                                    </p:animEffect>
                                    <p:anim calcmode="lin" valueType="num">
                                      <p:cBhvr>
                                        <p:cTn id="125" dur="1000" fill="hold"/>
                                        <p:tgtEl>
                                          <p:spTgt spid="41"/>
                                        </p:tgtEl>
                                        <p:attrNameLst>
                                          <p:attrName>ppt_x</p:attrName>
                                        </p:attrNameLst>
                                      </p:cBhvr>
                                      <p:tavLst>
                                        <p:tav tm="0">
                                          <p:val>
                                            <p:strVal val="#ppt_x"/>
                                          </p:val>
                                        </p:tav>
                                        <p:tav tm="100000">
                                          <p:val>
                                            <p:strVal val="#ppt_x"/>
                                          </p:val>
                                        </p:tav>
                                      </p:tavLst>
                                    </p:anim>
                                    <p:anim calcmode="lin" valueType="num">
                                      <p:cBhvr>
                                        <p:cTn id="126" dur="1000" fill="hold"/>
                                        <p:tgtEl>
                                          <p:spTgt spid="41"/>
                                        </p:tgtEl>
                                        <p:attrNameLst>
                                          <p:attrName>ppt_y</p:attrName>
                                        </p:attrNameLst>
                                      </p:cBhvr>
                                      <p:tavLst>
                                        <p:tav tm="0">
                                          <p:val>
                                            <p:strVal val="#ppt_y+.1"/>
                                          </p:val>
                                        </p:tav>
                                        <p:tav tm="100000">
                                          <p:val>
                                            <p:strVal val="#ppt_y"/>
                                          </p:val>
                                        </p:tav>
                                      </p:tavLst>
                                    </p:anim>
                                  </p:childTnLst>
                                </p:cTn>
                              </p:par>
                              <p:par>
                                <p:cTn id="127" presetID="42" presetClass="entr" presetSubtype="0" fill="hold" nodeType="withEffect">
                                  <p:stCondLst>
                                    <p:cond delay="0"/>
                                  </p:stCondLst>
                                  <p:childTnLst>
                                    <p:set>
                                      <p:cBhvr>
                                        <p:cTn id="128" dur="1" fill="hold">
                                          <p:stCondLst>
                                            <p:cond delay="0"/>
                                          </p:stCondLst>
                                        </p:cTn>
                                        <p:tgtEl>
                                          <p:spTgt spid="43"/>
                                        </p:tgtEl>
                                        <p:attrNameLst>
                                          <p:attrName>style.visibility</p:attrName>
                                        </p:attrNameLst>
                                      </p:cBhvr>
                                      <p:to>
                                        <p:strVal val="visible"/>
                                      </p:to>
                                    </p:set>
                                    <p:animEffect transition="in" filter="fade">
                                      <p:cBhvr>
                                        <p:cTn id="129" dur="1000"/>
                                        <p:tgtEl>
                                          <p:spTgt spid="43"/>
                                        </p:tgtEl>
                                      </p:cBhvr>
                                    </p:animEffect>
                                    <p:anim calcmode="lin" valueType="num">
                                      <p:cBhvr>
                                        <p:cTn id="130" dur="1000" fill="hold"/>
                                        <p:tgtEl>
                                          <p:spTgt spid="43"/>
                                        </p:tgtEl>
                                        <p:attrNameLst>
                                          <p:attrName>ppt_x</p:attrName>
                                        </p:attrNameLst>
                                      </p:cBhvr>
                                      <p:tavLst>
                                        <p:tav tm="0">
                                          <p:val>
                                            <p:strVal val="#ppt_x"/>
                                          </p:val>
                                        </p:tav>
                                        <p:tav tm="100000">
                                          <p:val>
                                            <p:strVal val="#ppt_x"/>
                                          </p:val>
                                        </p:tav>
                                      </p:tavLst>
                                    </p:anim>
                                    <p:anim calcmode="lin" valueType="num">
                                      <p:cBhvr>
                                        <p:cTn id="131" dur="1000" fill="hold"/>
                                        <p:tgtEl>
                                          <p:spTgt spid="43"/>
                                        </p:tgtEl>
                                        <p:attrNameLst>
                                          <p:attrName>ppt_y</p:attrName>
                                        </p:attrNameLst>
                                      </p:cBhvr>
                                      <p:tavLst>
                                        <p:tav tm="0">
                                          <p:val>
                                            <p:strVal val="#ppt_y+.1"/>
                                          </p:val>
                                        </p:tav>
                                        <p:tav tm="100000">
                                          <p:val>
                                            <p:strVal val="#ppt_y"/>
                                          </p:val>
                                        </p:tav>
                                      </p:tavLst>
                                    </p:anim>
                                  </p:childTnLst>
                                </p:cTn>
                              </p:par>
                              <p:par>
                                <p:cTn id="132" presetID="42" presetClass="entr" presetSubtype="0" fill="hold" nodeType="withEffect">
                                  <p:stCondLst>
                                    <p:cond delay="0"/>
                                  </p:stCondLst>
                                  <p:childTnLst>
                                    <p:set>
                                      <p:cBhvr>
                                        <p:cTn id="133" dur="1" fill="hold">
                                          <p:stCondLst>
                                            <p:cond delay="0"/>
                                          </p:stCondLst>
                                        </p:cTn>
                                        <p:tgtEl>
                                          <p:spTgt spid="53"/>
                                        </p:tgtEl>
                                        <p:attrNameLst>
                                          <p:attrName>style.visibility</p:attrName>
                                        </p:attrNameLst>
                                      </p:cBhvr>
                                      <p:to>
                                        <p:strVal val="visible"/>
                                      </p:to>
                                    </p:set>
                                    <p:animEffect transition="in" filter="fade">
                                      <p:cBhvr>
                                        <p:cTn id="134" dur="1000"/>
                                        <p:tgtEl>
                                          <p:spTgt spid="53"/>
                                        </p:tgtEl>
                                      </p:cBhvr>
                                    </p:animEffect>
                                    <p:anim calcmode="lin" valueType="num">
                                      <p:cBhvr>
                                        <p:cTn id="135" dur="1000" fill="hold"/>
                                        <p:tgtEl>
                                          <p:spTgt spid="53"/>
                                        </p:tgtEl>
                                        <p:attrNameLst>
                                          <p:attrName>ppt_x</p:attrName>
                                        </p:attrNameLst>
                                      </p:cBhvr>
                                      <p:tavLst>
                                        <p:tav tm="0">
                                          <p:val>
                                            <p:strVal val="#ppt_x"/>
                                          </p:val>
                                        </p:tav>
                                        <p:tav tm="100000">
                                          <p:val>
                                            <p:strVal val="#ppt_x"/>
                                          </p:val>
                                        </p:tav>
                                      </p:tavLst>
                                    </p:anim>
                                    <p:anim calcmode="lin" valueType="num">
                                      <p:cBhvr>
                                        <p:cTn id="136" dur="1000" fill="hold"/>
                                        <p:tgtEl>
                                          <p:spTgt spid="53"/>
                                        </p:tgtEl>
                                        <p:attrNameLst>
                                          <p:attrName>ppt_y</p:attrName>
                                        </p:attrNameLst>
                                      </p:cBhvr>
                                      <p:tavLst>
                                        <p:tav tm="0">
                                          <p:val>
                                            <p:strVal val="#ppt_y+.1"/>
                                          </p:val>
                                        </p:tav>
                                        <p:tav tm="100000">
                                          <p:val>
                                            <p:strVal val="#ppt_y"/>
                                          </p:val>
                                        </p:tav>
                                      </p:tavLst>
                                    </p:anim>
                                  </p:childTnLst>
                                </p:cTn>
                              </p:par>
                              <p:par>
                                <p:cTn id="137" presetID="42" presetClass="entr" presetSubtype="0" fill="hold" nodeType="withEffect">
                                  <p:stCondLst>
                                    <p:cond delay="0"/>
                                  </p:stCondLst>
                                  <p:childTnLst>
                                    <p:set>
                                      <p:cBhvr>
                                        <p:cTn id="138" dur="1" fill="hold">
                                          <p:stCondLst>
                                            <p:cond delay="0"/>
                                          </p:stCondLst>
                                        </p:cTn>
                                        <p:tgtEl>
                                          <p:spTgt spid="56"/>
                                        </p:tgtEl>
                                        <p:attrNameLst>
                                          <p:attrName>style.visibility</p:attrName>
                                        </p:attrNameLst>
                                      </p:cBhvr>
                                      <p:to>
                                        <p:strVal val="visible"/>
                                      </p:to>
                                    </p:set>
                                    <p:animEffect transition="in" filter="fade">
                                      <p:cBhvr>
                                        <p:cTn id="139" dur="1000"/>
                                        <p:tgtEl>
                                          <p:spTgt spid="56"/>
                                        </p:tgtEl>
                                      </p:cBhvr>
                                    </p:animEffect>
                                    <p:anim calcmode="lin" valueType="num">
                                      <p:cBhvr>
                                        <p:cTn id="140" dur="1000" fill="hold"/>
                                        <p:tgtEl>
                                          <p:spTgt spid="56"/>
                                        </p:tgtEl>
                                        <p:attrNameLst>
                                          <p:attrName>ppt_x</p:attrName>
                                        </p:attrNameLst>
                                      </p:cBhvr>
                                      <p:tavLst>
                                        <p:tav tm="0">
                                          <p:val>
                                            <p:strVal val="#ppt_x"/>
                                          </p:val>
                                        </p:tav>
                                        <p:tav tm="100000">
                                          <p:val>
                                            <p:strVal val="#ppt_x"/>
                                          </p:val>
                                        </p:tav>
                                      </p:tavLst>
                                    </p:anim>
                                    <p:anim calcmode="lin" valueType="num">
                                      <p:cBhvr>
                                        <p:cTn id="141" dur="1000" fill="hold"/>
                                        <p:tgtEl>
                                          <p:spTgt spid="56"/>
                                        </p:tgtEl>
                                        <p:attrNameLst>
                                          <p:attrName>ppt_y</p:attrName>
                                        </p:attrNameLst>
                                      </p:cBhvr>
                                      <p:tavLst>
                                        <p:tav tm="0">
                                          <p:val>
                                            <p:strVal val="#ppt_y+.1"/>
                                          </p:val>
                                        </p:tav>
                                        <p:tav tm="100000">
                                          <p:val>
                                            <p:strVal val="#ppt_y"/>
                                          </p:val>
                                        </p:tav>
                                      </p:tavLst>
                                    </p:anim>
                                  </p:childTnLst>
                                </p:cTn>
                              </p:par>
                              <p:par>
                                <p:cTn id="142" presetID="42" presetClass="entr" presetSubtype="0" fill="hold" nodeType="withEffect">
                                  <p:stCondLst>
                                    <p:cond delay="0"/>
                                  </p:stCondLst>
                                  <p:childTnLst>
                                    <p:set>
                                      <p:cBhvr>
                                        <p:cTn id="143" dur="1" fill="hold">
                                          <p:stCondLst>
                                            <p:cond delay="0"/>
                                          </p:stCondLst>
                                        </p:cTn>
                                        <p:tgtEl>
                                          <p:spTgt spid="59"/>
                                        </p:tgtEl>
                                        <p:attrNameLst>
                                          <p:attrName>style.visibility</p:attrName>
                                        </p:attrNameLst>
                                      </p:cBhvr>
                                      <p:to>
                                        <p:strVal val="visible"/>
                                      </p:to>
                                    </p:set>
                                    <p:animEffect transition="in" filter="fade">
                                      <p:cBhvr>
                                        <p:cTn id="144" dur="1000"/>
                                        <p:tgtEl>
                                          <p:spTgt spid="59"/>
                                        </p:tgtEl>
                                      </p:cBhvr>
                                    </p:animEffect>
                                    <p:anim calcmode="lin" valueType="num">
                                      <p:cBhvr>
                                        <p:cTn id="145" dur="1000" fill="hold"/>
                                        <p:tgtEl>
                                          <p:spTgt spid="59"/>
                                        </p:tgtEl>
                                        <p:attrNameLst>
                                          <p:attrName>ppt_x</p:attrName>
                                        </p:attrNameLst>
                                      </p:cBhvr>
                                      <p:tavLst>
                                        <p:tav tm="0">
                                          <p:val>
                                            <p:strVal val="#ppt_x"/>
                                          </p:val>
                                        </p:tav>
                                        <p:tav tm="100000">
                                          <p:val>
                                            <p:strVal val="#ppt_x"/>
                                          </p:val>
                                        </p:tav>
                                      </p:tavLst>
                                    </p:anim>
                                    <p:anim calcmode="lin" valueType="num">
                                      <p:cBhvr>
                                        <p:cTn id="146" dur="1000" fill="hold"/>
                                        <p:tgtEl>
                                          <p:spTgt spid="59"/>
                                        </p:tgtEl>
                                        <p:attrNameLst>
                                          <p:attrName>ppt_y</p:attrName>
                                        </p:attrNameLst>
                                      </p:cBhvr>
                                      <p:tavLst>
                                        <p:tav tm="0">
                                          <p:val>
                                            <p:strVal val="#ppt_y+.1"/>
                                          </p:val>
                                        </p:tav>
                                        <p:tav tm="100000">
                                          <p:val>
                                            <p:strVal val="#ppt_y"/>
                                          </p:val>
                                        </p:tav>
                                      </p:tavLst>
                                    </p:anim>
                                  </p:childTnLst>
                                </p:cTn>
                              </p:par>
                              <p:par>
                                <p:cTn id="147" presetID="42" presetClass="entr" presetSubtype="0" fill="hold" nodeType="withEffect">
                                  <p:stCondLst>
                                    <p:cond delay="0"/>
                                  </p:stCondLst>
                                  <p:childTnLst>
                                    <p:set>
                                      <p:cBhvr>
                                        <p:cTn id="148" dur="1" fill="hold">
                                          <p:stCondLst>
                                            <p:cond delay="0"/>
                                          </p:stCondLst>
                                        </p:cTn>
                                        <p:tgtEl>
                                          <p:spTgt spid="62"/>
                                        </p:tgtEl>
                                        <p:attrNameLst>
                                          <p:attrName>style.visibility</p:attrName>
                                        </p:attrNameLst>
                                      </p:cBhvr>
                                      <p:to>
                                        <p:strVal val="visible"/>
                                      </p:to>
                                    </p:set>
                                    <p:animEffect transition="in" filter="fade">
                                      <p:cBhvr>
                                        <p:cTn id="149" dur="1000"/>
                                        <p:tgtEl>
                                          <p:spTgt spid="62"/>
                                        </p:tgtEl>
                                      </p:cBhvr>
                                    </p:animEffect>
                                    <p:anim calcmode="lin" valueType="num">
                                      <p:cBhvr>
                                        <p:cTn id="150" dur="1000" fill="hold"/>
                                        <p:tgtEl>
                                          <p:spTgt spid="62"/>
                                        </p:tgtEl>
                                        <p:attrNameLst>
                                          <p:attrName>ppt_x</p:attrName>
                                        </p:attrNameLst>
                                      </p:cBhvr>
                                      <p:tavLst>
                                        <p:tav tm="0">
                                          <p:val>
                                            <p:strVal val="#ppt_x"/>
                                          </p:val>
                                        </p:tav>
                                        <p:tav tm="100000">
                                          <p:val>
                                            <p:strVal val="#ppt_x"/>
                                          </p:val>
                                        </p:tav>
                                      </p:tavLst>
                                    </p:anim>
                                    <p:anim calcmode="lin" valueType="num">
                                      <p:cBhvr>
                                        <p:cTn id="151" dur="1000" fill="hold"/>
                                        <p:tgtEl>
                                          <p:spTgt spid="62"/>
                                        </p:tgtEl>
                                        <p:attrNameLst>
                                          <p:attrName>ppt_y</p:attrName>
                                        </p:attrNameLst>
                                      </p:cBhvr>
                                      <p:tavLst>
                                        <p:tav tm="0">
                                          <p:val>
                                            <p:strVal val="#ppt_y+.1"/>
                                          </p:val>
                                        </p:tav>
                                        <p:tav tm="100000">
                                          <p:val>
                                            <p:strVal val="#ppt_y"/>
                                          </p:val>
                                        </p:tav>
                                      </p:tavLst>
                                    </p:anim>
                                  </p:childTnLst>
                                </p:cTn>
                              </p:par>
                              <p:par>
                                <p:cTn id="152" presetID="42" presetClass="entr" presetSubtype="0" fill="hold" nodeType="withEffect">
                                  <p:stCondLst>
                                    <p:cond delay="0"/>
                                  </p:stCondLst>
                                  <p:childTnLst>
                                    <p:set>
                                      <p:cBhvr>
                                        <p:cTn id="153" dur="1" fill="hold">
                                          <p:stCondLst>
                                            <p:cond delay="0"/>
                                          </p:stCondLst>
                                        </p:cTn>
                                        <p:tgtEl>
                                          <p:spTgt spid="68"/>
                                        </p:tgtEl>
                                        <p:attrNameLst>
                                          <p:attrName>style.visibility</p:attrName>
                                        </p:attrNameLst>
                                      </p:cBhvr>
                                      <p:to>
                                        <p:strVal val="visible"/>
                                      </p:to>
                                    </p:set>
                                    <p:animEffect transition="in" filter="fade">
                                      <p:cBhvr>
                                        <p:cTn id="154" dur="1000"/>
                                        <p:tgtEl>
                                          <p:spTgt spid="68"/>
                                        </p:tgtEl>
                                      </p:cBhvr>
                                    </p:animEffect>
                                    <p:anim calcmode="lin" valueType="num">
                                      <p:cBhvr>
                                        <p:cTn id="155" dur="1000" fill="hold"/>
                                        <p:tgtEl>
                                          <p:spTgt spid="68"/>
                                        </p:tgtEl>
                                        <p:attrNameLst>
                                          <p:attrName>ppt_x</p:attrName>
                                        </p:attrNameLst>
                                      </p:cBhvr>
                                      <p:tavLst>
                                        <p:tav tm="0">
                                          <p:val>
                                            <p:strVal val="#ppt_x"/>
                                          </p:val>
                                        </p:tav>
                                        <p:tav tm="100000">
                                          <p:val>
                                            <p:strVal val="#ppt_x"/>
                                          </p:val>
                                        </p:tav>
                                      </p:tavLst>
                                    </p:anim>
                                    <p:anim calcmode="lin" valueType="num">
                                      <p:cBhvr>
                                        <p:cTn id="156" dur="1000" fill="hold"/>
                                        <p:tgtEl>
                                          <p:spTgt spid="68"/>
                                        </p:tgtEl>
                                        <p:attrNameLst>
                                          <p:attrName>ppt_y</p:attrName>
                                        </p:attrNameLst>
                                      </p:cBhvr>
                                      <p:tavLst>
                                        <p:tav tm="0">
                                          <p:val>
                                            <p:strVal val="#ppt_y+.1"/>
                                          </p:val>
                                        </p:tav>
                                        <p:tav tm="100000">
                                          <p:val>
                                            <p:strVal val="#ppt_y"/>
                                          </p:val>
                                        </p:tav>
                                      </p:tavLst>
                                    </p:anim>
                                  </p:childTnLst>
                                </p:cTn>
                              </p:par>
                              <p:par>
                                <p:cTn id="157" presetID="42" presetClass="entr" presetSubtype="0" fill="hold" nodeType="withEffect">
                                  <p:stCondLst>
                                    <p:cond delay="0"/>
                                  </p:stCondLst>
                                  <p:childTnLst>
                                    <p:set>
                                      <p:cBhvr>
                                        <p:cTn id="158" dur="1" fill="hold">
                                          <p:stCondLst>
                                            <p:cond delay="0"/>
                                          </p:stCondLst>
                                        </p:cTn>
                                        <p:tgtEl>
                                          <p:spTgt spid="71"/>
                                        </p:tgtEl>
                                        <p:attrNameLst>
                                          <p:attrName>style.visibility</p:attrName>
                                        </p:attrNameLst>
                                      </p:cBhvr>
                                      <p:to>
                                        <p:strVal val="visible"/>
                                      </p:to>
                                    </p:set>
                                    <p:animEffect transition="in" filter="fade">
                                      <p:cBhvr>
                                        <p:cTn id="159" dur="1000"/>
                                        <p:tgtEl>
                                          <p:spTgt spid="71"/>
                                        </p:tgtEl>
                                      </p:cBhvr>
                                    </p:animEffect>
                                    <p:anim calcmode="lin" valueType="num">
                                      <p:cBhvr>
                                        <p:cTn id="160" dur="1000" fill="hold"/>
                                        <p:tgtEl>
                                          <p:spTgt spid="71"/>
                                        </p:tgtEl>
                                        <p:attrNameLst>
                                          <p:attrName>ppt_x</p:attrName>
                                        </p:attrNameLst>
                                      </p:cBhvr>
                                      <p:tavLst>
                                        <p:tav tm="0">
                                          <p:val>
                                            <p:strVal val="#ppt_x"/>
                                          </p:val>
                                        </p:tav>
                                        <p:tav tm="100000">
                                          <p:val>
                                            <p:strVal val="#ppt_x"/>
                                          </p:val>
                                        </p:tav>
                                      </p:tavLst>
                                    </p:anim>
                                    <p:anim calcmode="lin" valueType="num">
                                      <p:cBhvr>
                                        <p:cTn id="161" dur="1000" fill="hold"/>
                                        <p:tgtEl>
                                          <p:spTgt spid="71"/>
                                        </p:tgtEl>
                                        <p:attrNameLst>
                                          <p:attrName>ppt_y</p:attrName>
                                        </p:attrNameLst>
                                      </p:cBhvr>
                                      <p:tavLst>
                                        <p:tav tm="0">
                                          <p:val>
                                            <p:strVal val="#ppt_y+.1"/>
                                          </p:val>
                                        </p:tav>
                                        <p:tav tm="100000">
                                          <p:val>
                                            <p:strVal val="#ppt_y"/>
                                          </p:val>
                                        </p:tav>
                                      </p:tavLst>
                                    </p:anim>
                                  </p:childTnLst>
                                </p:cTn>
                              </p:par>
                              <p:par>
                                <p:cTn id="162" presetID="42" presetClass="entr" presetSubtype="0" fill="hold" nodeType="withEffect">
                                  <p:stCondLst>
                                    <p:cond delay="0"/>
                                  </p:stCondLst>
                                  <p:childTnLst>
                                    <p:set>
                                      <p:cBhvr>
                                        <p:cTn id="163" dur="1" fill="hold">
                                          <p:stCondLst>
                                            <p:cond delay="0"/>
                                          </p:stCondLst>
                                        </p:cTn>
                                        <p:tgtEl>
                                          <p:spTgt spid="75"/>
                                        </p:tgtEl>
                                        <p:attrNameLst>
                                          <p:attrName>style.visibility</p:attrName>
                                        </p:attrNameLst>
                                      </p:cBhvr>
                                      <p:to>
                                        <p:strVal val="visible"/>
                                      </p:to>
                                    </p:set>
                                    <p:animEffect transition="in" filter="fade">
                                      <p:cBhvr>
                                        <p:cTn id="164" dur="1000"/>
                                        <p:tgtEl>
                                          <p:spTgt spid="75"/>
                                        </p:tgtEl>
                                      </p:cBhvr>
                                    </p:animEffect>
                                    <p:anim calcmode="lin" valueType="num">
                                      <p:cBhvr>
                                        <p:cTn id="165" dur="1000" fill="hold"/>
                                        <p:tgtEl>
                                          <p:spTgt spid="75"/>
                                        </p:tgtEl>
                                        <p:attrNameLst>
                                          <p:attrName>ppt_x</p:attrName>
                                        </p:attrNameLst>
                                      </p:cBhvr>
                                      <p:tavLst>
                                        <p:tav tm="0">
                                          <p:val>
                                            <p:strVal val="#ppt_x"/>
                                          </p:val>
                                        </p:tav>
                                        <p:tav tm="100000">
                                          <p:val>
                                            <p:strVal val="#ppt_x"/>
                                          </p:val>
                                        </p:tav>
                                      </p:tavLst>
                                    </p:anim>
                                    <p:anim calcmode="lin" valueType="num">
                                      <p:cBhvr>
                                        <p:cTn id="166" dur="1000" fill="hold"/>
                                        <p:tgtEl>
                                          <p:spTgt spid="7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29" grpId="0"/>
      <p:bldP spid="30" grpId="0"/>
      <p:bldP spid="31" grpId="0"/>
      <p:bldP spid="32" grpId="0"/>
      <p:bldP spid="33" grpId="0"/>
      <p:bldP spid="34" grpId="0"/>
      <p:bldP spid="35" grpId="0"/>
      <p:bldP spid="36" grpId="0"/>
      <p:bldP spid="37" grpId="0"/>
      <p:bldP spid="38" grpId="0"/>
      <p:bldP spid="39" grpId="0"/>
      <p:bldP spid="40" grpId="0"/>
      <p:bldP spid="4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en-US" altLang="zh-CN" dirty="0" smtClean="0">
                <a:solidFill>
                  <a:schemeClr val="bg1">
                    <a:lumMod val="50000"/>
                  </a:schemeClr>
                </a:solidFill>
                <a:latin typeface="微软雅黑" panose="020B0503020204020204" pitchFamily="34" charset="-122"/>
                <a:ea typeface="微软雅黑" panose="020B0503020204020204" pitchFamily="34" charset="-122"/>
              </a:rPr>
              <a:t>Hello World!</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smtClean="0">
                <a:solidFill>
                  <a:schemeClr val="bg1">
                    <a:lumMod val="50000"/>
                  </a:schemeClr>
                </a:solidFill>
                <a:latin typeface="Microsoft YaHei UI" panose="020B0703020204020201" charset="-122"/>
                <a:ea typeface="Microsoft YaHei UI" panose="020B0703020204020201" charset="-122"/>
              </a:rPr>
              <a:t>2 / 24</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4" name="图片 23"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091" y="1178614"/>
            <a:ext cx="4848902" cy="4725060"/>
          </a:xfrm>
          <a:prstGeom prst="rect">
            <a:avLst/>
          </a:prstGeom>
        </p:spPr>
      </p:pic>
      <p:sp>
        <p:nvSpPr>
          <p:cNvPr id="25" name="TextBox 24"/>
          <p:cNvSpPr txBox="1"/>
          <p:nvPr/>
        </p:nvSpPr>
        <p:spPr>
          <a:xfrm>
            <a:off x="5788325" y="1514384"/>
            <a:ext cx="5003320" cy="369332"/>
          </a:xfrm>
          <a:prstGeom prst="rect">
            <a:avLst/>
          </a:prstGeom>
          <a:noFill/>
        </p:spPr>
        <p:txBody>
          <a:bodyPr wrap="square" rtlCol="0" anchor="ctr">
            <a:spAutoFit/>
          </a:bodyPr>
          <a:lstStyle/>
          <a:p>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引入依赖</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Vue.js</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1" name="TextBox 30"/>
          <p:cNvSpPr txBox="1"/>
          <p:nvPr/>
        </p:nvSpPr>
        <p:spPr>
          <a:xfrm>
            <a:off x="5788325" y="2365626"/>
            <a:ext cx="5003320" cy="369332"/>
          </a:xfrm>
          <a:prstGeom prst="rect">
            <a:avLst/>
          </a:prstGeom>
          <a:noFill/>
        </p:spPr>
        <p:txBody>
          <a:bodyPr wrap="square" rtlCol="0" anchor="ctr">
            <a:spAutoFit/>
          </a:bodyPr>
          <a:lstStyle/>
          <a:p>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创建节点</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Dom</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2" name="TextBox 31"/>
          <p:cNvSpPr txBox="1"/>
          <p:nvPr/>
        </p:nvSpPr>
        <p:spPr>
          <a:xfrm>
            <a:off x="5788325" y="3273726"/>
            <a:ext cx="5003320" cy="369332"/>
          </a:xfrm>
          <a:prstGeom prst="rect">
            <a:avLst/>
          </a:prstGeom>
          <a:noFill/>
        </p:spPr>
        <p:txBody>
          <a:bodyPr wrap="square" rtlCol="0" anchor="ctr">
            <a:spAutoFit/>
          </a:bodyPr>
          <a:lstStyle/>
          <a:p>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通过</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构造函数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Vue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创建一个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Vue </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实例</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3" name="TextBox 32"/>
          <p:cNvSpPr txBox="1"/>
          <p:nvPr/>
        </p:nvSpPr>
        <p:spPr>
          <a:xfrm>
            <a:off x="5788325" y="4320771"/>
            <a:ext cx="5003320" cy="369332"/>
          </a:xfrm>
          <a:prstGeom prst="rect">
            <a:avLst/>
          </a:prstGeom>
          <a:noFill/>
        </p:spPr>
        <p:txBody>
          <a:bodyPr wrap="square" rtlCol="0" anchor="ctr">
            <a:spAutoFit/>
          </a:bodyPr>
          <a:lstStyle/>
          <a:p>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通过文本插值模板语法</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绑定数据</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4" name="TextBox 33"/>
          <p:cNvSpPr txBox="1"/>
          <p:nvPr/>
        </p:nvSpPr>
        <p:spPr>
          <a:xfrm>
            <a:off x="5788325" y="5310770"/>
            <a:ext cx="5003320" cy="369332"/>
          </a:xfrm>
          <a:prstGeom prst="rect">
            <a:avLst/>
          </a:prstGeom>
          <a:noFill/>
        </p:spPr>
        <p:txBody>
          <a:bodyPr wrap="square" rtlCol="0" anchor="ctr">
            <a:spAutoFit/>
          </a:bodyPr>
          <a:lstStyle/>
          <a:p>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响应</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式数据（打开浏览器控制台）</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27" name="直接箭头连接符 26"/>
          <p:cNvCxnSpPr>
            <a:stCxn id="25" idx="1"/>
          </p:cNvCxnSpPr>
          <p:nvPr/>
        </p:nvCxnSpPr>
        <p:spPr>
          <a:xfrm flipH="1">
            <a:off x="5365630" y="1699050"/>
            <a:ext cx="422695" cy="30227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31" idx="1"/>
          </p:cNvCxnSpPr>
          <p:nvPr/>
        </p:nvCxnSpPr>
        <p:spPr>
          <a:xfrm flipH="1">
            <a:off x="2855343" y="2550292"/>
            <a:ext cx="2932982" cy="99085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32" idx="1"/>
          </p:cNvCxnSpPr>
          <p:nvPr/>
        </p:nvCxnSpPr>
        <p:spPr>
          <a:xfrm flipH="1">
            <a:off x="3464653" y="3458392"/>
            <a:ext cx="2323672" cy="86237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33" idx="1"/>
          </p:cNvCxnSpPr>
          <p:nvPr/>
        </p:nvCxnSpPr>
        <p:spPr>
          <a:xfrm flipH="1" flipV="1">
            <a:off x="3674853" y="3821502"/>
            <a:ext cx="2113472" cy="68393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49689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additive="base">
                                        <p:cTn id="12" dur="500" fill="hold"/>
                                        <p:tgtEl>
                                          <p:spTgt spid="25"/>
                                        </p:tgtEl>
                                        <p:attrNameLst>
                                          <p:attrName>ppt_x</p:attrName>
                                        </p:attrNameLst>
                                      </p:cBhvr>
                                      <p:tavLst>
                                        <p:tav tm="0">
                                          <p:val>
                                            <p:strVal val="#ppt_x"/>
                                          </p:val>
                                        </p:tav>
                                        <p:tav tm="100000">
                                          <p:val>
                                            <p:strVal val="#ppt_x"/>
                                          </p:val>
                                        </p:tav>
                                      </p:tavLst>
                                    </p:anim>
                                    <p:anim calcmode="lin" valueType="num">
                                      <p:cBhvr additive="base">
                                        <p:cTn id="13"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wipe(down)">
                                      <p:cBhvr>
                                        <p:cTn id="18" dur="500"/>
                                        <p:tgtEl>
                                          <p:spTgt spid="27"/>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1"/>
                                        </p:tgtEl>
                                        <p:attrNameLst>
                                          <p:attrName>style.visibility</p:attrName>
                                        </p:attrNameLst>
                                      </p:cBhvr>
                                      <p:to>
                                        <p:strVal val="visible"/>
                                      </p:to>
                                    </p:set>
                                    <p:anim calcmode="lin" valueType="num">
                                      <p:cBhvr additive="base">
                                        <p:cTn id="23" dur="500" fill="hold"/>
                                        <p:tgtEl>
                                          <p:spTgt spid="31"/>
                                        </p:tgtEl>
                                        <p:attrNameLst>
                                          <p:attrName>ppt_x</p:attrName>
                                        </p:attrNameLst>
                                      </p:cBhvr>
                                      <p:tavLst>
                                        <p:tav tm="0">
                                          <p:val>
                                            <p:strVal val="#ppt_x"/>
                                          </p:val>
                                        </p:tav>
                                        <p:tav tm="100000">
                                          <p:val>
                                            <p:strVal val="#ppt_x"/>
                                          </p:val>
                                        </p:tav>
                                      </p:tavLst>
                                    </p:anim>
                                    <p:anim calcmode="lin" valueType="num">
                                      <p:cBhvr additive="base">
                                        <p:cTn id="24"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wipe(down)">
                                      <p:cBhvr>
                                        <p:cTn id="29" dur="500"/>
                                        <p:tgtEl>
                                          <p:spTgt spid="29"/>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32"/>
                                        </p:tgtEl>
                                        <p:attrNameLst>
                                          <p:attrName>style.visibility</p:attrName>
                                        </p:attrNameLst>
                                      </p:cBhvr>
                                      <p:to>
                                        <p:strVal val="visible"/>
                                      </p:to>
                                    </p:set>
                                    <p:anim calcmode="lin" valueType="num">
                                      <p:cBhvr additive="base">
                                        <p:cTn id="34" dur="500" fill="hold"/>
                                        <p:tgtEl>
                                          <p:spTgt spid="32"/>
                                        </p:tgtEl>
                                        <p:attrNameLst>
                                          <p:attrName>ppt_x</p:attrName>
                                        </p:attrNameLst>
                                      </p:cBhvr>
                                      <p:tavLst>
                                        <p:tav tm="0">
                                          <p:val>
                                            <p:strVal val="#ppt_x"/>
                                          </p:val>
                                        </p:tav>
                                        <p:tav tm="100000">
                                          <p:val>
                                            <p:strVal val="#ppt_x"/>
                                          </p:val>
                                        </p:tav>
                                      </p:tavLst>
                                    </p:anim>
                                    <p:anim calcmode="lin" valueType="num">
                                      <p:cBhvr additive="base">
                                        <p:cTn id="35"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wipe(down)">
                                      <p:cBhvr>
                                        <p:cTn id="40" dur="500"/>
                                        <p:tgtEl>
                                          <p:spTgt spid="35"/>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33"/>
                                        </p:tgtEl>
                                        <p:attrNameLst>
                                          <p:attrName>style.visibility</p:attrName>
                                        </p:attrNameLst>
                                      </p:cBhvr>
                                      <p:to>
                                        <p:strVal val="visible"/>
                                      </p:to>
                                    </p:set>
                                    <p:anim calcmode="lin" valueType="num">
                                      <p:cBhvr additive="base">
                                        <p:cTn id="45" dur="500" fill="hold"/>
                                        <p:tgtEl>
                                          <p:spTgt spid="33"/>
                                        </p:tgtEl>
                                        <p:attrNameLst>
                                          <p:attrName>ppt_x</p:attrName>
                                        </p:attrNameLst>
                                      </p:cBhvr>
                                      <p:tavLst>
                                        <p:tav tm="0">
                                          <p:val>
                                            <p:strVal val="#ppt_x"/>
                                          </p:val>
                                        </p:tav>
                                        <p:tav tm="100000">
                                          <p:val>
                                            <p:strVal val="#ppt_x"/>
                                          </p:val>
                                        </p:tav>
                                      </p:tavLst>
                                    </p:anim>
                                    <p:anim calcmode="lin" valueType="num">
                                      <p:cBhvr additive="base">
                                        <p:cTn id="46"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37"/>
                                        </p:tgtEl>
                                        <p:attrNameLst>
                                          <p:attrName>style.visibility</p:attrName>
                                        </p:attrNameLst>
                                      </p:cBhvr>
                                      <p:to>
                                        <p:strVal val="visible"/>
                                      </p:to>
                                    </p:set>
                                    <p:animEffect transition="in" filter="wipe(down)">
                                      <p:cBhvr>
                                        <p:cTn id="51" dur="500"/>
                                        <p:tgtEl>
                                          <p:spTgt spid="37"/>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34"/>
                                        </p:tgtEl>
                                        <p:attrNameLst>
                                          <p:attrName>style.visibility</p:attrName>
                                        </p:attrNameLst>
                                      </p:cBhvr>
                                      <p:to>
                                        <p:strVal val="visible"/>
                                      </p:to>
                                    </p:set>
                                    <p:anim calcmode="lin" valueType="num">
                                      <p:cBhvr additive="base">
                                        <p:cTn id="56" dur="500" fill="hold"/>
                                        <p:tgtEl>
                                          <p:spTgt spid="34"/>
                                        </p:tgtEl>
                                        <p:attrNameLst>
                                          <p:attrName>ppt_x</p:attrName>
                                        </p:attrNameLst>
                                      </p:cBhvr>
                                      <p:tavLst>
                                        <p:tav tm="0">
                                          <p:val>
                                            <p:strVal val="#ppt_x"/>
                                          </p:val>
                                        </p:tav>
                                        <p:tav tm="100000">
                                          <p:val>
                                            <p:strVal val="#ppt_x"/>
                                          </p:val>
                                        </p:tav>
                                      </p:tavLst>
                                    </p:anim>
                                    <p:anim calcmode="lin" valueType="num">
                                      <p:cBhvr additive="base">
                                        <p:cTn id="57"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1" grpId="0"/>
      <p:bldP spid="32" grpId="0"/>
      <p:bldP spid="33" grpId="0"/>
      <p:bldP spid="3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en-US" altLang="zh-CN" dirty="0" smtClean="0">
                <a:solidFill>
                  <a:schemeClr val="bg1">
                    <a:lumMod val="50000"/>
                  </a:schemeClr>
                </a:solidFill>
                <a:latin typeface="微软雅黑" panose="020B0503020204020204" pitchFamily="34" charset="-122"/>
                <a:ea typeface="微软雅黑" panose="020B0503020204020204" pitchFamily="34" charset="-122"/>
              </a:rPr>
              <a:t>Vue </a:t>
            </a:r>
            <a:r>
              <a:rPr lang="zh-CN" altLang="en-US" dirty="0" smtClean="0">
                <a:solidFill>
                  <a:schemeClr val="bg1">
                    <a:lumMod val="50000"/>
                  </a:schemeClr>
                </a:solidFill>
                <a:latin typeface="微软雅黑" panose="020B0503020204020204" pitchFamily="34" charset="-122"/>
                <a:ea typeface="微软雅黑" panose="020B0503020204020204" pitchFamily="34" charset="-122"/>
              </a:rPr>
              <a:t>实例</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a:solidFill>
                  <a:schemeClr val="bg1">
                    <a:lumMod val="50000"/>
                  </a:schemeClr>
                </a:solidFill>
                <a:latin typeface="Microsoft YaHei UI" panose="020B0703020204020201" charset="-122"/>
                <a:ea typeface="Microsoft YaHei UI" panose="020B0703020204020201" charset="-122"/>
              </a:rPr>
              <a:t>3</a:t>
            </a:r>
            <a:r>
              <a:rPr lang="en-US" altLang="zh-CN" sz="1050" dirty="0" smtClean="0">
                <a:solidFill>
                  <a:schemeClr val="bg1">
                    <a:lumMod val="50000"/>
                  </a:schemeClr>
                </a:solidFill>
                <a:latin typeface="Microsoft YaHei UI" panose="020B0703020204020201" charset="-122"/>
                <a:ea typeface="Microsoft YaHei UI" panose="020B0703020204020201" charset="-122"/>
              </a:rPr>
              <a:t> / 24</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43505" y="807673"/>
            <a:ext cx="2295890"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构造器</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5" name="TextBox 24"/>
          <p:cNvSpPr txBox="1"/>
          <p:nvPr/>
        </p:nvSpPr>
        <p:spPr>
          <a:xfrm>
            <a:off x="637093" y="1192393"/>
            <a:ext cx="9649026" cy="923330"/>
          </a:xfrm>
          <a:prstGeom prst="rect">
            <a:avLst/>
          </a:prstGeom>
          <a:solidFill>
            <a:schemeClr val="accent6">
              <a:lumMod val="20000"/>
              <a:lumOff val="80000"/>
            </a:schemeClr>
          </a:solidFill>
        </p:spPr>
        <p:txBody>
          <a:bodyPr wrap="square" rtlCol="0" anchor="ctr">
            <a:spAutoFit/>
          </a:bodyPr>
          <a:lstStyle/>
          <a:p>
            <a:r>
              <a:rPr lang="en-US" altLang="zh-CN" dirty="0" err="1">
                <a:solidFill>
                  <a:schemeClr val="tx1">
                    <a:lumMod val="65000"/>
                    <a:lumOff val="35000"/>
                  </a:schemeClr>
                </a:solidFill>
                <a:latin typeface="微软雅黑" panose="020B0503020204020204" pitchFamily="34" charset="-122"/>
                <a:ea typeface="微软雅黑" panose="020B0503020204020204" pitchFamily="34" charset="-122"/>
              </a:rPr>
              <a:t>var</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dirty="0" err="1">
                <a:solidFill>
                  <a:schemeClr val="tx1">
                    <a:lumMod val="65000"/>
                    <a:lumOff val="35000"/>
                  </a:schemeClr>
                </a:solidFill>
                <a:latin typeface="微软雅黑" panose="020B0503020204020204" pitchFamily="34" charset="-122"/>
                <a:ea typeface="微软雅黑" panose="020B0503020204020204" pitchFamily="34" charset="-122"/>
              </a:rPr>
              <a:t>vm</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 new Vue({</a:t>
            </a:r>
          </a:p>
          <a:p>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 </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选项对象</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dirty="0">
              <a:solidFill>
                <a:schemeClr val="tx1">
                  <a:lumMod val="65000"/>
                  <a:lumOff val="35000"/>
                </a:schemeClr>
              </a:solidFill>
              <a:effectLst/>
              <a:latin typeface="微软雅黑" panose="020B0503020204020204" pitchFamily="34" charset="-122"/>
              <a:ea typeface="微软雅黑" panose="020B0503020204020204" pitchFamily="34" charset="-122"/>
            </a:endParaRPr>
          </a:p>
        </p:txBody>
      </p:sp>
      <p:sp>
        <p:nvSpPr>
          <p:cNvPr id="26" name="TextBox 25"/>
          <p:cNvSpPr txBox="1"/>
          <p:nvPr/>
        </p:nvSpPr>
        <p:spPr>
          <a:xfrm>
            <a:off x="643505" y="2284420"/>
            <a:ext cx="9649026" cy="1477328"/>
          </a:xfrm>
          <a:prstGeom prst="rect">
            <a:avLst/>
          </a:prstGeom>
          <a:solidFill>
            <a:schemeClr val="accent6">
              <a:lumMod val="20000"/>
              <a:lumOff val="80000"/>
            </a:schemeClr>
          </a:solidFill>
        </p:spPr>
        <p:txBody>
          <a:bodyPr wrap="square" rtlCol="0" anchor="ctr">
            <a:spAutoFit/>
          </a:bodyPr>
          <a:lstStyle/>
          <a:p>
            <a:r>
              <a:rPr lang="en-US" altLang="zh-CN" dirty="0" err="1">
                <a:solidFill>
                  <a:schemeClr val="tx1">
                    <a:lumMod val="65000"/>
                    <a:lumOff val="35000"/>
                  </a:schemeClr>
                </a:solidFill>
                <a:latin typeface="微软雅黑" panose="020B0503020204020204" pitchFamily="34" charset="-122"/>
                <a:ea typeface="微软雅黑" panose="020B0503020204020204" pitchFamily="34" charset="-122"/>
              </a:rPr>
              <a:t>var</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dirty="0" err="1">
                <a:solidFill>
                  <a:schemeClr val="tx1">
                    <a:lumMod val="65000"/>
                    <a:lumOff val="35000"/>
                  </a:schemeClr>
                </a:solidFill>
                <a:latin typeface="微软雅黑" panose="020B0503020204020204" pitchFamily="34" charset="-122"/>
                <a:ea typeface="微软雅黑" panose="020B0503020204020204" pitchFamily="34" charset="-122"/>
              </a:rPr>
              <a:t>MyComponent</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 </a:t>
            </a:r>
            <a:r>
              <a:rPr lang="en-US" altLang="zh-CN" dirty="0" err="1">
                <a:solidFill>
                  <a:schemeClr val="tx1">
                    <a:lumMod val="65000"/>
                    <a:lumOff val="35000"/>
                  </a:schemeClr>
                </a:solidFill>
                <a:latin typeface="微软雅黑" panose="020B0503020204020204" pitchFamily="34" charset="-122"/>
                <a:ea typeface="微软雅黑" panose="020B0503020204020204" pitchFamily="34" charset="-122"/>
              </a:rPr>
              <a:t>Vue.extend</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a:t>
            </a:r>
          </a:p>
          <a:p>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扩展选项</a:t>
            </a:r>
          </a:p>
          <a:p>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a:t>
            </a:r>
          </a:p>
          <a:p>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所有的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dirty="0" err="1">
                <a:solidFill>
                  <a:schemeClr val="tx1">
                    <a:lumMod val="65000"/>
                    <a:lumOff val="35000"/>
                  </a:schemeClr>
                </a:solidFill>
                <a:latin typeface="微软雅黑" panose="020B0503020204020204" pitchFamily="34" charset="-122"/>
                <a:ea typeface="微软雅黑" panose="020B0503020204020204" pitchFamily="34" charset="-122"/>
              </a:rPr>
              <a:t>MyComponent</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实例都将以预定义的扩展选项被创建</a:t>
            </a:r>
          </a:p>
          <a:p>
            <a:r>
              <a:rPr lang="en-US" altLang="zh-CN" dirty="0" err="1">
                <a:solidFill>
                  <a:schemeClr val="tx1">
                    <a:lumMod val="65000"/>
                    <a:lumOff val="35000"/>
                  </a:schemeClr>
                </a:solidFill>
                <a:latin typeface="微软雅黑" panose="020B0503020204020204" pitchFamily="34" charset="-122"/>
                <a:ea typeface="微软雅黑" panose="020B0503020204020204" pitchFamily="34" charset="-122"/>
              </a:rPr>
              <a:t>var</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dirty="0" err="1">
                <a:solidFill>
                  <a:schemeClr val="tx1">
                    <a:lumMod val="65000"/>
                    <a:lumOff val="35000"/>
                  </a:schemeClr>
                </a:solidFill>
                <a:latin typeface="微软雅黑" panose="020B0503020204020204" pitchFamily="34" charset="-122"/>
                <a:ea typeface="微软雅黑" panose="020B0503020204020204" pitchFamily="34" charset="-122"/>
              </a:rPr>
              <a:t>myComponentInstance</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 new </a:t>
            </a:r>
            <a:r>
              <a:rPr lang="en-US" altLang="zh-CN" dirty="0" err="1">
                <a:solidFill>
                  <a:schemeClr val="tx1">
                    <a:lumMod val="65000"/>
                    <a:lumOff val="35000"/>
                  </a:schemeClr>
                </a:solidFill>
                <a:latin typeface="微软雅黑" panose="020B0503020204020204" pitchFamily="34" charset="-122"/>
                <a:ea typeface="微软雅黑" panose="020B0503020204020204" pitchFamily="34" charset="-122"/>
              </a:rPr>
              <a:t>MyComponent</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dirty="0">
              <a:solidFill>
                <a:schemeClr val="tx1">
                  <a:lumMod val="65000"/>
                  <a:lumOff val="35000"/>
                </a:schemeClr>
              </a:solidFill>
              <a:effectLst/>
              <a:latin typeface="微软雅黑" panose="020B0503020204020204" pitchFamily="34" charset="-122"/>
              <a:ea typeface="微软雅黑" panose="020B0503020204020204" pitchFamily="34" charset="-122"/>
            </a:endParaRPr>
          </a:p>
        </p:txBody>
      </p:sp>
      <p:sp>
        <p:nvSpPr>
          <p:cNvPr id="27" name="TextBox 26"/>
          <p:cNvSpPr txBox="1"/>
          <p:nvPr/>
        </p:nvSpPr>
        <p:spPr>
          <a:xfrm>
            <a:off x="643505" y="3950605"/>
            <a:ext cx="2295890"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属性和方法</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9" name="TextBox 28"/>
          <p:cNvSpPr txBox="1"/>
          <p:nvPr/>
        </p:nvSpPr>
        <p:spPr>
          <a:xfrm>
            <a:off x="649287" y="4289159"/>
            <a:ext cx="9649026" cy="646331"/>
          </a:xfrm>
          <a:prstGeom prst="rect">
            <a:avLst/>
          </a:prstGeom>
          <a:solidFill>
            <a:schemeClr val="accent6">
              <a:lumMod val="20000"/>
              <a:lumOff val="80000"/>
            </a:schemeClr>
          </a:solidFill>
        </p:spPr>
        <p:txBody>
          <a:bodyPr wrap="square" rtlCol="0" anchor="ctr">
            <a:spAutoFit/>
          </a:bodyPr>
          <a:lstStyle/>
          <a:p>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每个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Vue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实例都会</a:t>
            </a: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代理</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其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data</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 对象里所有的</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属性，</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只有这些被代理的属性是</a:t>
            </a: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响应的</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。如果在实例创建之后添加新的属性到实例上，它不会触发视图</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更新。</a:t>
            </a:r>
            <a:endParaRPr lang="en-US" altLang="zh-CN" dirty="0">
              <a:solidFill>
                <a:schemeClr val="tx1">
                  <a:lumMod val="65000"/>
                  <a:lumOff val="35000"/>
                </a:schemeClr>
              </a:solidFill>
              <a:effectLst/>
              <a:latin typeface="微软雅黑" panose="020B0503020204020204" pitchFamily="34" charset="-122"/>
              <a:ea typeface="微软雅黑" panose="020B0503020204020204" pitchFamily="34" charset="-122"/>
            </a:endParaRPr>
          </a:p>
        </p:txBody>
      </p:sp>
      <p:sp>
        <p:nvSpPr>
          <p:cNvPr id="30" name="TextBox 29"/>
          <p:cNvSpPr txBox="1"/>
          <p:nvPr/>
        </p:nvSpPr>
        <p:spPr>
          <a:xfrm>
            <a:off x="649287" y="5064166"/>
            <a:ext cx="9649026" cy="923330"/>
          </a:xfrm>
          <a:prstGeom prst="rect">
            <a:avLst/>
          </a:prstGeom>
          <a:solidFill>
            <a:schemeClr val="accent6">
              <a:lumMod val="20000"/>
              <a:lumOff val="80000"/>
            </a:schemeClr>
          </a:solidFill>
        </p:spPr>
        <p:txBody>
          <a:bodyPr wrap="square" rtlCol="0" anchor="ctr">
            <a:spAutoFit/>
          </a:bodyPr>
          <a:lstStyle/>
          <a:p>
            <a:r>
              <a:rPr lang="en-US" altLang="zh-CN" dirty="0" err="1" smtClean="0">
                <a:solidFill>
                  <a:schemeClr val="tx1">
                    <a:lumMod val="65000"/>
                    <a:lumOff val="35000"/>
                  </a:schemeClr>
                </a:solidFill>
                <a:latin typeface="微软雅黑" panose="020B0503020204020204" pitchFamily="34" charset="-122"/>
                <a:ea typeface="微软雅黑" panose="020B0503020204020204" pitchFamily="34" charset="-122"/>
              </a:rPr>
              <a:t>vm</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.$data === data</a:t>
            </a:r>
          </a:p>
          <a:p>
            <a:r>
              <a:rPr lang="en-US" altLang="zh-CN" dirty="0" err="1">
                <a:solidFill>
                  <a:schemeClr val="tx1">
                    <a:lumMod val="65000"/>
                    <a:lumOff val="35000"/>
                  </a:schemeClr>
                </a:solidFill>
                <a:latin typeface="微软雅黑" panose="020B0503020204020204" pitchFamily="34" charset="-122"/>
                <a:ea typeface="微软雅黑" panose="020B0503020204020204" pitchFamily="34" charset="-122"/>
              </a:rPr>
              <a:t>vm</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.$el === </a:t>
            </a:r>
            <a:r>
              <a:rPr lang="en-US" altLang="zh-CN" dirty="0" err="1">
                <a:solidFill>
                  <a:schemeClr val="tx1">
                    <a:lumMod val="65000"/>
                    <a:lumOff val="35000"/>
                  </a:schemeClr>
                </a:solidFill>
                <a:latin typeface="微软雅黑" panose="020B0503020204020204" pitchFamily="34" charset="-122"/>
                <a:ea typeface="微软雅黑" panose="020B0503020204020204" pitchFamily="34" charset="-122"/>
              </a:rPr>
              <a:t>document.getElementById</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('example') </a:t>
            </a:r>
            <a:endPar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dirty="0" err="1">
                <a:solidFill>
                  <a:schemeClr val="tx1">
                    <a:lumMod val="65000"/>
                    <a:lumOff val="35000"/>
                  </a:schemeClr>
                </a:solidFill>
                <a:latin typeface="微软雅黑" panose="020B0503020204020204" pitchFamily="34" charset="-122"/>
                <a:ea typeface="微软雅黑" panose="020B0503020204020204" pitchFamily="34" charset="-122"/>
              </a:rPr>
              <a:t>vm</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watch ... …</a:t>
            </a:r>
            <a:endParaRPr lang="en-US" altLang="zh-CN" dirty="0">
              <a:solidFill>
                <a:schemeClr val="tx1">
                  <a:lumMod val="65000"/>
                  <a:lumOff val="35000"/>
                </a:schemeClr>
              </a:solidFill>
              <a:effectLst/>
              <a:latin typeface="微软雅黑" panose="020B0503020204020204" pitchFamily="34" charset="-122"/>
              <a:ea typeface="微软雅黑" panose="020B0503020204020204" pitchFamily="34" charset="-122"/>
            </a:endParaRPr>
          </a:p>
        </p:txBody>
      </p:sp>
      <p:grpSp>
        <p:nvGrpSpPr>
          <p:cNvPr id="31" name="组合 30"/>
          <p:cNvGrpSpPr/>
          <p:nvPr/>
        </p:nvGrpSpPr>
        <p:grpSpPr>
          <a:xfrm>
            <a:off x="675582" y="6171890"/>
            <a:ext cx="9256527" cy="436598"/>
            <a:chOff x="753847" y="3259943"/>
            <a:chExt cx="9256527" cy="436598"/>
          </a:xfrm>
        </p:grpSpPr>
        <p:sp>
          <p:nvSpPr>
            <p:cNvPr id="32" name="TextBox 31"/>
            <p:cNvSpPr txBox="1"/>
            <p:nvPr/>
          </p:nvSpPr>
          <p:spPr>
            <a:xfrm>
              <a:off x="1080771" y="3304061"/>
              <a:ext cx="8929603" cy="369332"/>
            </a:xfrm>
            <a:prstGeom prst="rect">
              <a:avLst/>
            </a:prstGeom>
            <a:noFill/>
          </p:spPr>
          <p:txBody>
            <a:bodyPr wrap="square" rtlCol="0">
              <a:spAutoFit/>
            </a:bodyPr>
            <a:lstStyle/>
            <a:p>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rPr>
                <a:t>思考</a:t>
              </a:r>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Vue</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实例的生命周期</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33" name="Picture 2" descr="C:\Users\yepanmeng\Desktop\logo.png"/>
            <p:cNvPicPr>
              <a:picLocks noChangeAspect="1" noChangeArrowheads="1"/>
            </p:cNvPicPr>
            <p:nvPr/>
          </p:nvPicPr>
          <p:blipFill>
            <a:blip r:embed="rId4" cstate="print">
              <a:duotone>
                <a:schemeClr val="accent2">
                  <a:shade val="45000"/>
                  <a:satMod val="135000"/>
                </a:schemeClr>
                <a:prstClr val="white"/>
              </a:duotone>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53847" y="3259943"/>
              <a:ext cx="436598" cy="436598"/>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直接连接符 33"/>
            <p:cNvCxnSpPr/>
            <p:nvPr/>
          </p:nvCxnSpPr>
          <p:spPr>
            <a:xfrm>
              <a:off x="972146" y="3662037"/>
              <a:ext cx="718631" cy="0"/>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264286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500"/>
                                        <p:tgtEl>
                                          <p:spTgt spid="2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500"/>
                                        <p:tgtEl>
                                          <p:spTgt spid="3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fade">
                                      <p:cBhvr>
                                        <p:cTn id="3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animBg="1"/>
      <p:bldP spid="26" grpId="0" animBg="1"/>
      <p:bldP spid="27" grpId="0"/>
      <p:bldP spid="29" grpId="0" animBg="1"/>
      <p:bldP spid="3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模板语法</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a:solidFill>
                  <a:schemeClr val="bg1">
                    <a:lumMod val="50000"/>
                  </a:schemeClr>
                </a:solidFill>
                <a:latin typeface="Microsoft YaHei UI" panose="020B0703020204020201" charset="-122"/>
                <a:ea typeface="Microsoft YaHei UI" panose="020B0703020204020201" charset="-122"/>
              </a:rPr>
              <a:t>4</a:t>
            </a:r>
            <a:r>
              <a:rPr lang="en-US" altLang="zh-CN" sz="1050" dirty="0" smtClean="0">
                <a:solidFill>
                  <a:schemeClr val="bg1">
                    <a:lumMod val="50000"/>
                  </a:schemeClr>
                </a:solidFill>
                <a:latin typeface="Microsoft YaHei UI" panose="020B0703020204020201" charset="-122"/>
                <a:ea typeface="Microsoft YaHei UI" panose="020B0703020204020201" charset="-122"/>
              </a:rPr>
              <a:t> / 24</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44812" y="1102066"/>
            <a:ext cx="8929603" cy="923330"/>
          </a:xfrm>
          <a:prstGeom prst="rect">
            <a:avLst/>
          </a:prstGeom>
          <a:noFill/>
        </p:spPr>
        <p:txBody>
          <a:bodyPr wrap="square" rtlCol="0">
            <a:spAutoFit/>
          </a:bodyPr>
          <a:lstStyle/>
          <a:p>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Vue.js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使用了基于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HTML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的模板语法，允许开发者声明式地将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DOM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绑定至底层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Vue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实例的数据。所有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Vue.js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的模板都是合法的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HTML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，所以能被遵循规范的浏览器和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HTML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解析器解析。</a:t>
            </a:r>
          </a:p>
        </p:txBody>
      </p:sp>
      <p:sp>
        <p:nvSpPr>
          <p:cNvPr id="26" name="TextBox 25"/>
          <p:cNvSpPr txBox="1"/>
          <p:nvPr/>
        </p:nvSpPr>
        <p:spPr>
          <a:xfrm>
            <a:off x="544812" y="2558093"/>
            <a:ext cx="8929603" cy="646331"/>
          </a:xfrm>
          <a:prstGeom prst="rect">
            <a:avLst/>
          </a:prstGeom>
          <a:noFill/>
        </p:spPr>
        <p:txBody>
          <a:bodyPr wrap="square" rtlCol="0">
            <a:spAutoFit/>
          </a:bodyPr>
          <a:lstStyle/>
          <a:p>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在底层的实现上，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Vue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将模板编译成</a:t>
            </a: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虚拟 </a:t>
            </a:r>
            <a:r>
              <a:rPr lang="en-US" altLang="zh-CN" b="1" dirty="0">
                <a:solidFill>
                  <a:schemeClr val="tx1">
                    <a:lumMod val="65000"/>
                    <a:lumOff val="35000"/>
                  </a:schemeClr>
                </a:solidFill>
                <a:latin typeface="微软雅黑" panose="020B0503020204020204" pitchFamily="34" charset="-122"/>
                <a:ea typeface="微软雅黑" panose="020B0503020204020204" pitchFamily="34" charset="-122"/>
              </a:rPr>
              <a:t>DOM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渲染函数。结合响应系统，在应用状态改变时，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Vue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能够智能地计算出重新渲染组件的</a:t>
            </a: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最小代价</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并应用到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DOM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操作上。</a:t>
            </a:r>
          </a:p>
        </p:txBody>
      </p:sp>
      <p:grpSp>
        <p:nvGrpSpPr>
          <p:cNvPr id="30" name="组合 29"/>
          <p:cNvGrpSpPr/>
          <p:nvPr/>
        </p:nvGrpSpPr>
        <p:grpSpPr>
          <a:xfrm>
            <a:off x="693465" y="5403793"/>
            <a:ext cx="9256527" cy="436598"/>
            <a:chOff x="753847" y="3259943"/>
            <a:chExt cx="9256527" cy="436598"/>
          </a:xfrm>
        </p:grpSpPr>
        <p:sp>
          <p:nvSpPr>
            <p:cNvPr id="28" name="TextBox 27"/>
            <p:cNvSpPr txBox="1"/>
            <p:nvPr/>
          </p:nvSpPr>
          <p:spPr>
            <a:xfrm>
              <a:off x="1080771" y="3304061"/>
              <a:ext cx="8929603" cy="369332"/>
            </a:xfrm>
            <a:prstGeom prst="rect">
              <a:avLst/>
            </a:prstGeom>
            <a:noFill/>
          </p:spPr>
          <p:txBody>
            <a:bodyPr wrap="square" rtlCol="0">
              <a:spAutoFit/>
            </a:bodyPr>
            <a:lstStyle/>
            <a:p>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rPr>
                <a:t>思考</a:t>
              </a:r>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虚拟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DOM (Virtual DOM) </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是什么</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如何实现</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有什么优势和劣势</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9" name="Picture 2" descr="C:\Users\yepanmeng\Desktop\logo.png"/>
            <p:cNvPicPr>
              <a:picLocks noChangeAspect="1" noChangeArrowheads="1"/>
            </p:cNvPicPr>
            <p:nvPr/>
          </p:nvPicPr>
          <p:blipFill>
            <a:blip r:embed="rId4" cstate="print">
              <a:duotone>
                <a:schemeClr val="accent2">
                  <a:shade val="45000"/>
                  <a:satMod val="135000"/>
                </a:schemeClr>
                <a:prstClr val="white"/>
              </a:duotone>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53847" y="3259943"/>
              <a:ext cx="436598" cy="436598"/>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直接连接符 23"/>
            <p:cNvCxnSpPr/>
            <p:nvPr/>
          </p:nvCxnSpPr>
          <p:spPr>
            <a:xfrm>
              <a:off x="972146" y="3662037"/>
              <a:ext cx="718631" cy="0"/>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grpSp>
      <p:sp>
        <p:nvSpPr>
          <p:cNvPr id="36" name="TextBox 35"/>
          <p:cNvSpPr txBox="1"/>
          <p:nvPr/>
        </p:nvSpPr>
        <p:spPr>
          <a:xfrm>
            <a:off x="544812" y="3797421"/>
            <a:ext cx="8929603" cy="923330"/>
          </a:xfrm>
          <a:prstGeom prst="rect">
            <a:avLst/>
          </a:prstGeom>
          <a:noFill/>
        </p:spPr>
        <p:txBody>
          <a:bodyPr wrap="square" rtlCol="0">
            <a:spAutoFit/>
          </a:bodyPr>
          <a:lstStyle/>
          <a:p>
            <a:pPr algn="ctr"/>
            <a:r>
              <a:rPr lang="en-US" altLang="zh-CN" sz="3200" dirty="0" smtClean="0">
                <a:solidFill>
                  <a:schemeClr val="tx1">
                    <a:lumMod val="65000"/>
                    <a:lumOff val="35000"/>
                  </a:schemeClr>
                </a:solidFill>
                <a:latin typeface="微软雅黑" panose="020B0503020204020204" pitchFamily="34" charset="-122"/>
                <a:ea typeface="微软雅黑" panose="020B0503020204020204" pitchFamily="34" charset="-122"/>
              </a:rPr>
              <a:t>Vue.js 1.0  </a:t>
            </a:r>
            <a:r>
              <a:rPr lang="en-US" altLang="zh-CN" sz="5400" dirty="0" smtClean="0">
                <a:solidFill>
                  <a:schemeClr val="bg2">
                    <a:lumMod val="50000"/>
                  </a:schemeClr>
                </a:solidFill>
                <a:latin typeface="微软雅黑" panose="020B0503020204020204" pitchFamily="34" charset="-122"/>
                <a:ea typeface="微软雅黑" panose="020B0503020204020204" pitchFamily="34" charset="-122"/>
              </a:rPr>
              <a:t>VS</a:t>
            </a:r>
            <a:r>
              <a:rPr lang="en-US" altLang="zh-CN" sz="48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3200" dirty="0" smtClean="0">
                <a:solidFill>
                  <a:schemeClr val="tx1">
                    <a:lumMod val="65000"/>
                    <a:lumOff val="35000"/>
                  </a:schemeClr>
                </a:solidFill>
                <a:latin typeface="微软雅黑" panose="020B0503020204020204" pitchFamily="34" charset="-122"/>
                <a:ea typeface="微软雅黑" panose="020B0503020204020204" pitchFamily="34" charset="-122"/>
              </a:rPr>
              <a:t>Vue.js </a:t>
            </a:r>
            <a:r>
              <a:rPr lang="en-US" altLang="zh-CN" sz="3200" dirty="0">
                <a:solidFill>
                  <a:schemeClr val="tx1">
                    <a:lumMod val="65000"/>
                    <a:lumOff val="35000"/>
                  </a:schemeClr>
                </a:solidFill>
                <a:latin typeface="微软雅黑" panose="020B0503020204020204" pitchFamily="34" charset="-122"/>
                <a:ea typeface="微软雅黑" panose="020B0503020204020204" pitchFamily="34" charset="-122"/>
              </a:rPr>
              <a:t>2</a:t>
            </a:r>
            <a:r>
              <a:rPr lang="en-US" altLang="zh-CN" sz="3200" dirty="0" smtClean="0">
                <a:solidFill>
                  <a:schemeClr val="tx1">
                    <a:lumMod val="65000"/>
                    <a:lumOff val="35000"/>
                  </a:schemeClr>
                </a:solidFill>
                <a:latin typeface="微软雅黑" panose="020B0503020204020204" pitchFamily="34" charset="-122"/>
                <a:ea typeface="微软雅黑" panose="020B0503020204020204" pitchFamily="34" charset="-122"/>
              </a:rPr>
              <a:t>.0  </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637418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500"/>
                                        <p:tgtEl>
                                          <p:spTgt spid="3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6" grpId="0"/>
      <p:bldP spid="3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模板语法</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smtClean="0">
                <a:solidFill>
                  <a:schemeClr val="bg1">
                    <a:lumMod val="50000"/>
                  </a:schemeClr>
                </a:solidFill>
                <a:latin typeface="Microsoft YaHei UI" panose="020B0703020204020201" charset="-122"/>
                <a:ea typeface="Microsoft YaHei UI" panose="020B0703020204020201" charset="-122"/>
              </a:rPr>
              <a:t>5 / 24</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30" name="组合 29"/>
          <p:cNvGrpSpPr/>
          <p:nvPr/>
        </p:nvGrpSpPr>
        <p:grpSpPr>
          <a:xfrm>
            <a:off x="641517" y="3817156"/>
            <a:ext cx="9256527" cy="436598"/>
            <a:chOff x="753847" y="3259943"/>
            <a:chExt cx="9256527" cy="436598"/>
          </a:xfrm>
        </p:grpSpPr>
        <p:sp>
          <p:nvSpPr>
            <p:cNvPr id="28" name="TextBox 27"/>
            <p:cNvSpPr txBox="1"/>
            <p:nvPr/>
          </p:nvSpPr>
          <p:spPr>
            <a:xfrm>
              <a:off x="1080771" y="3304061"/>
              <a:ext cx="8929603" cy="369332"/>
            </a:xfrm>
            <a:prstGeom prst="rect">
              <a:avLst/>
            </a:prstGeom>
            <a:noFill/>
          </p:spPr>
          <p:txBody>
            <a:bodyPr wrap="square" rtlCol="0">
              <a:spAutoFit/>
            </a:bodyPr>
            <a:lstStyle/>
            <a:p>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rPr>
                <a:t>思考</a:t>
              </a:r>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动态</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渲染的任意 </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HTML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可能会非常危险，因为它很容易</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导致 </a:t>
              </a:r>
              <a:r>
                <a:rPr lang="en-US" altLang="zh-CN" sz="1600" b="1" dirty="0" smtClean="0">
                  <a:solidFill>
                    <a:schemeClr val="tx1">
                      <a:lumMod val="65000"/>
                      <a:lumOff val="35000"/>
                    </a:schemeClr>
                  </a:solidFill>
                  <a:latin typeface="微软雅黑" panose="020B0503020204020204" pitchFamily="34" charset="-122"/>
                  <a:ea typeface="微软雅黑" panose="020B0503020204020204" pitchFamily="34" charset="-122"/>
                </a:rPr>
                <a:t>XSS </a:t>
              </a: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攻击？？？</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9" name="Picture 2" descr="C:\Users\yepanmeng\Desktop\logo.png"/>
            <p:cNvPicPr>
              <a:picLocks noChangeAspect="1" noChangeArrowheads="1"/>
            </p:cNvPicPr>
            <p:nvPr/>
          </p:nvPicPr>
          <p:blipFill>
            <a:blip r:embed="rId4" cstate="print">
              <a:duotone>
                <a:schemeClr val="accent2">
                  <a:shade val="45000"/>
                  <a:satMod val="135000"/>
                </a:schemeClr>
                <a:prstClr val="white"/>
              </a:duotone>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53847" y="3259943"/>
              <a:ext cx="436598" cy="436598"/>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直接连接符 23"/>
            <p:cNvCxnSpPr/>
            <p:nvPr/>
          </p:nvCxnSpPr>
          <p:spPr>
            <a:xfrm>
              <a:off x="972146" y="3662037"/>
              <a:ext cx="718631" cy="0"/>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grpSp>
      <p:sp>
        <p:nvSpPr>
          <p:cNvPr id="2" name="TextBox 1"/>
          <p:cNvSpPr txBox="1"/>
          <p:nvPr/>
        </p:nvSpPr>
        <p:spPr>
          <a:xfrm>
            <a:off x="590415" y="848392"/>
            <a:ext cx="2295890"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文本插值</a:t>
            </a:r>
          </a:p>
        </p:txBody>
      </p:sp>
      <p:sp>
        <p:nvSpPr>
          <p:cNvPr id="32" name="TextBox 31"/>
          <p:cNvSpPr txBox="1"/>
          <p:nvPr/>
        </p:nvSpPr>
        <p:spPr>
          <a:xfrm>
            <a:off x="586215" y="2673312"/>
            <a:ext cx="2295890"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纯</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HTML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插值</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1" name="TextBox 20"/>
          <p:cNvSpPr txBox="1"/>
          <p:nvPr/>
        </p:nvSpPr>
        <p:spPr>
          <a:xfrm>
            <a:off x="637091" y="1208442"/>
            <a:ext cx="9248781" cy="1384995"/>
          </a:xfrm>
          <a:prstGeom prst="rect">
            <a:avLst/>
          </a:prstGeom>
          <a:solidFill>
            <a:schemeClr val="accent6">
              <a:lumMod val="20000"/>
              <a:lumOff val="80000"/>
            </a:schemeClr>
          </a:solidFill>
        </p:spPr>
        <p:txBody>
          <a:bodyPr wrap="square" rtlCol="0" anchor="ctr">
            <a:spAutoFit/>
          </a:bodyPr>
          <a:lstStyle/>
          <a:p>
            <a:r>
              <a:rPr lang="en-US" altLang="zh-CN" sz="2800" dirty="0">
                <a:solidFill>
                  <a:schemeClr val="tx1">
                    <a:lumMod val="65000"/>
                    <a:lumOff val="35000"/>
                  </a:schemeClr>
                </a:solidFill>
                <a:latin typeface="微软雅黑" panose="020B0503020204020204" pitchFamily="34" charset="-122"/>
              </a:rPr>
              <a:t>&lt;span&gt;Message: {{ </a:t>
            </a:r>
            <a:r>
              <a:rPr lang="en-US" altLang="zh-CN" sz="2800" dirty="0" err="1">
                <a:solidFill>
                  <a:schemeClr val="tx1">
                    <a:lumMod val="65000"/>
                    <a:lumOff val="35000"/>
                  </a:schemeClr>
                </a:solidFill>
                <a:latin typeface="微软雅黑" panose="020B0503020204020204" pitchFamily="34" charset="-122"/>
              </a:rPr>
              <a:t>msg</a:t>
            </a:r>
            <a:r>
              <a:rPr lang="en-US" altLang="zh-CN" sz="2800" dirty="0">
                <a:solidFill>
                  <a:schemeClr val="tx1">
                    <a:lumMod val="65000"/>
                    <a:lumOff val="35000"/>
                  </a:schemeClr>
                </a:solidFill>
                <a:latin typeface="微软雅黑" panose="020B0503020204020204" pitchFamily="34" charset="-122"/>
              </a:rPr>
              <a:t> }}&lt;/span&gt;</a:t>
            </a:r>
          </a:p>
          <a:p>
            <a:r>
              <a:rPr lang="en-US" altLang="zh-CN" sz="2800" dirty="0">
                <a:solidFill>
                  <a:schemeClr val="tx1">
                    <a:lumMod val="65000"/>
                    <a:lumOff val="35000"/>
                  </a:schemeClr>
                </a:solidFill>
                <a:latin typeface="微软雅黑" panose="020B0503020204020204" pitchFamily="34" charset="-122"/>
              </a:rPr>
              <a:t>&lt;span </a:t>
            </a:r>
            <a:r>
              <a:rPr lang="en-US" altLang="zh-CN" sz="2800" dirty="0">
                <a:solidFill>
                  <a:srgbClr val="FF0000"/>
                </a:solidFill>
                <a:latin typeface="微软雅黑" panose="020B0503020204020204" pitchFamily="34" charset="-122"/>
              </a:rPr>
              <a:t>v-once</a:t>
            </a:r>
            <a:r>
              <a:rPr lang="en-US" altLang="zh-CN" sz="2800" dirty="0">
                <a:solidFill>
                  <a:schemeClr val="tx1">
                    <a:lumMod val="65000"/>
                    <a:lumOff val="35000"/>
                  </a:schemeClr>
                </a:solidFill>
                <a:latin typeface="微软雅黑" panose="020B0503020204020204" pitchFamily="34" charset="-122"/>
              </a:rPr>
              <a:t>&gt;This will never change: {{ </a:t>
            </a:r>
            <a:r>
              <a:rPr lang="en-US" altLang="zh-CN" sz="2800" dirty="0" err="1">
                <a:solidFill>
                  <a:schemeClr val="tx1">
                    <a:lumMod val="65000"/>
                    <a:lumOff val="35000"/>
                  </a:schemeClr>
                </a:solidFill>
                <a:latin typeface="微软雅黑" panose="020B0503020204020204" pitchFamily="34" charset="-122"/>
              </a:rPr>
              <a:t>msg</a:t>
            </a:r>
            <a:r>
              <a:rPr lang="en-US" altLang="zh-CN" sz="2800" dirty="0">
                <a:solidFill>
                  <a:schemeClr val="tx1">
                    <a:lumMod val="65000"/>
                    <a:lumOff val="35000"/>
                  </a:schemeClr>
                </a:solidFill>
                <a:latin typeface="微软雅黑" panose="020B0503020204020204" pitchFamily="34" charset="-122"/>
              </a:rPr>
              <a:t> }}&lt;/span&gt;</a:t>
            </a:r>
            <a:endParaRPr lang="zh-CN" altLang="en-US" sz="2800" dirty="0">
              <a:solidFill>
                <a:schemeClr val="tx1">
                  <a:lumMod val="65000"/>
                  <a:lumOff val="35000"/>
                </a:schemeClr>
              </a:solidFill>
              <a:latin typeface="微软雅黑" panose="020B0503020204020204" pitchFamily="34" charset="-122"/>
            </a:endParaRPr>
          </a:p>
        </p:txBody>
      </p:sp>
      <p:sp>
        <p:nvSpPr>
          <p:cNvPr id="34" name="TextBox 33"/>
          <p:cNvSpPr txBox="1"/>
          <p:nvPr/>
        </p:nvSpPr>
        <p:spPr>
          <a:xfrm>
            <a:off x="632891" y="3044837"/>
            <a:ext cx="9248781" cy="523220"/>
          </a:xfrm>
          <a:prstGeom prst="rect">
            <a:avLst/>
          </a:prstGeom>
          <a:solidFill>
            <a:schemeClr val="accent6">
              <a:lumMod val="20000"/>
              <a:lumOff val="80000"/>
            </a:schemeClr>
          </a:solidFill>
        </p:spPr>
        <p:txBody>
          <a:bodyPr wrap="square" rtlCol="0" anchor="ctr">
            <a:spAutoFit/>
          </a:bodyPr>
          <a:lstStyle/>
          <a:p>
            <a:r>
              <a:rPr lang="en-US" altLang="zh-CN" sz="2800" dirty="0">
                <a:solidFill>
                  <a:schemeClr val="tx1">
                    <a:lumMod val="65000"/>
                    <a:lumOff val="35000"/>
                  </a:schemeClr>
                </a:solidFill>
                <a:latin typeface="微软雅黑" panose="020B0503020204020204" pitchFamily="34" charset="-122"/>
              </a:rPr>
              <a:t>&lt;div v-html="</a:t>
            </a:r>
            <a:r>
              <a:rPr lang="en-US" altLang="zh-CN" sz="2800" dirty="0" err="1">
                <a:solidFill>
                  <a:schemeClr val="tx1">
                    <a:lumMod val="65000"/>
                    <a:lumOff val="35000"/>
                  </a:schemeClr>
                </a:solidFill>
                <a:latin typeface="微软雅黑" panose="020B0503020204020204" pitchFamily="34" charset="-122"/>
              </a:rPr>
              <a:t>rawHtml</a:t>
            </a:r>
            <a:r>
              <a:rPr lang="en-US" altLang="zh-CN" sz="2800" dirty="0">
                <a:solidFill>
                  <a:schemeClr val="tx1">
                    <a:lumMod val="65000"/>
                    <a:lumOff val="35000"/>
                  </a:schemeClr>
                </a:solidFill>
                <a:latin typeface="微软雅黑" panose="020B0503020204020204" pitchFamily="34" charset="-122"/>
              </a:rPr>
              <a:t>"&gt;&lt;/div&gt;</a:t>
            </a:r>
            <a:endParaRPr lang="zh-CN" altLang="en-US" sz="2800" dirty="0">
              <a:solidFill>
                <a:schemeClr val="tx1">
                  <a:lumMod val="65000"/>
                  <a:lumOff val="35000"/>
                </a:schemeClr>
              </a:solidFill>
              <a:latin typeface="微软雅黑" panose="020B0503020204020204" pitchFamily="34" charset="-122"/>
            </a:endParaRPr>
          </a:p>
        </p:txBody>
      </p:sp>
      <p:sp>
        <p:nvSpPr>
          <p:cNvPr id="37" name="TextBox 36"/>
          <p:cNvSpPr txBox="1"/>
          <p:nvPr/>
        </p:nvSpPr>
        <p:spPr>
          <a:xfrm>
            <a:off x="615639" y="4479491"/>
            <a:ext cx="2701332"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使用</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JavaScript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表达式</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8" name="TextBox 37"/>
          <p:cNvSpPr txBox="1"/>
          <p:nvPr/>
        </p:nvSpPr>
        <p:spPr>
          <a:xfrm>
            <a:off x="645063" y="4874252"/>
            <a:ext cx="9248781" cy="1815882"/>
          </a:xfrm>
          <a:prstGeom prst="rect">
            <a:avLst/>
          </a:prstGeom>
          <a:solidFill>
            <a:schemeClr val="accent6">
              <a:lumMod val="20000"/>
              <a:lumOff val="80000"/>
            </a:schemeClr>
          </a:solidFill>
        </p:spPr>
        <p:txBody>
          <a:bodyPr wrap="square" rtlCol="0" anchor="ctr">
            <a:spAutoFit/>
          </a:bodyPr>
          <a:lstStyle/>
          <a:p>
            <a:r>
              <a:rPr lang="en-US" altLang="zh-CN" sz="2800" dirty="0" smtClean="0">
                <a:solidFill>
                  <a:schemeClr val="tx1">
                    <a:lumMod val="65000"/>
                    <a:lumOff val="35000"/>
                  </a:schemeClr>
                </a:solidFill>
                <a:latin typeface="微软雅黑" panose="020B0503020204020204" pitchFamily="34" charset="-122"/>
              </a:rPr>
              <a:t>{{ </a:t>
            </a:r>
            <a:r>
              <a:rPr lang="en-US" altLang="zh-CN" sz="2800" dirty="0">
                <a:solidFill>
                  <a:schemeClr val="tx1">
                    <a:lumMod val="65000"/>
                    <a:lumOff val="35000"/>
                  </a:schemeClr>
                </a:solidFill>
                <a:latin typeface="微软雅黑" panose="020B0503020204020204" pitchFamily="34" charset="-122"/>
              </a:rPr>
              <a:t>number + 1 }}</a:t>
            </a:r>
          </a:p>
          <a:p>
            <a:r>
              <a:rPr lang="en-US" altLang="zh-CN" sz="2800" dirty="0">
                <a:solidFill>
                  <a:schemeClr val="tx1">
                    <a:lumMod val="65000"/>
                    <a:lumOff val="35000"/>
                  </a:schemeClr>
                </a:solidFill>
                <a:latin typeface="微软雅黑" panose="020B0503020204020204" pitchFamily="34" charset="-122"/>
              </a:rPr>
              <a:t>{{ ok ? 'YES' : 'NO' }}</a:t>
            </a:r>
          </a:p>
          <a:p>
            <a:r>
              <a:rPr lang="en-US" altLang="zh-CN" sz="2800" dirty="0">
                <a:solidFill>
                  <a:schemeClr val="tx1">
                    <a:lumMod val="65000"/>
                    <a:lumOff val="35000"/>
                  </a:schemeClr>
                </a:solidFill>
                <a:latin typeface="微软雅黑" panose="020B0503020204020204" pitchFamily="34" charset="-122"/>
              </a:rPr>
              <a:t>{{ </a:t>
            </a:r>
            <a:r>
              <a:rPr lang="en-US" altLang="zh-CN" sz="2800" dirty="0" err="1">
                <a:solidFill>
                  <a:schemeClr val="tx1">
                    <a:lumMod val="65000"/>
                    <a:lumOff val="35000"/>
                  </a:schemeClr>
                </a:solidFill>
                <a:latin typeface="微软雅黑" panose="020B0503020204020204" pitchFamily="34" charset="-122"/>
              </a:rPr>
              <a:t>message.split</a:t>
            </a:r>
            <a:r>
              <a:rPr lang="en-US" altLang="zh-CN" sz="2800" dirty="0">
                <a:solidFill>
                  <a:schemeClr val="tx1">
                    <a:lumMod val="65000"/>
                    <a:lumOff val="35000"/>
                  </a:schemeClr>
                </a:solidFill>
                <a:latin typeface="微软雅黑" panose="020B0503020204020204" pitchFamily="34" charset="-122"/>
              </a:rPr>
              <a:t>('').reverse().join('') }}</a:t>
            </a:r>
          </a:p>
          <a:p>
            <a:r>
              <a:rPr lang="en-US" altLang="zh-CN" sz="2800" dirty="0">
                <a:solidFill>
                  <a:schemeClr val="tx1">
                    <a:lumMod val="65000"/>
                    <a:lumOff val="35000"/>
                  </a:schemeClr>
                </a:solidFill>
                <a:latin typeface="微软雅黑" panose="020B0503020204020204" pitchFamily="34" charset="-122"/>
              </a:rPr>
              <a:t>&lt;div </a:t>
            </a:r>
            <a:r>
              <a:rPr lang="en-US" altLang="zh-CN" sz="2800" dirty="0" err="1">
                <a:solidFill>
                  <a:schemeClr val="tx1">
                    <a:lumMod val="65000"/>
                    <a:lumOff val="35000"/>
                  </a:schemeClr>
                </a:solidFill>
                <a:latin typeface="微软雅黑" panose="020B0503020204020204" pitchFamily="34" charset="-122"/>
              </a:rPr>
              <a:t>v-bind:id</a:t>
            </a:r>
            <a:r>
              <a:rPr lang="en-US" altLang="zh-CN" sz="2800" dirty="0">
                <a:solidFill>
                  <a:schemeClr val="tx1">
                    <a:lumMod val="65000"/>
                    <a:lumOff val="35000"/>
                  </a:schemeClr>
                </a:solidFill>
                <a:latin typeface="微软雅黑" panose="020B0503020204020204" pitchFamily="34" charset="-122"/>
              </a:rPr>
              <a:t>="'list-' + id"&gt;&lt;/div</a:t>
            </a:r>
            <a:r>
              <a:rPr lang="en-US" altLang="zh-CN" sz="2800" dirty="0" smtClean="0">
                <a:solidFill>
                  <a:schemeClr val="tx1">
                    <a:lumMod val="65000"/>
                    <a:lumOff val="35000"/>
                  </a:schemeClr>
                </a:solidFill>
                <a:latin typeface="微软雅黑" panose="020B0503020204020204" pitchFamily="34" charset="-122"/>
              </a:rPr>
              <a:t>&gt;</a:t>
            </a:r>
            <a:endParaRPr lang="en-US" altLang="zh-CN" sz="2800" dirty="0">
              <a:solidFill>
                <a:schemeClr val="tx1">
                  <a:lumMod val="65000"/>
                  <a:lumOff val="35000"/>
                </a:schemeClr>
              </a:solidFill>
              <a:latin typeface="微软雅黑" panose="020B0503020204020204" pitchFamily="34" charset="-122"/>
            </a:endParaRPr>
          </a:p>
        </p:txBody>
      </p:sp>
    </p:spTree>
    <p:extLst>
      <p:ext uri="{BB962C8B-B14F-4D97-AF65-F5344CB8AC3E}">
        <p14:creationId xmlns:p14="http://schemas.microsoft.com/office/powerpoint/2010/main" val="36363303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500"/>
                                        <p:tgtEl>
                                          <p:spTgt spid="3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500"/>
                                        <p:tgtEl>
                                          <p:spTgt spid="3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fade">
                                      <p:cBhvr>
                                        <p:cTn id="32" dur="500"/>
                                        <p:tgtEl>
                                          <p:spTgt spid="3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fade">
                                      <p:cBhvr>
                                        <p:cTn id="3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2" grpId="0"/>
      <p:bldP spid="21" grpId="0" animBg="1"/>
      <p:bldP spid="34" grpId="0" animBg="1"/>
      <p:bldP spid="37" grpId="0"/>
      <p:bldP spid="3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模板语法</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a:solidFill>
                  <a:schemeClr val="bg1">
                    <a:lumMod val="50000"/>
                  </a:schemeClr>
                </a:solidFill>
                <a:latin typeface="Microsoft YaHei UI" panose="020B0703020204020201" charset="-122"/>
                <a:ea typeface="Microsoft YaHei UI" panose="020B0703020204020201" charset="-122"/>
              </a:rPr>
              <a:t>6</a:t>
            </a:r>
            <a:r>
              <a:rPr lang="en-US" altLang="zh-CN" sz="1050" dirty="0" smtClean="0">
                <a:solidFill>
                  <a:schemeClr val="bg1">
                    <a:lumMod val="50000"/>
                  </a:schemeClr>
                </a:solidFill>
                <a:latin typeface="Microsoft YaHei UI" panose="020B0703020204020201" charset="-122"/>
                <a:ea typeface="Microsoft YaHei UI" panose="020B0703020204020201" charset="-122"/>
              </a:rPr>
              <a:t> / 24</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590415" y="917400"/>
            <a:ext cx="2295890"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指令</a:t>
            </a:r>
          </a:p>
        </p:txBody>
      </p:sp>
      <p:sp>
        <p:nvSpPr>
          <p:cNvPr id="21" name="TextBox 20"/>
          <p:cNvSpPr txBox="1"/>
          <p:nvPr/>
        </p:nvSpPr>
        <p:spPr>
          <a:xfrm>
            <a:off x="637091" y="1730422"/>
            <a:ext cx="9248781" cy="954107"/>
          </a:xfrm>
          <a:prstGeom prst="rect">
            <a:avLst/>
          </a:prstGeom>
          <a:solidFill>
            <a:schemeClr val="accent6">
              <a:lumMod val="20000"/>
              <a:lumOff val="80000"/>
            </a:schemeClr>
          </a:solidFill>
        </p:spPr>
        <p:txBody>
          <a:bodyPr wrap="square" rtlCol="0" anchor="ctr">
            <a:spAutoFit/>
          </a:bodyPr>
          <a:lstStyle/>
          <a:p>
            <a:r>
              <a:rPr lang="en-US" altLang="zh-CN" sz="2800" dirty="0">
                <a:solidFill>
                  <a:schemeClr val="tx1">
                    <a:lumMod val="65000"/>
                    <a:lumOff val="35000"/>
                  </a:schemeClr>
                </a:solidFill>
                <a:latin typeface="微软雅黑" panose="020B0503020204020204" pitchFamily="34" charset="-122"/>
              </a:rPr>
              <a:t>&lt;p v-if=“true"&gt;Now you see me.&lt;/p&gt;</a:t>
            </a:r>
          </a:p>
          <a:p>
            <a:r>
              <a:rPr lang="en-US" altLang="zh-CN" sz="2800" dirty="0">
                <a:solidFill>
                  <a:schemeClr val="tx1">
                    <a:lumMod val="65000"/>
                    <a:lumOff val="35000"/>
                  </a:schemeClr>
                </a:solidFill>
                <a:latin typeface="微软雅黑" panose="020B0503020204020204" pitchFamily="34" charset="-122"/>
              </a:rPr>
              <a:t>&lt;p v-else&gt;there is else.&lt;/p&gt;</a:t>
            </a:r>
            <a:endParaRPr lang="zh-CN" altLang="en-US" sz="2800" dirty="0">
              <a:solidFill>
                <a:schemeClr val="tx1">
                  <a:lumMod val="65000"/>
                  <a:lumOff val="35000"/>
                </a:schemeClr>
              </a:solidFill>
              <a:latin typeface="微软雅黑" panose="020B0503020204020204" pitchFamily="34" charset="-122"/>
            </a:endParaRPr>
          </a:p>
        </p:txBody>
      </p:sp>
      <p:sp>
        <p:nvSpPr>
          <p:cNvPr id="35" name="TextBox 34"/>
          <p:cNvSpPr txBox="1"/>
          <p:nvPr/>
        </p:nvSpPr>
        <p:spPr>
          <a:xfrm>
            <a:off x="590415" y="1346563"/>
            <a:ext cx="2295890" cy="307777"/>
          </a:xfrm>
          <a:prstGeom prst="rect">
            <a:avLst/>
          </a:prstGeom>
          <a:noFill/>
        </p:spPr>
        <p:txBody>
          <a:bodyPr wrap="square" rtlCol="0">
            <a:spAutoFit/>
          </a:bodyPr>
          <a:lstStyle/>
          <a:p>
            <a:r>
              <a:rPr lang="en-US" altLang="zh-CN" sz="14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 v-if/v-else </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条件判断</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6" name="TextBox 35"/>
          <p:cNvSpPr txBox="1"/>
          <p:nvPr/>
        </p:nvSpPr>
        <p:spPr>
          <a:xfrm>
            <a:off x="651475" y="3297349"/>
            <a:ext cx="9248781" cy="523220"/>
          </a:xfrm>
          <a:prstGeom prst="rect">
            <a:avLst/>
          </a:prstGeom>
          <a:solidFill>
            <a:schemeClr val="accent6">
              <a:lumMod val="20000"/>
              <a:lumOff val="80000"/>
            </a:schemeClr>
          </a:solidFill>
        </p:spPr>
        <p:txBody>
          <a:bodyPr wrap="square" rtlCol="0" anchor="ctr">
            <a:spAutoFit/>
          </a:bodyPr>
          <a:lstStyle/>
          <a:p>
            <a:r>
              <a:rPr lang="en-US" altLang="zh-CN" sz="2800" dirty="0">
                <a:solidFill>
                  <a:schemeClr val="tx1">
                    <a:lumMod val="65000"/>
                    <a:lumOff val="35000"/>
                  </a:schemeClr>
                </a:solidFill>
                <a:latin typeface="微软雅黑" panose="020B0503020204020204" pitchFamily="34" charset="-122"/>
              </a:rPr>
              <a:t>&lt;li v-for="item in items"&gt;{{ </a:t>
            </a:r>
            <a:r>
              <a:rPr lang="en-US" altLang="zh-CN" sz="2800" dirty="0" err="1">
                <a:solidFill>
                  <a:schemeClr val="tx1">
                    <a:lumMod val="65000"/>
                    <a:lumOff val="35000"/>
                  </a:schemeClr>
                </a:solidFill>
                <a:latin typeface="微软雅黑" panose="020B0503020204020204" pitchFamily="34" charset="-122"/>
              </a:rPr>
              <a:t>item.message</a:t>
            </a:r>
            <a:r>
              <a:rPr lang="en-US" altLang="zh-CN" sz="2800" dirty="0">
                <a:solidFill>
                  <a:schemeClr val="tx1">
                    <a:lumMod val="65000"/>
                    <a:lumOff val="35000"/>
                  </a:schemeClr>
                </a:solidFill>
                <a:latin typeface="微软雅黑" panose="020B0503020204020204" pitchFamily="34" charset="-122"/>
              </a:rPr>
              <a:t> }}&lt;/li&gt;</a:t>
            </a:r>
          </a:p>
        </p:txBody>
      </p:sp>
      <p:sp>
        <p:nvSpPr>
          <p:cNvPr id="39" name="TextBox 38"/>
          <p:cNvSpPr txBox="1"/>
          <p:nvPr/>
        </p:nvSpPr>
        <p:spPr>
          <a:xfrm>
            <a:off x="604799" y="2922329"/>
            <a:ext cx="2295890" cy="307777"/>
          </a:xfrm>
          <a:prstGeom prst="rect">
            <a:avLst/>
          </a:prstGeom>
          <a:noFill/>
        </p:spPr>
        <p:txBody>
          <a:bodyPr wrap="square" rtlCol="0">
            <a:spAutoFit/>
          </a:bodyPr>
          <a:lstStyle/>
          <a:p>
            <a:r>
              <a:rPr lang="en-US" altLang="zh-CN" sz="14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 v-for </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列表渲染</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0" name="TextBox 39"/>
          <p:cNvSpPr txBox="1"/>
          <p:nvPr/>
        </p:nvSpPr>
        <p:spPr>
          <a:xfrm>
            <a:off x="637089" y="4623013"/>
            <a:ext cx="9248781" cy="523220"/>
          </a:xfrm>
          <a:prstGeom prst="rect">
            <a:avLst/>
          </a:prstGeom>
          <a:solidFill>
            <a:schemeClr val="accent6">
              <a:lumMod val="20000"/>
              <a:lumOff val="80000"/>
            </a:schemeClr>
          </a:solidFill>
        </p:spPr>
        <p:txBody>
          <a:bodyPr wrap="square" rtlCol="0" anchor="ctr">
            <a:spAutoFit/>
          </a:bodyPr>
          <a:lstStyle/>
          <a:p>
            <a:r>
              <a:rPr lang="en-US" altLang="zh-CN" sz="2800" dirty="0">
                <a:solidFill>
                  <a:schemeClr val="tx1">
                    <a:lumMod val="65000"/>
                    <a:lumOff val="35000"/>
                  </a:schemeClr>
                </a:solidFill>
                <a:latin typeface="微软雅黑" panose="020B0503020204020204" pitchFamily="34" charset="-122"/>
              </a:rPr>
              <a:t>&lt;a </a:t>
            </a:r>
            <a:r>
              <a:rPr lang="en-US" altLang="zh-CN" sz="2800" dirty="0" err="1">
                <a:solidFill>
                  <a:schemeClr val="tx1">
                    <a:lumMod val="65000"/>
                    <a:lumOff val="35000"/>
                  </a:schemeClr>
                </a:solidFill>
                <a:latin typeface="微软雅黑" panose="020B0503020204020204" pitchFamily="34" charset="-122"/>
              </a:rPr>
              <a:t>v-bind:href</a:t>
            </a:r>
            <a:r>
              <a:rPr lang="en-US" altLang="zh-CN" sz="2800" dirty="0">
                <a:solidFill>
                  <a:schemeClr val="tx1">
                    <a:lumMod val="65000"/>
                    <a:lumOff val="35000"/>
                  </a:schemeClr>
                </a:solidFill>
                <a:latin typeface="微软雅黑" panose="020B0503020204020204" pitchFamily="34" charset="-122"/>
              </a:rPr>
              <a:t>="</a:t>
            </a:r>
            <a:r>
              <a:rPr lang="en-US" altLang="zh-CN" sz="2800" dirty="0" err="1">
                <a:solidFill>
                  <a:schemeClr val="tx1">
                    <a:lumMod val="65000"/>
                    <a:lumOff val="35000"/>
                  </a:schemeClr>
                </a:solidFill>
                <a:latin typeface="微软雅黑" panose="020B0503020204020204" pitchFamily="34" charset="-122"/>
              </a:rPr>
              <a:t>url</a:t>
            </a:r>
            <a:r>
              <a:rPr lang="en-US" altLang="zh-CN" sz="2800" dirty="0">
                <a:solidFill>
                  <a:schemeClr val="tx1">
                    <a:lumMod val="65000"/>
                    <a:lumOff val="35000"/>
                  </a:schemeClr>
                </a:solidFill>
                <a:latin typeface="微软雅黑" panose="020B0503020204020204" pitchFamily="34" charset="-122"/>
              </a:rPr>
              <a:t>"&gt;&lt;/a&gt; </a:t>
            </a:r>
            <a:r>
              <a:rPr lang="en-US" altLang="zh-CN" sz="2800" dirty="0" smtClean="0">
                <a:solidFill>
                  <a:schemeClr val="tx1">
                    <a:lumMod val="65000"/>
                    <a:lumOff val="35000"/>
                  </a:schemeClr>
                </a:solidFill>
                <a:latin typeface="微软雅黑" panose="020B0503020204020204" pitchFamily="34" charset="-122"/>
              </a:rPr>
              <a:t> &lt;</a:t>
            </a:r>
            <a:r>
              <a:rPr lang="en-US" altLang="zh-CN" sz="2800" dirty="0">
                <a:solidFill>
                  <a:schemeClr val="tx1">
                    <a:lumMod val="65000"/>
                    <a:lumOff val="35000"/>
                  </a:schemeClr>
                </a:solidFill>
                <a:latin typeface="微软雅黑" panose="020B0503020204020204" pitchFamily="34" charset="-122"/>
              </a:rPr>
              <a:t>a :</a:t>
            </a:r>
            <a:r>
              <a:rPr lang="en-US" altLang="zh-CN" sz="2800" dirty="0" err="1">
                <a:solidFill>
                  <a:schemeClr val="tx1">
                    <a:lumMod val="65000"/>
                    <a:lumOff val="35000"/>
                  </a:schemeClr>
                </a:solidFill>
                <a:latin typeface="微软雅黑" panose="020B0503020204020204" pitchFamily="34" charset="-122"/>
              </a:rPr>
              <a:t>href</a:t>
            </a:r>
            <a:r>
              <a:rPr lang="en-US" altLang="zh-CN" sz="2800" dirty="0">
                <a:solidFill>
                  <a:schemeClr val="tx1">
                    <a:lumMod val="65000"/>
                    <a:lumOff val="35000"/>
                  </a:schemeClr>
                </a:solidFill>
                <a:latin typeface="微软雅黑" panose="020B0503020204020204" pitchFamily="34" charset="-122"/>
              </a:rPr>
              <a:t>="</a:t>
            </a:r>
            <a:r>
              <a:rPr lang="en-US" altLang="zh-CN" sz="2800" dirty="0" err="1">
                <a:solidFill>
                  <a:schemeClr val="tx1">
                    <a:lumMod val="65000"/>
                    <a:lumOff val="35000"/>
                  </a:schemeClr>
                </a:solidFill>
                <a:latin typeface="微软雅黑" panose="020B0503020204020204" pitchFamily="34" charset="-122"/>
              </a:rPr>
              <a:t>url</a:t>
            </a:r>
            <a:r>
              <a:rPr lang="en-US" altLang="zh-CN" sz="2800" dirty="0">
                <a:solidFill>
                  <a:schemeClr val="tx1">
                    <a:lumMod val="65000"/>
                    <a:lumOff val="35000"/>
                  </a:schemeClr>
                </a:solidFill>
                <a:latin typeface="微软雅黑" panose="020B0503020204020204" pitchFamily="34" charset="-122"/>
              </a:rPr>
              <a:t>"&gt;&lt;/a&gt;</a:t>
            </a:r>
            <a:endParaRPr lang="zh-CN" altLang="en-US" sz="2800" dirty="0">
              <a:solidFill>
                <a:schemeClr val="tx1">
                  <a:lumMod val="65000"/>
                  <a:lumOff val="35000"/>
                </a:schemeClr>
              </a:solidFill>
              <a:latin typeface="微软雅黑" panose="020B0503020204020204" pitchFamily="34" charset="-122"/>
            </a:endParaRPr>
          </a:p>
        </p:txBody>
      </p:sp>
      <p:sp>
        <p:nvSpPr>
          <p:cNvPr id="41" name="TextBox 40"/>
          <p:cNvSpPr txBox="1"/>
          <p:nvPr/>
        </p:nvSpPr>
        <p:spPr>
          <a:xfrm>
            <a:off x="590413" y="4216313"/>
            <a:ext cx="5655111" cy="307777"/>
          </a:xfrm>
          <a:prstGeom prst="rect">
            <a:avLst/>
          </a:prstGeom>
          <a:noFill/>
        </p:spPr>
        <p:txBody>
          <a:bodyPr wrap="square" rtlCol="0">
            <a:spAutoFit/>
          </a:bodyPr>
          <a:lstStyle/>
          <a:p>
            <a:r>
              <a:rPr lang="en-US" altLang="zh-CN" sz="14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 v-bind </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属性绑定（缩写 ：）</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2" name="TextBox 41"/>
          <p:cNvSpPr txBox="1"/>
          <p:nvPr/>
        </p:nvSpPr>
        <p:spPr>
          <a:xfrm>
            <a:off x="642847" y="5767610"/>
            <a:ext cx="9248781" cy="954107"/>
          </a:xfrm>
          <a:prstGeom prst="rect">
            <a:avLst/>
          </a:prstGeom>
          <a:solidFill>
            <a:schemeClr val="accent6">
              <a:lumMod val="20000"/>
              <a:lumOff val="80000"/>
            </a:schemeClr>
          </a:solidFill>
        </p:spPr>
        <p:txBody>
          <a:bodyPr wrap="square" rtlCol="0" anchor="ctr">
            <a:spAutoFit/>
          </a:bodyPr>
          <a:lstStyle/>
          <a:p>
            <a:r>
              <a:rPr lang="en-US" altLang="zh-CN" sz="2800" dirty="0">
                <a:solidFill>
                  <a:schemeClr val="tx1">
                    <a:lumMod val="65000"/>
                    <a:lumOff val="35000"/>
                  </a:schemeClr>
                </a:solidFill>
                <a:latin typeface="微软雅黑" panose="020B0503020204020204" pitchFamily="34" charset="-122"/>
              </a:rPr>
              <a:t>&lt;a </a:t>
            </a:r>
            <a:r>
              <a:rPr lang="en-US" altLang="zh-CN" sz="2800" dirty="0" err="1">
                <a:solidFill>
                  <a:schemeClr val="tx1">
                    <a:lumMod val="65000"/>
                    <a:lumOff val="35000"/>
                  </a:schemeClr>
                </a:solidFill>
                <a:latin typeface="微软雅黑" panose="020B0503020204020204" pitchFamily="34" charset="-122"/>
              </a:rPr>
              <a:t>v-on:click</a:t>
            </a:r>
            <a:r>
              <a:rPr lang="en-US" altLang="zh-CN" sz="2800" dirty="0">
                <a:solidFill>
                  <a:schemeClr val="tx1">
                    <a:lumMod val="65000"/>
                    <a:lumOff val="35000"/>
                  </a:schemeClr>
                </a:solidFill>
                <a:latin typeface="微软雅黑" panose="020B0503020204020204" pitchFamily="34" charset="-122"/>
              </a:rPr>
              <a:t>="</a:t>
            </a:r>
            <a:r>
              <a:rPr lang="en-US" altLang="zh-CN" sz="2800" dirty="0" err="1">
                <a:solidFill>
                  <a:schemeClr val="tx1">
                    <a:lumMod val="65000"/>
                    <a:lumOff val="35000"/>
                  </a:schemeClr>
                </a:solidFill>
                <a:latin typeface="微软雅黑" panose="020B0503020204020204" pitchFamily="34" charset="-122"/>
              </a:rPr>
              <a:t>doSth</a:t>
            </a:r>
            <a:r>
              <a:rPr lang="en-US" altLang="zh-CN" sz="2800" dirty="0">
                <a:solidFill>
                  <a:schemeClr val="tx1">
                    <a:lumMod val="65000"/>
                    <a:lumOff val="35000"/>
                  </a:schemeClr>
                </a:solidFill>
                <a:latin typeface="微软雅黑" panose="020B0503020204020204" pitchFamily="34" charset="-122"/>
              </a:rPr>
              <a:t>"&gt;&lt;/a</a:t>
            </a:r>
            <a:r>
              <a:rPr lang="en-US" altLang="zh-CN" sz="2800" dirty="0" smtClean="0">
                <a:solidFill>
                  <a:schemeClr val="tx1">
                    <a:lumMod val="65000"/>
                    <a:lumOff val="35000"/>
                  </a:schemeClr>
                </a:solidFill>
                <a:latin typeface="微软雅黑" panose="020B0503020204020204" pitchFamily="34" charset="-122"/>
              </a:rPr>
              <a:t>&gt;  &lt;</a:t>
            </a:r>
            <a:r>
              <a:rPr lang="en-US" altLang="zh-CN" sz="2800" dirty="0">
                <a:solidFill>
                  <a:schemeClr val="tx1">
                    <a:lumMod val="65000"/>
                    <a:lumOff val="35000"/>
                  </a:schemeClr>
                </a:solidFill>
                <a:latin typeface="微软雅黑" panose="020B0503020204020204" pitchFamily="34" charset="-122"/>
              </a:rPr>
              <a:t>a </a:t>
            </a:r>
            <a:r>
              <a:rPr lang="en-US" altLang="zh-CN" sz="2800" dirty="0" smtClean="0">
                <a:solidFill>
                  <a:schemeClr val="tx1">
                    <a:lumMod val="65000"/>
                    <a:lumOff val="35000"/>
                  </a:schemeClr>
                </a:solidFill>
                <a:latin typeface="微软雅黑" panose="020B0503020204020204" pitchFamily="34" charset="-122"/>
              </a:rPr>
              <a:t>@click</a:t>
            </a:r>
            <a:r>
              <a:rPr lang="en-US" altLang="zh-CN" sz="2800" dirty="0">
                <a:solidFill>
                  <a:schemeClr val="tx1">
                    <a:lumMod val="65000"/>
                    <a:lumOff val="35000"/>
                  </a:schemeClr>
                </a:solidFill>
                <a:latin typeface="微软雅黑" panose="020B0503020204020204" pitchFamily="34" charset="-122"/>
              </a:rPr>
              <a:t>="</a:t>
            </a:r>
            <a:r>
              <a:rPr lang="en-US" altLang="zh-CN" sz="2800" dirty="0" err="1">
                <a:solidFill>
                  <a:schemeClr val="tx1">
                    <a:lumMod val="65000"/>
                    <a:lumOff val="35000"/>
                  </a:schemeClr>
                </a:solidFill>
                <a:latin typeface="微软雅黑" panose="020B0503020204020204" pitchFamily="34" charset="-122"/>
              </a:rPr>
              <a:t>doSth</a:t>
            </a:r>
            <a:r>
              <a:rPr lang="en-US" altLang="zh-CN" sz="2800" dirty="0">
                <a:solidFill>
                  <a:schemeClr val="tx1">
                    <a:lumMod val="65000"/>
                    <a:lumOff val="35000"/>
                  </a:schemeClr>
                </a:solidFill>
                <a:latin typeface="微软雅黑" panose="020B0503020204020204" pitchFamily="34" charset="-122"/>
              </a:rPr>
              <a:t>"&gt;&lt;/a&gt;</a:t>
            </a:r>
            <a:endParaRPr lang="zh-CN" altLang="en-US" sz="2800" dirty="0">
              <a:solidFill>
                <a:schemeClr val="tx1">
                  <a:lumMod val="65000"/>
                  <a:lumOff val="35000"/>
                </a:schemeClr>
              </a:solidFill>
              <a:latin typeface="微软雅黑" panose="020B0503020204020204" pitchFamily="34" charset="-122"/>
            </a:endParaRPr>
          </a:p>
        </p:txBody>
      </p:sp>
      <p:sp>
        <p:nvSpPr>
          <p:cNvPr id="43" name="TextBox 42"/>
          <p:cNvSpPr txBox="1"/>
          <p:nvPr/>
        </p:nvSpPr>
        <p:spPr>
          <a:xfrm>
            <a:off x="596171" y="5455589"/>
            <a:ext cx="5778749" cy="307777"/>
          </a:xfrm>
          <a:prstGeom prst="rect">
            <a:avLst/>
          </a:prstGeom>
          <a:noFill/>
        </p:spPr>
        <p:txBody>
          <a:bodyPr wrap="square" rtlCol="0">
            <a:spAutoFit/>
          </a:bodyPr>
          <a:lstStyle/>
          <a:p>
            <a:r>
              <a:rPr lang="en-US" altLang="zh-CN" sz="14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 v-on Dom</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事件监听</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（缩写 </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15364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500"/>
                                        <p:tgtEl>
                                          <p:spTgt spid="3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500"/>
                                        <p:tgtEl>
                                          <p:spTgt spid="3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1"/>
                                        </p:tgtEl>
                                        <p:attrNameLst>
                                          <p:attrName>style.visibility</p:attrName>
                                        </p:attrNameLst>
                                      </p:cBhvr>
                                      <p:to>
                                        <p:strVal val="visible"/>
                                      </p:to>
                                    </p:set>
                                    <p:animEffect transition="in" filter="fade">
                                      <p:cBhvr>
                                        <p:cTn id="32" dur="500"/>
                                        <p:tgtEl>
                                          <p:spTgt spid="4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fade">
                                      <p:cBhvr>
                                        <p:cTn id="37" dur="500"/>
                                        <p:tgtEl>
                                          <p:spTgt spid="4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3"/>
                                        </p:tgtEl>
                                        <p:attrNameLst>
                                          <p:attrName>style.visibility</p:attrName>
                                        </p:attrNameLst>
                                      </p:cBhvr>
                                      <p:to>
                                        <p:strVal val="visible"/>
                                      </p:to>
                                    </p:set>
                                    <p:animEffect transition="in" filter="fade">
                                      <p:cBhvr>
                                        <p:cTn id="42" dur="500"/>
                                        <p:tgtEl>
                                          <p:spTgt spid="4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2"/>
                                        </p:tgtEl>
                                        <p:attrNameLst>
                                          <p:attrName>style.visibility</p:attrName>
                                        </p:attrNameLst>
                                      </p:cBhvr>
                                      <p:to>
                                        <p:strVal val="visible"/>
                                      </p:to>
                                    </p:set>
                                    <p:animEffect transition="in" filter="fade">
                                      <p:cBhvr>
                                        <p:cTn id="4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1" grpId="0" animBg="1"/>
      <p:bldP spid="35" grpId="0"/>
      <p:bldP spid="36" grpId="0" animBg="1"/>
      <p:bldP spid="39" grpId="0"/>
      <p:bldP spid="40" grpId="0" animBg="1"/>
      <p:bldP spid="41" grpId="0"/>
      <p:bldP spid="42" grpId="0" animBg="1"/>
      <p:bldP spid="43"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3414</TotalTime>
  <Words>2028</Words>
  <Application>Microsoft Office PowerPoint</Application>
  <PresentationFormat>自定义</PresentationFormat>
  <Paragraphs>452</Paragraphs>
  <Slides>28</Slides>
  <Notes>6</Notes>
  <HiddenSlides>0</HiddenSlides>
  <MMClips>0</MMClips>
  <ScaleCrop>false</ScaleCrop>
  <HeadingPairs>
    <vt:vector size="4" baseType="variant">
      <vt:variant>
        <vt:lpstr>主题</vt:lpstr>
      </vt:variant>
      <vt:variant>
        <vt:i4>1</vt:i4>
      </vt:variant>
      <vt:variant>
        <vt:lpstr>幻灯片标题</vt:lpstr>
      </vt:variant>
      <vt:variant>
        <vt:i4>28</vt:i4>
      </vt:variant>
    </vt:vector>
  </HeadingPairs>
  <TitlesOfParts>
    <vt:vector size="29"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叶潘孟</dc:creator>
  <cp:lastModifiedBy>AutoBVT</cp:lastModifiedBy>
  <cp:revision>511</cp:revision>
  <dcterms:created xsi:type="dcterms:W3CDTF">2017-04-23T15:06:45Z</dcterms:created>
  <dcterms:modified xsi:type="dcterms:W3CDTF">2017-07-24T03:31:50Z</dcterms:modified>
</cp:coreProperties>
</file>