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Gill Sans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98CEF9-85A7-4A10-B3C8-118AB8458F76}">
  <a:tblStyle styleId="{0898CEF9-85A7-4A10-B3C8-118AB8458F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GillSans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Gill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f2b2b6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f2b2b6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9f2b2b6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9f2b2b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f2b2b6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9f2b2b6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9f2b2b6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9f2b2b6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9f2b2b6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9f2b2b6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9f2b2b6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9f2b2b6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a1728652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a172865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9f2b2b6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9f2b2b6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a172865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a172865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a172865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a172865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a172865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a172865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1728652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1728652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a1728652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a1728652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a1728652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a1728652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a1728652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a1728652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a17286521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a17286521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a1728652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a1728652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a1728652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a1728652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a1728652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a1728652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a1728652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a1728652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a1728652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a1728652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a1728652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a1728652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1728652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1728652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a1728652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a1728652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a1728652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a1728652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a1728652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a1728652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a172865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a172865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a1728652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a1728652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a1728652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a1728652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a1728652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a1728652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da1728652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da1728652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a1728652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a1728652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a1728652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a1728652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a1728652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a1728652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a1728652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a1728652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a1728652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a1728652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da1728652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da1728652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a172865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a172865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a17286521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a17286521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da1728652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da1728652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a17286521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da17286521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a17286521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a17286521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a17286521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da17286521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f2b2b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f2b2b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a1728652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a1728652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a2755a25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a2755a25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a2755a25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a2755a25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a1728652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da1728652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a172865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a172865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da172865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da172865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da1728652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da1728652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a1728652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a1728652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f2b2b6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f2b2b6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9f2b2b62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9f2b2b62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f2b2b62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f2b2b62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f2b2b62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f2b2b62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www.w3schools.com/python/" TargetMode="External"/><Relationship Id="rId11" Type="http://schemas.openxmlformats.org/officeDocument/2006/relationships/hyperlink" Target="https://blog.miguelgrinberg.com/post/the-flask-mega-tutorial-part-i-hello-world" TargetMode="External"/><Relationship Id="rId10" Type="http://schemas.openxmlformats.org/officeDocument/2006/relationships/hyperlink" Target="https://flask.palletsprojects.com/en/2.0.x/quickstart/" TargetMode="External"/><Relationship Id="rId12" Type="http://schemas.openxmlformats.org/officeDocument/2006/relationships/hyperlink" Target="https://openbookproject.net/thinkcs/python/english3e/" TargetMode="External"/><Relationship Id="rId9" Type="http://schemas.openxmlformats.org/officeDocument/2006/relationships/image" Target="../media/image26.png"/><Relationship Id="rId5" Type="http://schemas.openxmlformats.org/officeDocument/2006/relationships/hyperlink" Target="https://books.goalkicker.com/PythonBook/" TargetMode="External"/><Relationship Id="rId6" Type="http://schemas.openxmlformats.org/officeDocument/2006/relationships/image" Target="../media/image27.jpg"/><Relationship Id="rId7" Type="http://schemas.openxmlformats.org/officeDocument/2006/relationships/image" Target="../media/image25.jpg"/><Relationship Id="rId8" Type="http://schemas.openxmlformats.org/officeDocument/2006/relationships/image" Target="../media/image2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0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Tecnologie Web: Introduzione a Python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Lezione introduttiva a Python 3.x focalizzata sull’uso del linguaggio nell’ambito delle tecnologie web.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Destinatari:</a:t>
            </a:r>
            <a:r>
              <a:rPr lang="en"/>
              <a:t> studenti iscritti a un Corso di Laurea triennale in Informatica.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Insegnamento:</a:t>
            </a:r>
            <a:br>
              <a:rPr lang="en"/>
            </a:br>
            <a:r>
              <a:rPr lang="en"/>
              <a:t>Tecnologie Web (tipicamente </a:t>
            </a:r>
            <a:r>
              <a:rPr lang="en" u="sng"/>
              <a:t>secondo</a:t>
            </a:r>
            <a:r>
              <a:rPr lang="en"/>
              <a:t> o </a:t>
            </a:r>
            <a:r>
              <a:rPr lang="en" u="sng"/>
              <a:t>terzo</a:t>
            </a:r>
            <a:r>
              <a:rPr lang="en"/>
              <a:t> anno, obbligatorio o a scelta).</a:t>
            </a:r>
            <a:br>
              <a:rPr lang="en"/>
            </a:br>
            <a:r>
              <a:rPr lang="en"/>
              <a:t>Si considerano già trattati gli argomenti: “web come documento ipermediale”, paradigma Client/Server, HTTP, HTML, CSS, JavaScript, JQuery, Progressive Web App.</a:t>
            </a:r>
            <a:br>
              <a:rPr lang="en"/>
            </a:br>
            <a:r>
              <a:rPr lang="en"/>
              <a:t>Si considerano già introdotti aspetti relativi allo sviluppo lato server.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Tipologia:</a:t>
            </a:r>
            <a:r>
              <a:rPr lang="en"/>
              <a:t> lezione frontale (in presenza, a distanza, o mista) con esempi esplicativi, materiale didattico online (Moodle, Github).</a:t>
            </a:r>
            <a:br>
              <a:rPr lang="en"/>
            </a:br>
            <a:r>
              <a:rPr lang="en"/>
              <a:t>La lezione sarà supportata da una successiva attività laboratoriale con tutor.  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Durata:</a:t>
            </a:r>
            <a:r>
              <a:rPr lang="en"/>
              <a:t> 45 minuti.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Altri ambiti</a:t>
            </a:r>
            <a:r>
              <a:rPr lang="en"/>
              <a:t> (riferito all’introduzione a Python)</a:t>
            </a:r>
            <a:r>
              <a:rPr b="1" lang="en"/>
              <a:t>:</a:t>
            </a:r>
            <a:br>
              <a:rPr lang="en"/>
            </a:br>
            <a:r>
              <a:rPr lang="en"/>
              <a:t>Introduzione agli algoritmi </a:t>
            </a:r>
            <a:r>
              <a:rPr lang="en"/>
              <a:t>e alle strutture dati</a:t>
            </a:r>
            <a:r>
              <a:rPr lang="en"/>
              <a:t>; strumento nell’ambito di corsi (tipicamente magistrali) di Cloud Computing o Distributed Computing; Internet of Things; corsi pratici di Data Science </a:t>
            </a:r>
            <a:r>
              <a:rPr lang="en"/>
              <a:t>e</a:t>
            </a:r>
            <a:r>
              <a:rPr lang="en"/>
              <a:t> Machine Learning (anche in un contesto digital humanities); </a:t>
            </a:r>
            <a:r>
              <a:rPr lang="en"/>
              <a:t>introduzione alla programmazione per corsi di studio STEM orientati alle scienze computazionali.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Il</a:t>
            </a:r>
            <a:r>
              <a:rPr b="1" lang="en">
                <a:solidFill>
                  <a:srgbClr val="073763"/>
                </a:solidFill>
              </a:rPr>
              <a:t> linguaggio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Variabili </a:t>
            </a:r>
            <a:r>
              <a:rPr lang="en">
                <a:solidFill>
                  <a:srgbClr val="9FC5E8"/>
                </a:solidFill>
              </a:rPr>
              <a:t>e</a:t>
            </a:r>
            <a:r>
              <a:rPr lang="en">
                <a:solidFill>
                  <a:srgbClr val="9FC5E8"/>
                </a:solidFill>
              </a:rPr>
              <a:t> tipi di dato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8275" y="756250"/>
            <a:ext cx="64239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un linguaggio di programmazione ad alto livello: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adatto a fornire strumenti che permettano di affrontare problematiche complesse.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utilizzato in ambiti diversi: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dall’insegnamento dei rudimenti della programmazione ai bambini in età scolare, alle scienze computazionali, alla robotica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all’intelligenza artificiale.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Concepito da </a:t>
            </a:r>
            <a:r>
              <a:rPr b="1" lang="en">
                <a:solidFill>
                  <a:srgbClr val="073763"/>
                </a:solidFill>
              </a:rPr>
              <a:t>Guido van Rossum</a:t>
            </a:r>
            <a:r>
              <a:rPr lang="en">
                <a:solidFill>
                  <a:srgbClr val="073763"/>
                </a:solidFill>
              </a:rPr>
              <a:t> alla fine degli anni ‘80, è stato rilasciato nel ‘91 (0.9). La versione 2.0 è del 2000. A partire dal 2008 è disponibile la versione </a:t>
            </a:r>
            <a:r>
              <a:rPr b="1" lang="en">
                <a:solidFill>
                  <a:srgbClr val="073763"/>
                </a:solidFill>
              </a:rPr>
              <a:t>3.x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3777AB"/>
              </a:solidFill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https://en.wikipedia.org/wiki/Guido_van_Rossum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150" y="697426"/>
            <a:ext cx="2591849" cy="1196238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175" y="2018398"/>
            <a:ext cx="2591850" cy="1223191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150" y="3348225"/>
            <a:ext cx="2591851" cy="1349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-13775" y="4804800"/>
            <a:ext cx="614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Van Rossum (Google, Dropbox, Microsoft), olandese, ha iniziato lo sviluppo di Python per hobby.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Caratteristiche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8275" y="756250"/>
            <a:ext cx="5154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di programmazione </a:t>
            </a:r>
            <a:r>
              <a:rPr b="1" lang="en">
                <a:solidFill>
                  <a:srgbClr val="073763"/>
                </a:solidFill>
              </a:rPr>
              <a:t>multi-paradigma</a:t>
            </a:r>
            <a:r>
              <a:rPr lang="en">
                <a:solidFill>
                  <a:srgbClr val="073763"/>
                </a:solidFill>
              </a:rPr>
              <a:t>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interpretato</a:t>
            </a:r>
            <a:r>
              <a:rPr lang="en">
                <a:solidFill>
                  <a:srgbClr val="073763"/>
                </a:solidFill>
              </a:rPr>
              <a:t>. 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interattivo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</a:t>
            </a:r>
            <a:r>
              <a:rPr b="1" lang="en">
                <a:solidFill>
                  <a:srgbClr val="073763"/>
                </a:solidFill>
              </a:rPr>
              <a:t>tipi di dato</a:t>
            </a:r>
            <a:r>
              <a:rPr lang="en">
                <a:solidFill>
                  <a:srgbClr val="073763"/>
                </a:solidFill>
              </a:rPr>
              <a:t> sono gestiti </a:t>
            </a:r>
            <a:r>
              <a:rPr b="1" lang="en">
                <a:solidFill>
                  <a:srgbClr val="073763"/>
                </a:solidFill>
              </a:rPr>
              <a:t>dinamicamente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dotato di </a:t>
            </a:r>
            <a:r>
              <a:rPr b="1" lang="en">
                <a:solidFill>
                  <a:srgbClr val="073763"/>
                </a:solidFill>
              </a:rPr>
              <a:t>garbage collector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341600" y="609025"/>
            <a:ext cx="38022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fib(n):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n&lt;=1: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fib(n-1)+fib(n-2)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(fib(24))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341675" y="2350400"/>
            <a:ext cx="38022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__init__(self,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Snow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0" y="3875725"/>
            <a:ext cx="27957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cat &gt; helloworld.py &lt;&lt;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print("Hello Python World!")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 helloworld.py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2846875" y="3875725"/>
            <a:ext cx="62970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Python 3.6.6 (v3.6.6:4cf1f54eb7, Jun 26 2018, 19:50:54)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[GCC 4.2.1 Compatible Apple LLVM 6.0 (clang-600.0.57)] on darwin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Type "help", "copyright", "credits" or "license" for more information.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&gt;&gt;&gt; 3/5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8217850" y="609025"/>
            <a:ext cx="926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fib.py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8320575" y="2350400"/>
            <a:ext cx="8235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person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7" name="Google Shape;237;p24"/>
          <p:cNvSpPr txBox="1"/>
          <p:nvPr/>
        </p:nvSpPr>
        <p:spPr>
          <a:xfrm rot="-5400000">
            <a:off x="4431364" y="1338975"/>
            <a:ext cx="1695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procedurale</a:t>
            </a:r>
            <a:endParaRPr sz="1000"/>
          </a:p>
        </p:txBody>
      </p:sp>
      <p:sp>
        <p:nvSpPr>
          <p:cNvPr id="238" name="Google Shape;238;p24"/>
          <p:cNvSpPr txBox="1"/>
          <p:nvPr/>
        </p:nvSpPr>
        <p:spPr>
          <a:xfrm rot="-5400000">
            <a:off x="4549864" y="2981450"/>
            <a:ext cx="1458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oggetti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di codice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157625" y="640500"/>
            <a:ext cx="54480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Python non è “C-like”.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 case sensitive.</a:t>
            </a:r>
            <a:br>
              <a:rPr b="1" lang="en">
                <a:solidFill>
                  <a:srgbClr val="073763"/>
                </a:solidFill>
              </a:rPr>
            </a:b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</a:t>
            </a:r>
            <a:r>
              <a:rPr b="1" lang="en">
                <a:solidFill>
                  <a:srgbClr val="073763"/>
                </a:solidFill>
              </a:rPr>
              <a:t> “semi-posizionale”:</a:t>
            </a:r>
            <a:endParaRPr b="1"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La posizione delle istruzioni è parte della sintassi.</a:t>
            </a:r>
            <a:endParaRPr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I</a:t>
            </a:r>
            <a:r>
              <a:rPr lang="en">
                <a:solidFill>
                  <a:srgbClr val="073763"/>
                </a:solidFill>
              </a:rPr>
              <a:t>l</a:t>
            </a:r>
            <a:r>
              <a:rPr lang="en">
                <a:solidFill>
                  <a:srgbClr val="073763"/>
                </a:solidFill>
              </a:rPr>
              <a:t> terminatore di linea identifica la fine </a:t>
            </a:r>
            <a:r>
              <a:rPr lang="en">
                <a:solidFill>
                  <a:srgbClr val="073763"/>
                </a:solidFill>
              </a:rPr>
              <a:t>dell'istruzione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Un blocco di codice è:</a:t>
            </a: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Introdotto dal simbolo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Determinato dall’indentazione (spazi|tab).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Terminato da una riga vuota.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P</a:t>
            </a:r>
            <a:r>
              <a:rPr lang="en">
                <a:solidFill>
                  <a:srgbClr val="073763"/>
                </a:solidFill>
              </a:rPr>
              <a:t>uò essere vuoto, ma in tal caso è necessario usare la parola chiave </a:t>
            </a:r>
            <a:r>
              <a:rPr b="1" lang="en">
                <a:solidFill>
                  <a:srgbClr val="073763"/>
                </a:solidFill>
              </a:rPr>
              <a:t>pass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670250" y="2480075"/>
            <a:ext cx="3420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n==0: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5670250" y="640500"/>
            <a:ext cx="3420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(n==0)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636050" y="3288671"/>
            <a:ext cx="454800" cy="45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8518450" y="2480074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</a:t>
            </a:r>
            <a:r>
              <a:rPr lang="en" sz="1000">
                <a:solidFill>
                  <a:schemeClr val="lt1"/>
                </a:solidFill>
              </a:rPr>
              <a:t>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8518450" y="640500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fact.c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8636050" y="1878900"/>
            <a:ext cx="454800" cy="454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Globale (global scope)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128275" y="756250"/>
            <a:ext cx="4413600" cy="4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formato dall</a:t>
            </a:r>
            <a:r>
              <a:rPr lang="en">
                <a:solidFill>
                  <a:srgbClr val="073763"/>
                </a:solidFill>
              </a:rPr>
              <a:t>e linee di codice di uno script che non appartengono ad altri blocchi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il main di default.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righe di codice presenti nel blocco globale sono eseguite in sequenza.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variabili definite nel blocco globale sono visibili nei blocchi di codice in esso contenuto.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commenti alla singola linea sono indicati da </a:t>
            </a:r>
            <a:r>
              <a:rPr b="1" lang="en">
                <a:solidFill>
                  <a:srgbClr val="073763"/>
                </a:solidFill>
              </a:rPr>
              <a:t>#</a:t>
            </a:r>
            <a:r>
              <a:rPr lang="en">
                <a:solidFill>
                  <a:srgbClr val="073763"/>
                </a:solidFill>
              </a:rPr>
              <a:t>, multilinea con </a:t>
            </a:r>
            <a:r>
              <a:rPr b="1" lang="en">
                <a:solidFill>
                  <a:srgbClr val="073763"/>
                </a:solidFill>
              </a:rPr>
              <a:t>'''</a:t>
            </a:r>
            <a:r>
              <a:rPr lang="en">
                <a:solidFill>
                  <a:srgbClr val="073763"/>
                </a:solidFill>
              </a:rPr>
              <a:t> … </a:t>
            </a:r>
            <a:r>
              <a:rPr b="1" lang="en">
                <a:solidFill>
                  <a:srgbClr val="073763"/>
                </a:solidFill>
              </a:rPr>
              <a:t>'''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4661150" y="611875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Global scope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 your 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Your number is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661150" y="14691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main():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__main__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4661150" y="29783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Scopes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a="message a"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("a:",a)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b="message b"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("b:",b)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920550" y="611875"/>
            <a:ext cx="1154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global_scope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975850" y="1482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main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975850" y="2971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scopes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Variabili e tipi di dato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128275" y="628702"/>
            <a:ext cx="43989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</a:t>
            </a:r>
            <a:r>
              <a:rPr b="1" lang="en" sz="1829" u="sng">
                <a:solidFill>
                  <a:srgbClr val="980000"/>
                </a:solidFill>
              </a:rPr>
              <a:t>non</a:t>
            </a:r>
            <a:r>
              <a:rPr lang="en" sz="1829">
                <a:solidFill>
                  <a:srgbClr val="19364E"/>
                </a:solidFill>
              </a:rPr>
              <a:t> sono </a:t>
            </a:r>
            <a:r>
              <a:rPr b="1" lang="en" sz="1829">
                <a:solidFill>
                  <a:srgbClr val="19364E"/>
                </a:solidFill>
              </a:rPr>
              <a:t>tipizzate</a:t>
            </a:r>
            <a:r>
              <a:rPr lang="en" sz="1829">
                <a:solidFill>
                  <a:srgbClr val="19364E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b="1" lang="en" sz="1829">
                <a:solidFill>
                  <a:srgbClr val="19364E"/>
                </a:solidFill>
              </a:rPr>
              <a:t>Identificatori:</a:t>
            </a:r>
            <a:r>
              <a:rPr lang="en" sz="1829">
                <a:solidFill>
                  <a:srgbClr val="19364E"/>
                </a:solidFill>
              </a:rPr>
              <a:t> </a:t>
            </a:r>
            <a:r>
              <a:rPr lang="en" sz="1829">
                <a:solidFill>
                  <a:srgbClr val="19364E"/>
                </a:solidFill>
              </a:rPr>
              <a:t>lettere maiuscole, minuscole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numeri. Possono iniziare con underscore.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sono </a:t>
            </a:r>
            <a:r>
              <a:rPr b="1" lang="en" sz="1829">
                <a:solidFill>
                  <a:srgbClr val="19364E"/>
                </a:solidFill>
              </a:rPr>
              <a:t>create al primo utilizzo</a:t>
            </a:r>
            <a:r>
              <a:rPr lang="en" sz="1829">
                <a:solidFill>
                  <a:srgbClr val="19364E"/>
                </a:solidFill>
              </a:rPr>
              <a:t> dell'operatore di assegnazione </a:t>
            </a:r>
            <a:r>
              <a:rPr b="1" lang="en" sz="1829">
                <a:solidFill>
                  <a:srgbClr val="19364E"/>
                </a:solidFill>
              </a:rPr>
              <a:t>=</a:t>
            </a:r>
            <a:br>
              <a:rPr b="1" lang="en" sz="1829">
                <a:solidFill>
                  <a:srgbClr val="19364E"/>
                </a:solidFill>
              </a:rPr>
            </a:br>
            <a:endParaRPr b="1"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incorporata </a:t>
            </a:r>
            <a:r>
              <a:rPr b="1" lang="en" sz="1829">
                <a:solidFill>
                  <a:srgbClr val="19364E"/>
                </a:solidFill>
              </a:rPr>
              <a:t>type</a:t>
            </a:r>
            <a:r>
              <a:rPr lang="en" sz="1829">
                <a:solidFill>
                  <a:srgbClr val="19364E"/>
                </a:solidFill>
              </a:rPr>
              <a:t> restituisce il tipo di dato.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valore </a:t>
            </a:r>
            <a:r>
              <a:rPr b="1" lang="en" sz="1829">
                <a:solidFill>
                  <a:srgbClr val="19364E"/>
                </a:solidFill>
              </a:rPr>
              <a:t>None</a:t>
            </a:r>
            <a:r>
              <a:rPr lang="en" sz="1829">
                <a:solidFill>
                  <a:srgbClr val="19364E"/>
                </a:solidFill>
              </a:rPr>
              <a:t> non appartiene ad alcun tipo.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="this is a message"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pi=3.1415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print(type(m),type(a),type(pi))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13835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4661150" y="1921788"/>
            <a:ext cx="44136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'str'&gt; &lt;class 'int'&gt;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4661150" y="259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d=a/b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,type(c),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33647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7975850" y="2590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4661150" y="4117475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c: &lt;class 'int'&gt; d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128275" y="640537"/>
            <a:ext cx="4068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variabile può cambiare tipo durante l’esecuzione del programma.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 tipi numerici possono essere </a:t>
            </a:r>
            <a:r>
              <a:rPr b="1" lang="en" sz="1829">
                <a:solidFill>
                  <a:srgbClr val="19364E"/>
                </a:solidFill>
              </a:rPr>
              <a:t>int</a:t>
            </a:r>
            <a:r>
              <a:rPr lang="en" sz="1829">
                <a:solidFill>
                  <a:srgbClr val="19364E"/>
                </a:solidFill>
              </a:rPr>
              <a:t> (unbounded) o </a:t>
            </a:r>
            <a:r>
              <a:rPr b="1" lang="en" sz="1829">
                <a:solidFill>
                  <a:srgbClr val="19364E"/>
                </a:solidFill>
              </a:rPr>
              <a:t>float</a:t>
            </a:r>
            <a:r>
              <a:rPr lang="en" sz="1829">
                <a:solidFill>
                  <a:srgbClr val="19364E"/>
                </a:solidFill>
              </a:rPr>
              <a:t> (16 cifre significative).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Altri tipi di dato: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str</a:t>
            </a:r>
            <a:r>
              <a:rPr lang="en" sz="1829">
                <a:solidFill>
                  <a:srgbClr val="19364E"/>
                </a:solidFill>
              </a:rPr>
              <a:t>: stringhe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bool</a:t>
            </a:r>
            <a:r>
              <a:rPr lang="en" sz="1829">
                <a:solidFill>
                  <a:srgbClr val="19364E"/>
                </a:solidFill>
              </a:rPr>
              <a:t>: booleani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c</a:t>
            </a:r>
            <a:r>
              <a:rPr b="1" lang="en" sz="1829">
                <a:solidFill>
                  <a:srgbClr val="19364E"/>
                </a:solidFill>
              </a:rPr>
              <a:t>omplex</a:t>
            </a:r>
            <a:r>
              <a:rPr lang="en" sz="1829">
                <a:solidFill>
                  <a:srgbClr val="19364E"/>
                </a:solidFill>
              </a:rPr>
              <a:t>: complessi 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Tutti i tipi di dato sono considerati </a:t>
            </a:r>
            <a:r>
              <a:rPr i="1" lang="en" sz="1829">
                <a:solidFill>
                  <a:srgbClr val="19364E"/>
                </a:solidFill>
              </a:rPr>
              <a:t>classi</a:t>
            </a:r>
            <a:r>
              <a:rPr lang="en" sz="1829">
                <a:solidFill>
                  <a:srgbClr val="19364E"/>
                </a:solidFill>
              </a:rPr>
              <a:t>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255675" y="397764"/>
            <a:ext cx="48192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7975850" y="387687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4255675" y="1700534"/>
            <a:ext cx="48192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abc &lt;class 'str'&gt;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 &lt;class 'int'&gt;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4255675" y="2354120"/>
            <a:ext cx="48192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c=1.5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=3+5j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"c:",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(c),"d",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,"e",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7975850" y="2344538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4255675" y="4301402"/>
            <a:ext cx="4819200" cy="8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&lt;class 'str'&gt; b &lt;class 'int'&gt; c: &lt;class 'float'&gt; d: &lt;class 'bool'&gt; e: &lt;class 'complex'&gt;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5040775" y="711725"/>
            <a:ext cx="40209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assegnazione, aritmetici, relazionali, logici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bit a bit non sono troppo dissimili da altri linguaggi.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128275" y="711725"/>
            <a:ext cx="17877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Assegnazione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128275" y="1729875"/>
            <a:ext cx="17877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Aritmetici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128275" y="3831250"/>
            <a:ext cx="17877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Logici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128275" y="2824275"/>
            <a:ext cx="17877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Relazionali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2000700" y="711725"/>
            <a:ext cx="29085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	</a:t>
            </a:r>
            <a:r>
              <a:rPr lang="en" sz="1800">
                <a:solidFill>
                  <a:srgbClr val="19364E"/>
                </a:solidFill>
              </a:rPr>
              <a:t>+=	-=	*=	/=	%=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//=	**=	&amp;=	|=	^=	&gt;&gt;=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 &lt;&lt;=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2000700" y="1729875"/>
            <a:ext cx="29085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+	-	*	/	%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        (divisione intera)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**       (potenza)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2000700" y="3831250"/>
            <a:ext cx="29085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and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or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not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2000700" y="2826850"/>
            <a:ext cx="29085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&lt;     	&lt;=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&gt;   	&gt;= 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==	!=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4993925" y="3831250"/>
            <a:ext cx="17877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Bit a bit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866350" y="3831250"/>
            <a:ext cx="21954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&amp;	|	^	~</a:t>
            </a:r>
            <a:r>
              <a:rPr lang="en" sz="1800">
                <a:solidFill>
                  <a:srgbClr val="19364E"/>
                </a:solidFill>
              </a:rPr>
              <a:t>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&lt;&lt;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&gt;&gt;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128275" y="4101025"/>
            <a:ext cx="88899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identità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di appartenenza sono caratteristici in Python.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128275" y="711725"/>
            <a:ext cx="21903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Identità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27125" y="2410850"/>
            <a:ext cx="21903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Appartenenza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2381700" y="711725"/>
            <a:ext cx="12567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 not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2380550" y="2410850"/>
            <a:ext cx="12567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in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not in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3701450" y="711725"/>
            <a:ext cx="53166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ambo le variabili si riferiscono allo stesso oggetto.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le due variabili non si riferiscono allo stesso oggetto.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3700300" y="2410850"/>
            <a:ext cx="53166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è presente in un oggetto.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non è presente in un oggetto.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Organizzazione didattica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 lezione è organizzata idealmente in 3 parti.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prima: Introduzione </a:t>
            </a:r>
            <a:r>
              <a:rPr lang="en"/>
              <a:t>(10 minuti)</a:t>
            </a:r>
            <a:br>
              <a:rPr lang="en"/>
            </a:br>
            <a:r>
              <a:rPr lang="en"/>
              <a:t>Breve riassunto degli argomenti già coperti dal corso in modo da contestualizzare quanto verrà esposto nel resto della lezione.</a:t>
            </a:r>
            <a:br>
              <a:rPr lang="en"/>
            </a:br>
            <a:r>
              <a:rPr lang="en"/>
              <a:t>Si richiama l’architettura di un’applicazione web progettata secondo i criteri attualmente considerati canonici </a:t>
            </a:r>
            <a:r>
              <a:rPr lang="en"/>
              <a:t>e</a:t>
            </a:r>
            <a:r>
              <a:rPr lang="en"/>
              <a:t> si presenta il Python come linguaggio scelto per lo scripting lato server.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seconda: Il linguaggio  </a:t>
            </a:r>
            <a:r>
              <a:rPr lang="en"/>
              <a:t>(25 minuti)</a:t>
            </a:r>
            <a:br>
              <a:rPr lang="en"/>
            </a:br>
            <a:r>
              <a:rPr lang="en"/>
              <a:t>È introdotto il linguaggio Python come tale </a:t>
            </a:r>
            <a:r>
              <a:rPr lang="en"/>
              <a:t>e</a:t>
            </a:r>
            <a:r>
              <a:rPr lang="en"/>
              <a:t> senza riferimenti espliciti alle tecnologie web.</a:t>
            </a:r>
            <a:br>
              <a:rPr lang="en"/>
            </a:br>
            <a:r>
              <a:rPr lang="en"/>
              <a:t>Sono fatti frequenti confronti con il C, di cui si assume l’audience abbia comprensione, in modo da evidenziare similitudini </a:t>
            </a:r>
            <a:r>
              <a:rPr lang="en"/>
              <a:t>e</a:t>
            </a:r>
            <a:r>
              <a:rPr lang="en"/>
              <a:t> differenze.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Parte terza: Il microframework Flask </a:t>
            </a:r>
            <a:r>
              <a:rPr b="1" lang="en"/>
              <a:t> </a:t>
            </a:r>
            <a:r>
              <a:rPr lang="en"/>
              <a:t>(10 minuti)</a:t>
            </a:r>
            <a:br>
              <a:rPr lang="en"/>
            </a:br>
            <a:r>
              <a:rPr lang="en"/>
              <a:t>Si mostra come realizzare una API minimale con quanto appreso nella parte precedente della lezione.</a:t>
            </a:r>
            <a:br>
              <a:rPr lang="en"/>
            </a:br>
            <a:r>
              <a:rPr lang="en"/>
              <a:t>Gli argomenti presentati in questa terza parte saranno approfonditi in lezioni successive in cui Python sarà considerato strumento </a:t>
            </a:r>
            <a:r>
              <a:rPr lang="en"/>
              <a:t>e</a:t>
            </a:r>
            <a:r>
              <a:rPr lang="en"/>
              <a:t> non argomento di studio.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assegnazione multipla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128275" y="603850"/>
            <a:ext cx="42741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effettuare più assegnazioni con un’unica istruzione.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è eseguita in base all’ordine.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multipla permette di scambiare (swap) i valori di due variabili.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a, b, c, d, e, f = 4, 8, 15, 16, 23, 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"a:",a,"f:",f)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4 f: 42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4475800" y="2050900"/>
            <a:ext cx="45990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swap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,x,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y = y,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("x:",x,"y:",y)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swap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4475800" y="3570700"/>
            <a:ext cx="45990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3 y: 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5 y: 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128275" y="3941900"/>
            <a:ext cx="4208100" cy="112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 i valori di due variabili possono essere scambiati senza la tradizionale variabile di appoggio. Come mai? Come funziona la tipizzazione dinamica?</a:t>
            </a:r>
            <a:endParaRPr/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675" y="3847591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86450" y="572700"/>
            <a:ext cx="4389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stringa è una lista ordinata di 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stringhe non sono limitate in lunghezza.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qualificatore di stringa sono le apici singo</a:t>
            </a:r>
            <a:r>
              <a:rPr lang="en">
                <a:solidFill>
                  <a:srgbClr val="19364E"/>
                </a:solidFill>
              </a:rPr>
              <a:t>le </a:t>
            </a:r>
            <a:r>
              <a:rPr b="1" lang="en">
                <a:solidFill>
                  <a:srgbClr val="19364E"/>
                </a:solidFill>
              </a:rPr>
              <a:t>' '</a:t>
            </a:r>
            <a:r>
              <a:rPr lang="en">
                <a:solidFill>
                  <a:srgbClr val="19364E"/>
                </a:solidFill>
              </a:rPr>
              <a:t> o doppie </a:t>
            </a:r>
            <a:r>
              <a:rPr b="1" lang="en">
                <a:solidFill>
                  <a:srgbClr val="073763"/>
                </a:solidFill>
              </a:rPr>
              <a:t>" "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</a:t>
            </a:r>
            <a:r>
              <a:rPr b="1" lang="en" sz="1829">
                <a:solidFill>
                  <a:srgbClr val="19364E"/>
                </a:solidFill>
              </a:rPr>
              <a:t>len</a:t>
            </a:r>
            <a:r>
              <a:rPr lang="en" sz="1829">
                <a:solidFill>
                  <a:srgbClr val="19364E"/>
                </a:solidFill>
              </a:rPr>
              <a:t> restituisce la dimensione della stringa in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accedere all’i-esimo carattere tramite un indice a base 0.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Python World!"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475800" y="2050900"/>
            <a:ext cx="45990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"Ciao!"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,s,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len(s)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,len(s))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("s[0]:",s[0],"s[4]:",s[4])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Ciao! len(s): 5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s[0]: C s[4]: 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4475800" y="38166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"abc"; s2="defghijkl"; s=s1+s2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7975850" y="3809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4475800" y="46914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128275" y="572700"/>
            <a:ext cx="42741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estrarre una sottostringa specificando un range di indici secondo la sintassi:</a:t>
            </a:r>
            <a:br>
              <a:rPr lang="en" sz="1829">
                <a:solidFill>
                  <a:srgbClr val="19364E"/>
                </a:solidFill>
              </a:rPr>
            </a:br>
            <a:r>
              <a:rPr b="1" lang="en" sz="1829">
                <a:solidFill>
                  <a:srgbClr val="19364E"/>
                </a:solidFill>
              </a:rPr>
              <a:t>s[inizio:fine]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di inizio o fine possono essere assenti.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possono essere negativi (indice con base l’ultimo carattere della stringa).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stringe sono invarianti.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Non è possibile assegnare l’i-esimo carattere.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"abcdefghijkl"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s[2:7]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cdefg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4475800" y="2050900"/>
            <a:ext cx="4599000" cy="1111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("s[:7]:",s[:7])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("s[2:]:",s[2:])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strings_5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s[:7]: abcdefg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s[2:]: cdefghijk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4475800" y="3843788"/>
            <a:ext cx="45990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("s[:-2]:",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s[:-2],"s[-7:]:",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s[-7:])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4475800" y="4730988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s[:-2]: abcdefghij s[-7:]: fghijkl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strings_6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128275" y="792425"/>
            <a:ext cx="61893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dati prendono il nome generico di </a:t>
            </a:r>
            <a:r>
              <a:rPr b="1" lang="en">
                <a:solidFill>
                  <a:srgbClr val="073763"/>
                </a:solidFill>
              </a:rPr>
              <a:t>oggetto.</a:t>
            </a:r>
            <a:br>
              <a:rPr b="1" lang="en">
                <a:solidFill>
                  <a:srgbClr val="073763"/>
                </a:solidFill>
              </a:rPr>
            </a:br>
            <a:endParaRPr b="1"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</a:t>
            </a:r>
            <a:r>
              <a:rPr b="1" lang="en">
                <a:solidFill>
                  <a:srgbClr val="073763"/>
                </a:solidFill>
              </a:rPr>
              <a:t>oggetto</a:t>
            </a:r>
            <a:r>
              <a:rPr lang="en">
                <a:solidFill>
                  <a:srgbClr val="073763"/>
                </a:solidFill>
              </a:rPr>
              <a:t> può essere visto come un’area di memoria in cui sono conservati </a:t>
            </a:r>
            <a:r>
              <a:rPr b="1" lang="en">
                <a:solidFill>
                  <a:srgbClr val="073763"/>
                </a:solidFill>
              </a:rPr>
              <a:t>valori </a:t>
            </a:r>
            <a:r>
              <a:rPr lang="en">
                <a:solidFill>
                  <a:srgbClr val="073763"/>
                </a:solidFill>
              </a:rPr>
              <a:t>e su cui sono definite le </a:t>
            </a:r>
            <a:r>
              <a:rPr b="1" lang="en">
                <a:solidFill>
                  <a:srgbClr val="073763"/>
                </a:solidFill>
              </a:rPr>
              <a:t>operazioni</a:t>
            </a:r>
            <a:r>
              <a:rPr lang="en">
                <a:solidFill>
                  <a:srgbClr val="073763"/>
                </a:solidFill>
              </a:rPr>
              <a:t> che è possibile eseguire su di essi.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</a:t>
            </a:r>
            <a:r>
              <a:rPr b="1" lang="en">
                <a:solidFill>
                  <a:srgbClr val="073763"/>
                </a:solidFill>
              </a:rPr>
              <a:t>oggetti predefiniti </a:t>
            </a:r>
            <a:r>
              <a:rPr lang="en">
                <a:solidFill>
                  <a:srgbClr val="073763"/>
                </a:solidFill>
              </a:rPr>
              <a:t>(variabili, liste, stringhe, tuple ed altri) e </a:t>
            </a:r>
            <a:r>
              <a:rPr b="1" lang="en">
                <a:solidFill>
                  <a:srgbClr val="073763"/>
                </a:solidFill>
              </a:rPr>
              <a:t>oggetti definiti dall’utente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Su ogni tipo di oggetto sono definite particolari operazioni chiamate </a:t>
            </a:r>
            <a:r>
              <a:rPr b="1" lang="en">
                <a:solidFill>
                  <a:srgbClr val="073763"/>
                </a:solidFill>
              </a:rPr>
              <a:t>metodi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hanno la forma:</a:t>
            </a:r>
            <a:br>
              <a:rPr lang="en">
                <a:solidFill>
                  <a:srgbClr val="073763"/>
                </a:solidFill>
              </a:rPr>
            </a:b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result = object_name.method_name(args)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6222175" y="162724"/>
            <a:ext cx="2802900" cy="4925400"/>
          </a:xfrm>
          <a:prstGeom prst="rect">
            <a:avLst/>
          </a:prstGeom>
          <a:solidFill>
            <a:srgbClr val="3777A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Tipizzazione dinamica</a:t>
            </a:r>
            <a:endParaRPr b="1"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Le variabili sono rappresentate da istanze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 valori (tipi di dato base, strutture dati) sono rappresentati da </a:t>
            </a:r>
            <a:r>
              <a:rPr lang="en">
                <a:solidFill>
                  <a:srgbClr val="FFD141"/>
                </a:solidFill>
              </a:rPr>
              <a:t>istanze</a:t>
            </a:r>
            <a:r>
              <a:rPr lang="en">
                <a:solidFill>
                  <a:srgbClr val="FFD141"/>
                </a:solidFill>
              </a:rPr>
              <a:t>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L’associazione variabile/valore è fatta attraverso i puntatori.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In questo modo l’oggetto dato </a:t>
            </a:r>
            <a:r>
              <a:rPr lang="en">
                <a:solidFill>
                  <a:srgbClr val="FFD141"/>
                </a:solidFill>
              </a:rPr>
              <a:t>e</a:t>
            </a:r>
            <a:r>
              <a:rPr lang="en">
                <a:solidFill>
                  <a:srgbClr val="FFD141"/>
                </a:solidFill>
              </a:rPr>
              <a:t> l’oggetto variabile sono disaccoppiati.</a:t>
            </a:r>
            <a:endParaRPr>
              <a:solidFill>
                <a:srgbClr val="FFD14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141"/>
                </a:solidFill>
              </a:rPr>
              <a:t>pi=3.1415</a:t>
            </a:r>
            <a:endParaRPr>
              <a:solidFill>
                <a:srgbClr val="FFD141"/>
              </a:solidFill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6319176" y="4293125"/>
            <a:ext cx="513600" cy="3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8115125" y="41599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7273011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7439349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7273011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7439349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7271327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7437664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35"/>
          <p:cNvCxnSpPr>
            <a:stCxn id="383" idx="3"/>
            <a:endCxn id="385" idx="1"/>
          </p:cNvCxnSpPr>
          <p:nvPr/>
        </p:nvCxnSpPr>
        <p:spPr>
          <a:xfrm flipH="1" rot="10800000">
            <a:off x="6832776" y="4231175"/>
            <a:ext cx="440100" cy="2253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5"/>
          <p:cNvCxnSpPr>
            <a:stCxn id="386" idx="3"/>
            <a:endCxn id="384" idx="1"/>
          </p:cNvCxnSpPr>
          <p:nvPr/>
        </p:nvCxnSpPr>
        <p:spPr>
          <a:xfrm>
            <a:off x="7591149" y="4231151"/>
            <a:ext cx="524100" cy="414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5"/>
          <p:cNvSpPr/>
          <p:nvPr/>
        </p:nvSpPr>
        <p:spPr>
          <a:xfrm>
            <a:off x="8115125" y="44312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4" name="Google Shape;394;p35"/>
          <p:cNvCxnSpPr>
            <a:stCxn id="390" idx="3"/>
            <a:endCxn id="393" idx="1"/>
          </p:cNvCxnSpPr>
          <p:nvPr/>
        </p:nvCxnSpPr>
        <p:spPr>
          <a:xfrm flipH="1" rot="10800000">
            <a:off x="7589464" y="4543950"/>
            <a:ext cx="525600" cy="50700"/>
          </a:xfrm>
          <a:prstGeom prst="curvedConnector3">
            <a:avLst>
              <a:gd fmla="val 50006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5"/>
          <p:cNvCxnSpPr>
            <a:stCxn id="383" idx="3"/>
            <a:endCxn id="389" idx="1"/>
          </p:cNvCxnSpPr>
          <p:nvPr/>
        </p:nvCxnSpPr>
        <p:spPr>
          <a:xfrm>
            <a:off x="6832776" y="4456475"/>
            <a:ext cx="438600" cy="138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FFD14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classi definite dallo sviluppatore sono introdotte dalla parola chiave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seguita dal nome della classe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da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 che dà inizio al blocco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parola chiave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è il riferimento all’istanza dell’oggetto corrente (ricorda il </a:t>
            </a:r>
            <a:r>
              <a:rPr b="1" lang="en">
                <a:solidFill>
                  <a:srgbClr val="073763"/>
                </a:solidFill>
              </a:rPr>
              <a:t>this</a:t>
            </a:r>
            <a:r>
              <a:rPr lang="en">
                <a:solidFill>
                  <a:srgbClr val="073763"/>
                </a:solidFill>
              </a:rPr>
              <a:t> di C++/Java).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Gli attributi sono definiti in maniera implicita.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8244725" y="674000"/>
            <a:ext cx="899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Attributi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metodi sono pubblici di default a meno che non siano postfissi </a:t>
            </a:r>
            <a:r>
              <a:rPr b="1" lang="en">
                <a:solidFill>
                  <a:srgbClr val="073763"/>
                </a:solidFill>
              </a:rPr>
              <a:t>__</a:t>
            </a:r>
            <a:r>
              <a:rPr lang="en">
                <a:solidFill>
                  <a:srgbClr val="073763"/>
                </a:solidFill>
              </a:rPr>
              <a:t> (doppio underscore) al nome.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sono definiti come </a:t>
            </a:r>
            <a:r>
              <a:rPr i="1" lang="en">
                <a:solidFill>
                  <a:srgbClr val="073763"/>
                </a:solidFill>
              </a:rPr>
              <a:t>funzioni</a:t>
            </a:r>
            <a:r>
              <a:rPr lang="en">
                <a:solidFill>
                  <a:srgbClr val="073763"/>
                </a:solidFill>
              </a:rPr>
              <a:t> all’interno del blocco di codice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metodi di istanza devono avere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come primo parametro (che non sarà necessario quando invocati).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Alcuni metodi hanno funzioni speciali come </a:t>
            </a:r>
            <a:r>
              <a:rPr b="1" lang="en">
                <a:solidFill>
                  <a:srgbClr val="073763"/>
                </a:solidFill>
              </a:rPr>
              <a:t>__init__</a:t>
            </a:r>
            <a:r>
              <a:rPr lang="en">
                <a:solidFill>
                  <a:srgbClr val="073763"/>
                </a:solidFill>
              </a:rPr>
              <a:t> che è il metodo costruttore.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8255525" y="674000"/>
            <a:ext cx="8886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Strutture dati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421" name="Google Shape;4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2423">
            <a:off x="3789100" y="647943"/>
            <a:ext cx="4662917" cy="370798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14408">
            <a:off x="5325226" y="1654260"/>
            <a:ext cx="3524576" cy="2889502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3" name="Google Shape;42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232">
            <a:off x="6934555" y="2871400"/>
            <a:ext cx="3969039" cy="2775227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liste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0" y="648900"/>
            <a:ext cx="3507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</a:t>
            </a:r>
            <a:r>
              <a:rPr b="1" lang="en"/>
              <a:t>list</a:t>
            </a:r>
            <a:r>
              <a:rPr lang="en"/>
              <a:t> è un tipo di dato usato per raggruppare valori, non necessariamente dello stesso tipo.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list contiene elementi separati da </a:t>
            </a:r>
            <a:r>
              <a:rPr b="1" lang="en"/>
              <a:t>virgole</a:t>
            </a:r>
            <a:r>
              <a:rPr lang="en"/>
              <a:t> e racchiusi da parentesi </a:t>
            </a:r>
            <a:r>
              <a:rPr b="1" lang="en"/>
              <a:t>quadre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va confusa con l’array (per il quale esiste un modulo dedicato).</a:t>
            </a:r>
            <a:endParaRPr/>
          </a:p>
        </p:txBody>
      </p:sp>
      <p:sp>
        <p:nvSpPr>
          <p:cNvPr id="430" name="Google Shape;430;p39"/>
          <p:cNvSpPr txBox="1"/>
          <p:nvPr/>
        </p:nvSpPr>
        <p:spPr>
          <a:xfrm>
            <a:off x="3507175" y="6162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"apple",3.14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,True]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len(items)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3507100" y="14801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3507100" y="19347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["apple","banana","raspberry","orange"]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(len(fruits), fruits[2])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7975850" y="19347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3507100" y="3226050"/>
            <a:ext cx="5567700" cy="16068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"Iron Man")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avengers.append("Cap. America")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avengers.append("Black Widow")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print(avengers)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3507100" y="27810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raspberry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3507100" y="4731000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['Iron Man', 'Cap. America', 'Black Widow']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9"/>
          <p:cNvSpPr txBox="1"/>
          <p:nvPr/>
        </p:nvSpPr>
        <p:spPr>
          <a:xfrm>
            <a:off x="7975850" y="32532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128275" y="648900"/>
            <a:ext cx="33642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Possono essere concatenate.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È possibile accedere al singolo elemento, come con le stringhe.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È variante: è possibile cambiare il valore dell’i-esimo elemento.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 liste possono essere annidate (liste di liste).</a:t>
            </a:r>
            <a:endParaRPr/>
          </a:p>
        </p:txBody>
      </p:sp>
      <p:sp>
        <p:nvSpPr>
          <p:cNvPr id="445" name="Google Shape;445;p40"/>
          <p:cNvSpPr txBox="1"/>
          <p:nvPr/>
        </p:nvSpPr>
        <p:spPr>
          <a:xfrm>
            <a:off x="3492475" y="616200"/>
            <a:ext cx="55824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f1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"apple","banana","raspberry"]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["passionfruit","pineapple"]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f1 + f2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len(fruits), fruits)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3492400" y="1920525"/>
            <a:ext cx="5582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5 ['apple', 'banana', 'raspberry', 'passionfruit', 'pineapple']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492400" y="25843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4, 8, 15, 16, 23, 42]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("l[0]",l[0],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"l[3:5]",l[3:5],"l[-1]",l[-1]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7975850" y="25843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3492400" y="34426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l[0] 4 l[3:5] [16, 23] l[-1] 42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3492400" y="38438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["abc","def","ghi","jkl"];l[1]="xxx"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("l:",l)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['abc', 'xxx', 'ghi', 'jkl']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lists_6.py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tuple()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59" name="Google Shape;459;p41"/>
          <p:cNvSpPr txBox="1"/>
          <p:nvPr>
            <p:ph idx="1" type="body"/>
          </p:nvPr>
        </p:nvSpPr>
        <p:spPr>
          <a:xfrm>
            <a:off x="128275" y="648900"/>
            <a:ext cx="33642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</a:t>
            </a:r>
            <a:r>
              <a:rPr b="1" lang="en"/>
              <a:t>tupla</a:t>
            </a:r>
            <a:r>
              <a:rPr lang="en"/>
              <a:t> è una sequenza di dati, simile alla list.</a:t>
            </a:r>
            <a:br>
              <a:rPr lang="en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 di un elenco di valori separati da </a:t>
            </a:r>
            <a:r>
              <a:rPr b="1" lang="en"/>
              <a:t>virgole</a:t>
            </a:r>
            <a:r>
              <a:rPr lang="en"/>
              <a:t> e racchiuse tra parentesi </a:t>
            </a:r>
            <a:r>
              <a:rPr b="1" lang="en"/>
              <a:t>tonde</a:t>
            </a:r>
            <a:r>
              <a:rPr lang="en"/>
              <a:t>.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differenza delle list, le tuple sono invarianti: gli elementi </a:t>
            </a:r>
            <a:r>
              <a:rPr b="1" lang="en"/>
              <a:t>non possono essere cambiati</a:t>
            </a:r>
            <a:r>
              <a:rPr lang="en"/>
              <a:t>.</a:t>
            </a:r>
            <a:endParaRPr/>
          </a:p>
        </p:txBody>
      </p:sp>
      <p:sp>
        <p:nvSpPr>
          <p:cNvPr id="460" name="Google Shape;460;p41"/>
          <p:cNvSpPr txBox="1"/>
          <p:nvPr/>
        </p:nvSpPr>
        <p:spPr>
          <a:xfrm>
            <a:off x="3492475" y="616200"/>
            <a:ext cx="55824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(14.28, 40.85)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len(pos), type(pos))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3492475" y="1499275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&lt;class 'tuple'&gt;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3492475" y="1951250"/>
            <a:ext cx="5582400" cy="1359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(4, 8, 15, 16, 23, 42)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(8, 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t+x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7975850" y="195125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3492400" y="33664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(4, 8, 15, 16, 23, 42, 8, 2)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3492400" y="379695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"abc","def","ghi"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("def?t:",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"def" in t,"jkl?t:","jkl" in 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def?t: True jkl?t: False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7975850" y="3796953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Sommario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4446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Introduzione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linguaggio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Variabili e tipi di dato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Strutture dati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Controllo del flusso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Funzioni e moduli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microframework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Conclusioni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446600" y="552323"/>
            <a:ext cx="2399400" cy="7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prima (10 minuti)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446600" y="1256723"/>
            <a:ext cx="2399400" cy="166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seconda (25 minuti)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446600" y="2922298"/>
            <a:ext cx="2399400" cy="92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terza (10 minuti)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128275" y="572700"/>
            <a:ext cx="55362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dictionary</a:t>
            </a:r>
            <a:r>
              <a:rPr lang="en"/>
              <a:t> è una struttura dati che consente di memorizzare coppie chiave:valore.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Chiave </a:t>
            </a:r>
            <a:r>
              <a:rPr lang="en"/>
              <a:t>e</a:t>
            </a:r>
            <a:r>
              <a:rPr lang="en"/>
              <a:t> valore possono essere di qualsiasi tipo senza alcuna limitazione.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dizionari possono essere annidati.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Sintassi: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 attraverso l’uso di </a:t>
            </a:r>
            <a:r>
              <a:rPr b="1" lang="en"/>
              <a:t>{</a:t>
            </a:r>
            <a:r>
              <a:rPr lang="en"/>
              <a:t> </a:t>
            </a:r>
            <a:r>
              <a:rPr lang="en"/>
              <a:t>e</a:t>
            </a:r>
            <a:r>
              <a:rPr lang="en"/>
              <a:t> </a:t>
            </a:r>
            <a:r>
              <a:rPr b="1" lang="en"/>
              <a:t>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 coppie chiave:valore sono separate da </a:t>
            </a:r>
            <a:r>
              <a:rPr b="1" lang="en"/>
              <a:t>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Notazione </a:t>
            </a:r>
            <a:r>
              <a:rPr b="1" lang="en"/>
              <a:t>JSON</a:t>
            </a:r>
            <a:r>
              <a:rPr lang="en"/>
              <a:t>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chiave può essere usata come indice per l’accesso al valore dizionario.</a:t>
            </a:r>
            <a:endParaRPr/>
          </a:p>
        </p:txBody>
      </p:sp>
      <p:sp>
        <p:nvSpPr>
          <p:cNvPr id="475" name="Google Shape;475;p42"/>
          <p:cNvSpPr txBox="1"/>
          <p:nvPr/>
        </p:nvSpPr>
        <p:spPr>
          <a:xfrm>
            <a:off x="5664521" y="241475"/>
            <a:ext cx="34104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"last":"Snow"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5664525" y="1768750"/>
            <a:ext cx="3410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{'first': 'Jon', 'last': 'Snow'}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7975975" y="24147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664521" y="2434125"/>
            <a:ext cx="34104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= {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"last"]="Snow"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(person), person)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("f:",person["first"])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("l:",person["last"])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664525" y="3961400"/>
            <a:ext cx="34104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'dict'&gt; {'first': 'Jon', 'last': 'Snow'}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f: Jon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Snow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975975" y="243412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86" name="Google Shape;486;p43"/>
          <p:cNvSpPr txBox="1"/>
          <p:nvPr>
            <p:ph idx="1" type="body"/>
          </p:nvPr>
        </p:nvSpPr>
        <p:spPr>
          <a:xfrm>
            <a:off x="128275" y="3755400"/>
            <a:ext cx="89466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Combinando opportunamente liste, tuple </a:t>
            </a:r>
            <a:r>
              <a:rPr lang="en"/>
              <a:t>e</a:t>
            </a:r>
            <a:r>
              <a:rPr lang="en"/>
              <a:t> dizionari è possibile gestire strutture dati complesse.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 rimuovere una voce del dizionario si usa la parola chiave </a:t>
            </a:r>
            <a:r>
              <a:rPr b="1" lang="en"/>
              <a:t>del</a:t>
            </a:r>
            <a:br>
              <a:rPr lang="en"/>
            </a:b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8825" y="616200"/>
            <a:ext cx="90159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 =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"id"]="TW6"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course["isElective"]=True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course["topics"]=["C/S","HTTP","HTML","CSS","JavaScript","jQuery","PWA","Python"]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course["taughtBy"]={"first":"Raffaele","last":"Montella"}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(course["topics"]),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(course["taughtBy"]))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58825" y="2568300"/>
            <a:ext cx="90159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{'id': 'TW6', 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'isElective': True,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 'topics': ['C/S', 'HTTP', 'HTML', 'CSS', 'JavaScript', 'jQuery', 'PWA', 'Python'], 'taughtBy': {'first': 'Raffaele', 'last': 'Montella'}}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4 8 2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95" name="Google Shape;495;p44"/>
          <p:cNvSpPr txBox="1"/>
          <p:nvPr>
            <p:ph idx="1" type="body"/>
          </p:nvPr>
        </p:nvSpPr>
        <p:spPr>
          <a:xfrm>
            <a:off x="128275" y="756250"/>
            <a:ext cx="3723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Controllo del flusso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3548300" y="1667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endParaRPr b="1"/>
          </a:p>
        </p:txBody>
      </p:sp>
      <p:sp>
        <p:nvSpPr>
          <p:cNvPr id="499" name="Google Shape;499;p44"/>
          <p:cNvSpPr/>
          <p:nvPr/>
        </p:nvSpPr>
        <p:spPr>
          <a:xfrm>
            <a:off x="4306125" y="1730225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condizione</a:t>
            </a:r>
            <a:endParaRPr/>
          </a:p>
        </p:txBody>
      </p:sp>
      <p:sp>
        <p:nvSpPr>
          <p:cNvPr id="500" name="Google Shape;500;p44"/>
          <p:cNvSpPr/>
          <p:nvPr/>
        </p:nvSpPr>
        <p:spPr>
          <a:xfrm>
            <a:off x="4306125" y="2431250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01" name="Google Shape;501;p44"/>
          <p:cNvSpPr/>
          <p:nvPr/>
        </p:nvSpPr>
        <p:spPr>
          <a:xfrm>
            <a:off x="3548300" y="908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502" name="Google Shape;502;p44"/>
          <p:cNvCxnSpPr>
            <a:stCxn id="501" idx="4"/>
            <a:endCxn id="498" idx="0"/>
          </p:cNvCxnSpPr>
          <p:nvPr/>
        </p:nvCxnSpPr>
        <p:spPr>
          <a:xfrm flipH="1" rot="-5400000">
            <a:off x="3741950" y="1574050"/>
            <a:ext cx="186000" cy="600"/>
          </a:xfrm>
          <a:prstGeom prst="curvedConnector3">
            <a:avLst>
              <a:gd fmla="val 4996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4"/>
          <p:cNvCxnSpPr>
            <a:stCxn id="498" idx="6"/>
            <a:endCxn id="499" idx="1"/>
          </p:cNvCxnSpPr>
          <p:nvPr/>
        </p:nvCxnSpPr>
        <p:spPr>
          <a:xfrm>
            <a:off x="4121000" y="1953575"/>
            <a:ext cx="185100" cy="6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4"/>
          <p:cNvCxnSpPr>
            <a:stCxn id="499" idx="2"/>
            <a:endCxn id="500" idx="0"/>
          </p:cNvCxnSpPr>
          <p:nvPr/>
        </p:nvCxnSpPr>
        <p:spPr>
          <a:xfrm flipH="1" rot="-5400000">
            <a:off x="4868925" y="2303825"/>
            <a:ext cx="2544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4"/>
          <p:cNvSpPr/>
          <p:nvPr/>
        </p:nvSpPr>
        <p:spPr>
          <a:xfrm>
            <a:off x="3548600" y="32545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506" name="Google Shape;506;p44"/>
          <p:cNvCxnSpPr>
            <a:stCxn id="498" idx="4"/>
            <a:endCxn id="505" idx="0"/>
          </p:cNvCxnSpPr>
          <p:nvPr/>
        </p:nvCxnSpPr>
        <p:spPr>
          <a:xfrm flipH="1" rot="-5400000">
            <a:off x="3327650" y="2746925"/>
            <a:ext cx="10146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4"/>
          <p:cNvCxnSpPr>
            <a:stCxn id="500" idx="2"/>
            <a:endCxn id="505" idx="0"/>
          </p:cNvCxnSpPr>
          <p:nvPr/>
        </p:nvCxnSpPr>
        <p:spPr>
          <a:xfrm rot="5400000">
            <a:off x="4227075" y="2485700"/>
            <a:ext cx="376500" cy="11610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8" name="Google Shape;508;p4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082123">
            <a:off x="5436812" y="749896"/>
            <a:ext cx="3350649" cy="364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costrutto condizionale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14" name="Google Shape;514;p45"/>
          <p:cNvSpPr txBox="1"/>
          <p:nvPr>
            <p:ph idx="1" type="body"/>
          </p:nvPr>
        </p:nvSpPr>
        <p:spPr>
          <a:xfrm>
            <a:off x="128275" y="756250"/>
            <a:ext cx="4443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Blocco di selezione a tre vie: </a:t>
            </a:r>
            <a:r>
              <a:rPr b="1" lang="en">
                <a:solidFill>
                  <a:srgbClr val="073763"/>
                </a:solidFill>
              </a:rPr>
              <a:t>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else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Operatore ternario: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v</a:t>
            </a:r>
            <a:r>
              <a:rPr lang="en">
                <a:solidFill>
                  <a:srgbClr val="073763"/>
                </a:solidFill>
              </a:rPr>
              <a:t>ariabile = valore1 </a:t>
            </a:r>
            <a:r>
              <a:rPr b="1" lang="en">
                <a:solidFill>
                  <a:srgbClr val="073763"/>
                </a:solidFill>
              </a:rPr>
              <a:t>if</a:t>
            </a:r>
            <a:r>
              <a:rPr lang="en">
                <a:solidFill>
                  <a:srgbClr val="073763"/>
                </a:solidFill>
              </a:rPr>
              <a:t> condizione </a:t>
            </a:r>
            <a:r>
              <a:rPr b="1" lang="en">
                <a:solidFill>
                  <a:srgbClr val="073763"/>
                </a:solidFill>
              </a:rPr>
              <a:t>else</a:t>
            </a:r>
            <a:r>
              <a:rPr lang="en">
                <a:solidFill>
                  <a:srgbClr val="073763"/>
                </a:solidFill>
              </a:rPr>
              <a:t> valore2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costrutto di tipo switch.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4661150" y="6161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branching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"1st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33 &lt;= x &lt;= 66: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print("2nd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("3rd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45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4661150" y="2783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2nd 3rd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4661150" y="322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branching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random.randint(1,100)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a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a&gt;0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("a:",a,"b:",b,"max:",m)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7975850" y="32274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32 b: 24 max: 32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while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26" name="Google Shape;526;p46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con test in ingresso (</a:t>
            </a:r>
            <a:r>
              <a:rPr b="1" lang="en">
                <a:solidFill>
                  <a:srgbClr val="073763"/>
                </a:solidFill>
              </a:rPr>
              <a:t>while</a:t>
            </a:r>
            <a:r>
              <a:rPr lang="en">
                <a:solidFill>
                  <a:srgbClr val="073763"/>
                </a:solidFill>
              </a:rPr>
              <a:t>)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break</a:t>
            </a:r>
            <a:r>
              <a:rPr lang="en">
                <a:solidFill>
                  <a:srgbClr val="073763"/>
                </a:solidFill>
              </a:rPr>
              <a:t> interrompe il ciclo.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continue</a:t>
            </a:r>
            <a:r>
              <a:rPr lang="en">
                <a:solidFill>
                  <a:srgbClr val="073763"/>
                </a:solidFill>
              </a:rPr>
              <a:t> interrompe l’iterazione corrente e passa a quella successiva.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ciclo iterativo con test in uscita.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27" name="Google Shape;527;p46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x&lt;100: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x=x+1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4661150" y="1921788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46"/>
          <p:cNvSpPr txBox="1"/>
          <p:nvPr/>
        </p:nvSpPr>
        <p:spPr>
          <a:xfrm>
            <a:off x="4661150" y="3012002"/>
            <a:ext cx="4413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hile True: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x==50: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46"/>
          <p:cNvSpPr txBox="1"/>
          <p:nvPr/>
        </p:nvSpPr>
        <p:spPr>
          <a:xfrm>
            <a:off x="7975850" y="3020411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2" name="Google Shape;532;p46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: 50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for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38" name="Google Shape;538;p47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a numero di iterazioni prefissato (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 differenza di altri linguaggi, il ciclo 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 esplora una collezione di dati iterabile.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funzione incorporata </a:t>
            </a:r>
            <a:r>
              <a:rPr b="1" lang="en">
                <a:solidFill>
                  <a:srgbClr val="073763"/>
                </a:solidFill>
              </a:rPr>
              <a:t>range</a:t>
            </a:r>
            <a:r>
              <a:rPr lang="en">
                <a:solidFill>
                  <a:srgbClr val="073763"/>
                </a:solidFill>
              </a:rPr>
              <a:t> restituisce una lista di numeri, dato un intervallo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un incremento.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39" name="Google Shape;539;p47"/>
          <p:cNvSpPr txBox="1"/>
          <p:nvPr/>
        </p:nvSpPr>
        <p:spPr>
          <a:xfrm>
            <a:off x="4661150" y="616188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1" name="Google Shape;541;p47"/>
          <p:cNvSpPr txBox="1"/>
          <p:nvPr/>
        </p:nvSpPr>
        <p:spPr>
          <a:xfrm>
            <a:off x="4661150" y="1497563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4661150" y="25943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x in range(33,66,3):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s=s+str(x)+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7975850" y="2594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661150" y="4121913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33 36 39 42 45 48 51 54 57 60 63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50" name="Google Shape;550;p48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Funzioni e moduli</a:t>
            </a:r>
            <a:br>
              <a:rPr b="1" lang="en">
                <a:solidFill>
                  <a:srgbClr val="073763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52" name="Google Shape;552;p48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553" name="Google Shape;5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4" name="Google Shape;5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61" name="Google Shape;561;p49"/>
          <p:cNvSpPr txBox="1"/>
          <p:nvPr>
            <p:ph idx="1" type="body"/>
          </p:nvPr>
        </p:nvSpPr>
        <p:spPr>
          <a:xfrm>
            <a:off x="128275" y="756250"/>
            <a:ext cx="8720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funzioni predefinite (incorporate o built-in) di Python sono più di 60.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graphicFrame>
        <p:nvGraphicFramePr>
          <p:cNvPr id="562" name="Google Shape;562;p49"/>
          <p:cNvGraphicFramePr/>
          <p:nvPr/>
        </p:nvGraphicFramePr>
        <p:xfrm>
          <a:off x="174725" y="128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{0898CEF9-85A7-4A10-B3C8-118AB8458F76}</a:tableStyleId>
              </a:tblPr>
              <a:tblGrid>
                <a:gridCol w="1655525"/>
                <a:gridCol w="7018725"/>
              </a:tblGrid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abs()</a:t>
                      </a: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valore assoluto di un numero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9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visualizza un testo,  attende che l’utente inserisca da tastiera una serie di caratteri e prema il tasto Invio; restituisce la stringa inserita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(da convertire eventualmente in un numero)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eval()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valuta dinamicamente un’espressione fornita come stringa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numero reale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intero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round()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arrotonda all'intero più vicino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max() min()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restituiscono il massimo e il minimo in una lista di valori separati da virgole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stampa a video il contenuto inserito all’interno delle parentesi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tipo di un dato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range(n)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n valori da 0 a n-1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range(i,f,s)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valori da i(incluso) a f(escluso)  step s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68" name="Google Shape;568;p50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è definita attraverso la parola chiave </a:t>
            </a:r>
            <a:r>
              <a:rPr b="1" lang="en">
                <a:solidFill>
                  <a:srgbClr val="073763"/>
                </a:solidFill>
              </a:rPr>
              <a:t>def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avere nessuno, uno o n parametri.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avere valori di default.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essere passati come coppie chiave/valore.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restituire un risultato usando la parola chiave </a:t>
            </a:r>
            <a:r>
              <a:rPr b="1" lang="en">
                <a:solidFill>
                  <a:srgbClr val="073763"/>
                </a:solidFill>
              </a:rPr>
              <a:t>return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sono passati per valore.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69" name="Google Shape;569;p50"/>
          <p:cNvSpPr txBox="1"/>
          <p:nvPr/>
        </p:nvSpPr>
        <p:spPr>
          <a:xfrm>
            <a:off x="4571875" y="616200"/>
            <a:ext cx="45027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somma(a, b):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"s:",somma(10,9))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5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71" name="Google Shape;571;p50"/>
          <p:cNvSpPr txBox="1"/>
          <p:nvPr/>
        </p:nvSpPr>
        <p:spPr>
          <a:xfrm>
            <a:off x="4571871" y="1921800"/>
            <a:ext cx="4502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50"/>
          <p:cNvSpPr txBox="1"/>
          <p:nvPr/>
        </p:nvSpPr>
        <p:spPr>
          <a:xfrm>
            <a:off x="4571875" y="2365500"/>
            <a:ext cx="45027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inc(a):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a=a+1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i=inc(x)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"x:",x,"i:",i)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50"/>
          <p:cNvSpPr txBox="1"/>
          <p:nvPr/>
        </p:nvSpPr>
        <p:spPr>
          <a:xfrm>
            <a:off x="4571871" y="45330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 i: 8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7975850" y="23655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80" name="Google Shape;580;p51"/>
          <p:cNvSpPr txBox="1"/>
          <p:nvPr>
            <p:ph idx="1" type="body"/>
          </p:nvPr>
        </p:nvSpPr>
        <p:spPr>
          <a:xfrm>
            <a:off x="128275" y="756250"/>
            <a:ext cx="87645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Funzioni, variabili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framework di classi possono essere raggruppati in moduli.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modulo in Python è definito attraverso un file o una directory il cui contenuto è opportunamente organizzato.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L’uso dei moduli consente di evitare ambiguità grazie alla definizione di </a:t>
            </a:r>
            <a:r>
              <a:rPr b="1" lang="en">
                <a:solidFill>
                  <a:srgbClr val="073763"/>
                </a:solidFill>
              </a:rPr>
              <a:t>namespace</a:t>
            </a:r>
            <a:r>
              <a:rPr lang="en">
                <a:solidFill>
                  <a:srgbClr val="073763"/>
                </a:solidFill>
              </a:rPr>
              <a:t> in cui un identificativo ha valore.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possibile importare un intero modulo o solo parte di esso.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81" name="Google Shape;581;p51"/>
          <p:cNvSpPr txBox="1"/>
          <p:nvPr/>
        </p:nvSpPr>
        <p:spPr>
          <a:xfrm>
            <a:off x="0" y="3468000"/>
            <a:ext cx="3147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random.randint(1,10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51"/>
          <p:cNvSpPr txBox="1"/>
          <p:nvPr/>
        </p:nvSpPr>
        <p:spPr>
          <a:xfrm>
            <a:off x="2048700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0" y="4727675"/>
            <a:ext cx="3147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3203600" y="3468000"/>
            <a:ext cx="30480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randint(1,10))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51527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6" name="Google Shape;586;p51"/>
          <p:cNvSpPr txBox="1"/>
          <p:nvPr/>
        </p:nvSpPr>
        <p:spPr>
          <a:xfrm>
            <a:off x="3203600" y="4727675"/>
            <a:ext cx="3048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51"/>
          <p:cNvSpPr txBox="1"/>
          <p:nvPr/>
        </p:nvSpPr>
        <p:spPr>
          <a:xfrm>
            <a:off x="6307600" y="3468000"/>
            <a:ext cx="28365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pp = Flask(__name__)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51"/>
          <p:cNvSpPr txBox="1"/>
          <p:nvPr/>
        </p:nvSpPr>
        <p:spPr>
          <a:xfrm>
            <a:off x="80451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6307500" y="4514700"/>
            <a:ext cx="28365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ModuleNotFoundError: No module named 'flask'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Web: Introduzione a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0" y="292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777AB"/>
                </a:solidFill>
              </a:rPr>
              <a:t>Raffaele Montella</a:t>
            </a:r>
            <a:endParaRPr sz="2700">
              <a:solidFill>
                <a:srgbClr val="3777A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77AB"/>
                </a:solidFill>
              </a:rPr>
              <a:t>raffaele.montella@uniparthenope.it</a:t>
            </a:r>
            <a:endParaRPr sz="2000">
              <a:solidFill>
                <a:srgbClr val="3777AB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</a:t>
            </a:r>
            <a:r>
              <a:rPr lang="en" sz="1000">
                <a:solidFill>
                  <a:srgbClr val="FFD141"/>
                </a:solidFill>
              </a:rPr>
              <a:t>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Creative Commons Zero v1.0 Universal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95" name="Google Shape;595;p52"/>
          <p:cNvSpPr txBox="1"/>
          <p:nvPr>
            <p:ph idx="1" type="body"/>
          </p:nvPr>
        </p:nvSpPr>
        <p:spPr>
          <a:xfrm>
            <a:off x="128275" y="756250"/>
            <a:ext cx="87645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un modulo possa essere importato, questo deve essere </a:t>
            </a:r>
            <a:r>
              <a:rPr lang="en">
                <a:solidFill>
                  <a:srgbClr val="073763"/>
                </a:solidFill>
              </a:rPr>
              <a:t>raggiungibile</a:t>
            </a:r>
            <a:r>
              <a:rPr lang="en">
                <a:solidFill>
                  <a:srgbClr val="073763"/>
                </a:solidFill>
              </a:rPr>
              <a:t> tramite il percorso di ricerca contenuto nella variabile di </a:t>
            </a: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PYTHONPATH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sono spesso componenti software da installare separatamente.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implementare complesse funzionalità il cui uso è semplificato dall’interfaccia Python (library wrap).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varie metodologie per </a:t>
            </a:r>
            <a:r>
              <a:rPr lang="en">
                <a:solidFill>
                  <a:srgbClr val="073763"/>
                </a:solidFill>
              </a:rPr>
              <a:t>l'installazione</a:t>
            </a:r>
            <a:r>
              <a:rPr lang="en">
                <a:solidFill>
                  <a:srgbClr val="073763"/>
                </a:solidFill>
              </a:rPr>
              <a:t> di moduli Python.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Package Installer for Python consente di installare moduli dal Python Package Index.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96" name="Google Shape;596;p5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https://pypi.org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97" name="Google Shape;597;p52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Python Package Index &amp; Package Installer for Python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03" name="Google Shape;603;p53"/>
          <p:cNvSpPr txBox="1"/>
          <p:nvPr>
            <p:ph idx="1" type="body"/>
          </p:nvPr>
        </p:nvSpPr>
        <p:spPr>
          <a:xfrm>
            <a:off x="18200" y="6727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essere installati: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tutti gli utenti (system)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l’utente (user)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virtuale (venv)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È preferibile l’installazione di un “ambiente virtuale” in modo da limitare la visibilità dei moduli installati alla sola applicazione corrente.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Esempio: modulo per il calcolo del codice fiscale italiano.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04" name="Google Shape;604;p5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05" name="Google Shape;605;p53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e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06" name="Google Shape;606;p53"/>
          <p:cNvSpPr txBox="1"/>
          <p:nvPr/>
        </p:nvSpPr>
        <p:spPr>
          <a:xfrm>
            <a:off x="4336400" y="616200"/>
            <a:ext cx="47382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python-codicefiscale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53"/>
          <p:cNvSpPr txBox="1"/>
          <p:nvPr/>
        </p:nvSpPr>
        <p:spPr>
          <a:xfrm>
            <a:off x="4336400" y="1491000"/>
            <a:ext cx="4738200" cy="30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python-codicefiscale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Downloading https://files.pythonhosted.org/packages/95/65/f6be1cc7a32c77e6478d61a48b15ec700331f75186f08977e538fc5b2abb/python-codicefiscale-0.3.7.tar.gz (131kB)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Running setup.py install for python-codicefiscale ... done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python-codicefiscale-0.3.7 python-dateutil-2.8.1 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13" name="Google Shape;613;p54"/>
          <p:cNvSpPr txBox="1"/>
          <p:nvPr>
            <p:ph idx="1" type="body"/>
          </p:nvPr>
        </p:nvSpPr>
        <p:spPr>
          <a:xfrm>
            <a:off x="18200" y="7489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riportato consente di calcolare il codice fiscale italiano.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 moduli consentono di accrescere le funzionalità di Python praticamente senza limiti.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Alcuni moduli sono “</a:t>
            </a:r>
            <a:r>
              <a:rPr b="1" lang="en">
                <a:solidFill>
                  <a:srgbClr val="073763"/>
                </a:solidFill>
              </a:rPr>
              <a:t>pure Python</a:t>
            </a:r>
            <a:r>
              <a:rPr lang="en">
                <a:solidFill>
                  <a:srgbClr val="073763"/>
                </a:solidFill>
              </a:rPr>
              <a:t>”, altri necessitano di una fase di building gestita automaticamente dal gestore dei pacchetti.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modulo </a:t>
            </a:r>
            <a:r>
              <a:rPr b="1" lang="en">
                <a:solidFill>
                  <a:srgbClr val="073763"/>
                </a:solidFill>
              </a:rPr>
              <a:t>flask</a:t>
            </a:r>
            <a:r>
              <a:rPr lang="en">
                <a:solidFill>
                  <a:srgbClr val="073763"/>
                </a:solidFill>
              </a:rPr>
              <a:t> incapsula un microframework per la produzione di </a:t>
            </a:r>
            <a:r>
              <a:rPr b="1" lang="en">
                <a:solidFill>
                  <a:srgbClr val="FF9900"/>
                </a:solidFill>
              </a:rPr>
              <a:t>contenuti web dinamici lato server</a:t>
            </a:r>
            <a:r>
              <a:rPr lang="en">
                <a:solidFill>
                  <a:srgbClr val="073763"/>
                </a:solidFill>
              </a:rPr>
              <a:t>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14" name="Google Shape;614;p5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15" name="Google Shape;615;p5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</a:t>
            </a:r>
            <a:r>
              <a:rPr b="1" lang="en" sz="1000">
                <a:solidFill>
                  <a:srgbClr val="FFD141"/>
                </a:solidFill>
              </a:rPr>
              <a:t>e</a:t>
            </a:r>
            <a:r>
              <a:rPr b="1" lang="en" sz="1000">
                <a:solidFill>
                  <a:srgbClr val="FFD141"/>
                </a:solidFill>
              </a:rPr>
              <a:t>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16" name="Google Shape;616;p54"/>
          <p:cNvSpPr txBox="1"/>
          <p:nvPr/>
        </p:nvSpPr>
        <p:spPr>
          <a:xfrm>
            <a:off x="4572050" y="77700"/>
            <a:ext cx="4502700" cy="44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4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codicefiscale import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person={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"surname":'Montella',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"name":'Raffaele',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"sex":'M',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"birthdate":'10/05/1972',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"birthplace":'Napoli'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surname=person["surname"],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name=person["name"],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sex=person["sex"],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birthdate=person["birthdate"],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birthplace=person["birthplace"])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print(result)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54"/>
          <p:cNvSpPr txBox="1"/>
          <p:nvPr/>
        </p:nvSpPr>
        <p:spPr>
          <a:xfrm>
            <a:off x="7975850" y="777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18" name="Google Shape;618;p54"/>
          <p:cNvSpPr txBox="1"/>
          <p:nvPr/>
        </p:nvSpPr>
        <p:spPr>
          <a:xfrm>
            <a:off x="4572050" y="4488112"/>
            <a:ext cx="4502700" cy="38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MNTRFL72E10F839I</a:t>
            </a:r>
            <a:endParaRPr sz="13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24" name="Google Shape;624;p55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</a:t>
            </a:r>
            <a:r>
              <a:rPr b="1" lang="en">
                <a:solidFill>
                  <a:srgbClr val="073763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625" name="Google Shape;625;p5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26" name="Google Shape;626;p55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27" name="Google Shape;62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8" name="Google Shape;6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9" name="Google Shape;62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</a:t>
            </a:r>
            <a:r>
              <a:rPr b="1" lang="en">
                <a:solidFill>
                  <a:srgbClr val="3777AB"/>
                </a:solidFill>
              </a:rPr>
              <a:t> - 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35" name="Google Shape;635;p56"/>
          <p:cNvSpPr txBox="1"/>
          <p:nvPr>
            <p:ph idx="1" type="body"/>
          </p:nvPr>
        </p:nvSpPr>
        <p:spPr>
          <a:xfrm>
            <a:off x="128275" y="756250"/>
            <a:ext cx="87060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è un </a:t>
            </a:r>
            <a:r>
              <a:rPr b="1" i="1" lang="en">
                <a:solidFill>
                  <a:srgbClr val="073763"/>
                </a:solidFill>
              </a:rPr>
              <a:t>microframework</a:t>
            </a:r>
            <a:r>
              <a:rPr lang="en">
                <a:solidFill>
                  <a:srgbClr val="073763"/>
                </a:solidFill>
              </a:rPr>
              <a:t> per Python basato su Werkzeug e usato per sviluppare applicazioni web e Jinja 2.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concesso in licenza BSD.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Offre le informazioni fondamentali per il routing dell'URL e il rendering della pagina.</a:t>
            </a:r>
            <a:br>
              <a:rPr lang="en">
                <a:solidFill>
                  <a:srgbClr val="073763"/>
                </a:solidFill>
                <a:highlight>
                  <a:schemeClr val="lt1"/>
                </a:highlight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offre suggerimenti, ma non applica alcuna dipendenza o layout del progetto.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36" name="Google Shape;636;p5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37" name="Google Shape;637;p56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38" name="Google Shape;6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3777AB"/>
                </a:solidFill>
              </a:rPr>
              <a:t>Microframework Flask - introduzione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44" name="Google Shape;644;p57"/>
          <p:cNvSpPr txBox="1"/>
          <p:nvPr>
            <p:ph idx="1" type="body"/>
          </p:nvPr>
        </p:nvSpPr>
        <p:spPr>
          <a:xfrm>
            <a:off x="128275" y="756250"/>
            <a:ext cx="87792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Spetta allo sviluppatore scegliere gli strumenti e le librerie che vuole usare.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 sono molte estensioni fornite dalla comunità che rendono facile l'aggiunta di nuove funzionalità.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Flask è definito un framework "micro" perché non mette direttamente a disposizione funzionalità come la convalida del modulo, l'astrazione di database, l'autenticazione e così via.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45" name="Google Shape;645;p5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46" name="Google Shape;646;p57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47" name="Google Shape;6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3777AB"/>
                </a:solidFill>
              </a:rPr>
              <a:t>Microframework Flask - dipendenze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53" name="Google Shape;653;p58"/>
          <p:cNvSpPr txBox="1"/>
          <p:nvPr>
            <p:ph idx="1" type="body"/>
          </p:nvPr>
        </p:nvSpPr>
        <p:spPr>
          <a:xfrm>
            <a:off x="128275" y="756250"/>
            <a:ext cx="87792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Werkzeug:</a:t>
            </a:r>
            <a:r>
              <a:rPr lang="en">
                <a:solidFill>
                  <a:srgbClr val="073763"/>
                </a:solidFill>
              </a:rPr>
              <a:t> Implementa WSGI, l'interfaccia standard di Python tra applicazioni e server web.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Jinja2:</a:t>
            </a:r>
            <a:r>
              <a:rPr lang="en">
                <a:solidFill>
                  <a:srgbClr val="073763"/>
                </a:solidFill>
              </a:rPr>
              <a:t> È un template language che esegue il rendering delle pagine utilizzate dall'applicazione.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MarkupSafe:</a:t>
            </a:r>
            <a:r>
              <a:rPr lang="en">
                <a:solidFill>
                  <a:srgbClr val="073763"/>
                </a:solidFill>
              </a:rPr>
              <a:t> Rende sicuro il rendering dei template effettuato con Jinja2.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ItsDangerous:</a:t>
            </a:r>
            <a:r>
              <a:rPr lang="en">
                <a:solidFill>
                  <a:srgbClr val="073763"/>
                </a:solidFill>
              </a:rPr>
              <a:t> Usato per proteggere il cookie di sessione di Flask.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Click: </a:t>
            </a:r>
            <a:r>
              <a:rPr lang="en">
                <a:solidFill>
                  <a:srgbClr val="073763"/>
                </a:solidFill>
              </a:rPr>
              <a:t>Framework per la gestione delle applicazioni da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54" name="Google Shape;654;p5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55" name="Google Shape;655;p58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56" name="Google Shape;6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installazione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62" name="Google Shape;662;p59"/>
          <p:cNvSpPr txBox="1"/>
          <p:nvPr>
            <p:ph idx="1" type="body"/>
          </p:nvPr>
        </p:nvSpPr>
        <p:spPr>
          <a:xfrm>
            <a:off x="128275" y="3947625"/>
            <a:ext cx="8779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può essere installato mediante il Package Installer for Python (pip).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sempre conveniente utilizzare un ambiente locale all’applicazione.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63" name="Google Shape;663;p5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https://flask.palletsprojects.com/en/2.0.x/installation/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64" name="Google Shape;664;p59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Installing </a:t>
            </a:r>
            <a:r>
              <a:rPr b="1" lang="en" sz="1000">
                <a:solidFill>
                  <a:srgbClr val="FFD141"/>
                </a:solidFill>
              </a:rPr>
              <a:t>Flask on Linux, MacOS and Windows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65" name="Google Shape;6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9"/>
          <p:cNvSpPr txBox="1"/>
          <p:nvPr/>
        </p:nvSpPr>
        <p:spPr>
          <a:xfrm>
            <a:off x="128275" y="616200"/>
            <a:ext cx="89463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Flask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59"/>
          <p:cNvSpPr txBox="1"/>
          <p:nvPr/>
        </p:nvSpPr>
        <p:spPr>
          <a:xfrm>
            <a:off x="128300" y="1491000"/>
            <a:ext cx="8946300" cy="238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Using cached https://files.pythonhosted.org/packages/bf/73/9180d22a40da68382e9cb6edb66a74bf09cb72ac825c130dce9c5a44198d/Flask-2.0.0-py3-none-any.whl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Installing collected packages: MarkupSafe, Jinja2, click, itsdangerous, dataclasses, Werkzeug,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Flask-2.0.0 Jinja2-3.0.0 MarkupSafe-2.0.0 Werkzeug-2.0.0 click-8.0.0 dataclasses-0.8 itsdangerous-2.0.0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73" name="Google Shape;673;p60"/>
          <p:cNvSpPr txBox="1"/>
          <p:nvPr>
            <p:ph idx="1" type="body"/>
          </p:nvPr>
        </p:nvSpPr>
        <p:spPr>
          <a:xfrm>
            <a:off x="18200" y="672725"/>
            <a:ext cx="32175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permette di definire il routing delle risorse web attraverso l’uso delle direttive di decorazione (</a:t>
            </a:r>
            <a:r>
              <a:rPr i="1" lang="en">
                <a:solidFill>
                  <a:srgbClr val="073763"/>
                </a:solidFill>
              </a:rPr>
              <a:t>decorators</a:t>
            </a:r>
            <a:r>
              <a:rPr lang="en">
                <a:solidFill>
                  <a:srgbClr val="073763"/>
                </a:solidFill>
              </a:rPr>
              <a:t>).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riscrive il codice della funzione seguente (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root()</a:t>
            </a:r>
            <a:r>
              <a:rPr lang="en">
                <a:solidFill>
                  <a:srgbClr val="073763"/>
                </a:solidFill>
              </a:rPr>
              <a:t>) in modo che questa sia invocata quando il server riceve una HTTP request di una risorsa identificata dal path.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74" name="Google Shape;674;p60"/>
          <p:cNvSpPr txBox="1"/>
          <p:nvPr/>
        </p:nvSpPr>
        <p:spPr>
          <a:xfrm>
            <a:off x="3235775" y="620650"/>
            <a:ext cx="5839200" cy="403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1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flask import Flask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root():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&lt;title&gt;Python Flask Hello World&lt;/title&gt;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&lt;h1&gt;Hello Python Flask World!&lt;/h1&gt;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html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60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76" name="Google Shape;676;p6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Il funzionamento delle funzioni di decorazione in Python è un argomento avanzato sarà approfondito il laboratorio.</a:t>
            </a:r>
            <a:endParaRPr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82" name="Google Shape;682;p61"/>
          <p:cNvSpPr txBox="1"/>
          <p:nvPr>
            <p:ph idx="1" type="body"/>
          </p:nvPr>
        </p:nvSpPr>
        <p:spPr>
          <a:xfrm>
            <a:off x="18200" y="620650"/>
            <a:ext cx="35844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nome del file che implementa l’applicazione deve essere specificato nella variabile di ambiente FLASK_APP.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FLASK_ENV va specificato l’ambiente di esecuzione.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Ip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porta su cui far eseguire il server vanno specificati sulla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83" name="Google Shape;683;p61"/>
          <p:cNvSpPr txBox="1"/>
          <p:nvPr/>
        </p:nvSpPr>
        <p:spPr>
          <a:xfrm>
            <a:off x="3676094" y="620650"/>
            <a:ext cx="53991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xport FLASK_APP=flask_1.py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61"/>
          <p:cNvSpPr txBox="1"/>
          <p:nvPr/>
        </p:nvSpPr>
        <p:spPr>
          <a:xfrm>
            <a:off x="3676025" y="1540450"/>
            <a:ext cx="5399100" cy="213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Serving Flask app 'flask_1.py' (lazy loading)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Environment: DEBUG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Debug mode: off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all addresses.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WARNING: This is a development server. Do not use it in a production deployment.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http://192.168.1.32:5000/ (Press CTRL+C to quit)</a:t>
            </a:r>
            <a:endParaRPr sz="13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61"/>
          <p:cNvSpPr txBox="1"/>
          <p:nvPr/>
        </p:nvSpPr>
        <p:spPr>
          <a:xfrm>
            <a:off x="3676094" y="3749950"/>
            <a:ext cx="5399100" cy="51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/favicon.ico HTTP/1.1" 404 -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6" name="Google Shape;68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75" y="3957125"/>
            <a:ext cx="2833250" cy="110567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7" name="Google Shape;687;p6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88" name="Google Shape;688;p61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5175" y="2920275"/>
            <a:ext cx="8859900" cy="1769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Il protocollo HTTP è stato progettato per la fruizione di contenuti topologicamente organizzati in ipertesto.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HTML è un linguaggio a marcatori per la descrizione del documento ipertestuale.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CSS consente di definire la resa grafica del documento HTML in relazione a dispositivi differenti.</a:t>
            </a:r>
            <a:endParaRPr>
              <a:solidFill>
                <a:srgbClr val="19364E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Prima parte del corso di Tecnologie Web.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" name="Google Shape;92;p17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95" name="Google Shape;95;p17"/>
          <p:cNvSpPr txBox="1"/>
          <p:nvPr/>
        </p:nvSpPr>
        <p:spPr>
          <a:xfrm>
            <a:off x="8039425" y="572700"/>
            <a:ext cx="95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96" name="Google Shape;96;p17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Architettura, </a:t>
            </a:r>
            <a:r>
              <a:rPr b="1" lang="en" sz="1800"/>
              <a:t>Protocolli, Linguaggi a Marcatori, Aspetto</a:t>
            </a:r>
            <a:endParaRPr b="1" sz="1800"/>
          </a:p>
        </p:txBody>
      </p:sp>
      <p:sp>
        <p:nvSpPr>
          <p:cNvPr id="97" name="Google Shape;97;p17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98" name="Google Shape;98;p17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99" name="Google Shape;99;p17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54075" y="2890925"/>
            <a:ext cx="4189800" cy="51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Semplice Web API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94" name="Google Shape;694;p62"/>
          <p:cNvSpPr txBox="1"/>
          <p:nvPr>
            <p:ph idx="1" type="body"/>
          </p:nvPr>
        </p:nvSpPr>
        <p:spPr>
          <a:xfrm>
            <a:off x="18200" y="748925"/>
            <a:ext cx="32175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un raffinato templating HTML tramite Jinja2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Jade.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di produrre servizi web (Web Application Program Interface).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mostra come rispondere a una HTTP request con un JSON contenente un codice fiscale.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95" name="Google Shape;695;p62"/>
          <p:cNvSpPr txBox="1"/>
          <p:nvPr/>
        </p:nvSpPr>
        <p:spPr>
          <a:xfrm>
            <a:off x="3235775" y="620650"/>
            <a:ext cx="5839200" cy="24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2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flask import Flask, jsonify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get_italian_fiscal_code():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result={ "fiscalCode":"MNTRFL72E10F839I"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62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97" name="Google Shape;697;p62"/>
          <p:cNvSpPr txBox="1"/>
          <p:nvPr/>
        </p:nvSpPr>
        <p:spPr>
          <a:xfrm>
            <a:off x="3235775" y="4397800"/>
            <a:ext cx="3125700" cy="6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16:43:46] "GET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62"/>
          <p:cNvSpPr txBox="1"/>
          <p:nvPr/>
        </p:nvSpPr>
        <p:spPr>
          <a:xfrm>
            <a:off x="3235698" y="3500850"/>
            <a:ext cx="31257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FLASK_APP=flask_2.py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62"/>
          <p:cNvSpPr txBox="1"/>
          <p:nvPr/>
        </p:nvSpPr>
        <p:spPr>
          <a:xfrm>
            <a:off x="6398200" y="3504750"/>
            <a:ext cx="26766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curl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62"/>
          <p:cNvSpPr txBox="1"/>
          <p:nvPr/>
        </p:nvSpPr>
        <p:spPr>
          <a:xfrm>
            <a:off x="6398375" y="4397800"/>
            <a:ext cx="26766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62"/>
          <p:cNvSpPr txBox="1"/>
          <p:nvPr/>
        </p:nvSpPr>
        <p:spPr>
          <a:xfrm>
            <a:off x="4248200" y="3166050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</a:t>
            </a:r>
            <a:r>
              <a:rPr lang="en" sz="1000"/>
              <a:t> l’applicazione flask_2.py</a:t>
            </a:r>
            <a:endParaRPr sz="1000"/>
          </a:p>
        </p:txBody>
      </p:sp>
      <p:sp>
        <p:nvSpPr>
          <p:cNvPr id="702" name="Google Shape;702;p62"/>
          <p:cNvSpPr txBox="1"/>
          <p:nvPr/>
        </p:nvSpPr>
        <p:spPr>
          <a:xfrm>
            <a:off x="6581825" y="316605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Web API Codice Fiscale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08" name="Google Shape;708;p63"/>
          <p:cNvSpPr txBox="1"/>
          <p:nvPr>
            <p:ph idx="1" type="body"/>
          </p:nvPr>
        </p:nvSpPr>
        <p:spPr>
          <a:xfrm>
            <a:off x="18200" y="620650"/>
            <a:ext cx="3591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 di uso di Python come “</a:t>
            </a:r>
            <a:r>
              <a:rPr i="1" lang="en">
                <a:solidFill>
                  <a:srgbClr val="073763"/>
                </a:solidFill>
              </a:rPr>
              <a:t>glue language</a:t>
            </a:r>
            <a:r>
              <a:rPr lang="en">
                <a:solidFill>
                  <a:srgbClr val="073763"/>
                </a:solidFill>
              </a:rPr>
              <a:t>”: è usato il modulo codicefiscale.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@app.route(path, methods)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è specificato che la funzione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>
                <a:solidFill>
                  <a:srgbClr val="073763"/>
                </a:solidFill>
              </a:rPr>
              <a:t> è invocata solo se si ha una HTTP request di tipo POST.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L’oggetto request del microframework Flask consente di accedere alle coppie chiave/valore inviate con il metodo POST.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09" name="Google Shape;709;p63"/>
          <p:cNvSpPr txBox="1"/>
          <p:nvPr/>
        </p:nvSpPr>
        <p:spPr>
          <a:xfrm>
            <a:off x="3668700" y="620650"/>
            <a:ext cx="5406300" cy="38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flask 3</a:t>
            </a:r>
            <a:endParaRPr sz="13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Flask, jsonify, request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@app.route("/italian-fiscal-code", methods=["POST"])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fiscal_code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surname=request.form["surname"],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name=request.form["name"],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sex=request.form["sex"],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birthdate=request.form["birthdate"],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birthplace=request.form["birthplace"])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result={ "fiscalCode":fiscal_code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63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flask_3.py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</a:t>
            </a:r>
            <a:r>
              <a:rPr b="1" lang="en">
                <a:solidFill>
                  <a:srgbClr val="3777AB"/>
                </a:solidFill>
              </a:rPr>
              <a:t>Web API Codice Fiscale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16" name="Google Shape;716;p64"/>
          <p:cNvSpPr txBox="1"/>
          <p:nvPr>
            <p:ph idx="1" type="body"/>
          </p:nvPr>
        </p:nvSpPr>
        <p:spPr>
          <a:xfrm>
            <a:off x="18200" y="4041725"/>
            <a:ext cx="90558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mancanza di un’applicazione web client progettata per consumare la Web API, si adopera un web client a linea di comando come wget o curl.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17" name="Google Shape;717;p64"/>
          <p:cNvSpPr txBox="1"/>
          <p:nvPr/>
        </p:nvSpPr>
        <p:spPr>
          <a:xfrm>
            <a:off x="598500" y="1918600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17:07:25] "POST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64"/>
          <p:cNvSpPr txBox="1"/>
          <p:nvPr/>
        </p:nvSpPr>
        <p:spPr>
          <a:xfrm>
            <a:off x="598250" y="9906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FLASK_APP=flask_3.py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64"/>
          <p:cNvSpPr txBox="1"/>
          <p:nvPr/>
        </p:nvSpPr>
        <p:spPr>
          <a:xfrm>
            <a:off x="597375" y="26789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--data "surname=montella&amp;name=raffaele&amp;sex=M&amp;birthdate=10/05/1972&amp;birthplace=Napoli"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64"/>
          <p:cNvSpPr txBox="1"/>
          <p:nvPr/>
        </p:nvSpPr>
        <p:spPr>
          <a:xfrm>
            <a:off x="599625" y="3572925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64"/>
          <p:cNvSpPr txBox="1"/>
          <p:nvPr/>
        </p:nvSpPr>
        <p:spPr>
          <a:xfrm>
            <a:off x="4602375" y="638675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 l’applicazione flask_3.py</a:t>
            </a:r>
            <a:endParaRPr sz="1000"/>
          </a:p>
        </p:txBody>
      </p:sp>
      <p:sp>
        <p:nvSpPr>
          <p:cNvPr id="722" name="Google Shape;722;p64"/>
          <p:cNvSpPr txBox="1"/>
          <p:nvPr/>
        </p:nvSpPr>
        <p:spPr>
          <a:xfrm>
            <a:off x="4222275" y="234020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  <p:sp>
        <p:nvSpPr>
          <p:cNvPr id="723" name="Google Shape;723;p64"/>
          <p:cNvSpPr/>
          <p:nvPr/>
        </p:nvSpPr>
        <p:spPr>
          <a:xfrm>
            <a:off x="6896175" y="750600"/>
            <a:ext cx="2004000" cy="202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quale motivo è stato specificato che la funzione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/>
              <a:t> deve essere invocata solo nel caso di richiesta tramite HTTP POST?</a:t>
            </a:r>
            <a:endParaRPr/>
          </a:p>
        </p:txBody>
      </p:sp>
      <p:pic>
        <p:nvPicPr>
          <p:cNvPr id="724" name="Google Shape;7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638" y="638666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6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https://flask-restplus.readthedocs.io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26" name="Google Shape;726;p64"/>
          <p:cNvSpPr txBox="1"/>
          <p:nvPr/>
        </p:nvSpPr>
        <p:spPr>
          <a:xfrm>
            <a:off x="-13775" y="4804800"/>
            <a:ext cx="560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Flask-REST+ è un plugin che consente la semplificazione dello sviluppo di REST Web Api</a:t>
            </a:r>
            <a:r>
              <a:rPr b="1" lang="en" sz="1000">
                <a:solidFill>
                  <a:srgbClr val="FFD141"/>
                </a:solidFill>
              </a:rPr>
              <a:t>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32" name="Google Shape;732;p65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Introduzione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Il linguaggio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Variabili e tipi di dato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Strutture dati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Controllo del flusso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Funzioni e moduli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M</a:t>
            </a:r>
            <a:r>
              <a:rPr lang="en">
                <a:solidFill>
                  <a:srgbClr val="3D85C6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Conclusioni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33" name="Google Shape;733;p6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34" name="Google Shape;734;p65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735" name="Google Shape;7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6" name="Google Shape;73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7" name="Google Shape;73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6"/>
          <p:cNvSpPr/>
          <p:nvPr/>
        </p:nvSpPr>
        <p:spPr>
          <a:xfrm>
            <a:off x="75" y="3536626"/>
            <a:ext cx="9144000" cy="12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Conclusioni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44" name="Google Shape;744;p66"/>
          <p:cNvSpPr txBox="1"/>
          <p:nvPr>
            <p:ph idx="1" type="body"/>
          </p:nvPr>
        </p:nvSpPr>
        <p:spPr>
          <a:xfrm>
            <a:off x="128275" y="756250"/>
            <a:ext cx="8859900" cy="4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In relazione all’architettura di un’applicazione web attuale, è stata motivata la scelta del linguaggio Python come strumento di scripting lato server.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linguaggio considerando note le basi della programmazione. Tuttavia ogni aspetto relativo a Python qui introdotto meriterebbe un approfondimento.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microframework Flask per la creazione di applicazioni web lato server ed è stato usato per implementare delle semplici Web API.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prossime lezioni del corso saranno dedicate ad approfondire la conoscenza di Flask (gestione del routing, metodi HTTP, sessioni, autenticazione, database, servizi web REST).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Approfondimenti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50" name="Google Shape;750;p67"/>
          <p:cNvSpPr txBox="1"/>
          <p:nvPr>
            <p:ph idx="1" type="body"/>
          </p:nvPr>
        </p:nvSpPr>
        <p:spPr>
          <a:xfrm>
            <a:off x="0" y="3454225"/>
            <a:ext cx="33387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https://www.tutorialspoint.com/python/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https://www.w3schools.com/python/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https://books.goalkicker.com/PythonBook/</a:t>
            </a:r>
            <a:r>
              <a:rPr lang="en" sz="1300"/>
              <a:t> </a:t>
            </a:r>
            <a:endParaRPr sz="1300"/>
          </a:p>
        </p:txBody>
      </p:sp>
      <p:pic>
        <p:nvPicPr>
          <p:cNvPr id="751" name="Google Shape;751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7379" y="725100"/>
            <a:ext cx="2299623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7578" y="725100"/>
            <a:ext cx="2301039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962" y="725100"/>
            <a:ext cx="1986406" cy="257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8935" y="725100"/>
            <a:ext cx="2002452" cy="25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67"/>
          <p:cNvSpPr txBox="1"/>
          <p:nvPr>
            <p:ph idx="1" type="body"/>
          </p:nvPr>
        </p:nvSpPr>
        <p:spPr>
          <a:xfrm>
            <a:off x="3338500" y="3454225"/>
            <a:ext cx="5805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0"/>
              </a:rPr>
              <a:t>https://flask.palletsprojects.com/en/2.0.x/quickstart/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1"/>
              </a:rPr>
              <a:t>https://blog.miguelgrinberg.com/post/the-flask-mega-tutorial-part-i-hello-world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2"/>
              </a:rPr>
              <a:t>https://openbookproject.net/thinkcs/python/english3e/</a:t>
            </a:r>
            <a:r>
              <a:rPr lang="en" sz="1300"/>
              <a:t>  </a:t>
            </a:r>
            <a:endParaRPr sz="13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61" name="Google Shape;761;p68"/>
          <p:cNvSpPr txBox="1"/>
          <p:nvPr>
            <p:ph idx="1" type="body"/>
          </p:nvPr>
        </p:nvSpPr>
        <p:spPr>
          <a:xfrm>
            <a:off x="128275" y="756250"/>
            <a:ext cx="43842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riferimento ad un oggetto come parametro di una funzione.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62" name="Google Shape;762;p68"/>
          <p:cNvSpPr txBox="1"/>
          <p:nvPr/>
        </p:nvSpPr>
        <p:spPr>
          <a:xfrm>
            <a:off x="4571875" y="616200"/>
            <a:ext cx="4502700" cy="3632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print(self):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swapFirstLast(p):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p.first,p.last = p.last,p.first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person=Person("Jon","Snow")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swapFirstLast(person)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p6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64" name="Google Shape;764;p68"/>
          <p:cNvSpPr txBox="1"/>
          <p:nvPr/>
        </p:nvSpPr>
        <p:spPr>
          <a:xfrm>
            <a:off x="4571875" y="42924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Jon Snow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Snow Jon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bisezione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70" name="Google Shape;770;p69"/>
          <p:cNvSpPr txBox="1"/>
          <p:nvPr>
            <p:ph idx="1" type="body"/>
          </p:nvPr>
        </p:nvSpPr>
        <p:spPr>
          <a:xfrm>
            <a:off x="128275" y="756250"/>
            <a:ext cx="29460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Ricerca ricorsiva tramite bisezione.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71" name="Google Shape;771;p69"/>
          <p:cNvSpPr txBox="1"/>
          <p:nvPr/>
        </p:nvSpPr>
        <p:spPr>
          <a:xfrm>
            <a:off x="3125725" y="616200"/>
            <a:ext cx="5948700" cy="4063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n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data=[]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random.randint(1,100)&lt;33: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data.append(x)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(a,b,key):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((a+b)/2)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 &lt;= i &lt;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b: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data[i]==key: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data[i]&gt;key: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find(a,i,key)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find(i,b,key)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"i:"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,find(0,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(data)-1,50))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Google Shape;772;p69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funcs_n.py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73" name="Google Shape;773;p69"/>
          <p:cNvSpPr txBox="1"/>
          <p:nvPr/>
        </p:nvSpPr>
        <p:spPr>
          <a:xfrm>
            <a:off x="3126050" y="4743300"/>
            <a:ext cx="5948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Il JavaScript consente l’implementazione di applicazioni web dinamiche lato client.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L’uso del JavaScript è facilitato mediante librerie ausiliarie come jQuery.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jQuery semplifica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standardizza l’aggiornamento asincrono di porzioni di documento HTML.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Le Progressive Web App avvicinano le applicazioni web lato client alle applicazioni native del dispositivo in uso.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Seconda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4" name="Google Shape;114;p18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117" name="Google Shape;117;p18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118" name="Google Shape;118;p18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19" name="Google Shape;119;p18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8044825" y="572700"/>
            <a:ext cx="951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21" name="Google Shape;121;p18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383587" y="2883650"/>
            <a:ext cx="2644200" cy="51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Risposte HTTP create dinamicamente in relazione alle richieste HTTP ricevute.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Pagine HTML, dati in formato XML/JSON, immagini, file. 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varie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differenti (CGI, ASP, ASP.NET, J2EE, PhP, Python, …</a:t>
            </a:r>
            <a:r>
              <a:rPr lang="en" sz="1500">
                <a:solidFill>
                  <a:srgbClr val="19364E"/>
                </a:solidFill>
              </a:rPr>
              <a:t>)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Mediazione e integrazione con altri servizi (autenticazione, database, IoT, A.I., …)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finalizzate alla scalabilità dell’applicazione.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Terza</a:t>
            </a:r>
            <a:r>
              <a:rPr b="1" lang="en" sz="1000">
                <a:solidFill>
                  <a:srgbClr val="FFD141"/>
                </a:solidFill>
              </a:rPr>
              <a:t>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6" name="Google Shape;136;p19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139" name="Google Shape;139;p19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140" name="Google Shape;140;p19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41" name="Google Shape;141;p19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42" name="Google Shape;142;p19"/>
          <p:cNvSpPr txBox="1"/>
          <p:nvPr/>
        </p:nvSpPr>
        <p:spPr>
          <a:xfrm>
            <a:off x="8015625" y="572700"/>
            <a:ext cx="98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43" name="Google Shape;143;p19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7080578" y="2905600"/>
            <a:ext cx="1886100" cy="51300"/>
          </a:xfrm>
          <a:prstGeom prst="rect">
            <a:avLst/>
          </a:prstGeom>
          <a:solidFill>
            <a:srgbClr val="FFD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Architettura di un’applicazione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135175" y="718013"/>
            <a:ext cx="35043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PWA è servita staticamente dal Web Server (UX).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contenuti sono richiesti all’Application Server tramite l’invocazione di Servizi Web (Web API).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comportamento dell’applicazione lato server (BL) è implementato attraverso un linguaggio lato server.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https://app.meteo.uniparthenope.it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meteo@uniparthenope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25" y="718025"/>
            <a:ext cx="1347550" cy="1996799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0"/>
          <p:cNvSpPr/>
          <p:nvPr/>
        </p:nvSpPr>
        <p:spPr>
          <a:xfrm>
            <a:off x="6160675" y="718025"/>
            <a:ext cx="1232700" cy="88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Web 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7584025" y="718025"/>
            <a:ext cx="1499700" cy="14466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anifest.json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287700" y="873150"/>
            <a:ext cx="2496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321275" y="6078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</a:t>
            </a:r>
            <a:r>
              <a:rPr lang="en" sz="1000"/>
              <a:t> request</a:t>
            </a:r>
            <a:endParaRPr sz="1000"/>
          </a:p>
        </p:txBody>
      </p:sp>
      <p:sp>
        <p:nvSpPr>
          <p:cNvPr id="159" name="Google Shape;159;p20"/>
          <p:cNvSpPr/>
          <p:nvPr/>
        </p:nvSpPr>
        <p:spPr>
          <a:xfrm>
            <a:off x="5163575" y="11928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60" name="Google Shape;160;p20"/>
          <p:cNvSpPr/>
          <p:nvPr/>
        </p:nvSpPr>
        <p:spPr>
          <a:xfrm>
            <a:off x="6160675" y="1752250"/>
            <a:ext cx="1232700" cy="2915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364E"/>
                </a:solidFill>
              </a:rPr>
              <a:t>Application</a:t>
            </a:r>
            <a:r>
              <a:rPr b="1" lang="en">
                <a:solidFill>
                  <a:srgbClr val="19364E"/>
                </a:solidFill>
              </a:rPr>
              <a:t> Server</a:t>
            </a:r>
            <a:endParaRPr b="1">
              <a:solidFill>
                <a:srgbClr val="19364E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825" y="2804988"/>
            <a:ext cx="861740" cy="1865626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0"/>
          <p:cNvSpPr/>
          <p:nvPr/>
        </p:nvSpPr>
        <p:spPr>
          <a:xfrm>
            <a:off x="7498925" y="2277250"/>
            <a:ext cx="946500" cy="23838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364E"/>
                </a:solidFill>
              </a:rPr>
              <a:t>Logica applicativa</a:t>
            </a:r>
            <a:endParaRPr sz="1200">
              <a:solidFill>
                <a:srgbClr val="19364E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 rot="-5400000">
            <a:off x="6341775" y="3318874"/>
            <a:ext cx="2205600" cy="2934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Linguaggio [scripting] lato server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504025" y="4335850"/>
            <a:ext cx="579600" cy="3387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db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8504025" y="3901250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8504025" y="362047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8504025" y="334732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8504025" y="2309950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8504025" y="2682475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 rot="-5400000">
            <a:off x="4698750" y="3074425"/>
            <a:ext cx="2758800" cy="29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Servizi Web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5321275" y="18270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72" name="Google Shape;172;p20"/>
          <p:cNvSpPr/>
          <p:nvPr/>
        </p:nvSpPr>
        <p:spPr>
          <a:xfrm>
            <a:off x="5163575" y="24120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73" name="Google Shape;173;p20"/>
          <p:cNvSpPr/>
          <p:nvPr/>
        </p:nvSpPr>
        <p:spPr>
          <a:xfrm>
            <a:off x="5321275" y="35034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74" name="Google Shape;174;p20"/>
          <p:cNvSpPr/>
          <p:nvPr/>
        </p:nvSpPr>
        <p:spPr>
          <a:xfrm>
            <a:off x="5163575" y="40884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75" name="Google Shape;175;p20"/>
          <p:cNvSpPr txBox="1"/>
          <p:nvPr/>
        </p:nvSpPr>
        <p:spPr>
          <a:xfrm rot="-5400000">
            <a:off x="2566925" y="1554400"/>
            <a:ext cx="201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Progressive Web App</a:t>
            </a:r>
            <a:endParaRPr sz="1000"/>
          </a:p>
        </p:txBody>
      </p:sp>
      <p:sp>
        <p:nvSpPr>
          <p:cNvPr id="176" name="Google Shape;176;p20"/>
          <p:cNvSpPr txBox="1"/>
          <p:nvPr/>
        </p:nvSpPr>
        <p:spPr>
          <a:xfrm rot="-5400000">
            <a:off x="3024475" y="3505825"/>
            <a:ext cx="189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Applicazioni mobile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native o ibride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</a:t>
            </a:r>
            <a:r>
              <a:rPr b="1" lang="en">
                <a:solidFill>
                  <a:srgbClr val="3777AB"/>
                </a:solidFill>
              </a:rPr>
              <a:t>Web &amp;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8275" y="2181375"/>
            <a:ext cx="68568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Python?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Ha superato Java nel TIOBE Index (Maggio 2020/2021).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È semplice da imparare, è facilmente estendibile, è open-source.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5" y="3263500"/>
            <a:ext cx="7451729" cy="14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https://www.tiobe.com/tiobe-index/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TIOBE Index, maggio 2021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7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1" name="Google Shape;191;p21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94" name="Google Shape;194;p21"/>
          <p:cNvSpPr txBox="1"/>
          <p:nvPr/>
        </p:nvSpPr>
        <p:spPr>
          <a:xfrm>
            <a:off x="7996185" y="572700"/>
            <a:ext cx="1080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95" name="Google Shape;195;p21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96" name="Google Shape;196;p21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9425" y="1214656"/>
            <a:ext cx="865801" cy="292444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1"/>
          <p:cNvSpPr/>
          <p:nvPr/>
        </p:nvSpPr>
        <p:spPr>
          <a:xfrm>
            <a:off x="7357825" y="3147700"/>
            <a:ext cx="1608900" cy="1579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 i fattori del fenomeno conosciuto come “</a:t>
            </a:r>
            <a:r>
              <a:rPr b="1" lang="en"/>
              <a:t>E</a:t>
            </a:r>
            <a:r>
              <a:rPr b="1" i="1" lang="en"/>
              <a:t>scape from</a:t>
            </a:r>
            <a:r>
              <a:rPr b="1" i="1" lang="en"/>
              <a:t> Java</a:t>
            </a:r>
            <a:r>
              <a:rPr lang="en"/>
              <a:t>”?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613801" y="4116275"/>
            <a:ext cx="480600" cy="2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05300" y="3035766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