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</p:sldIdLst>
  <p:sldSz cy="5143500" cx="9144000"/>
  <p:notesSz cx="6858000" cy="9144000"/>
  <p:embeddedFontLst>
    <p:embeddedFont>
      <p:font typeface="Gill Sans"/>
      <p:regular r:id="rId63"/>
      <p:bold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BE6EE84-1EF1-4DB5-81DD-829578943BA4}">
  <a:tblStyle styleId="{0BE6EE84-1EF1-4DB5-81DD-829578943B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GillSans-bold.fntdata"/><Relationship Id="rId63" Type="http://schemas.openxmlformats.org/officeDocument/2006/relationships/font" Target="fonts/GillSans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9f2b2b62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9f2b2b62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9f2b2b6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9f2b2b6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9f2b2b62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9f2b2b62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9f2b2b62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d9f2b2b62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9f2b2b62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d9f2b2b62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9f2b2b62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d9f2b2b62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a1728652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da1728652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9f2b2b62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d9f2b2b62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a1728652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a1728652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a1728652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a1728652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a1728652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da1728652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a17286521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a17286521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a1728652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a1728652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da17286521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da17286521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a17286521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da17286521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da17286521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da17286521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da17286521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da17286521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a17286521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da17286521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da17286521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da17286521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da17286521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da17286521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da17286521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da17286521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da17286521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da17286521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a17286521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a17286521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da17286521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da17286521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da17286521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da17286521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da1728652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da1728652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da1728652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da1728652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da1728652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da1728652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da17286521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da17286521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da17286521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da17286521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da17286521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da17286521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da17286521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da17286521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da17286521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da17286521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da17286521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da17286521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da17286521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da17286521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da17286521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da17286521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da17286521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da17286521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da1728652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da1728652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da17286521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da17286521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da17286521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da17286521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da17286521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da17286521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da17286521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da17286521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da17286521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da17286521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9f2b2b6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9f2b2b6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da2755a256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da2755a25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da2755a256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da2755a25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da17286521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da17286521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da1728652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da1728652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da1728652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da1728652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da17286521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da17286521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da17286521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da17286521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9f2b2b62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9f2b2b62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9f2b2b62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9f2b2b62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9f2b2b62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9f2b2b62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9f2b2b62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9f2b2b62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Relationship Id="rId5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Relationship Id="rId5" Type="http://schemas.openxmlformats.org/officeDocument/2006/relationships/image" Target="../media/image1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Relationship Id="rId5" Type="http://schemas.openxmlformats.org/officeDocument/2006/relationships/image" Target="../media/image1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www.tutorialspoint.com/python/" TargetMode="External"/><Relationship Id="rId4" Type="http://schemas.openxmlformats.org/officeDocument/2006/relationships/hyperlink" Target="https://www.w3schools.com/python/" TargetMode="External"/><Relationship Id="rId11" Type="http://schemas.openxmlformats.org/officeDocument/2006/relationships/hyperlink" Target="https://blog.miguelgrinberg.com/post/the-flask-mega-tutorial-part-i-hello-world" TargetMode="External"/><Relationship Id="rId10" Type="http://schemas.openxmlformats.org/officeDocument/2006/relationships/hyperlink" Target="https://flask.palletsprojects.com/en/2.0.x/quickstart/" TargetMode="External"/><Relationship Id="rId12" Type="http://schemas.openxmlformats.org/officeDocument/2006/relationships/hyperlink" Target="https://openbookproject.net/thinkcs/python/english3e/" TargetMode="External"/><Relationship Id="rId9" Type="http://schemas.openxmlformats.org/officeDocument/2006/relationships/image" Target="../media/image23.png"/><Relationship Id="rId5" Type="http://schemas.openxmlformats.org/officeDocument/2006/relationships/hyperlink" Target="https://books.goalkicker.com/PythonBook/" TargetMode="External"/><Relationship Id="rId6" Type="http://schemas.openxmlformats.org/officeDocument/2006/relationships/image" Target="../media/image20.jpg"/><Relationship Id="rId7" Type="http://schemas.openxmlformats.org/officeDocument/2006/relationships/image" Target="../media/image24.jpg"/><Relationship Id="rId8" Type="http://schemas.openxmlformats.org/officeDocument/2006/relationships/image" Target="../media/image22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10" Type="http://schemas.openxmlformats.org/officeDocument/2006/relationships/image" Target="../media/image12.png"/><Relationship Id="rId9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Tecnologie Web: Introduzione a Python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Lezione introduttiva a Python 3.x focalizzata sull’uso del linguaggio nell’ambito delle tecnologie web.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Destinatari:</a:t>
            </a:r>
            <a:r>
              <a:rPr lang="en"/>
              <a:t> studenti iscritti a un Corso di Laurea triennale in Informatica.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Insegnamento:</a:t>
            </a:r>
            <a:br>
              <a:rPr lang="en"/>
            </a:br>
            <a:r>
              <a:rPr lang="en"/>
              <a:t>Tecnologie Web (tipicamente </a:t>
            </a:r>
            <a:r>
              <a:rPr lang="en" u="sng"/>
              <a:t>secondo</a:t>
            </a:r>
            <a:r>
              <a:rPr lang="en"/>
              <a:t> o </a:t>
            </a:r>
            <a:r>
              <a:rPr lang="en" u="sng"/>
              <a:t>terzo</a:t>
            </a:r>
            <a:r>
              <a:rPr lang="en"/>
              <a:t> anno, obbligatorio o a scelta).</a:t>
            </a:r>
            <a:br>
              <a:rPr lang="en"/>
            </a:br>
            <a:r>
              <a:rPr lang="en"/>
              <a:t>Si considerano già trattati gli argomenti: “web come documento ipermediale”, paradigma Client/Server, HTTP, HTML, CSS, JavaScript, JQuery, Progressive Web App.</a:t>
            </a:r>
            <a:br>
              <a:rPr lang="en"/>
            </a:br>
            <a:r>
              <a:rPr lang="en"/>
              <a:t>Si considerano già introdotti aspetti relativi allo sviluppo lato server.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Tipologia:</a:t>
            </a:r>
            <a:r>
              <a:rPr lang="en"/>
              <a:t> lezione frontale (in presenza, a distanza, o mista) con esempi esplicativi, materiale didattico online (Moodle, Github).</a:t>
            </a:r>
            <a:br>
              <a:rPr lang="en"/>
            </a:br>
            <a:r>
              <a:rPr lang="en"/>
              <a:t>La lezione sarà supportata da una successiva attività laboratoriale con tutor.  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Durata:</a:t>
            </a:r>
            <a:r>
              <a:rPr lang="en"/>
              <a:t> 45 minuti.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Altri ambiti</a:t>
            </a:r>
            <a:r>
              <a:rPr lang="en"/>
              <a:t> (riferito all’introduzione a Python)</a:t>
            </a:r>
            <a:r>
              <a:rPr b="1" lang="en"/>
              <a:t>:</a:t>
            </a:r>
            <a:br>
              <a:rPr lang="en"/>
            </a:br>
            <a:r>
              <a:rPr lang="en"/>
              <a:t>Introduzione agli algoritmi </a:t>
            </a:r>
            <a:r>
              <a:rPr lang="en"/>
              <a:t>e alle strutture dati</a:t>
            </a:r>
            <a:r>
              <a:rPr lang="en"/>
              <a:t>; strumento nell’ambito di corsi (tipicamente magistrali) di Cloud Computing o Distributed Computing; Internet of Things; corsi pratici di Data Science </a:t>
            </a:r>
            <a:r>
              <a:rPr lang="en"/>
              <a:t>e</a:t>
            </a:r>
            <a:r>
              <a:rPr lang="en"/>
              <a:t> Machine Learning (anche in un contesto digital humanities); </a:t>
            </a:r>
            <a:r>
              <a:rPr lang="en"/>
              <a:t>introduzione alla programmazione per corsi di studio STEM orientati alle scienze computazionali.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Sommario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206" name="Google Shape;206;p22"/>
          <p:cNvSpPr txBox="1"/>
          <p:nvPr>
            <p:ph idx="1" type="body"/>
          </p:nvPr>
        </p:nvSpPr>
        <p:spPr>
          <a:xfrm>
            <a:off x="128275" y="756250"/>
            <a:ext cx="88599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Introduzione</a:t>
            </a:r>
            <a:br>
              <a:rPr lang="en">
                <a:solidFill>
                  <a:srgbClr val="6FA8DC"/>
                </a:solidFill>
              </a:rPr>
            </a:b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Il</a:t>
            </a:r>
            <a:r>
              <a:rPr b="1" lang="en">
                <a:solidFill>
                  <a:srgbClr val="073763"/>
                </a:solidFill>
              </a:rPr>
              <a:t> linguaggio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Variabili </a:t>
            </a:r>
            <a:r>
              <a:rPr lang="en">
                <a:solidFill>
                  <a:srgbClr val="9FC5E8"/>
                </a:solidFill>
              </a:rPr>
              <a:t>e</a:t>
            </a:r>
            <a:r>
              <a:rPr lang="en">
                <a:solidFill>
                  <a:srgbClr val="9FC5E8"/>
                </a:solidFill>
              </a:rPr>
              <a:t> tipi di dato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Strutture dati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Controllo del flusso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Funzioni e moduli</a:t>
            </a:r>
            <a:br>
              <a:rPr lang="en">
                <a:solidFill>
                  <a:srgbClr val="9FC5E8"/>
                </a:solidFill>
              </a:rPr>
            </a:b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Microframework Flask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Conclusioni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207" name="Google Shape;207;p22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https://python.org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208" name="Google Shape;208;p22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Presente nei sistemi operativi Unix-like (Linux, MacOS, ...), da installare su Windows.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209" name="Google Shape;2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83802">
            <a:off x="4749367" y="735480"/>
            <a:ext cx="3487065" cy="3063691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0" name="Google Shape;21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198460">
            <a:off x="4212622" y="1660146"/>
            <a:ext cx="4279751" cy="2378455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1" name="Google Shape;21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76930">
            <a:off x="5795775" y="1716950"/>
            <a:ext cx="2764675" cy="1312350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Introduzione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217" name="Google Shape;217;p23"/>
          <p:cNvSpPr txBox="1"/>
          <p:nvPr>
            <p:ph idx="1" type="body"/>
          </p:nvPr>
        </p:nvSpPr>
        <p:spPr>
          <a:xfrm>
            <a:off x="128275" y="756250"/>
            <a:ext cx="6423900" cy="3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Python è un linguaggio di programmazione ad alto livello:</a:t>
            </a:r>
            <a:br>
              <a:rPr lang="en">
                <a:solidFill>
                  <a:srgbClr val="073763"/>
                </a:solidFill>
              </a:rPr>
            </a:br>
            <a:r>
              <a:rPr lang="en">
                <a:solidFill>
                  <a:srgbClr val="073763"/>
                </a:solidFill>
              </a:rPr>
              <a:t>adatto a fornire strumenti che permettano di affrontare problematiche complesse.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Python è utilizzato in ambiti diversi:</a:t>
            </a:r>
            <a:br>
              <a:rPr lang="en">
                <a:solidFill>
                  <a:srgbClr val="073763"/>
                </a:solidFill>
              </a:rPr>
            </a:br>
            <a:r>
              <a:rPr lang="en">
                <a:solidFill>
                  <a:srgbClr val="073763"/>
                </a:solidFill>
              </a:rPr>
              <a:t>dall’insegnamento dei rudimenti della programmazione ai bambini in età scolare, alle scienze computazionali, alla robotica </a:t>
            </a:r>
            <a:r>
              <a:rPr lang="en">
                <a:solidFill>
                  <a:srgbClr val="073763"/>
                </a:solidFill>
              </a:rPr>
              <a:t>e</a:t>
            </a:r>
            <a:r>
              <a:rPr lang="en">
                <a:solidFill>
                  <a:srgbClr val="073763"/>
                </a:solidFill>
              </a:rPr>
              <a:t> all’intelligenza artificiale.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Concepito da </a:t>
            </a:r>
            <a:r>
              <a:rPr b="1" lang="en">
                <a:solidFill>
                  <a:srgbClr val="073763"/>
                </a:solidFill>
              </a:rPr>
              <a:t>Guido van Rossum</a:t>
            </a:r>
            <a:r>
              <a:rPr lang="en">
                <a:solidFill>
                  <a:srgbClr val="073763"/>
                </a:solidFill>
              </a:rPr>
              <a:t> alla fine degli anni ‘80, è stato rilasciato nel ‘91 (0.9). La versione 2.0 è del 2000. A partire dal 2008 è disponibile la versione </a:t>
            </a:r>
            <a:r>
              <a:rPr b="1" lang="en">
                <a:solidFill>
                  <a:srgbClr val="073763"/>
                </a:solidFill>
              </a:rPr>
              <a:t>3.x</a:t>
            </a:r>
            <a:r>
              <a:rPr lang="en">
                <a:solidFill>
                  <a:srgbClr val="073763"/>
                </a:solidFill>
              </a:rPr>
              <a:t>.</a:t>
            </a:r>
            <a:endParaRPr>
              <a:solidFill>
                <a:srgbClr val="3777AB"/>
              </a:solidFill>
            </a:endParaRPr>
          </a:p>
        </p:txBody>
      </p:sp>
      <p:sp>
        <p:nvSpPr>
          <p:cNvPr id="218" name="Google Shape;218;p23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https://en.wikipedia.org/wiki/Guido_van_Rossum</a:t>
            </a:r>
            <a:endParaRPr sz="1000">
              <a:solidFill>
                <a:srgbClr val="FFD141"/>
              </a:solidFill>
            </a:endParaRPr>
          </a:p>
        </p:txBody>
      </p:sp>
      <p:pic>
        <p:nvPicPr>
          <p:cNvPr id="219" name="Google Shape;2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2150" y="697426"/>
            <a:ext cx="2591849" cy="1196238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0" name="Google Shape;2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2175" y="2018398"/>
            <a:ext cx="2591850" cy="1223191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1" name="Google Shape;22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2150" y="3348225"/>
            <a:ext cx="2591851" cy="134993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3"/>
          <p:cNvSpPr txBox="1"/>
          <p:nvPr/>
        </p:nvSpPr>
        <p:spPr>
          <a:xfrm>
            <a:off x="-13775" y="4804800"/>
            <a:ext cx="614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Van Rossum (Google, Dropbox, Microsoft), olandese, ha iniziato lo sviluppo di Python per hobby.</a:t>
            </a:r>
            <a:endParaRPr b="1" sz="1000">
              <a:solidFill>
                <a:srgbClr val="FFD14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Caratteristiche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228" name="Google Shape;228;p24"/>
          <p:cNvSpPr txBox="1"/>
          <p:nvPr>
            <p:ph idx="1" type="body"/>
          </p:nvPr>
        </p:nvSpPr>
        <p:spPr>
          <a:xfrm>
            <a:off x="128275" y="756250"/>
            <a:ext cx="5154600" cy="30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Linguaggio di programmazione </a:t>
            </a:r>
            <a:r>
              <a:rPr b="1" lang="en">
                <a:solidFill>
                  <a:srgbClr val="073763"/>
                </a:solidFill>
              </a:rPr>
              <a:t>multi-paradigma</a:t>
            </a:r>
            <a:r>
              <a:rPr lang="en">
                <a:solidFill>
                  <a:srgbClr val="073763"/>
                </a:solidFill>
              </a:rPr>
              <a:t>. 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Linguaggio </a:t>
            </a:r>
            <a:r>
              <a:rPr b="1" lang="en">
                <a:solidFill>
                  <a:srgbClr val="073763"/>
                </a:solidFill>
              </a:rPr>
              <a:t>interpretato</a:t>
            </a:r>
            <a:r>
              <a:rPr lang="en">
                <a:solidFill>
                  <a:srgbClr val="073763"/>
                </a:solidFill>
              </a:rPr>
              <a:t>.  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Linguaggio </a:t>
            </a:r>
            <a:r>
              <a:rPr b="1" lang="en">
                <a:solidFill>
                  <a:srgbClr val="073763"/>
                </a:solidFill>
              </a:rPr>
              <a:t>interattivo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</a:t>
            </a:r>
            <a:r>
              <a:rPr b="1" lang="en">
                <a:solidFill>
                  <a:srgbClr val="073763"/>
                </a:solidFill>
              </a:rPr>
              <a:t>tipi di dato</a:t>
            </a:r>
            <a:r>
              <a:rPr lang="en">
                <a:solidFill>
                  <a:srgbClr val="073763"/>
                </a:solidFill>
              </a:rPr>
              <a:t> sono gestiti </a:t>
            </a:r>
            <a:r>
              <a:rPr b="1" lang="en">
                <a:solidFill>
                  <a:srgbClr val="073763"/>
                </a:solidFill>
              </a:rPr>
              <a:t>dinamicamente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È dotato di </a:t>
            </a:r>
            <a:r>
              <a:rPr b="1" lang="en">
                <a:solidFill>
                  <a:srgbClr val="073763"/>
                </a:solidFill>
              </a:rPr>
              <a:t>garbage collector</a:t>
            </a:r>
            <a:r>
              <a:rPr lang="en">
                <a:solidFill>
                  <a:srgbClr val="073763"/>
                </a:solidFill>
              </a:rPr>
              <a:t>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5341600" y="609025"/>
            <a:ext cx="3802200" cy="16932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fib(n):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n&lt;=1: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fib(n-1)+fib(n-2)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(fib(24))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5341675" y="2350400"/>
            <a:ext cx="3802200" cy="14775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Person: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__init__(self, f, l):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self.first=f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self.last=l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person=Person(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Jon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Snow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0" y="3875725"/>
            <a:ext cx="2795700" cy="954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$ cat &gt; helloworld.py &lt;&lt; EOF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&gt; print("Hello Python World!")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&gt; EOF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$ python helloworld.py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Hello Python World!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2846875" y="3875725"/>
            <a:ext cx="6297000" cy="954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$ python3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Python 3.6.6 (v3.6.6:4cf1f54eb7, Jun 26 2018, 19:50:54)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[GCC 4.2.1 Compatible Apple LLVM 6.0 (clang-600.0.57)] on darwin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Type "help", "copyright", "credits" or "license" for more information.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&gt;&gt;&gt; 3/5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https://github.com/raffmont/Tecnologie_Web-Introduzione_a_Python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-13775" y="4804800"/>
            <a:ext cx="422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Repository del corso</a:t>
            </a:r>
            <a:endParaRPr b="1" sz="1000">
              <a:solidFill>
                <a:srgbClr val="FFD141"/>
              </a:solidFill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8217850" y="609025"/>
            <a:ext cx="9261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fib.py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36" name="Google Shape;236;p24"/>
          <p:cNvSpPr txBox="1"/>
          <p:nvPr/>
        </p:nvSpPr>
        <p:spPr>
          <a:xfrm>
            <a:off x="8320575" y="2350400"/>
            <a:ext cx="8235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person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37" name="Google Shape;237;p24"/>
          <p:cNvSpPr txBox="1"/>
          <p:nvPr/>
        </p:nvSpPr>
        <p:spPr>
          <a:xfrm rot="-5400000">
            <a:off x="4431364" y="1338975"/>
            <a:ext cx="1695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procedurale</a:t>
            </a:r>
            <a:endParaRPr sz="1000"/>
          </a:p>
        </p:txBody>
      </p:sp>
      <p:sp>
        <p:nvSpPr>
          <p:cNvPr id="238" name="Google Shape;238;p24"/>
          <p:cNvSpPr txBox="1"/>
          <p:nvPr/>
        </p:nvSpPr>
        <p:spPr>
          <a:xfrm rot="-5400000">
            <a:off x="4549864" y="2981450"/>
            <a:ext cx="1458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oggetti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Sintassi - Blocco di codice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244" name="Google Shape;244;p25"/>
          <p:cNvSpPr txBox="1"/>
          <p:nvPr>
            <p:ph idx="1" type="body"/>
          </p:nvPr>
        </p:nvSpPr>
        <p:spPr>
          <a:xfrm>
            <a:off x="157625" y="640500"/>
            <a:ext cx="5448000" cy="4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Char char="●"/>
            </a:pPr>
            <a:r>
              <a:rPr b="1" lang="en">
                <a:solidFill>
                  <a:srgbClr val="073763"/>
                </a:solidFill>
              </a:rPr>
              <a:t>Python non è “C-like”.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Char char="●"/>
            </a:pPr>
            <a:r>
              <a:rPr b="1" lang="en">
                <a:solidFill>
                  <a:srgbClr val="073763"/>
                </a:solidFill>
              </a:rPr>
              <a:t>È case sensitive.</a:t>
            </a:r>
            <a:br>
              <a:rPr b="1" lang="en">
                <a:solidFill>
                  <a:srgbClr val="073763"/>
                </a:solidFill>
              </a:rPr>
            </a:br>
            <a:endParaRPr b="1">
              <a:solidFill>
                <a:srgbClr val="073763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Char char="●"/>
            </a:pPr>
            <a:r>
              <a:rPr b="1" lang="en">
                <a:solidFill>
                  <a:srgbClr val="073763"/>
                </a:solidFill>
              </a:rPr>
              <a:t>È</a:t>
            </a:r>
            <a:r>
              <a:rPr b="1" lang="en">
                <a:solidFill>
                  <a:srgbClr val="073763"/>
                </a:solidFill>
              </a:rPr>
              <a:t> “semi-posizionale”:</a:t>
            </a:r>
            <a:endParaRPr b="1">
              <a:solidFill>
                <a:srgbClr val="073763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Char char="○"/>
            </a:pPr>
            <a:r>
              <a:rPr lang="en">
                <a:solidFill>
                  <a:srgbClr val="073763"/>
                </a:solidFill>
              </a:rPr>
              <a:t>La posizione delle istruzioni è parte della sintassi.</a:t>
            </a:r>
            <a:endParaRPr>
              <a:solidFill>
                <a:srgbClr val="073763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Char char="○"/>
            </a:pPr>
            <a:r>
              <a:rPr lang="en">
                <a:solidFill>
                  <a:srgbClr val="073763"/>
                </a:solidFill>
              </a:rPr>
              <a:t>I</a:t>
            </a:r>
            <a:r>
              <a:rPr lang="en">
                <a:solidFill>
                  <a:srgbClr val="073763"/>
                </a:solidFill>
              </a:rPr>
              <a:t>l</a:t>
            </a:r>
            <a:r>
              <a:rPr lang="en">
                <a:solidFill>
                  <a:srgbClr val="073763"/>
                </a:solidFill>
              </a:rPr>
              <a:t> terminatore di linea identifica la fine </a:t>
            </a:r>
            <a:r>
              <a:rPr lang="en">
                <a:solidFill>
                  <a:srgbClr val="073763"/>
                </a:solidFill>
              </a:rPr>
              <a:t>dell'istruzione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Un blocco di codice è:</a:t>
            </a:r>
            <a:endParaRPr b="1">
              <a:solidFill>
                <a:srgbClr val="073763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ct val="100000"/>
              <a:buChar char="●"/>
            </a:pPr>
            <a:r>
              <a:rPr lang="en">
                <a:solidFill>
                  <a:srgbClr val="073763"/>
                </a:solidFill>
              </a:rPr>
              <a:t>Introdotto dal simbolo </a:t>
            </a:r>
            <a:r>
              <a:rPr b="1" lang="en">
                <a:solidFill>
                  <a:srgbClr val="073763"/>
                </a:solidFill>
              </a:rPr>
              <a:t>:</a:t>
            </a:r>
            <a:r>
              <a:rPr lang="en">
                <a:solidFill>
                  <a:srgbClr val="073763"/>
                </a:solidFill>
              </a:rPr>
              <a:t> (due punti).</a:t>
            </a:r>
            <a:endParaRPr>
              <a:solidFill>
                <a:srgbClr val="073763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Char char="●"/>
            </a:pPr>
            <a:r>
              <a:rPr lang="en">
                <a:solidFill>
                  <a:srgbClr val="073763"/>
                </a:solidFill>
              </a:rPr>
              <a:t>Determinato dall’indentazione (spazi|tab).</a:t>
            </a:r>
            <a:endParaRPr>
              <a:solidFill>
                <a:srgbClr val="073763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Char char="●"/>
            </a:pPr>
            <a:r>
              <a:rPr lang="en">
                <a:solidFill>
                  <a:srgbClr val="073763"/>
                </a:solidFill>
              </a:rPr>
              <a:t>Terminato da una riga vuota.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Char char="●"/>
            </a:pPr>
            <a:r>
              <a:rPr lang="en">
                <a:solidFill>
                  <a:srgbClr val="073763"/>
                </a:solidFill>
              </a:rPr>
              <a:t>P</a:t>
            </a:r>
            <a:r>
              <a:rPr lang="en">
                <a:solidFill>
                  <a:srgbClr val="073763"/>
                </a:solidFill>
              </a:rPr>
              <a:t>uò essere vuoto, ma in tal caso è necessario usare la parola chiave </a:t>
            </a:r>
            <a:r>
              <a:rPr b="1" lang="en">
                <a:solidFill>
                  <a:srgbClr val="073763"/>
                </a:solidFill>
              </a:rPr>
              <a:t>pass</a:t>
            </a:r>
            <a:r>
              <a:rPr lang="en">
                <a:solidFill>
                  <a:srgbClr val="073763"/>
                </a:solidFill>
              </a:rPr>
              <a:t>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5670250" y="2480075"/>
            <a:ext cx="3420600" cy="12621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fact(n):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n==0: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n*fact(n-1)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5670250" y="640500"/>
            <a:ext cx="3420600" cy="16932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fact(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n)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(n==0)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1;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n*fact(n-1);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7" name="Google Shape;247;p25"/>
          <p:cNvPicPr preferRelativeResize="0"/>
          <p:nvPr/>
        </p:nvPicPr>
        <p:blipFill rotWithShape="1">
          <a:blip r:embed="rId3">
            <a:alphaModFix/>
          </a:blip>
          <a:srcRect b="0" l="26667" r="24329" t="950"/>
          <a:stretch/>
        </p:blipFill>
        <p:spPr>
          <a:xfrm>
            <a:off x="8636050" y="3288671"/>
            <a:ext cx="454800" cy="45350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5"/>
          <p:cNvSpPr txBox="1"/>
          <p:nvPr/>
        </p:nvSpPr>
        <p:spPr>
          <a:xfrm>
            <a:off x="8518450" y="2480074"/>
            <a:ext cx="5724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fact.</a:t>
            </a:r>
            <a:r>
              <a:rPr lang="en" sz="1000">
                <a:solidFill>
                  <a:schemeClr val="lt1"/>
                </a:solidFill>
              </a:rPr>
              <a:t>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49" name="Google Shape;249;p25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https://github.com/raffmont/Tecnologie_Web-Introduzione_a_Python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250" name="Google Shape;250;p25"/>
          <p:cNvSpPr txBox="1"/>
          <p:nvPr/>
        </p:nvSpPr>
        <p:spPr>
          <a:xfrm>
            <a:off x="-13775" y="4804800"/>
            <a:ext cx="422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Repository del corso</a:t>
            </a:r>
            <a:endParaRPr b="1" sz="1000">
              <a:solidFill>
                <a:srgbClr val="FFD141"/>
              </a:solidFill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8518450" y="640500"/>
            <a:ext cx="5724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fact.c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52" name="Google Shape;252;p25"/>
          <p:cNvSpPr/>
          <p:nvPr/>
        </p:nvSpPr>
        <p:spPr>
          <a:xfrm>
            <a:off x="8636050" y="1878900"/>
            <a:ext cx="454800" cy="4548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Sintassi - Blocco Globale (global scope)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258" name="Google Shape;258;p26"/>
          <p:cNvSpPr txBox="1"/>
          <p:nvPr>
            <p:ph idx="1" type="body"/>
          </p:nvPr>
        </p:nvSpPr>
        <p:spPr>
          <a:xfrm>
            <a:off x="128275" y="756250"/>
            <a:ext cx="4413600" cy="43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È formato dall</a:t>
            </a:r>
            <a:r>
              <a:rPr lang="en">
                <a:solidFill>
                  <a:srgbClr val="073763"/>
                </a:solidFill>
              </a:rPr>
              <a:t>e linee di codice di uno script che non appartengono ad altri blocchi di codice.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È il main di default.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Le righe di codice presenti nel blocco globale sono eseguite in sequenza.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Le variabili definite nel blocco globale sono visibili nei blocchi di codice in esso contenuto.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commenti alla singola linea sono indicati da </a:t>
            </a:r>
            <a:r>
              <a:rPr b="1" lang="en">
                <a:solidFill>
                  <a:srgbClr val="073763"/>
                </a:solidFill>
              </a:rPr>
              <a:t>#</a:t>
            </a:r>
            <a:r>
              <a:rPr lang="en">
                <a:solidFill>
                  <a:srgbClr val="073763"/>
                </a:solidFill>
              </a:rPr>
              <a:t>, multilinea con </a:t>
            </a:r>
            <a:r>
              <a:rPr b="1" lang="en">
                <a:solidFill>
                  <a:srgbClr val="073763"/>
                </a:solidFill>
              </a:rPr>
              <a:t>'''</a:t>
            </a:r>
            <a:r>
              <a:rPr lang="en">
                <a:solidFill>
                  <a:srgbClr val="073763"/>
                </a:solidFill>
              </a:rPr>
              <a:t> … </a:t>
            </a:r>
            <a:r>
              <a:rPr b="1" lang="en">
                <a:solidFill>
                  <a:srgbClr val="073763"/>
                </a:solidFill>
              </a:rPr>
              <a:t>'''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259" name="Google Shape;259;p26"/>
          <p:cNvSpPr txBox="1"/>
          <p:nvPr/>
        </p:nvSpPr>
        <p:spPr>
          <a:xfrm>
            <a:off x="4661150" y="611875"/>
            <a:ext cx="44136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Global scope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Insert your name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Your number is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,name)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4661150" y="1469150"/>
            <a:ext cx="4413600" cy="14775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main():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__name__ ==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__main__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main()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Google Shape;261;p26"/>
          <p:cNvSpPr txBox="1"/>
          <p:nvPr/>
        </p:nvSpPr>
        <p:spPr>
          <a:xfrm>
            <a:off x="4661150" y="2978388"/>
            <a:ext cx="4413600" cy="21240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Scopes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a="message a"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A():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("a:",a)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b="message b"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("b:",b)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2" name="Google Shape;262;p26"/>
          <p:cNvSpPr txBox="1"/>
          <p:nvPr/>
        </p:nvSpPr>
        <p:spPr>
          <a:xfrm>
            <a:off x="7920550" y="611875"/>
            <a:ext cx="11541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global_scope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63" name="Google Shape;263;p26"/>
          <p:cNvSpPr txBox="1"/>
          <p:nvPr/>
        </p:nvSpPr>
        <p:spPr>
          <a:xfrm>
            <a:off x="7975850" y="14823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main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64" name="Google Shape;264;p26"/>
          <p:cNvSpPr txBox="1"/>
          <p:nvPr/>
        </p:nvSpPr>
        <p:spPr>
          <a:xfrm>
            <a:off x="7975850" y="29711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scopes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Sommario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270" name="Google Shape;270;p27"/>
          <p:cNvSpPr txBox="1"/>
          <p:nvPr>
            <p:ph idx="1" type="body"/>
          </p:nvPr>
        </p:nvSpPr>
        <p:spPr>
          <a:xfrm>
            <a:off x="128275" y="756250"/>
            <a:ext cx="88599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Introduzione</a:t>
            </a:r>
            <a:br>
              <a:rPr lang="en">
                <a:solidFill>
                  <a:srgbClr val="6FA8DC"/>
                </a:solidFill>
              </a:rPr>
            </a:b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</a:t>
            </a:r>
            <a:r>
              <a:rPr lang="en">
                <a:solidFill>
                  <a:srgbClr val="6FA8DC"/>
                </a:solidFill>
              </a:rPr>
              <a:t>l linguaggio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Variabili e tipi di dato</a:t>
            </a:r>
            <a:endParaRPr b="1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Strutture dati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Controllo del flusso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Funzioni e moduli</a:t>
            </a:r>
            <a:br>
              <a:rPr lang="en">
                <a:solidFill>
                  <a:srgbClr val="9FC5E8"/>
                </a:solidFill>
              </a:rPr>
            </a:b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Microframework Flask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Conclusioni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271" name="Google Shape;271;p27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https://python.org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272" name="Google Shape;272;p27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Presente nei sistemi operativi Unix-like (Linux, MacOS, ...), da installare su Windows.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273" name="Google Shape;2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83802">
            <a:off x="4749367" y="735480"/>
            <a:ext cx="3487065" cy="3063691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4" name="Google Shape;27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198460">
            <a:off x="4212622" y="1660146"/>
            <a:ext cx="4279751" cy="2378455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5" name="Google Shape;27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76930">
            <a:off x="5795775" y="1716950"/>
            <a:ext cx="2764675" cy="1312350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Variabili </a:t>
            </a:r>
            <a:r>
              <a:rPr b="1" lang="en">
                <a:solidFill>
                  <a:srgbClr val="3777AB"/>
                </a:solidFill>
              </a:rPr>
              <a:t>e</a:t>
            </a:r>
            <a:r>
              <a:rPr b="1" lang="en">
                <a:solidFill>
                  <a:srgbClr val="3777AB"/>
                </a:solidFill>
              </a:rPr>
              <a:t> tipi di dato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281" name="Google Shape;281;p28"/>
          <p:cNvSpPr txBox="1"/>
          <p:nvPr>
            <p:ph idx="1" type="body"/>
          </p:nvPr>
        </p:nvSpPr>
        <p:spPr>
          <a:xfrm>
            <a:off x="128275" y="628702"/>
            <a:ext cx="4398900" cy="43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Le variabili </a:t>
            </a:r>
            <a:r>
              <a:rPr b="1" lang="en" sz="1829" u="sng">
                <a:solidFill>
                  <a:srgbClr val="980000"/>
                </a:solidFill>
              </a:rPr>
              <a:t>non</a:t>
            </a:r>
            <a:r>
              <a:rPr lang="en" sz="1829">
                <a:solidFill>
                  <a:srgbClr val="19364E"/>
                </a:solidFill>
              </a:rPr>
              <a:t> sono </a:t>
            </a:r>
            <a:r>
              <a:rPr b="1" lang="en" sz="1829">
                <a:solidFill>
                  <a:srgbClr val="19364E"/>
                </a:solidFill>
              </a:rPr>
              <a:t>tipizzate</a:t>
            </a:r>
            <a:r>
              <a:rPr lang="en" sz="1829">
                <a:solidFill>
                  <a:srgbClr val="19364E"/>
                </a:solidFill>
              </a:rPr>
              <a:t>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b="1" lang="en" sz="1829">
                <a:solidFill>
                  <a:srgbClr val="19364E"/>
                </a:solidFill>
              </a:rPr>
              <a:t>Identificatori:</a:t>
            </a:r>
            <a:r>
              <a:rPr lang="en" sz="1829">
                <a:solidFill>
                  <a:srgbClr val="19364E"/>
                </a:solidFill>
              </a:rPr>
              <a:t> </a:t>
            </a:r>
            <a:r>
              <a:rPr lang="en" sz="1829">
                <a:solidFill>
                  <a:srgbClr val="19364E"/>
                </a:solidFill>
              </a:rPr>
              <a:t>lettere maiuscole, minuscole </a:t>
            </a:r>
            <a:r>
              <a:rPr lang="en" sz="1829">
                <a:solidFill>
                  <a:srgbClr val="19364E"/>
                </a:solidFill>
              </a:rPr>
              <a:t>e</a:t>
            </a:r>
            <a:r>
              <a:rPr lang="en" sz="1829">
                <a:solidFill>
                  <a:srgbClr val="19364E"/>
                </a:solidFill>
              </a:rPr>
              <a:t> numeri. Possono iniziare con underscore.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Le variabili sono </a:t>
            </a:r>
            <a:r>
              <a:rPr b="1" lang="en" sz="1829">
                <a:solidFill>
                  <a:srgbClr val="19364E"/>
                </a:solidFill>
              </a:rPr>
              <a:t>create al primo utilizzo</a:t>
            </a:r>
            <a:r>
              <a:rPr lang="en" sz="1829">
                <a:solidFill>
                  <a:srgbClr val="19364E"/>
                </a:solidFill>
              </a:rPr>
              <a:t> dell'operatore di assegnazione </a:t>
            </a:r>
            <a:r>
              <a:rPr b="1" lang="en" sz="1829">
                <a:solidFill>
                  <a:srgbClr val="19364E"/>
                </a:solidFill>
              </a:rPr>
              <a:t>=</a:t>
            </a:r>
            <a:br>
              <a:rPr b="1" lang="en" sz="1829">
                <a:solidFill>
                  <a:srgbClr val="19364E"/>
                </a:solidFill>
              </a:rPr>
            </a:br>
            <a:endParaRPr b="1"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La funzione incorporata </a:t>
            </a:r>
            <a:r>
              <a:rPr b="1" lang="en" sz="1829">
                <a:solidFill>
                  <a:srgbClr val="19364E"/>
                </a:solidFill>
              </a:rPr>
              <a:t>type</a:t>
            </a:r>
            <a:r>
              <a:rPr lang="en" sz="1829">
                <a:solidFill>
                  <a:srgbClr val="19364E"/>
                </a:solidFill>
              </a:rPr>
              <a:t> restituisce il tipo di dato.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Il valore </a:t>
            </a:r>
            <a:r>
              <a:rPr b="1" lang="en" sz="1829">
                <a:solidFill>
                  <a:srgbClr val="19364E"/>
                </a:solidFill>
              </a:rPr>
              <a:t>None</a:t>
            </a:r>
            <a:r>
              <a:rPr lang="en" sz="1829">
                <a:solidFill>
                  <a:srgbClr val="19364E"/>
                </a:solidFill>
              </a:rPr>
              <a:t> non appartiene ad alcun tipo.</a:t>
            </a:r>
            <a:endParaRPr sz="1829">
              <a:solidFill>
                <a:srgbClr val="19364E"/>
              </a:solidFill>
            </a:endParaRPr>
          </a:p>
        </p:txBody>
      </p:sp>
      <p:sp>
        <p:nvSpPr>
          <p:cNvPr id="282" name="Google Shape;282;p28"/>
          <p:cNvSpPr txBox="1"/>
          <p:nvPr/>
        </p:nvSpPr>
        <p:spPr>
          <a:xfrm>
            <a:off x="4661150" y="616188"/>
            <a:ext cx="4413600" cy="12621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variables 1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="this is a message"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a=3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pi=3.1415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print(type(m),type(a),type(pi))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3" name="Google Shape;283;p28"/>
          <p:cNvPicPr preferRelativeResize="0"/>
          <p:nvPr/>
        </p:nvPicPr>
        <p:blipFill rotWithShape="1">
          <a:blip r:embed="rId3">
            <a:alphaModFix/>
          </a:blip>
          <a:srcRect b="0" l="26667" r="24329" t="950"/>
          <a:stretch/>
        </p:blipFill>
        <p:spPr>
          <a:xfrm>
            <a:off x="8533375" y="1383550"/>
            <a:ext cx="541376" cy="49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8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variables_1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85" name="Google Shape;285;p28"/>
          <p:cNvSpPr txBox="1"/>
          <p:nvPr/>
        </p:nvSpPr>
        <p:spPr>
          <a:xfrm>
            <a:off x="4661150" y="1921788"/>
            <a:ext cx="4413600" cy="61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'str'&gt; &lt;class 'int'&gt; &lt;class 'float'&gt;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Google Shape;286;p28"/>
          <p:cNvSpPr txBox="1"/>
          <p:nvPr/>
        </p:nvSpPr>
        <p:spPr>
          <a:xfrm>
            <a:off x="4661150" y="2597388"/>
            <a:ext cx="4413600" cy="14775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variables 2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a=4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b=2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c=a+b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d=a/b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,type(c),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,type(d))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7" name="Google Shape;287;p28"/>
          <p:cNvPicPr preferRelativeResize="0"/>
          <p:nvPr/>
        </p:nvPicPr>
        <p:blipFill rotWithShape="1">
          <a:blip r:embed="rId3">
            <a:alphaModFix/>
          </a:blip>
          <a:srcRect b="0" l="26667" r="24329" t="950"/>
          <a:stretch/>
        </p:blipFill>
        <p:spPr>
          <a:xfrm>
            <a:off x="8533375" y="3364750"/>
            <a:ext cx="541376" cy="49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8"/>
          <p:cNvSpPr txBox="1"/>
          <p:nvPr/>
        </p:nvSpPr>
        <p:spPr>
          <a:xfrm>
            <a:off x="7975850" y="25901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variables_2.py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89" name="Google Shape;289;p28"/>
          <p:cNvSpPr txBox="1"/>
          <p:nvPr/>
        </p:nvSpPr>
        <p:spPr>
          <a:xfrm>
            <a:off x="4661150" y="4117475"/>
            <a:ext cx="44136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c: &lt;class 'int'&gt; d &lt;class 'float'&gt;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Variabili e tipi di dato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295" name="Google Shape;295;p29"/>
          <p:cNvSpPr txBox="1"/>
          <p:nvPr>
            <p:ph idx="1" type="body"/>
          </p:nvPr>
        </p:nvSpPr>
        <p:spPr>
          <a:xfrm>
            <a:off x="128275" y="640537"/>
            <a:ext cx="40686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Una variabile può cambiare tipo durante l’esecuzione del programma.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I tipi numerici possono essere </a:t>
            </a:r>
            <a:r>
              <a:rPr b="1" lang="en" sz="1829">
                <a:solidFill>
                  <a:srgbClr val="19364E"/>
                </a:solidFill>
              </a:rPr>
              <a:t>int</a:t>
            </a:r>
            <a:r>
              <a:rPr lang="en" sz="1829">
                <a:solidFill>
                  <a:srgbClr val="19364E"/>
                </a:solidFill>
              </a:rPr>
              <a:t> (unbounded) o </a:t>
            </a:r>
            <a:r>
              <a:rPr b="1" lang="en" sz="1829">
                <a:solidFill>
                  <a:srgbClr val="19364E"/>
                </a:solidFill>
              </a:rPr>
              <a:t>float</a:t>
            </a:r>
            <a:r>
              <a:rPr lang="en" sz="1829">
                <a:solidFill>
                  <a:srgbClr val="19364E"/>
                </a:solidFill>
              </a:rPr>
              <a:t> (16 cifre significative).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Altri tipi di dato:</a:t>
            </a:r>
            <a:endParaRPr sz="1829">
              <a:solidFill>
                <a:srgbClr val="19364E"/>
              </a:solidFill>
            </a:endParaRPr>
          </a:p>
          <a:p>
            <a:pPr indent="-344805" lvl="1" marL="9144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○"/>
            </a:pPr>
            <a:r>
              <a:rPr b="1" lang="en" sz="1829">
                <a:solidFill>
                  <a:srgbClr val="19364E"/>
                </a:solidFill>
              </a:rPr>
              <a:t>str</a:t>
            </a:r>
            <a:r>
              <a:rPr lang="en" sz="1829">
                <a:solidFill>
                  <a:srgbClr val="19364E"/>
                </a:solidFill>
              </a:rPr>
              <a:t>: stringhe</a:t>
            </a:r>
            <a:endParaRPr sz="1829">
              <a:solidFill>
                <a:srgbClr val="19364E"/>
              </a:solidFill>
            </a:endParaRPr>
          </a:p>
          <a:p>
            <a:pPr indent="-344805" lvl="1" marL="9144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○"/>
            </a:pPr>
            <a:r>
              <a:rPr b="1" lang="en" sz="1829">
                <a:solidFill>
                  <a:srgbClr val="19364E"/>
                </a:solidFill>
              </a:rPr>
              <a:t>bool</a:t>
            </a:r>
            <a:r>
              <a:rPr lang="en" sz="1829">
                <a:solidFill>
                  <a:srgbClr val="19364E"/>
                </a:solidFill>
              </a:rPr>
              <a:t>: booleani</a:t>
            </a:r>
            <a:endParaRPr sz="1829">
              <a:solidFill>
                <a:srgbClr val="19364E"/>
              </a:solidFill>
            </a:endParaRPr>
          </a:p>
          <a:p>
            <a:pPr indent="-344805" lvl="1" marL="9144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○"/>
            </a:pPr>
            <a:r>
              <a:rPr b="1" lang="en" sz="1829">
                <a:solidFill>
                  <a:srgbClr val="19364E"/>
                </a:solidFill>
              </a:rPr>
              <a:t>c</a:t>
            </a:r>
            <a:r>
              <a:rPr b="1" lang="en" sz="1829">
                <a:solidFill>
                  <a:srgbClr val="19364E"/>
                </a:solidFill>
              </a:rPr>
              <a:t>omplex</a:t>
            </a:r>
            <a:r>
              <a:rPr lang="en" sz="1829">
                <a:solidFill>
                  <a:srgbClr val="19364E"/>
                </a:solidFill>
              </a:rPr>
              <a:t>: complessi 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Tutti i tipi di dato sono considerati </a:t>
            </a:r>
            <a:r>
              <a:rPr i="1" lang="en" sz="1829">
                <a:solidFill>
                  <a:srgbClr val="19364E"/>
                </a:solidFill>
              </a:rPr>
              <a:t>classi</a:t>
            </a:r>
            <a:r>
              <a:rPr lang="en" sz="1829">
                <a:solidFill>
                  <a:srgbClr val="19364E"/>
                </a:solidFill>
              </a:rPr>
              <a:t>.</a:t>
            </a:r>
            <a:endParaRPr sz="1829">
              <a:solidFill>
                <a:srgbClr val="19364E"/>
              </a:solidFill>
            </a:endParaRPr>
          </a:p>
        </p:txBody>
      </p:sp>
      <p:sp>
        <p:nvSpPr>
          <p:cNvPr id="296" name="Google Shape;296;p29"/>
          <p:cNvSpPr txBox="1"/>
          <p:nvPr/>
        </p:nvSpPr>
        <p:spPr>
          <a:xfrm>
            <a:off x="4255675" y="397764"/>
            <a:ext cx="4819200" cy="126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variables 3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a="abc"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"a:",a,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a=3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("a:",a,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7" name="Google Shape;297;p29"/>
          <p:cNvSpPr txBox="1"/>
          <p:nvPr/>
        </p:nvSpPr>
        <p:spPr>
          <a:xfrm>
            <a:off x="7975850" y="387687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variables_3.py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98" name="Google Shape;298;p29"/>
          <p:cNvSpPr txBox="1"/>
          <p:nvPr/>
        </p:nvSpPr>
        <p:spPr>
          <a:xfrm>
            <a:off x="4255675" y="1700534"/>
            <a:ext cx="4819200" cy="61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a: abc &lt;class 'str'&gt;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a: 3 &lt;class 'int'&gt;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29"/>
          <p:cNvSpPr txBox="1"/>
          <p:nvPr/>
        </p:nvSpPr>
        <p:spPr>
          <a:xfrm>
            <a:off x="4255675" y="2354120"/>
            <a:ext cx="4819200" cy="19086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variables 4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a="abc"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b=1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c=1.5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=3+5j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(a),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(b),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"c:",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(c),"d",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,"e",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(e)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29"/>
          <p:cNvSpPr txBox="1"/>
          <p:nvPr/>
        </p:nvSpPr>
        <p:spPr>
          <a:xfrm>
            <a:off x="7975850" y="2344538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variables_4.py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01" name="Google Shape;301;p29"/>
          <p:cNvSpPr txBox="1"/>
          <p:nvPr/>
        </p:nvSpPr>
        <p:spPr>
          <a:xfrm>
            <a:off x="4255675" y="4301402"/>
            <a:ext cx="4819200" cy="83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a: &lt;class 'str'&gt; b &lt;class 'int'&gt; c: &lt;class 'float'&gt; d: &lt;class 'bool'&gt; e: &lt;class 'complex'&gt;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Variabili e tipi di dato - operatori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307" name="Google Shape;307;p30"/>
          <p:cNvSpPr txBox="1"/>
          <p:nvPr>
            <p:ph idx="1" type="body"/>
          </p:nvPr>
        </p:nvSpPr>
        <p:spPr>
          <a:xfrm>
            <a:off x="5040775" y="711725"/>
            <a:ext cx="4020900" cy="14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Gli operatori di assegnazione, aritmetici, relazionali, logici </a:t>
            </a:r>
            <a:r>
              <a:rPr lang="en" sz="1829">
                <a:solidFill>
                  <a:srgbClr val="19364E"/>
                </a:solidFill>
              </a:rPr>
              <a:t>e</a:t>
            </a:r>
            <a:r>
              <a:rPr lang="en" sz="1829">
                <a:solidFill>
                  <a:srgbClr val="19364E"/>
                </a:solidFill>
              </a:rPr>
              <a:t> bit a bit non sono troppo dissimili da altri linguaggi.</a:t>
            </a:r>
            <a:endParaRPr sz="1829">
              <a:solidFill>
                <a:srgbClr val="19364E"/>
              </a:solidFill>
            </a:endParaRPr>
          </a:p>
        </p:txBody>
      </p:sp>
      <p:sp>
        <p:nvSpPr>
          <p:cNvPr id="308" name="Google Shape;308;p30"/>
          <p:cNvSpPr txBox="1"/>
          <p:nvPr/>
        </p:nvSpPr>
        <p:spPr>
          <a:xfrm>
            <a:off x="2289250" y="1445475"/>
            <a:ext cx="29400" cy="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0"/>
          <p:cNvSpPr txBox="1"/>
          <p:nvPr/>
        </p:nvSpPr>
        <p:spPr>
          <a:xfrm>
            <a:off x="128275" y="711725"/>
            <a:ext cx="1787700" cy="928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Assegnazione</a:t>
            </a:r>
            <a:endParaRPr b="1" sz="1800">
              <a:solidFill>
                <a:srgbClr val="19364E"/>
              </a:solidFill>
            </a:endParaRPr>
          </a:p>
        </p:txBody>
      </p:sp>
      <p:sp>
        <p:nvSpPr>
          <p:cNvPr id="310" name="Google Shape;310;p30"/>
          <p:cNvSpPr txBox="1"/>
          <p:nvPr/>
        </p:nvSpPr>
        <p:spPr>
          <a:xfrm>
            <a:off x="128275" y="1729875"/>
            <a:ext cx="1787700" cy="10182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Aritmetici</a:t>
            </a:r>
            <a:endParaRPr b="1" sz="1800">
              <a:solidFill>
                <a:srgbClr val="19364E"/>
              </a:solidFill>
            </a:endParaRPr>
          </a:p>
        </p:txBody>
      </p:sp>
      <p:sp>
        <p:nvSpPr>
          <p:cNvPr id="311" name="Google Shape;311;p30"/>
          <p:cNvSpPr txBox="1"/>
          <p:nvPr/>
        </p:nvSpPr>
        <p:spPr>
          <a:xfrm>
            <a:off x="128275" y="3831250"/>
            <a:ext cx="1787700" cy="928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Logici</a:t>
            </a:r>
            <a:endParaRPr b="1" sz="1800">
              <a:solidFill>
                <a:srgbClr val="19364E"/>
              </a:solidFill>
            </a:endParaRPr>
          </a:p>
        </p:txBody>
      </p:sp>
      <p:sp>
        <p:nvSpPr>
          <p:cNvPr id="312" name="Google Shape;312;p30"/>
          <p:cNvSpPr txBox="1"/>
          <p:nvPr/>
        </p:nvSpPr>
        <p:spPr>
          <a:xfrm>
            <a:off x="128275" y="2824275"/>
            <a:ext cx="1787700" cy="928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Relazionali</a:t>
            </a:r>
            <a:endParaRPr b="1" sz="1800">
              <a:solidFill>
                <a:srgbClr val="19364E"/>
              </a:solidFill>
            </a:endParaRPr>
          </a:p>
        </p:txBody>
      </p:sp>
      <p:sp>
        <p:nvSpPr>
          <p:cNvPr id="313" name="Google Shape;313;p30"/>
          <p:cNvSpPr txBox="1"/>
          <p:nvPr/>
        </p:nvSpPr>
        <p:spPr>
          <a:xfrm>
            <a:off x="2000700" y="711725"/>
            <a:ext cx="2908500" cy="928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=	</a:t>
            </a:r>
            <a:r>
              <a:rPr lang="en" sz="1800">
                <a:solidFill>
                  <a:srgbClr val="19364E"/>
                </a:solidFill>
              </a:rPr>
              <a:t>+=	-=	*=	/=	%=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//=	**=	&amp;=	|=	^=	&gt;&gt;=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 &lt;&lt;=</a:t>
            </a:r>
            <a:endParaRPr sz="1800">
              <a:solidFill>
                <a:srgbClr val="19364E"/>
              </a:solidFill>
            </a:endParaRPr>
          </a:p>
        </p:txBody>
      </p:sp>
      <p:sp>
        <p:nvSpPr>
          <p:cNvPr id="314" name="Google Shape;314;p30"/>
          <p:cNvSpPr txBox="1"/>
          <p:nvPr/>
        </p:nvSpPr>
        <p:spPr>
          <a:xfrm>
            <a:off x="2000700" y="1729875"/>
            <a:ext cx="2908500" cy="10182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+	-	*	/	%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//        (divisione intera)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**       (potenza)</a:t>
            </a:r>
            <a:endParaRPr sz="1800">
              <a:solidFill>
                <a:srgbClr val="19364E"/>
              </a:solidFill>
            </a:endParaRPr>
          </a:p>
        </p:txBody>
      </p:sp>
      <p:sp>
        <p:nvSpPr>
          <p:cNvPr id="315" name="Google Shape;315;p30"/>
          <p:cNvSpPr txBox="1"/>
          <p:nvPr/>
        </p:nvSpPr>
        <p:spPr>
          <a:xfrm>
            <a:off x="2000700" y="3831250"/>
            <a:ext cx="2908500" cy="928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9364E"/>
                </a:solidFill>
              </a:rPr>
              <a:t>and    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9364E"/>
                </a:solidFill>
              </a:rPr>
              <a:t>or    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not</a:t>
            </a:r>
            <a:endParaRPr sz="1800">
              <a:solidFill>
                <a:srgbClr val="19364E"/>
              </a:solidFill>
            </a:endParaRPr>
          </a:p>
        </p:txBody>
      </p:sp>
      <p:sp>
        <p:nvSpPr>
          <p:cNvPr id="316" name="Google Shape;316;p30"/>
          <p:cNvSpPr txBox="1"/>
          <p:nvPr/>
        </p:nvSpPr>
        <p:spPr>
          <a:xfrm>
            <a:off x="2000700" y="2826850"/>
            <a:ext cx="2908500" cy="928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9364E"/>
                </a:solidFill>
              </a:rPr>
              <a:t>&lt;     	&lt;=    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9364E"/>
                </a:solidFill>
              </a:rPr>
              <a:t>&gt;   	&gt;=     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==	!=</a:t>
            </a:r>
            <a:endParaRPr sz="1800">
              <a:solidFill>
                <a:srgbClr val="19364E"/>
              </a:solidFill>
            </a:endParaRPr>
          </a:p>
        </p:txBody>
      </p:sp>
      <p:sp>
        <p:nvSpPr>
          <p:cNvPr id="317" name="Google Shape;317;p30"/>
          <p:cNvSpPr txBox="1"/>
          <p:nvPr/>
        </p:nvSpPr>
        <p:spPr>
          <a:xfrm>
            <a:off x="4993925" y="3831250"/>
            <a:ext cx="1787700" cy="928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Bit a bit</a:t>
            </a:r>
            <a:endParaRPr b="1" sz="1800">
              <a:solidFill>
                <a:srgbClr val="19364E"/>
              </a:solidFill>
            </a:endParaRPr>
          </a:p>
        </p:txBody>
      </p:sp>
      <p:sp>
        <p:nvSpPr>
          <p:cNvPr id="318" name="Google Shape;318;p30"/>
          <p:cNvSpPr txBox="1"/>
          <p:nvPr/>
        </p:nvSpPr>
        <p:spPr>
          <a:xfrm>
            <a:off x="6866350" y="3831250"/>
            <a:ext cx="2195400" cy="928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&amp;	|	^	~</a:t>
            </a:r>
            <a:r>
              <a:rPr lang="en" sz="1800">
                <a:solidFill>
                  <a:srgbClr val="19364E"/>
                </a:solidFill>
              </a:rPr>
              <a:t>    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&lt;&lt;    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&gt;&gt;</a:t>
            </a:r>
            <a:endParaRPr sz="1800">
              <a:solidFill>
                <a:srgbClr val="19364E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Variabili e tipi di dato - operatori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324" name="Google Shape;324;p31"/>
          <p:cNvSpPr txBox="1"/>
          <p:nvPr>
            <p:ph idx="1" type="body"/>
          </p:nvPr>
        </p:nvSpPr>
        <p:spPr>
          <a:xfrm>
            <a:off x="128275" y="4101025"/>
            <a:ext cx="8889900" cy="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Gli operatori di identità </a:t>
            </a:r>
            <a:r>
              <a:rPr lang="en" sz="1829">
                <a:solidFill>
                  <a:srgbClr val="19364E"/>
                </a:solidFill>
              </a:rPr>
              <a:t>e</a:t>
            </a:r>
            <a:r>
              <a:rPr lang="en" sz="1829">
                <a:solidFill>
                  <a:srgbClr val="19364E"/>
                </a:solidFill>
              </a:rPr>
              <a:t> di appartenenza sono caratteristici in Python.</a:t>
            </a:r>
            <a:endParaRPr sz="1829">
              <a:solidFill>
                <a:srgbClr val="19364E"/>
              </a:solidFill>
            </a:endParaRPr>
          </a:p>
        </p:txBody>
      </p:sp>
      <p:sp>
        <p:nvSpPr>
          <p:cNvPr id="325" name="Google Shape;325;p31"/>
          <p:cNvSpPr txBox="1"/>
          <p:nvPr/>
        </p:nvSpPr>
        <p:spPr>
          <a:xfrm>
            <a:off x="2289250" y="1445475"/>
            <a:ext cx="29400" cy="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1"/>
          <p:cNvSpPr txBox="1"/>
          <p:nvPr/>
        </p:nvSpPr>
        <p:spPr>
          <a:xfrm>
            <a:off x="128275" y="711725"/>
            <a:ext cx="2190300" cy="1646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Identità</a:t>
            </a:r>
            <a:endParaRPr b="1" sz="1800">
              <a:solidFill>
                <a:srgbClr val="19364E"/>
              </a:solidFill>
            </a:endParaRPr>
          </a:p>
        </p:txBody>
      </p:sp>
      <p:sp>
        <p:nvSpPr>
          <p:cNvPr id="327" name="Google Shape;327;p31"/>
          <p:cNvSpPr txBox="1"/>
          <p:nvPr/>
        </p:nvSpPr>
        <p:spPr>
          <a:xfrm>
            <a:off x="127125" y="2410850"/>
            <a:ext cx="2190300" cy="1536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Appartenenza</a:t>
            </a:r>
            <a:endParaRPr b="1" sz="1800">
              <a:solidFill>
                <a:srgbClr val="19364E"/>
              </a:solidFill>
            </a:endParaRPr>
          </a:p>
        </p:txBody>
      </p:sp>
      <p:sp>
        <p:nvSpPr>
          <p:cNvPr id="328" name="Google Shape;328;p31"/>
          <p:cNvSpPr txBox="1"/>
          <p:nvPr/>
        </p:nvSpPr>
        <p:spPr>
          <a:xfrm>
            <a:off x="2381700" y="711725"/>
            <a:ext cx="1256700" cy="1646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is</a:t>
            </a:r>
            <a:endParaRPr b="1"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is not</a:t>
            </a:r>
            <a:endParaRPr b="1" sz="1800">
              <a:solidFill>
                <a:srgbClr val="19364E"/>
              </a:solidFill>
            </a:endParaRPr>
          </a:p>
        </p:txBody>
      </p:sp>
      <p:sp>
        <p:nvSpPr>
          <p:cNvPr id="329" name="Google Shape;329;p31"/>
          <p:cNvSpPr txBox="1"/>
          <p:nvPr/>
        </p:nvSpPr>
        <p:spPr>
          <a:xfrm>
            <a:off x="2380550" y="2410850"/>
            <a:ext cx="1256700" cy="1536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in</a:t>
            </a:r>
            <a:endParaRPr b="1"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not in</a:t>
            </a:r>
            <a:endParaRPr b="1" sz="1800">
              <a:solidFill>
                <a:srgbClr val="19364E"/>
              </a:solidFill>
            </a:endParaRPr>
          </a:p>
        </p:txBody>
      </p:sp>
      <p:sp>
        <p:nvSpPr>
          <p:cNvPr id="330" name="Google Shape;330;p31"/>
          <p:cNvSpPr txBox="1"/>
          <p:nvPr/>
        </p:nvSpPr>
        <p:spPr>
          <a:xfrm>
            <a:off x="3701450" y="711725"/>
            <a:ext cx="5316600" cy="1646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Restituisce True se ambo le variabili si riferiscono allo stesso oggetto. 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Restituisce True se le due variabili non si riferiscono allo stesso oggetto.</a:t>
            </a:r>
            <a:endParaRPr sz="1800">
              <a:solidFill>
                <a:srgbClr val="19364E"/>
              </a:solidFill>
            </a:endParaRPr>
          </a:p>
        </p:txBody>
      </p:sp>
      <p:sp>
        <p:nvSpPr>
          <p:cNvPr id="331" name="Google Shape;331;p31"/>
          <p:cNvSpPr txBox="1"/>
          <p:nvPr/>
        </p:nvSpPr>
        <p:spPr>
          <a:xfrm>
            <a:off x="3700300" y="2410850"/>
            <a:ext cx="5316600" cy="1536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Restituisce True se una sequenza è presente in un oggetto.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Restituisce True se una sequenza non è presente in un oggetto.</a:t>
            </a:r>
            <a:endParaRPr sz="1800">
              <a:solidFill>
                <a:srgbClr val="19364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Organizzazione didattica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La lezione è organizzata idealmente in 3 parti.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Parte prima: Introduzione </a:t>
            </a:r>
            <a:r>
              <a:rPr lang="en"/>
              <a:t>(10 minuti)</a:t>
            </a:r>
            <a:br>
              <a:rPr lang="en"/>
            </a:br>
            <a:r>
              <a:rPr lang="en"/>
              <a:t>Breve riassunto degli argomenti già coperti dal corso in modo da contestualizzare quanto verrà esposto nel resto della lezione.</a:t>
            </a:r>
            <a:br>
              <a:rPr lang="en"/>
            </a:br>
            <a:r>
              <a:rPr lang="en"/>
              <a:t>Si richiama l’architettura di un’applicazione web progettata secondo i criteri attualmente considerati canonici </a:t>
            </a:r>
            <a:r>
              <a:rPr lang="en"/>
              <a:t>e</a:t>
            </a:r>
            <a:r>
              <a:rPr lang="en"/>
              <a:t> si presenta il Python come linguaggio scelto per lo scripting lato server.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Parte seconda: Il linguaggio  </a:t>
            </a:r>
            <a:r>
              <a:rPr lang="en"/>
              <a:t>(25 minuti)</a:t>
            </a:r>
            <a:br>
              <a:rPr lang="en"/>
            </a:br>
            <a:r>
              <a:rPr lang="en"/>
              <a:t>È introdotto il linguaggio Python come tale </a:t>
            </a:r>
            <a:r>
              <a:rPr lang="en"/>
              <a:t>e</a:t>
            </a:r>
            <a:r>
              <a:rPr lang="en"/>
              <a:t> senza riferimenti espliciti alle tecnologie web.</a:t>
            </a:r>
            <a:br>
              <a:rPr lang="en"/>
            </a:br>
            <a:r>
              <a:rPr lang="en"/>
              <a:t>Sono fatti frequenti confronti con il C, di cui si assume l’audience abbia comprensione, in modo da evidenziare similitudini </a:t>
            </a:r>
            <a:r>
              <a:rPr lang="en"/>
              <a:t>e</a:t>
            </a:r>
            <a:r>
              <a:rPr lang="en"/>
              <a:t> differenze.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Parte terza: Il microframework Flask </a:t>
            </a:r>
            <a:r>
              <a:rPr b="1" lang="en"/>
              <a:t> </a:t>
            </a:r>
            <a:r>
              <a:rPr lang="en"/>
              <a:t>(10 minuti)</a:t>
            </a:r>
            <a:br>
              <a:rPr lang="en"/>
            </a:br>
            <a:r>
              <a:rPr lang="en"/>
              <a:t>Si mostra come realizzare una API minimale con quanto appreso nella parte precedente della lezione.</a:t>
            </a:r>
            <a:br>
              <a:rPr lang="en"/>
            </a:br>
            <a:r>
              <a:rPr lang="en"/>
              <a:t>Gli argomenti presentati in questa terza parte saranno approfonditi in lezioni successive in cui Python sarà considerato strumento </a:t>
            </a:r>
            <a:r>
              <a:rPr lang="en"/>
              <a:t>e</a:t>
            </a:r>
            <a:r>
              <a:rPr lang="en"/>
              <a:t> non argomento di studio.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Variabili e tipi di dato - assegnazione multipla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337" name="Google Shape;337;p32"/>
          <p:cNvSpPr txBox="1"/>
          <p:nvPr>
            <p:ph idx="1" type="body"/>
          </p:nvPr>
        </p:nvSpPr>
        <p:spPr>
          <a:xfrm>
            <a:off x="128275" y="603850"/>
            <a:ext cx="4274100" cy="3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È possibile effettuare più assegnazioni con un’unica istruzione.</a:t>
            </a:r>
            <a:br>
              <a:rPr lang="en" sz="1829">
                <a:solidFill>
                  <a:srgbClr val="19364E"/>
                </a:solidFill>
              </a:rPr>
            </a:br>
            <a:endParaRPr sz="1829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L’assegnazione è eseguita in base all’ordine.</a:t>
            </a:r>
            <a:br>
              <a:rPr lang="en" sz="1829">
                <a:solidFill>
                  <a:srgbClr val="19364E"/>
                </a:solidFill>
              </a:rPr>
            </a:br>
            <a:endParaRPr sz="1829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L’assegnazione multipla permette di scambiare (swap) i valori di due variabili.</a:t>
            </a:r>
            <a:endParaRPr sz="1829">
              <a:solidFill>
                <a:srgbClr val="19364E"/>
              </a:solidFill>
            </a:endParaRPr>
          </a:p>
        </p:txBody>
      </p:sp>
      <p:sp>
        <p:nvSpPr>
          <p:cNvPr id="338" name="Google Shape;338;p32"/>
          <p:cNvSpPr txBox="1"/>
          <p:nvPr/>
        </p:nvSpPr>
        <p:spPr>
          <a:xfrm>
            <a:off x="4475800" y="616200"/>
            <a:ext cx="45990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variables 5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a, b, c, d, e, f = 4, 8, 15, 16, 23, 42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"a:",a,"f:",f)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Google Shape;339;p32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variables_5.py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40" name="Google Shape;340;p32"/>
          <p:cNvSpPr txBox="1"/>
          <p:nvPr/>
        </p:nvSpPr>
        <p:spPr>
          <a:xfrm>
            <a:off x="4475800" y="1491000"/>
            <a:ext cx="45990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a: 4 f: 42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1" name="Google Shape;341;p32"/>
          <p:cNvSpPr txBox="1"/>
          <p:nvPr/>
        </p:nvSpPr>
        <p:spPr>
          <a:xfrm>
            <a:off x="4475800" y="2050900"/>
            <a:ext cx="4599000" cy="14775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swap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= 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 = 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,x,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,y)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y = y, 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("x:",x,"y:",y)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2" name="Google Shape;342;p32"/>
          <p:cNvSpPr txBox="1"/>
          <p:nvPr/>
        </p:nvSpPr>
        <p:spPr>
          <a:xfrm>
            <a:off x="7975850" y="2050904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swap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43" name="Google Shape;343;p32"/>
          <p:cNvSpPr txBox="1"/>
          <p:nvPr/>
        </p:nvSpPr>
        <p:spPr>
          <a:xfrm>
            <a:off x="4475800" y="3570700"/>
            <a:ext cx="4599000" cy="61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x: 3 y: 5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x: 5 y: 3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4" name="Google Shape;344;p32"/>
          <p:cNvSpPr/>
          <p:nvPr/>
        </p:nvSpPr>
        <p:spPr>
          <a:xfrm>
            <a:off x="128275" y="3941900"/>
            <a:ext cx="4208100" cy="1122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Python i valori di due variabili possono essere scambiati senza la tradizionale variabile di appoggio. Come mai? Come funziona la tipizzazione dinamica?</a:t>
            </a:r>
            <a:endParaRPr/>
          </a:p>
        </p:txBody>
      </p:sp>
      <p:pic>
        <p:nvPicPr>
          <p:cNvPr id="345" name="Google Shape;3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3675" y="3847591"/>
            <a:ext cx="338700" cy="3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Variabili e tipi di dato - stringhe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351" name="Google Shape;351;p33"/>
          <p:cNvSpPr txBox="1"/>
          <p:nvPr>
            <p:ph idx="1" type="body"/>
          </p:nvPr>
        </p:nvSpPr>
        <p:spPr>
          <a:xfrm>
            <a:off x="86450" y="572700"/>
            <a:ext cx="43893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Una stringa è una lista ordinata di caratteri.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Le stringhe non sono limitate in lunghezza.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Il qualificatore di stringa sono le apici singo</a:t>
            </a:r>
            <a:r>
              <a:rPr lang="en">
                <a:solidFill>
                  <a:srgbClr val="19364E"/>
                </a:solidFill>
              </a:rPr>
              <a:t>le </a:t>
            </a:r>
            <a:r>
              <a:rPr b="1" lang="en">
                <a:solidFill>
                  <a:srgbClr val="19364E"/>
                </a:solidFill>
              </a:rPr>
              <a:t>' '</a:t>
            </a:r>
            <a:r>
              <a:rPr lang="en">
                <a:solidFill>
                  <a:srgbClr val="19364E"/>
                </a:solidFill>
              </a:rPr>
              <a:t> o doppie </a:t>
            </a:r>
            <a:r>
              <a:rPr b="1" lang="en">
                <a:solidFill>
                  <a:srgbClr val="073763"/>
                </a:solidFill>
              </a:rPr>
              <a:t>" "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La funzione </a:t>
            </a:r>
            <a:r>
              <a:rPr b="1" lang="en" sz="1829">
                <a:solidFill>
                  <a:srgbClr val="19364E"/>
                </a:solidFill>
              </a:rPr>
              <a:t>len</a:t>
            </a:r>
            <a:r>
              <a:rPr lang="en" sz="1829">
                <a:solidFill>
                  <a:srgbClr val="19364E"/>
                </a:solidFill>
              </a:rPr>
              <a:t> restituisce la dimensione della stringa in</a:t>
            </a:r>
            <a:br>
              <a:rPr lang="en" sz="1829">
                <a:solidFill>
                  <a:srgbClr val="19364E"/>
                </a:solidFill>
              </a:rPr>
            </a:br>
            <a:r>
              <a:rPr lang="en" sz="1829">
                <a:solidFill>
                  <a:srgbClr val="19364E"/>
                </a:solidFill>
              </a:rPr>
              <a:t>caratteri.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È possibile accedere all’i-esimo carattere tramite un indice a base 0.</a:t>
            </a:r>
            <a:endParaRPr sz="1829">
              <a:solidFill>
                <a:srgbClr val="19364E"/>
              </a:solidFill>
            </a:endParaRPr>
          </a:p>
        </p:txBody>
      </p:sp>
      <p:sp>
        <p:nvSpPr>
          <p:cNvPr id="352" name="Google Shape;352;p33"/>
          <p:cNvSpPr txBox="1"/>
          <p:nvPr/>
        </p:nvSpPr>
        <p:spPr>
          <a:xfrm>
            <a:off x="4475800" y="616200"/>
            <a:ext cx="45990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strings 1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message =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"Hello Python World!"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message)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3" name="Google Shape;353;p33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strings</a:t>
            </a:r>
            <a:r>
              <a:rPr lang="en" sz="1000">
                <a:solidFill>
                  <a:schemeClr val="lt1"/>
                </a:solidFill>
              </a:rPr>
              <a:t>_1.py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54" name="Google Shape;354;p33"/>
          <p:cNvSpPr txBox="1"/>
          <p:nvPr/>
        </p:nvSpPr>
        <p:spPr>
          <a:xfrm>
            <a:off x="4475800" y="1491000"/>
            <a:ext cx="45990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Hello Python World!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5" name="Google Shape;355;p33"/>
          <p:cNvSpPr txBox="1"/>
          <p:nvPr/>
        </p:nvSpPr>
        <p:spPr>
          <a:xfrm>
            <a:off x="4475800" y="2050900"/>
            <a:ext cx="4599000" cy="10467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strings 2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"Ciao!"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,s,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len(s)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,len(s))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("s[0]:",s[0],"s[4]:",s[4])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6" name="Google Shape;356;p33"/>
          <p:cNvSpPr txBox="1"/>
          <p:nvPr/>
        </p:nvSpPr>
        <p:spPr>
          <a:xfrm>
            <a:off x="7975850" y="2050904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strings_2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57" name="Google Shape;357;p33"/>
          <p:cNvSpPr txBox="1"/>
          <p:nvPr/>
        </p:nvSpPr>
        <p:spPr>
          <a:xfrm>
            <a:off x="4475800" y="3137800"/>
            <a:ext cx="4599000" cy="648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s: Ciao! len(s): 5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s[0]: C s[4]: !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8" name="Google Shape;358;p33"/>
          <p:cNvSpPr txBox="1"/>
          <p:nvPr/>
        </p:nvSpPr>
        <p:spPr>
          <a:xfrm>
            <a:off x="4475800" y="3816600"/>
            <a:ext cx="45990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strings 3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s1 =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"abc"; s2="defghijkl"; s=s1+s2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9" name="Google Shape;359;p33"/>
          <p:cNvSpPr txBox="1"/>
          <p:nvPr/>
        </p:nvSpPr>
        <p:spPr>
          <a:xfrm>
            <a:off x="7975850" y="38093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strings_3.py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60" name="Google Shape;360;p33"/>
          <p:cNvSpPr txBox="1"/>
          <p:nvPr/>
        </p:nvSpPr>
        <p:spPr>
          <a:xfrm>
            <a:off x="4475800" y="4691400"/>
            <a:ext cx="45990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abcdefghijkl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Variabili e tipi di dato - stringhe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366" name="Google Shape;366;p34"/>
          <p:cNvSpPr txBox="1"/>
          <p:nvPr>
            <p:ph idx="1" type="body"/>
          </p:nvPr>
        </p:nvSpPr>
        <p:spPr>
          <a:xfrm>
            <a:off x="128275" y="572700"/>
            <a:ext cx="42741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È possibile estrarre una sottostringa specificando un range di indici secondo la sintassi:</a:t>
            </a:r>
            <a:br>
              <a:rPr lang="en" sz="1829">
                <a:solidFill>
                  <a:srgbClr val="19364E"/>
                </a:solidFill>
              </a:rPr>
            </a:br>
            <a:r>
              <a:rPr b="1" lang="en" sz="1829">
                <a:solidFill>
                  <a:srgbClr val="19364E"/>
                </a:solidFill>
              </a:rPr>
              <a:t>s[inizio:fine]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Gli indici di inizio o fine possono essere assenti.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Gli indici possono essere negativi (indice con base l’ultimo carattere della stringa).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Le stringe sono invarianti.</a:t>
            </a:r>
            <a:br>
              <a:rPr lang="en" sz="1829">
                <a:solidFill>
                  <a:srgbClr val="19364E"/>
                </a:solidFill>
              </a:rPr>
            </a:br>
            <a:r>
              <a:rPr lang="en" sz="1829">
                <a:solidFill>
                  <a:srgbClr val="19364E"/>
                </a:solidFill>
              </a:rPr>
              <a:t>Non è possibile assegnare l’i-esimo carattere.</a:t>
            </a:r>
            <a:endParaRPr sz="1829">
              <a:solidFill>
                <a:srgbClr val="19364E"/>
              </a:solidFill>
            </a:endParaRPr>
          </a:p>
        </p:txBody>
      </p:sp>
      <p:sp>
        <p:nvSpPr>
          <p:cNvPr id="367" name="Google Shape;367;p34"/>
          <p:cNvSpPr txBox="1"/>
          <p:nvPr/>
        </p:nvSpPr>
        <p:spPr>
          <a:xfrm>
            <a:off x="4475800" y="616200"/>
            <a:ext cx="45990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strings 4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"abcdefghijkl"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s[2:7]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8" name="Google Shape;368;p34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strings_4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69" name="Google Shape;369;p34"/>
          <p:cNvSpPr txBox="1"/>
          <p:nvPr/>
        </p:nvSpPr>
        <p:spPr>
          <a:xfrm>
            <a:off x="4475800" y="1491000"/>
            <a:ext cx="45990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cdefg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0" name="Google Shape;370;p34"/>
          <p:cNvSpPr txBox="1"/>
          <p:nvPr/>
        </p:nvSpPr>
        <p:spPr>
          <a:xfrm>
            <a:off x="4475800" y="2050900"/>
            <a:ext cx="4599000" cy="11112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strings 5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"abcdefghijkl"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("s[:7]:",s[:7])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("s[2:]:",s[2:])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1" name="Google Shape;371;p34"/>
          <p:cNvSpPr txBox="1"/>
          <p:nvPr/>
        </p:nvSpPr>
        <p:spPr>
          <a:xfrm>
            <a:off x="7975850" y="2050904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strings_5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72" name="Google Shape;372;p34"/>
          <p:cNvSpPr txBox="1"/>
          <p:nvPr/>
        </p:nvSpPr>
        <p:spPr>
          <a:xfrm>
            <a:off x="4475800" y="3137800"/>
            <a:ext cx="4599000" cy="648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s[:7]: abcdefg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s[2:]: cdefghijk</a:t>
            </a: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Google Shape;373;p34"/>
          <p:cNvSpPr txBox="1"/>
          <p:nvPr/>
        </p:nvSpPr>
        <p:spPr>
          <a:xfrm>
            <a:off x="4475800" y="3843788"/>
            <a:ext cx="4599000" cy="8634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strings 6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"abcdefghijkl"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("s[:-2]:",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s[:-2],"s[-7:]:",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s[-7:])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4" name="Google Shape;374;p34"/>
          <p:cNvSpPr txBox="1"/>
          <p:nvPr/>
        </p:nvSpPr>
        <p:spPr>
          <a:xfrm>
            <a:off x="4475800" y="4730988"/>
            <a:ext cx="45990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s[:-2]: abcdefghij s[-7:]: fghijkl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5" name="Google Shape;375;p34"/>
          <p:cNvSpPr txBox="1"/>
          <p:nvPr/>
        </p:nvSpPr>
        <p:spPr>
          <a:xfrm>
            <a:off x="7975850" y="3843804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strings_6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Variabili e tipi di dato - classi e oggetti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381" name="Google Shape;381;p35"/>
          <p:cNvSpPr txBox="1"/>
          <p:nvPr>
            <p:ph idx="1" type="body"/>
          </p:nvPr>
        </p:nvSpPr>
        <p:spPr>
          <a:xfrm>
            <a:off x="128275" y="792425"/>
            <a:ext cx="6189300" cy="3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Tutti i dati prendono il nome generico di </a:t>
            </a:r>
            <a:r>
              <a:rPr b="1" lang="en">
                <a:solidFill>
                  <a:srgbClr val="073763"/>
                </a:solidFill>
              </a:rPr>
              <a:t>oggetto.</a:t>
            </a:r>
            <a:br>
              <a:rPr b="1" lang="en">
                <a:solidFill>
                  <a:srgbClr val="073763"/>
                </a:solidFill>
              </a:rPr>
            </a:br>
            <a:endParaRPr b="1" sz="10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Un </a:t>
            </a:r>
            <a:r>
              <a:rPr b="1" lang="en">
                <a:solidFill>
                  <a:srgbClr val="073763"/>
                </a:solidFill>
              </a:rPr>
              <a:t>oggetto</a:t>
            </a:r>
            <a:r>
              <a:rPr lang="en">
                <a:solidFill>
                  <a:srgbClr val="073763"/>
                </a:solidFill>
              </a:rPr>
              <a:t> può essere visto come un’area di memoria in cui sono conservati </a:t>
            </a:r>
            <a:r>
              <a:rPr b="1" lang="en">
                <a:solidFill>
                  <a:srgbClr val="073763"/>
                </a:solidFill>
              </a:rPr>
              <a:t>valori </a:t>
            </a:r>
            <a:r>
              <a:rPr lang="en">
                <a:solidFill>
                  <a:srgbClr val="073763"/>
                </a:solidFill>
              </a:rPr>
              <a:t>e su cui sono definite le </a:t>
            </a:r>
            <a:r>
              <a:rPr b="1" lang="en">
                <a:solidFill>
                  <a:srgbClr val="073763"/>
                </a:solidFill>
              </a:rPr>
              <a:t>operazioni</a:t>
            </a:r>
            <a:r>
              <a:rPr lang="en">
                <a:solidFill>
                  <a:srgbClr val="073763"/>
                </a:solidFill>
              </a:rPr>
              <a:t> che è possibile eseguire su di essi.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Esistono </a:t>
            </a:r>
            <a:r>
              <a:rPr b="1" lang="en">
                <a:solidFill>
                  <a:srgbClr val="073763"/>
                </a:solidFill>
              </a:rPr>
              <a:t>oggetti predefiniti </a:t>
            </a:r>
            <a:r>
              <a:rPr lang="en">
                <a:solidFill>
                  <a:srgbClr val="073763"/>
                </a:solidFill>
              </a:rPr>
              <a:t>(variabili, liste, stringhe, tuple ed altri) e </a:t>
            </a:r>
            <a:r>
              <a:rPr b="1" lang="en">
                <a:solidFill>
                  <a:srgbClr val="073763"/>
                </a:solidFill>
              </a:rPr>
              <a:t>oggetti definiti dall’utente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Su ogni tipo di oggetto sono definite particolari operazioni chiamate </a:t>
            </a:r>
            <a:r>
              <a:rPr b="1" lang="en">
                <a:solidFill>
                  <a:srgbClr val="073763"/>
                </a:solidFill>
              </a:rPr>
              <a:t>metodi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metodi hanno la forma:</a:t>
            </a:r>
            <a:br>
              <a:rPr lang="en">
                <a:solidFill>
                  <a:srgbClr val="073763"/>
                </a:solidFill>
              </a:rPr>
            </a:br>
            <a:r>
              <a:rPr b="1"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result = object_name.method_name(args)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382" name="Google Shape;382;p35"/>
          <p:cNvSpPr txBox="1"/>
          <p:nvPr/>
        </p:nvSpPr>
        <p:spPr>
          <a:xfrm>
            <a:off x="6222175" y="162724"/>
            <a:ext cx="2802900" cy="4925400"/>
          </a:xfrm>
          <a:prstGeom prst="rect">
            <a:avLst/>
          </a:prstGeom>
          <a:solidFill>
            <a:srgbClr val="3777A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D141"/>
                </a:solidFill>
              </a:rPr>
              <a:t>Tipizzazione dinamica</a:t>
            </a:r>
            <a:endParaRPr b="1">
              <a:solidFill>
                <a:srgbClr val="FFD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14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D141"/>
              </a:buClr>
              <a:buSzPts val="1400"/>
              <a:buChar char="●"/>
            </a:pPr>
            <a:r>
              <a:rPr lang="en">
                <a:solidFill>
                  <a:srgbClr val="FFD141"/>
                </a:solidFill>
              </a:rPr>
              <a:t>Le variabili sono rappresentate da istanze di oggetti.</a:t>
            </a:r>
            <a:br>
              <a:rPr lang="en">
                <a:solidFill>
                  <a:srgbClr val="FFD141"/>
                </a:solidFill>
              </a:rPr>
            </a:br>
            <a:endParaRPr>
              <a:solidFill>
                <a:srgbClr val="FFD14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D141"/>
              </a:buClr>
              <a:buSzPts val="1400"/>
              <a:buChar char="●"/>
            </a:pPr>
            <a:r>
              <a:rPr lang="en">
                <a:solidFill>
                  <a:srgbClr val="FFD141"/>
                </a:solidFill>
              </a:rPr>
              <a:t>I valori (tipi di dato base, strutture dati) sono rappresentati da </a:t>
            </a:r>
            <a:r>
              <a:rPr lang="en">
                <a:solidFill>
                  <a:srgbClr val="FFD141"/>
                </a:solidFill>
              </a:rPr>
              <a:t>istanze</a:t>
            </a:r>
            <a:r>
              <a:rPr lang="en">
                <a:solidFill>
                  <a:srgbClr val="FFD141"/>
                </a:solidFill>
              </a:rPr>
              <a:t> di oggetti.</a:t>
            </a:r>
            <a:br>
              <a:rPr lang="en">
                <a:solidFill>
                  <a:srgbClr val="FFD141"/>
                </a:solidFill>
              </a:rPr>
            </a:br>
            <a:endParaRPr>
              <a:solidFill>
                <a:srgbClr val="FFD14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D141"/>
              </a:buClr>
              <a:buSzPts val="1400"/>
              <a:buChar char="●"/>
            </a:pPr>
            <a:r>
              <a:rPr lang="en">
                <a:solidFill>
                  <a:srgbClr val="FFD141"/>
                </a:solidFill>
              </a:rPr>
              <a:t>L’associazione variabile/valore è fatta attraverso i puntatori.</a:t>
            </a:r>
            <a:br>
              <a:rPr lang="en">
                <a:solidFill>
                  <a:srgbClr val="FFD141"/>
                </a:solidFill>
              </a:rPr>
            </a:br>
            <a:endParaRPr>
              <a:solidFill>
                <a:srgbClr val="FFD14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D141"/>
              </a:buClr>
              <a:buSzPts val="1400"/>
              <a:buChar char="●"/>
            </a:pPr>
            <a:r>
              <a:rPr lang="en">
                <a:solidFill>
                  <a:srgbClr val="FFD141"/>
                </a:solidFill>
              </a:rPr>
              <a:t>In questo modo l’oggetto dato </a:t>
            </a:r>
            <a:r>
              <a:rPr lang="en">
                <a:solidFill>
                  <a:srgbClr val="FFD141"/>
                </a:solidFill>
              </a:rPr>
              <a:t>e</a:t>
            </a:r>
            <a:r>
              <a:rPr lang="en">
                <a:solidFill>
                  <a:srgbClr val="FFD141"/>
                </a:solidFill>
              </a:rPr>
              <a:t> l’oggetto variabile sono disaccoppiati.</a:t>
            </a:r>
            <a:endParaRPr>
              <a:solidFill>
                <a:srgbClr val="FFD14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14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141"/>
                </a:solidFill>
              </a:rPr>
              <a:t>pi=3.1415</a:t>
            </a:r>
            <a:endParaRPr>
              <a:solidFill>
                <a:srgbClr val="FFD141"/>
              </a:solidFill>
            </a:endParaRPr>
          </a:p>
        </p:txBody>
      </p:sp>
      <p:sp>
        <p:nvSpPr>
          <p:cNvPr id="383" name="Google Shape;383;p35"/>
          <p:cNvSpPr/>
          <p:nvPr/>
        </p:nvSpPr>
        <p:spPr>
          <a:xfrm>
            <a:off x="6319176" y="4293125"/>
            <a:ext cx="513600" cy="32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pi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4" name="Google Shape;384;p35"/>
          <p:cNvSpPr/>
          <p:nvPr/>
        </p:nvSpPr>
        <p:spPr>
          <a:xfrm>
            <a:off x="8115125" y="4159912"/>
            <a:ext cx="843900" cy="22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3.1415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5" name="Google Shape;385;p35"/>
          <p:cNvSpPr/>
          <p:nvPr/>
        </p:nvSpPr>
        <p:spPr>
          <a:xfrm>
            <a:off x="7273011" y="4143551"/>
            <a:ext cx="151800" cy="1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5"/>
          <p:cNvSpPr/>
          <p:nvPr/>
        </p:nvSpPr>
        <p:spPr>
          <a:xfrm>
            <a:off x="7439349" y="4143551"/>
            <a:ext cx="151800" cy="1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5"/>
          <p:cNvSpPr/>
          <p:nvPr/>
        </p:nvSpPr>
        <p:spPr>
          <a:xfrm>
            <a:off x="7273011" y="4325301"/>
            <a:ext cx="151800" cy="1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5"/>
          <p:cNvSpPr/>
          <p:nvPr/>
        </p:nvSpPr>
        <p:spPr>
          <a:xfrm>
            <a:off x="7439349" y="4325301"/>
            <a:ext cx="151800" cy="1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5"/>
          <p:cNvSpPr/>
          <p:nvPr/>
        </p:nvSpPr>
        <p:spPr>
          <a:xfrm>
            <a:off x="7271327" y="4507050"/>
            <a:ext cx="151800" cy="1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5"/>
          <p:cNvSpPr/>
          <p:nvPr/>
        </p:nvSpPr>
        <p:spPr>
          <a:xfrm>
            <a:off x="7437664" y="4507050"/>
            <a:ext cx="151800" cy="1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1" name="Google Shape;391;p35"/>
          <p:cNvCxnSpPr>
            <a:stCxn id="383" idx="3"/>
            <a:endCxn id="385" idx="1"/>
          </p:cNvCxnSpPr>
          <p:nvPr/>
        </p:nvCxnSpPr>
        <p:spPr>
          <a:xfrm flipH="1" rot="10800000">
            <a:off x="6832776" y="4231175"/>
            <a:ext cx="440100" cy="225300"/>
          </a:xfrm>
          <a:prstGeom prst="curvedConnector3">
            <a:avLst>
              <a:gd fmla="val 50015" name="adj1"/>
            </a:avLst>
          </a:prstGeom>
          <a:noFill/>
          <a:ln cap="flat" cmpd="sng" w="38100">
            <a:solidFill>
              <a:srgbClr val="FFD14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p35"/>
          <p:cNvCxnSpPr>
            <a:stCxn id="386" idx="3"/>
            <a:endCxn id="384" idx="1"/>
          </p:cNvCxnSpPr>
          <p:nvPr/>
        </p:nvCxnSpPr>
        <p:spPr>
          <a:xfrm>
            <a:off x="7591149" y="4231151"/>
            <a:ext cx="524100" cy="41400"/>
          </a:xfrm>
          <a:prstGeom prst="curvedConnector3">
            <a:avLst>
              <a:gd fmla="val 49988" name="adj1"/>
            </a:avLst>
          </a:prstGeom>
          <a:noFill/>
          <a:ln cap="flat" cmpd="sng" w="38100">
            <a:solidFill>
              <a:srgbClr val="FFD14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3" name="Google Shape;393;p35"/>
          <p:cNvSpPr/>
          <p:nvPr/>
        </p:nvSpPr>
        <p:spPr>
          <a:xfrm>
            <a:off x="8115125" y="4431212"/>
            <a:ext cx="843900" cy="22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3.1415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94" name="Google Shape;394;p35"/>
          <p:cNvCxnSpPr>
            <a:stCxn id="390" idx="3"/>
            <a:endCxn id="393" idx="1"/>
          </p:cNvCxnSpPr>
          <p:nvPr/>
        </p:nvCxnSpPr>
        <p:spPr>
          <a:xfrm flipH="1" rot="10800000">
            <a:off x="7589464" y="4543950"/>
            <a:ext cx="525600" cy="50700"/>
          </a:xfrm>
          <a:prstGeom prst="curvedConnector3">
            <a:avLst>
              <a:gd fmla="val 50006" name="adj1"/>
            </a:avLst>
          </a:prstGeom>
          <a:noFill/>
          <a:ln cap="flat" cmpd="sng" w="38100">
            <a:solidFill>
              <a:srgbClr val="FFD14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5" name="Google Shape;395;p35"/>
          <p:cNvCxnSpPr>
            <a:stCxn id="383" idx="3"/>
            <a:endCxn id="389" idx="1"/>
          </p:cNvCxnSpPr>
          <p:nvPr/>
        </p:nvCxnSpPr>
        <p:spPr>
          <a:xfrm>
            <a:off x="6832776" y="4456475"/>
            <a:ext cx="438600" cy="1383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rgbClr val="FFD141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Variabili e tipi di dato - classi e oggetti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401" name="Google Shape;401;p36"/>
          <p:cNvSpPr txBox="1"/>
          <p:nvPr>
            <p:ph idx="1" type="body"/>
          </p:nvPr>
        </p:nvSpPr>
        <p:spPr>
          <a:xfrm>
            <a:off x="128275" y="792425"/>
            <a:ext cx="4795200" cy="3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Le classi definite dallo sviluppatore sono introdotte dalla parola chiave </a:t>
            </a:r>
            <a:r>
              <a:rPr b="1" lang="en">
                <a:solidFill>
                  <a:srgbClr val="073763"/>
                </a:solidFill>
              </a:rPr>
              <a:t>class</a:t>
            </a:r>
            <a:r>
              <a:rPr lang="en">
                <a:solidFill>
                  <a:srgbClr val="073763"/>
                </a:solidFill>
              </a:rPr>
              <a:t> seguita dal nome della classe </a:t>
            </a:r>
            <a:r>
              <a:rPr lang="en">
                <a:solidFill>
                  <a:srgbClr val="073763"/>
                </a:solidFill>
              </a:rPr>
              <a:t>e</a:t>
            </a:r>
            <a:r>
              <a:rPr lang="en">
                <a:solidFill>
                  <a:srgbClr val="073763"/>
                </a:solidFill>
              </a:rPr>
              <a:t> da </a:t>
            </a:r>
            <a:r>
              <a:rPr b="1" lang="en">
                <a:solidFill>
                  <a:srgbClr val="073763"/>
                </a:solidFill>
              </a:rPr>
              <a:t>:</a:t>
            </a:r>
            <a:r>
              <a:rPr lang="en">
                <a:solidFill>
                  <a:srgbClr val="073763"/>
                </a:solidFill>
              </a:rPr>
              <a:t> (due punti) che dà inizio al blocco di codice.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La parola chiave </a:t>
            </a:r>
            <a:r>
              <a:rPr b="1" lang="en">
                <a:solidFill>
                  <a:srgbClr val="073763"/>
                </a:solidFill>
              </a:rPr>
              <a:t>self</a:t>
            </a:r>
            <a:r>
              <a:rPr lang="en">
                <a:solidFill>
                  <a:srgbClr val="073763"/>
                </a:solidFill>
              </a:rPr>
              <a:t> è il riferimento all’istanza dell’oggetto corrente (ricorda il </a:t>
            </a:r>
            <a:r>
              <a:rPr b="1" lang="en">
                <a:solidFill>
                  <a:srgbClr val="073763"/>
                </a:solidFill>
              </a:rPr>
              <a:t>this</a:t>
            </a:r>
            <a:r>
              <a:rPr lang="en">
                <a:solidFill>
                  <a:srgbClr val="073763"/>
                </a:solidFill>
              </a:rPr>
              <a:t> di C++/Java).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Gli attributi sono definiti in maniera implicita.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402" name="Google Shape;402;p36"/>
          <p:cNvSpPr txBox="1"/>
          <p:nvPr/>
        </p:nvSpPr>
        <p:spPr>
          <a:xfrm>
            <a:off x="4960075" y="674000"/>
            <a:ext cx="4183800" cy="36219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# geopoint</a:t>
            </a:r>
            <a:endParaRPr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GeoPoint: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__init__(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lat, lon):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.__lat=lat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.__lon=lon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getLat(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.__lat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getLon(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.__lon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pos1=GeoPoint(40.85,14.28)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(pos1.getLat(), pos1.getLon())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Google Shape;403;p36"/>
          <p:cNvSpPr txBox="1"/>
          <p:nvPr/>
        </p:nvSpPr>
        <p:spPr>
          <a:xfrm>
            <a:off x="8244725" y="674000"/>
            <a:ext cx="8994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geopoint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04" name="Google Shape;404;p36"/>
          <p:cNvSpPr txBox="1"/>
          <p:nvPr/>
        </p:nvSpPr>
        <p:spPr>
          <a:xfrm>
            <a:off x="4960075" y="4336825"/>
            <a:ext cx="41838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40.85 14.28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Variabili e tipi di dato - classi e oggetti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410" name="Google Shape;410;p37"/>
          <p:cNvSpPr txBox="1"/>
          <p:nvPr>
            <p:ph idx="1" type="body"/>
          </p:nvPr>
        </p:nvSpPr>
        <p:spPr>
          <a:xfrm>
            <a:off x="128275" y="792425"/>
            <a:ext cx="4795200" cy="3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Attributi </a:t>
            </a:r>
            <a:r>
              <a:rPr lang="en">
                <a:solidFill>
                  <a:srgbClr val="073763"/>
                </a:solidFill>
              </a:rPr>
              <a:t>e</a:t>
            </a:r>
            <a:r>
              <a:rPr lang="en">
                <a:solidFill>
                  <a:srgbClr val="073763"/>
                </a:solidFill>
              </a:rPr>
              <a:t> metodi sono pubblici di default a meno che non siano postfissi </a:t>
            </a:r>
            <a:r>
              <a:rPr b="1" lang="en">
                <a:solidFill>
                  <a:srgbClr val="073763"/>
                </a:solidFill>
              </a:rPr>
              <a:t>__</a:t>
            </a:r>
            <a:r>
              <a:rPr lang="en">
                <a:solidFill>
                  <a:srgbClr val="073763"/>
                </a:solidFill>
              </a:rPr>
              <a:t> (doppio underscore) al nome.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metodi sono definiti come </a:t>
            </a:r>
            <a:r>
              <a:rPr i="1" lang="en">
                <a:solidFill>
                  <a:srgbClr val="073763"/>
                </a:solidFill>
              </a:rPr>
              <a:t>funzioni</a:t>
            </a:r>
            <a:r>
              <a:rPr lang="en">
                <a:solidFill>
                  <a:srgbClr val="073763"/>
                </a:solidFill>
              </a:rPr>
              <a:t> all’interno del blocco di codice </a:t>
            </a:r>
            <a:r>
              <a:rPr b="1" lang="en">
                <a:solidFill>
                  <a:srgbClr val="073763"/>
                </a:solidFill>
              </a:rPr>
              <a:t>class</a:t>
            </a:r>
            <a:r>
              <a:rPr lang="en">
                <a:solidFill>
                  <a:srgbClr val="073763"/>
                </a:solidFill>
              </a:rPr>
              <a:t> 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Tutti i metodi di istanza devono avere </a:t>
            </a:r>
            <a:r>
              <a:rPr b="1" lang="en">
                <a:solidFill>
                  <a:srgbClr val="073763"/>
                </a:solidFill>
              </a:rPr>
              <a:t>self</a:t>
            </a:r>
            <a:r>
              <a:rPr lang="en">
                <a:solidFill>
                  <a:srgbClr val="073763"/>
                </a:solidFill>
              </a:rPr>
              <a:t> come primo parametro (che non sarà necessario quando invocati).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Alcuni metodi hanno funzioni speciali come </a:t>
            </a:r>
            <a:r>
              <a:rPr b="1" lang="en">
                <a:solidFill>
                  <a:srgbClr val="073763"/>
                </a:solidFill>
              </a:rPr>
              <a:t>__init__</a:t>
            </a:r>
            <a:r>
              <a:rPr lang="en">
                <a:solidFill>
                  <a:srgbClr val="073763"/>
                </a:solidFill>
              </a:rPr>
              <a:t> che è il metodo costruttore.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411" name="Google Shape;411;p37"/>
          <p:cNvSpPr txBox="1"/>
          <p:nvPr/>
        </p:nvSpPr>
        <p:spPr>
          <a:xfrm>
            <a:off x="4960075" y="674000"/>
            <a:ext cx="4183800" cy="36219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# geopoint</a:t>
            </a:r>
            <a:endParaRPr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GeoPoint: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__init__(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lat, lon):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.__lat=lat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.__lon=lon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getLat(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.__lat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getLon(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.__lon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pos1=GeoPoint(40.85,14.28)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(pos1.getLat(), pos1.getLon())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2" name="Google Shape;412;p37"/>
          <p:cNvSpPr txBox="1"/>
          <p:nvPr/>
        </p:nvSpPr>
        <p:spPr>
          <a:xfrm>
            <a:off x="8255525" y="674000"/>
            <a:ext cx="8886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geopoint.py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13" name="Google Shape;413;p37"/>
          <p:cNvSpPr txBox="1"/>
          <p:nvPr/>
        </p:nvSpPr>
        <p:spPr>
          <a:xfrm>
            <a:off x="4960075" y="4336825"/>
            <a:ext cx="41838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40.85 14.28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Sommario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419" name="Google Shape;419;p38"/>
          <p:cNvSpPr txBox="1"/>
          <p:nvPr>
            <p:ph idx="1" type="body"/>
          </p:nvPr>
        </p:nvSpPr>
        <p:spPr>
          <a:xfrm>
            <a:off x="128275" y="756250"/>
            <a:ext cx="88599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Introduzione</a:t>
            </a:r>
            <a:br>
              <a:rPr lang="en">
                <a:solidFill>
                  <a:srgbClr val="6FA8DC"/>
                </a:solidFill>
              </a:rPr>
            </a:b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</a:t>
            </a:r>
            <a:r>
              <a:rPr lang="en">
                <a:solidFill>
                  <a:srgbClr val="6FA8DC"/>
                </a:solidFill>
              </a:rPr>
              <a:t>l linguaggio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Variabili e tipi di dato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Strutture dati</a:t>
            </a:r>
            <a:endParaRPr b="1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Controllo del flusso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Funzioni e moduli</a:t>
            </a:r>
            <a:br>
              <a:rPr lang="en">
                <a:solidFill>
                  <a:srgbClr val="9FC5E8"/>
                </a:solidFill>
              </a:rPr>
            </a:b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Microframework Flask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Conclusioni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420" name="Google Shape;420;p38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https://python.org</a:t>
            </a:r>
            <a:endParaRPr sz="1000">
              <a:solidFill>
                <a:srgbClr val="FFD141"/>
              </a:solidFill>
            </a:endParaRPr>
          </a:p>
        </p:txBody>
      </p:sp>
      <p:pic>
        <p:nvPicPr>
          <p:cNvPr id="421" name="Google Shape;4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52423">
            <a:off x="3789100" y="647943"/>
            <a:ext cx="4662917" cy="3707981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2" name="Google Shape;42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214408">
            <a:off x="5325226" y="1654260"/>
            <a:ext cx="3524576" cy="2889502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3" name="Google Shape;42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26232">
            <a:off x="6934555" y="2871400"/>
            <a:ext cx="3969039" cy="2775227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Strutture dati</a:t>
            </a:r>
            <a:r>
              <a:rPr b="1" lang="en">
                <a:solidFill>
                  <a:srgbClr val="3777AB"/>
                </a:solidFill>
              </a:rPr>
              <a:t> - liste - </a:t>
            </a:r>
            <a:r>
              <a:rPr b="1" lang="en">
                <a:solidFill>
                  <a:srgbClr val="3777AB"/>
                </a:solidFill>
                <a:latin typeface="Courier New"/>
                <a:ea typeface="Courier New"/>
                <a:cs typeface="Courier New"/>
                <a:sym typeface="Courier New"/>
              </a:rPr>
              <a:t>list()</a:t>
            </a:r>
            <a:endParaRPr b="1">
              <a:solidFill>
                <a:srgbClr val="3777A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9" name="Google Shape;429;p39"/>
          <p:cNvSpPr txBox="1"/>
          <p:nvPr>
            <p:ph idx="1" type="body"/>
          </p:nvPr>
        </p:nvSpPr>
        <p:spPr>
          <a:xfrm>
            <a:off x="0" y="648900"/>
            <a:ext cx="3507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Una </a:t>
            </a:r>
            <a:r>
              <a:rPr b="1" lang="en">
                <a:solidFill>
                  <a:srgbClr val="073763"/>
                </a:solidFill>
              </a:rPr>
              <a:t>list</a:t>
            </a:r>
            <a:r>
              <a:rPr lang="en">
                <a:solidFill>
                  <a:srgbClr val="073763"/>
                </a:solidFill>
              </a:rPr>
              <a:t> è un tipo di dato usato per raggruppare valori, non necessariamente dello stesso tipo.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Una list contiene elementi separati da </a:t>
            </a:r>
            <a:r>
              <a:rPr b="1" lang="en">
                <a:solidFill>
                  <a:srgbClr val="073763"/>
                </a:solidFill>
              </a:rPr>
              <a:t>virgole</a:t>
            </a:r>
            <a:r>
              <a:rPr lang="en">
                <a:solidFill>
                  <a:srgbClr val="073763"/>
                </a:solidFill>
              </a:rPr>
              <a:t> e racchiusi da parentesi </a:t>
            </a:r>
            <a:r>
              <a:rPr b="1" lang="en">
                <a:solidFill>
                  <a:srgbClr val="073763"/>
                </a:solidFill>
              </a:rPr>
              <a:t>quadre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Non va confusa con l’array (per il quale esiste un modulo dedicato).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430" name="Google Shape;430;p39"/>
          <p:cNvSpPr txBox="1"/>
          <p:nvPr/>
        </p:nvSpPr>
        <p:spPr>
          <a:xfrm>
            <a:off x="3507175" y="616200"/>
            <a:ext cx="55677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lists 1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"apple",3.14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,True]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len(items)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1" name="Google Shape;431;p39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lists_1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32" name="Google Shape;432;p39"/>
          <p:cNvSpPr txBox="1"/>
          <p:nvPr/>
        </p:nvSpPr>
        <p:spPr>
          <a:xfrm>
            <a:off x="3507100" y="1480194"/>
            <a:ext cx="55677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3" name="Google Shape;433;p39"/>
          <p:cNvSpPr txBox="1"/>
          <p:nvPr/>
        </p:nvSpPr>
        <p:spPr>
          <a:xfrm>
            <a:off x="3507100" y="1934700"/>
            <a:ext cx="55677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lists 2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fruits = ["apple","banana","raspberry","orange"]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(len(fruits), fruits[2])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Google Shape;434;p39"/>
          <p:cNvSpPr txBox="1"/>
          <p:nvPr/>
        </p:nvSpPr>
        <p:spPr>
          <a:xfrm>
            <a:off x="7975850" y="1934704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lists_2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35" name="Google Shape;435;p39"/>
          <p:cNvSpPr txBox="1"/>
          <p:nvPr/>
        </p:nvSpPr>
        <p:spPr>
          <a:xfrm>
            <a:off x="3507100" y="3226050"/>
            <a:ext cx="5567700" cy="16068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lists 3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avengers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avengers.append(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"Iron Man")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avengers.append("Cap. America")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avengers.append("Black Widow")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print(avengers)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6" name="Google Shape;436;p39"/>
          <p:cNvSpPr txBox="1"/>
          <p:nvPr/>
        </p:nvSpPr>
        <p:spPr>
          <a:xfrm>
            <a:off x="3507100" y="2781094"/>
            <a:ext cx="55677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4 raspberry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7" name="Google Shape;437;p39"/>
          <p:cNvSpPr txBox="1"/>
          <p:nvPr/>
        </p:nvSpPr>
        <p:spPr>
          <a:xfrm>
            <a:off x="3507100" y="4731000"/>
            <a:ext cx="55677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['Iron Man', 'Cap. America', 'Black Widow']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8" name="Google Shape;438;p39"/>
          <p:cNvSpPr txBox="1"/>
          <p:nvPr/>
        </p:nvSpPr>
        <p:spPr>
          <a:xfrm>
            <a:off x="7975850" y="3253204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lists_3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Strutture dati</a:t>
            </a:r>
            <a:r>
              <a:rPr b="1" lang="en">
                <a:solidFill>
                  <a:srgbClr val="3777AB"/>
                </a:solidFill>
              </a:rPr>
              <a:t> - </a:t>
            </a:r>
            <a:r>
              <a:rPr b="1" lang="en">
                <a:solidFill>
                  <a:srgbClr val="3777AB"/>
                </a:solidFill>
                <a:latin typeface="Courier New"/>
                <a:ea typeface="Courier New"/>
                <a:cs typeface="Courier New"/>
                <a:sym typeface="Courier New"/>
              </a:rPr>
              <a:t>list()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444" name="Google Shape;444;p40"/>
          <p:cNvSpPr txBox="1"/>
          <p:nvPr>
            <p:ph idx="1" type="body"/>
          </p:nvPr>
        </p:nvSpPr>
        <p:spPr>
          <a:xfrm>
            <a:off x="128275" y="648900"/>
            <a:ext cx="3364200" cy="4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Possono essere concatenate.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È possibile accedere al singolo elemento, come con le stringhe.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È variante: è possibile cambiare il valore dell’i-esimo elemento.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Le liste possono essere annidate (liste di liste).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445" name="Google Shape;445;p40"/>
          <p:cNvSpPr txBox="1"/>
          <p:nvPr/>
        </p:nvSpPr>
        <p:spPr>
          <a:xfrm>
            <a:off x="3492475" y="616200"/>
            <a:ext cx="5582400" cy="12621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lists 4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f1 = [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"apple","banana","raspberry"]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=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["passionfruit","pineapple"]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fruits = f1 + f2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len(fruits), fruits)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6" name="Google Shape;446;p40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lists_4.py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47" name="Google Shape;447;p40"/>
          <p:cNvSpPr txBox="1"/>
          <p:nvPr/>
        </p:nvSpPr>
        <p:spPr>
          <a:xfrm>
            <a:off x="3492400" y="1920525"/>
            <a:ext cx="5582400" cy="61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5 ['apple', 'banana', 'raspberry', 'passionfruit', 'pineapple']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8" name="Google Shape;448;p40"/>
          <p:cNvSpPr txBox="1"/>
          <p:nvPr/>
        </p:nvSpPr>
        <p:spPr>
          <a:xfrm>
            <a:off x="3492400" y="2584300"/>
            <a:ext cx="5582400" cy="8634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lists 5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4, 8, 15, 16, 23, 42]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("l[0]",l[0],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"l[3:5]",l[3:5],"l[-1]",l[-1]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9" name="Google Shape;449;p40"/>
          <p:cNvSpPr txBox="1"/>
          <p:nvPr/>
        </p:nvSpPr>
        <p:spPr>
          <a:xfrm>
            <a:off x="7975850" y="2584304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lists_5.py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50" name="Google Shape;450;p40"/>
          <p:cNvSpPr txBox="1"/>
          <p:nvPr/>
        </p:nvSpPr>
        <p:spPr>
          <a:xfrm>
            <a:off x="3492400" y="3442600"/>
            <a:ext cx="55824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l[0] 4 l[3:5] [16, 23] l[-1] 42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1" name="Google Shape;451;p40"/>
          <p:cNvSpPr txBox="1"/>
          <p:nvPr/>
        </p:nvSpPr>
        <p:spPr>
          <a:xfrm>
            <a:off x="3492400" y="3843800"/>
            <a:ext cx="5582400" cy="8634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lists 6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["abc","def","ghi","jkl"];l[1]="xxx"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("l:",l)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2" name="Google Shape;452;p40"/>
          <p:cNvSpPr txBox="1"/>
          <p:nvPr/>
        </p:nvSpPr>
        <p:spPr>
          <a:xfrm>
            <a:off x="3492400" y="4731000"/>
            <a:ext cx="55824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l: ['abc', 'xxx', 'ghi', 'jkl']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3" name="Google Shape;453;p40"/>
          <p:cNvSpPr txBox="1"/>
          <p:nvPr/>
        </p:nvSpPr>
        <p:spPr>
          <a:xfrm>
            <a:off x="7975850" y="3843804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lists_6.py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Strutture dati</a:t>
            </a:r>
            <a:r>
              <a:rPr b="1" lang="en">
                <a:solidFill>
                  <a:srgbClr val="3777AB"/>
                </a:solidFill>
              </a:rPr>
              <a:t> - </a:t>
            </a:r>
            <a:r>
              <a:rPr b="1" lang="en">
                <a:solidFill>
                  <a:srgbClr val="3777AB"/>
                </a:solidFill>
                <a:latin typeface="Courier New"/>
                <a:ea typeface="Courier New"/>
                <a:cs typeface="Courier New"/>
                <a:sym typeface="Courier New"/>
              </a:rPr>
              <a:t>tuple()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459" name="Google Shape;459;p41"/>
          <p:cNvSpPr txBox="1"/>
          <p:nvPr>
            <p:ph idx="1" type="body"/>
          </p:nvPr>
        </p:nvSpPr>
        <p:spPr>
          <a:xfrm>
            <a:off x="128275" y="648900"/>
            <a:ext cx="3364200" cy="43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Una </a:t>
            </a:r>
            <a:r>
              <a:rPr b="1" lang="en">
                <a:solidFill>
                  <a:srgbClr val="073763"/>
                </a:solidFill>
              </a:rPr>
              <a:t>tupla</a:t>
            </a:r>
            <a:r>
              <a:rPr lang="en">
                <a:solidFill>
                  <a:srgbClr val="073763"/>
                </a:solidFill>
              </a:rPr>
              <a:t> è una sequenza di dati, simile alla list.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Consiste di un elenco di valori separati da </a:t>
            </a:r>
            <a:r>
              <a:rPr b="1" lang="en">
                <a:solidFill>
                  <a:srgbClr val="073763"/>
                </a:solidFill>
              </a:rPr>
              <a:t>virgole</a:t>
            </a:r>
            <a:r>
              <a:rPr lang="en">
                <a:solidFill>
                  <a:srgbClr val="073763"/>
                </a:solidFill>
              </a:rPr>
              <a:t> e racchiuse tra parentesi </a:t>
            </a:r>
            <a:r>
              <a:rPr b="1" lang="en">
                <a:solidFill>
                  <a:srgbClr val="073763"/>
                </a:solidFill>
              </a:rPr>
              <a:t>tonde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r>
              <a:rPr lang="en" sz="1000">
                <a:solidFill>
                  <a:srgbClr val="073763"/>
                </a:solidFill>
              </a:rPr>
              <a:t> </a:t>
            </a: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A differenza delle list, le tuple sono invarianti: gli elementi </a:t>
            </a:r>
            <a:r>
              <a:rPr b="1" lang="en">
                <a:solidFill>
                  <a:srgbClr val="073763"/>
                </a:solidFill>
              </a:rPr>
              <a:t>non possono essere cambiati</a:t>
            </a:r>
            <a:r>
              <a:rPr lang="en">
                <a:solidFill>
                  <a:srgbClr val="073763"/>
                </a:solidFill>
              </a:rPr>
              <a:t>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460" name="Google Shape;460;p41"/>
          <p:cNvSpPr txBox="1"/>
          <p:nvPr/>
        </p:nvSpPr>
        <p:spPr>
          <a:xfrm>
            <a:off x="3492475" y="616200"/>
            <a:ext cx="55824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tuple 1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(14.28, 40.85)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len(pos), type(pos))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1" name="Google Shape;461;p41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tuple_1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62" name="Google Shape;462;p41"/>
          <p:cNvSpPr txBox="1"/>
          <p:nvPr/>
        </p:nvSpPr>
        <p:spPr>
          <a:xfrm>
            <a:off x="3492475" y="1499275"/>
            <a:ext cx="55824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2 &lt;class 'tuple'&gt;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3" name="Google Shape;463;p41"/>
          <p:cNvSpPr txBox="1"/>
          <p:nvPr/>
        </p:nvSpPr>
        <p:spPr>
          <a:xfrm>
            <a:off x="3492475" y="1951250"/>
            <a:ext cx="5582400" cy="13590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tuple 2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(4, 8, 15, 16, 23, 42)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(8, 2)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t+x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("s:",s)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4" name="Google Shape;464;p41"/>
          <p:cNvSpPr txBox="1"/>
          <p:nvPr/>
        </p:nvSpPr>
        <p:spPr>
          <a:xfrm>
            <a:off x="7975850" y="1951254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tuple_2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65" name="Google Shape;465;p41"/>
          <p:cNvSpPr txBox="1"/>
          <p:nvPr/>
        </p:nvSpPr>
        <p:spPr>
          <a:xfrm>
            <a:off x="3492400" y="3366400"/>
            <a:ext cx="55824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s: (4, 8, 15, 16, 23, 42, 8, 2)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6" name="Google Shape;466;p41"/>
          <p:cNvSpPr txBox="1"/>
          <p:nvPr/>
        </p:nvSpPr>
        <p:spPr>
          <a:xfrm>
            <a:off x="3492400" y="3796950"/>
            <a:ext cx="5582400" cy="8634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tuple 3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"abc","def","ghi"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("def?t:",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"def" in t,"jkl?t:","jkl" in 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Google Shape;467;p41"/>
          <p:cNvSpPr txBox="1"/>
          <p:nvPr/>
        </p:nvSpPr>
        <p:spPr>
          <a:xfrm>
            <a:off x="3492400" y="4731000"/>
            <a:ext cx="55824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def?t: True jkl?t: False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8" name="Google Shape;468;p41"/>
          <p:cNvSpPr txBox="1"/>
          <p:nvPr/>
        </p:nvSpPr>
        <p:spPr>
          <a:xfrm>
            <a:off x="7975850" y="3796953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tuple_3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Sommario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0" y="572700"/>
            <a:ext cx="44466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Introduzione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Il linguaggio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Variabili e tipi di dato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Strutture dati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Controllo del flusso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Funzioni e moduli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Il microframework Flask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Conclusioni</a:t>
            </a:r>
            <a:r>
              <a:rPr lang="en"/>
              <a:t> 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4446600" y="552323"/>
            <a:ext cx="2399400" cy="7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 prima (10 minuti)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4446600" y="1256723"/>
            <a:ext cx="2399400" cy="166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 seconda (25 minuti)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4446600" y="2922298"/>
            <a:ext cx="2399400" cy="92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 terza (10 minuti)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Strutture dati</a:t>
            </a:r>
            <a:r>
              <a:rPr b="1" lang="en">
                <a:solidFill>
                  <a:srgbClr val="3777AB"/>
                </a:solidFill>
              </a:rPr>
              <a:t> - dizionari - </a:t>
            </a:r>
            <a:r>
              <a:rPr b="1" lang="en">
                <a:solidFill>
                  <a:srgbClr val="3777AB"/>
                </a:solidFill>
                <a:latin typeface="Courier New"/>
                <a:ea typeface="Courier New"/>
                <a:cs typeface="Courier New"/>
                <a:sym typeface="Courier New"/>
              </a:rPr>
              <a:t>dict()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474" name="Google Shape;474;p42"/>
          <p:cNvSpPr txBox="1"/>
          <p:nvPr>
            <p:ph idx="1" type="body"/>
          </p:nvPr>
        </p:nvSpPr>
        <p:spPr>
          <a:xfrm>
            <a:off x="128275" y="572700"/>
            <a:ext cx="55362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dict</a:t>
            </a:r>
            <a:r>
              <a:rPr lang="en">
                <a:solidFill>
                  <a:srgbClr val="073763"/>
                </a:solidFill>
              </a:rPr>
              <a:t> è una struttura dati che consente di memorizzare coppie chiave:valore.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Chiave </a:t>
            </a:r>
            <a:r>
              <a:rPr lang="en">
                <a:solidFill>
                  <a:srgbClr val="073763"/>
                </a:solidFill>
              </a:rPr>
              <a:t>e</a:t>
            </a:r>
            <a:r>
              <a:rPr lang="en">
                <a:solidFill>
                  <a:srgbClr val="073763"/>
                </a:solidFill>
              </a:rPr>
              <a:t> valore possono essere di qualsiasi tipo senza alcuna limitazione.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dizionari possono essere annidati. 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Sintassi:</a:t>
            </a:r>
            <a:endParaRPr>
              <a:solidFill>
                <a:srgbClr val="07376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○"/>
            </a:pPr>
            <a:r>
              <a:rPr lang="en">
                <a:solidFill>
                  <a:srgbClr val="073763"/>
                </a:solidFill>
              </a:rPr>
              <a:t>definiti attraverso l’uso di </a:t>
            </a:r>
            <a:r>
              <a:rPr b="1" lang="en">
                <a:solidFill>
                  <a:srgbClr val="073763"/>
                </a:solidFill>
              </a:rPr>
              <a:t>{</a:t>
            </a:r>
            <a:r>
              <a:rPr lang="en">
                <a:solidFill>
                  <a:srgbClr val="073763"/>
                </a:solidFill>
              </a:rPr>
              <a:t> </a:t>
            </a:r>
            <a:r>
              <a:rPr lang="en">
                <a:solidFill>
                  <a:srgbClr val="073763"/>
                </a:solidFill>
              </a:rPr>
              <a:t>e</a:t>
            </a:r>
            <a:r>
              <a:rPr lang="en">
                <a:solidFill>
                  <a:srgbClr val="073763"/>
                </a:solidFill>
              </a:rPr>
              <a:t> </a:t>
            </a:r>
            <a:r>
              <a:rPr b="1" lang="en">
                <a:solidFill>
                  <a:srgbClr val="073763"/>
                </a:solidFill>
              </a:rPr>
              <a:t>}</a:t>
            </a:r>
            <a:endParaRPr>
              <a:solidFill>
                <a:srgbClr val="07376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○"/>
            </a:pPr>
            <a:r>
              <a:rPr lang="en">
                <a:solidFill>
                  <a:srgbClr val="073763"/>
                </a:solidFill>
              </a:rPr>
              <a:t>Le coppie chiave:valore sono separate da </a:t>
            </a:r>
            <a:r>
              <a:rPr b="1" lang="en">
                <a:solidFill>
                  <a:srgbClr val="073763"/>
                </a:solidFill>
              </a:rPr>
              <a:t>:</a:t>
            </a:r>
            <a:endParaRPr b="1">
              <a:solidFill>
                <a:srgbClr val="07376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○"/>
            </a:pPr>
            <a:r>
              <a:rPr lang="en">
                <a:solidFill>
                  <a:srgbClr val="073763"/>
                </a:solidFill>
              </a:rPr>
              <a:t>Notazione </a:t>
            </a:r>
            <a:r>
              <a:rPr b="1" lang="en">
                <a:solidFill>
                  <a:srgbClr val="073763"/>
                </a:solidFill>
              </a:rPr>
              <a:t>JSON</a:t>
            </a:r>
            <a:r>
              <a:rPr lang="en">
                <a:solidFill>
                  <a:srgbClr val="073763"/>
                </a:solidFill>
              </a:rPr>
              <a:t>. 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La chiave può essere usata come indice per l’accesso al valore nel dizionario.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475" name="Google Shape;475;p42"/>
          <p:cNvSpPr txBox="1"/>
          <p:nvPr/>
        </p:nvSpPr>
        <p:spPr>
          <a:xfrm>
            <a:off x="5664521" y="241475"/>
            <a:ext cx="3410400" cy="147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dict 1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"first":"Jon",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"last":"Snow"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6" name="Google Shape;476;p42"/>
          <p:cNvSpPr txBox="1"/>
          <p:nvPr/>
        </p:nvSpPr>
        <p:spPr>
          <a:xfrm>
            <a:off x="5664525" y="1768750"/>
            <a:ext cx="3410400" cy="61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2 {'first': 'Jon', 'last': 'Snow'}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7" name="Google Shape;477;p42"/>
          <p:cNvSpPr txBox="1"/>
          <p:nvPr/>
        </p:nvSpPr>
        <p:spPr>
          <a:xfrm>
            <a:off x="7975975" y="241475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dict_1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78" name="Google Shape;478;p42"/>
          <p:cNvSpPr txBox="1"/>
          <p:nvPr/>
        </p:nvSpPr>
        <p:spPr>
          <a:xfrm>
            <a:off x="5664521" y="2434125"/>
            <a:ext cx="3410400" cy="14775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dict 2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 = {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"first":"Jon"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person[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"last"]="Snow"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(person), person)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("f:",person["first"])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("l:",person["last"])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9" name="Google Shape;479;p42"/>
          <p:cNvSpPr txBox="1"/>
          <p:nvPr/>
        </p:nvSpPr>
        <p:spPr>
          <a:xfrm>
            <a:off x="5664525" y="3961400"/>
            <a:ext cx="3410400" cy="1143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'dict'&gt; {'first': 'Jon', 'last': 'Snow'}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f: Jon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l: Snow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0" name="Google Shape;480;p42"/>
          <p:cNvSpPr txBox="1"/>
          <p:nvPr/>
        </p:nvSpPr>
        <p:spPr>
          <a:xfrm>
            <a:off x="7975975" y="2434125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dict_2.py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Strutture dati</a:t>
            </a:r>
            <a:r>
              <a:rPr b="1" lang="en">
                <a:solidFill>
                  <a:srgbClr val="3777AB"/>
                </a:solidFill>
              </a:rPr>
              <a:t> - dizionari - </a:t>
            </a:r>
            <a:r>
              <a:rPr b="1" lang="en">
                <a:solidFill>
                  <a:srgbClr val="3777AB"/>
                </a:solidFill>
                <a:latin typeface="Courier New"/>
                <a:ea typeface="Courier New"/>
                <a:cs typeface="Courier New"/>
                <a:sym typeface="Courier New"/>
              </a:rPr>
              <a:t>dict()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486" name="Google Shape;486;p43"/>
          <p:cNvSpPr txBox="1"/>
          <p:nvPr>
            <p:ph idx="1" type="body"/>
          </p:nvPr>
        </p:nvSpPr>
        <p:spPr>
          <a:xfrm>
            <a:off x="128275" y="3755400"/>
            <a:ext cx="8946600" cy="12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Combinando opportunamente liste, tuple </a:t>
            </a:r>
            <a:r>
              <a:rPr lang="en">
                <a:solidFill>
                  <a:srgbClr val="073763"/>
                </a:solidFill>
              </a:rPr>
              <a:t>e</a:t>
            </a:r>
            <a:r>
              <a:rPr lang="en">
                <a:solidFill>
                  <a:srgbClr val="073763"/>
                </a:solidFill>
              </a:rPr>
              <a:t> dizionari è possibile gestire strutture dati complesse.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Per rimuovere una voce del dizionario si usa la parola chiave </a:t>
            </a:r>
            <a:r>
              <a:rPr b="1" lang="en">
                <a:solidFill>
                  <a:srgbClr val="073763"/>
                </a:solidFill>
              </a:rPr>
              <a:t>del</a:t>
            </a:r>
            <a:br>
              <a:rPr lang="en">
                <a:solidFill>
                  <a:srgbClr val="073763"/>
                </a:solidFill>
              </a:rPr>
            </a:br>
            <a:r>
              <a:rPr b="1" lang="en" sz="1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en" sz="1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el</a:t>
            </a:r>
            <a:r>
              <a:rPr lang="en" sz="1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course["isElective"]</a:t>
            </a:r>
            <a:endParaRPr sz="140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7" name="Google Shape;487;p43"/>
          <p:cNvSpPr txBox="1"/>
          <p:nvPr/>
        </p:nvSpPr>
        <p:spPr>
          <a:xfrm>
            <a:off x="58825" y="616200"/>
            <a:ext cx="9015900" cy="19086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dict 3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course = {}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course[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"id"]="TW6"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course["isElective"]=True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course["topics"]=["C/S","HTTP","HTML","CSS","JavaScript","jQuery","PWA","Python"]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course["taughtBy"]={"first":"Raffaele","last":"Montella"}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course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(course),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(course["topics"]),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(course["taughtBy"]))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8" name="Google Shape;488;p43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dict_3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89" name="Google Shape;489;p43"/>
          <p:cNvSpPr txBox="1"/>
          <p:nvPr/>
        </p:nvSpPr>
        <p:spPr>
          <a:xfrm>
            <a:off x="58825" y="2568300"/>
            <a:ext cx="9015900" cy="1143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{'id': 'TW6', </a:t>
            </a: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'isElective': True,</a:t>
            </a: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 'topics': ['C/S', 'HTTP', 'HTML', 'CSS', 'JavaScript', 'jQuery', 'PWA', 'Python'], 'taughtBy': {'first': 'Raffaele', 'last': 'Montella'}}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4 8 2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Sommario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495" name="Google Shape;495;p44"/>
          <p:cNvSpPr txBox="1"/>
          <p:nvPr>
            <p:ph idx="1" type="body"/>
          </p:nvPr>
        </p:nvSpPr>
        <p:spPr>
          <a:xfrm>
            <a:off x="128275" y="756250"/>
            <a:ext cx="37239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Introduzione</a:t>
            </a:r>
            <a:br>
              <a:rPr lang="en">
                <a:solidFill>
                  <a:srgbClr val="6FA8DC"/>
                </a:solidFill>
              </a:rPr>
            </a:b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Il</a:t>
            </a:r>
            <a:r>
              <a:rPr lang="en">
                <a:solidFill>
                  <a:srgbClr val="6FA8DC"/>
                </a:solidFill>
              </a:rPr>
              <a:t> linguaggio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Variabili e tipi di dato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Strutture dati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Controllo del flusso</a:t>
            </a:r>
            <a:endParaRPr b="1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Funzioni e moduli</a:t>
            </a:r>
            <a:br>
              <a:rPr lang="en">
                <a:solidFill>
                  <a:srgbClr val="9FC5E8"/>
                </a:solidFill>
              </a:rPr>
            </a:b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Microframework Flask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Conclusioni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496" name="Google Shape;496;p44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https://python.org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497" name="Google Shape;497;p44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Presente nei sistemi operativi Unix-like (Linux, MacOS, ...), da installare su Windows.</a:t>
            </a:r>
            <a:endParaRPr b="1" sz="1000">
              <a:solidFill>
                <a:srgbClr val="FFD141"/>
              </a:solidFill>
            </a:endParaRPr>
          </a:p>
        </p:txBody>
      </p:sp>
      <p:sp>
        <p:nvSpPr>
          <p:cNvPr id="498" name="Google Shape;498;p44"/>
          <p:cNvSpPr/>
          <p:nvPr/>
        </p:nvSpPr>
        <p:spPr>
          <a:xfrm>
            <a:off x="3548300" y="1667225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if</a:t>
            </a:r>
            <a:endParaRPr b="1"/>
          </a:p>
        </p:txBody>
      </p:sp>
      <p:sp>
        <p:nvSpPr>
          <p:cNvPr id="499" name="Google Shape;499;p44"/>
          <p:cNvSpPr/>
          <p:nvPr/>
        </p:nvSpPr>
        <p:spPr>
          <a:xfrm>
            <a:off x="4306125" y="1730225"/>
            <a:ext cx="1379400" cy="44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condizione</a:t>
            </a:r>
            <a:endParaRPr/>
          </a:p>
        </p:txBody>
      </p:sp>
      <p:sp>
        <p:nvSpPr>
          <p:cNvPr id="500" name="Google Shape;500;p44"/>
          <p:cNvSpPr/>
          <p:nvPr/>
        </p:nvSpPr>
        <p:spPr>
          <a:xfrm>
            <a:off x="4306125" y="2431250"/>
            <a:ext cx="1379400" cy="44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501" name="Google Shape;501;p44"/>
          <p:cNvSpPr/>
          <p:nvPr/>
        </p:nvSpPr>
        <p:spPr>
          <a:xfrm>
            <a:off x="3548300" y="908650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</a:t>
            </a:r>
            <a:endParaRPr b="1"/>
          </a:p>
        </p:txBody>
      </p:sp>
      <p:cxnSp>
        <p:nvCxnSpPr>
          <p:cNvPr id="502" name="Google Shape;502;p44"/>
          <p:cNvCxnSpPr>
            <a:stCxn id="501" idx="4"/>
            <a:endCxn id="498" idx="0"/>
          </p:cNvCxnSpPr>
          <p:nvPr/>
        </p:nvCxnSpPr>
        <p:spPr>
          <a:xfrm flipH="1" rot="-5400000">
            <a:off x="3741950" y="1574050"/>
            <a:ext cx="186000" cy="600"/>
          </a:xfrm>
          <a:prstGeom prst="curvedConnector3">
            <a:avLst>
              <a:gd fmla="val 4996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3" name="Google Shape;503;p44"/>
          <p:cNvCxnSpPr>
            <a:stCxn id="498" idx="6"/>
            <a:endCxn id="499" idx="1"/>
          </p:cNvCxnSpPr>
          <p:nvPr/>
        </p:nvCxnSpPr>
        <p:spPr>
          <a:xfrm>
            <a:off x="4121000" y="1953575"/>
            <a:ext cx="185100" cy="600"/>
          </a:xfrm>
          <a:prstGeom prst="curvedConnector3">
            <a:avLst>
              <a:gd fmla="val 5000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4" name="Google Shape;504;p44"/>
          <p:cNvCxnSpPr>
            <a:stCxn id="499" idx="2"/>
            <a:endCxn id="500" idx="0"/>
          </p:cNvCxnSpPr>
          <p:nvPr/>
        </p:nvCxnSpPr>
        <p:spPr>
          <a:xfrm flipH="1" rot="-5400000">
            <a:off x="4868925" y="2303825"/>
            <a:ext cx="254400" cy="600"/>
          </a:xfrm>
          <a:prstGeom prst="curvedConnector3">
            <a:avLst>
              <a:gd fmla="val 4998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5" name="Google Shape;505;p44"/>
          <p:cNvSpPr/>
          <p:nvPr/>
        </p:nvSpPr>
        <p:spPr>
          <a:xfrm>
            <a:off x="3548600" y="3254525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</a:t>
            </a:r>
            <a:endParaRPr b="1"/>
          </a:p>
        </p:txBody>
      </p:sp>
      <p:cxnSp>
        <p:nvCxnSpPr>
          <p:cNvPr id="506" name="Google Shape;506;p44"/>
          <p:cNvCxnSpPr>
            <a:stCxn id="498" idx="4"/>
            <a:endCxn id="505" idx="0"/>
          </p:cNvCxnSpPr>
          <p:nvPr/>
        </p:nvCxnSpPr>
        <p:spPr>
          <a:xfrm flipH="1" rot="-5400000">
            <a:off x="3327650" y="2746925"/>
            <a:ext cx="1014600" cy="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7" name="Google Shape;507;p44"/>
          <p:cNvCxnSpPr>
            <a:stCxn id="500" idx="2"/>
            <a:endCxn id="505" idx="0"/>
          </p:cNvCxnSpPr>
          <p:nvPr/>
        </p:nvCxnSpPr>
        <p:spPr>
          <a:xfrm rot="5400000">
            <a:off x="4227075" y="2485700"/>
            <a:ext cx="376500" cy="11610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08" name="Google Shape;508;p44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-1082123">
            <a:off x="5436812" y="749896"/>
            <a:ext cx="3350649" cy="3643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Controllo del flusso - costrutto condizionale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514" name="Google Shape;514;p45"/>
          <p:cNvSpPr txBox="1"/>
          <p:nvPr>
            <p:ph idx="1" type="body"/>
          </p:nvPr>
        </p:nvSpPr>
        <p:spPr>
          <a:xfrm>
            <a:off x="128275" y="756250"/>
            <a:ext cx="44436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Blocco di selezione a tre vie: </a:t>
            </a:r>
            <a:r>
              <a:rPr b="1" lang="en">
                <a:solidFill>
                  <a:srgbClr val="073763"/>
                </a:solidFill>
              </a:rPr>
              <a:t>if</a:t>
            </a:r>
            <a:r>
              <a:rPr lang="en">
                <a:solidFill>
                  <a:srgbClr val="073763"/>
                </a:solidFill>
              </a:rPr>
              <a:t>/</a:t>
            </a:r>
            <a:r>
              <a:rPr b="1" lang="en">
                <a:solidFill>
                  <a:srgbClr val="073763"/>
                </a:solidFill>
              </a:rPr>
              <a:t>elif</a:t>
            </a:r>
            <a:r>
              <a:rPr lang="en">
                <a:solidFill>
                  <a:srgbClr val="073763"/>
                </a:solidFill>
              </a:rPr>
              <a:t>/</a:t>
            </a:r>
            <a:r>
              <a:rPr b="1" lang="en">
                <a:solidFill>
                  <a:srgbClr val="073763"/>
                </a:solidFill>
              </a:rPr>
              <a:t>else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Operatore ternario:</a:t>
            </a:r>
            <a:br>
              <a:rPr lang="en">
                <a:solidFill>
                  <a:srgbClr val="073763"/>
                </a:solidFill>
              </a:rPr>
            </a:br>
            <a:r>
              <a:rPr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ariabile = valore1 </a:t>
            </a:r>
            <a:r>
              <a:rPr b="1"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 condizione </a:t>
            </a:r>
            <a:r>
              <a:rPr b="1"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 valore2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Python, a differenza di molti linguaggi C-like, non ha un costrutto di tipo switch.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515" name="Google Shape;515;p45"/>
          <p:cNvSpPr txBox="1"/>
          <p:nvPr/>
        </p:nvSpPr>
        <p:spPr>
          <a:xfrm>
            <a:off x="4661150" y="616188"/>
            <a:ext cx="4413600" cy="21240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branching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random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= random.randint(1,100)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x&lt;33: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print(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"1st 3rd")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33 &lt;= x &lt;= 66: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print("2nd 3rd")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("3rd 3rd")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6" name="Google Shape;516;p45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branching</a:t>
            </a:r>
            <a:r>
              <a:rPr lang="en" sz="1000">
                <a:solidFill>
                  <a:schemeClr val="lt1"/>
                </a:solidFill>
              </a:rPr>
              <a:t>_1.py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17" name="Google Shape;517;p45"/>
          <p:cNvSpPr txBox="1"/>
          <p:nvPr/>
        </p:nvSpPr>
        <p:spPr>
          <a:xfrm>
            <a:off x="4661150" y="2783688"/>
            <a:ext cx="44136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2nd 3rd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8" name="Google Shape;518;p45"/>
          <p:cNvSpPr txBox="1"/>
          <p:nvPr/>
        </p:nvSpPr>
        <p:spPr>
          <a:xfrm>
            <a:off x="4661150" y="3227388"/>
            <a:ext cx="4413600" cy="14775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branching 2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random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= random.randint(1,100)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= random.randint(1,100)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 = a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a&gt;0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("a:",a,"b:",b,"max:",m)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Google Shape;519;p45"/>
          <p:cNvSpPr txBox="1"/>
          <p:nvPr/>
        </p:nvSpPr>
        <p:spPr>
          <a:xfrm>
            <a:off x="7975850" y="322740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branching_2.py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20" name="Google Shape;520;p45"/>
          <p:cNvSpPr txBox="1"/>
          <p:nvPr/>
        </p:nvSpPr>
        <p:spPr>
          <a:xfrm>
            <a:off x="4661150" y="4688688"/>
            <a:ext cx="44136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a: 32 b: 24 max: 32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Controllo del flusso - ciclo while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526" name="Google Shape;526;p46"/>
          <p:cNvSpPr txBox="1"/>
          <p:nvPr>
            <p:ph idx="1" type="body"/>
          </p:nvPr>
        </p:nvSpPr>
        <p:spPr>
          <a:xfrm>
            <a:off x="128275" y="756250"/>
            <a:ext cx="4443600" cy="43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Ciclo iterativo con test in ingresso (</a:t>
            </a:r>
            <a:r>
              <a:rPr b="1" lang="en">
                <a:solidFill>
                  <a:srgbClr val="073763"/>
                </a:solidFill>
              </a:rPr>
              <a:t>while</a:t>
            </a:r>
            <a:r>
              <a:rPr lang="en">
                <a:solidFill>
                  <a:srgbClr val="073763"/>
                </a:solidFill>
              </a:rPr>
              <a:t>)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L’istruzione </a:t>
            </a:r>
            <a:r>
              <a:rPr b="1" lang="en">
                <a:solidFill>
                  <a:srgbClr val="073763"/>
                </a:solidFill>
              </a:rPr>
              <a:t>break</a:t>
            </a:r>
            <a:r>
              <a:rPr lang="en">
                <a:solidFill>
                  <a:srgbClr val="073763"/>
                </a:solidFill>
              </a:rPr>
              <a:t> interrompe il ciclo.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L’istruzione </a:t>
            </a:r>
            <a:r>
              <a:rPr b="1" lang="en">
                <a:solidFill>
                  <a:srgbClr val="073763"/>
                </a:solidFill>
              </a:rPr>
              <a:t>continue</a:t>
            </a:r>
            <a:r>
              <a:rPr lang="en">
                <a:solidFill>
                  <a:srgbClr val="073763"/>
                </a:solidFill>
              </a:rPr>
              <a:t> interrompe l’iterazione corrente e passa a quella successiva.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Python, a differenza di molti linguaggi C-like, non ha un ciclo iterativo con test in uscita.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527" name="Google Shape;527;p46"/>
          <p:cNvSpPr txBox="1"/>
          <p:nvPr/>
        </p:nvSpPr>
        <p:spPr>
          <a:xfrm>
            <a:off x="4661150" y="616188"/>
            <a:ext cx="4413600" cy="12621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cycles 1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x=0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while x&lt;100: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print(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"x:",x)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x=x+1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8" name="Google Shape;528;p46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cycles</a:t>
            </a:r>
            <a:r>
              <a:rPr lang="en" sz="1000">
                <a:solidFill>
                  <a:schemeClr val="lt1"/>
                </a:solidFill>
              </a:rPr>
              <a:t>_1.py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29" name="Google Shape;529;p46"/>
          <p:cNvSpPr txBox="1"/>
          <p:nvPr/>
        </p:nvSpPr>
        <p:spPr>
          <a:xfrm>
            <a:off x="4661150" y="1921788"/>
            <a:ext cx="4413600" cy="104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x: 0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x: 1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x: 99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0" name="Google Shape;530;p46"/>
          <p:cNvSpPr txBox="1"/>
          <p:nvPr/>
        </p:nvSpPr>
        <p:spPr>
          <a:xfrm>
            <a:off x="4661150" y="3012002"/>
            <a:ext cx="4413600" cy="16932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cycles 2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random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hile True: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x=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random.randint(1,100)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x==50: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break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("x:",x)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1" name="Google Shape;531;p46"/>
          <p:cNvSpPr txBox="1"/>
          <p:nvPr/>
        </p:nvSpPr>
        <p:spPr>
          <a:xfrm>
            <a:off x="7975850" y="3020411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cycles</a:t>
            </a:r>
            <a:r>
              <a:rPr lang="en" sz="1000">
                <a:solidFill>
                  <a:schemeClr val="lt1"/>
                </a:solidFill>
              </a:rPr>
              <a:t>_2.py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32" name="Google Shape;532;p46"/>
          <p:cNvSpPr txBox="1"/>
          <p:nvPr/>
        </p:nvSpPr>
        <p:spPr>
          <a:xfrm>
            <a:off x="4661150" y="4688688"/>
            <a:ext cx="44136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: 50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Controllo del flusso - ciclo for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538" name="Google Shape;538;p47"/>
          <p:cNvSpPr txBox="1"/>
          <p:nvPr>
            <p:ph idx="1" type="body"/>
          </p:nvPr>
        </p:nvSpPr>
        <p:spPr>
          <a:xfrm>
            <a:off x="128275" y="756250"/>
            <a:ext cx="4443600" cy="43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Ciclo iterativo a numero di iterazioni prefissato (</a:t>
            </a:r>
            <a:r>
              <a:rPr b="1" lang="en">
                <a:solidFill>
                  <a:srgbClr val="073763"/>
                </a:solidFill>
              </a:rPr>
              <a:t>for</a:t>
            </a:r>
            <a:r>
              <a:rPr lang="en">
                <a:solidFill>
                  <a:srgbClr val="073763"/>
                </a:solidFill>
              </a:rPr>
              <a:t>).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A differenza di altri linguaggi, il ciclo </a:t>
            </a:r>
            <a:r>
              <a:rPr b="1" lang="en">
                <a:solidFill>
                  <a:srgbClr val="073763"/>
                </a:solidFill>
              </a:rPr>
              <a:t>for</a:t>
            </a:r>
            <a:r>
              <a:rPr lang="en">
                <a:solidFill>
                  <a:srgbClr val="073763"/>
                </a:solidFill>
              </a:rPr>
              <a:t> esplora una collezione di dati iterabile.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La funzione incorporata </a:t>
            </a:r>
            <a:r>
              <a:rPr b="1" lang="en">
                <a:solidFill>
                  <a:srgbClr val="073763"/>
                </a:solidFill>
              </a:rPr>
              <a:t>range</a:t>
            </a:r>
            <a:r>
              <a:rPr lang="en">
                <a:solidFill>
                  <a:srgbClr val="073763"/>
                </a:solidFill>
              </a:rPr>
              <a:t> restituisce una lista di numeri, dato un intervallo </a:t>
            </a:r>
            <a:r>
              <a:rPr lang="en">
                <a:solidFill>
                  <a:srgbClr val="073763"/>
                </a:solidFill>
              </a:rPr>
              <a:t>e</a:t>
            </a:r>
            <a:r>
              <a:rPr lang="en">
                <a:solidFill>
                  <a:srgbClr val="073763"/>
                </a:solidFill>
              </a:rPr>
              <a:t> un incremento.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539" name="Google Shape;539;p47"/>
          <p:cNvSpPr txBox="1"/>
          <p:nvPr/>
        </p:nvSpPr>
        <p:spPr>
          <a:xfrm>
            <a:off x="4661150" y="616188"/>
            <a:ext cx="44136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cycles 3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(100):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("x:",x)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0" name="Google Shape;540;p47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cycles_3.py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41" name="Google Shape;541;p47"/>
          <p:cNvSpPr txBox="1"/>
          <p:nvPr/>
        </p:nvSpPr>
        <p:spPr>
          <a:xfrm>
            <a:off x="4661150" y="1497563"/>
            <a:ext cx="4413600" cy="104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x: 0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x: 1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x: 99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2" name="Google Shape;542;p47"/>
          <p:cNvSpPr txBox="1"/>
          <p:nvPr/>
        </p:nvSpPr>
        <p:spPr>
          <a:xfrm>
            <a:off x="4661150" y="2594350"/>
            <a:ext cx="4413600" cy="14775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cycles 4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random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x in range(33,66,3):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s=s+str(x)+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s:",s)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3" name="Google Shape;543;p47"/>
          <p:cNvSpPr txBox="1"/>
          <p:nvPr/>
        </p:nvSpPr>
        <p:spPr>
          <a:xfrm>
            <a:off x="7975850" y="25943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cycles_4.py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44" name="Google Shape;544;p47"/>
          <p:cNvSpPr txBox="1"/>
          <p:nvPr/>
        </p:nvSpPr>
        <p:spPr>
          <a:xfrm>
            <a:off x="4661150" y="4121913"/>
            <a:ext cx="44136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s: 33 36 39 42 45 48 51 54 57 60 63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Sommario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550" name="Google Shape;550;p48"/>
          <p:cNvSpPr txBox="1"/>
          <p:nvPr>
            <p:ph idx="1" type="body"/>
          </p:nvPr>
        </p:nvSpPr>
        <p:spPr>
          <a:xfrm>
            <a:off x="128275" y="756250"/>
            <a:ext cx="88599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Introduzione</a:t>
            </a:r>
            <a:br>
              <a:rPr lang="en">
                <a:solidFill>
                  <a:srgbClr val="6FA8DC"/>
                </a:solidFill>
              </a:rPr>
            </a:b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Il</a:t>
            </a:r>
            <a:r>
              <a:rPr lang="en">
                <a:solidFill>
                  <a:srgbClr val="6FA8DC"/>
                </a:solidFill>
              </a:rPr>
              <a:t> linguaggio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Variabili e tipi di dato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Strutture dati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Controllo del flusso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Funzioni e moduli</a:t>
            </a:r>
            <a:br>
              <a:rPr b="1" lang="en">
                <a:solidFill>
                  <a:srgbClr val="073763"/>
                </a:solidFill>
              </a:rPr>
            </a:b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Microframework Flask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Conclusioni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551" name="Google Shape;551;p48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https://python.org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552" name="Google Shape;552;p48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Presente nei sistemi operativi Unix-like (Linux, MacOS, ...), da installare su Windows.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553" name="Google Shape;55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83802">
            <a:off x="4749367" y="735480"/>
            <a:ext cx="3487065" cy="3063691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54" name="Google Shape;55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198460">
            <a:off x="4212622" y="1660146"/>
            <a:ext cx="4279751" cy="2378455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55" name="Google Shape;55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76930">
            <a:off x="5795775" y="1716950"/>
            <a:ext cx="2764675" cy="1312350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Funzioni </a:t>
            </a:r>
            <a:r>
              <a:rPr b="1" lang="en">
                <a:solidFill>
                  <a:srgbClr val="3777AB"/>
                </a:solidFill>
              </a:rPr>
              <a:t>e</a:t>
            </a:r>
            <a:r>
              <a:rPr b="1" lang="en">
                <a:solidFill>
                  <a:srgbClr val="3777AB"/>
                </a:solidFill>
              </a:rPr>
              <a:t> moduli 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561" name="Google Shape;561;p49"/>
          <p:cNvSpPr txBox="1"/>
          <p:nvPr>
            <p:ph idx="1" type="body"/>
          </p:nvPr>
        </p:nvSpPr>
        <p:spPr>
          <a:xfrm>
            <a:off x="128275" y="756250"/>
            <a:ext cx="87207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Le funzioni predefinite (incorporate o built-in) di Python sono più di 60.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</p:txBody>
      </p:sp>
      <p:graphicFrame>
        <p:nvGraphicFramePr>
          <p:cNvPr id="562" name="Google Shape;562;p49"/>
          <p:cNvGraphicFramePr/>
          <p:nvPr/>
        </p:nvGraphicFramePr>
        <p:xfrm>
          <a:off x="174725" y="128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{0BE6EE84-1EF1-4DB5-81DD-829578943BA4}</a:tableStyleId>
              </a:tblPr>
              <a:tblGrid>
                <a:gridCol w="1655525"/>
                <a:gridCol w="7018725"/>
              </a:tblGrid>
              <a:tr h="33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abs()</a:t>
                      </a: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restituisce il valore assoluto di un numero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396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input()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visualizza un testo, attende che l’utente inserisca da tastiera una serie di caratteri e prema il tasto Invio; restituisce la stringa inserita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(da convertire eventualmente in un numero)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eval()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valuta dinamicamente un’espressione fornita come stringa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float()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trasforma l'argomento in un numero reale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int()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trasforma l'argomento in un intero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round()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arrotonda all'intero più vicino</a:t>
                      </a:r>
                      <a:endParaRPr sz="800"/>
                    </a:p>
                  </a:txBody>
                  <a:tcPr marT="45725" marB="45725" marR="91450" marL="91450" anchor="ctr"/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max() min()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restituiscono il massimo e il minimo in una lista di valori separati da virgole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print()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stampa a video il contenuto inserito all’interno delle parentesi</a:t>
                      </a:r>
                      <a:endParaRPr sz="800"/>
                    </a:p>
                  </a:txBody>
                  <a:tcPr marT="45725" marB="45725" marR="91450" marL="91450" anchor="ctr"/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type()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restituisce il tipo di un dato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range(n)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restituisce un elenco di n valori da 0 a n-1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range(i,f,s)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restituisce un elenco di valori da i(incluso) a f(escluso)  step s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Funzioni e moduli - passaggio di parametri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568" name="Google Shape;568;p50"/>
          <p:cNvSpPr txBox="1"/>
          <p:nvPr>
            <p:ph idx="1" type="body"/>
          </p:nvPr>
        </p:nvSpPr>
        <p:spPr>
          <a:xfrm>
            <a:off x="128275" y="756250"/>
            <a:ext cx="4443600" cy="43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Una funzione è definita attraverso la parola chiave </a:t>
            </a:r>
            <a:r>
              <a:rPr b="1" lang="en">
                <a:solidFill>
                  <a:srgbClr val="073763"/>
                </a:solidFill>
              </a:rPr>
              <a:t>def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Una funzione può avere nessuno, uno o n parametri.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parametri possono avere valori di default.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parametri possono essere passati come coppie chiave/valore.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Una funzione può restituire un risultato usando la parola chiave </a:t>
            </a:r>
            <a:r>
              <a:rPr b="1" lang="en">
                <a:solidFill>
                  <a:srgbClr val="073763"/>
                </a:solidFill>
              </a:rPr>
              <a:t>return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parametri sono passati per valore. 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569" name="Google Shape;569;p50"/>
          <p:cNvSpPr txBox="1"/>
          <p:nvPr/>
        </p:nvSpPr>
        <p:spPr>
          <a:xfrm>
            <a:off x="4571875" y="616200"/>
            <a:ext cx="4502700" cy="12621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funcs 1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somma(a, b):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a+b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"s:",somma(10,9))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0" name="Google Shape;570;p50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funcs_1.py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71" name="Google Shape;571;p50"/>
          <p:cNvSpPr txBox="1"/>
          <p:nvPr/>
        </p:nvSpPr>
        <p:spPr>
          <a:xfrm>
            <a:off x="4571871" y="1921800"/>
            <a:ext cx="45027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s: 19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2" name="Google Shape;572;p50"/>
          <p:cNvSpPr txBox="1"/>
          <p:nvPr/>
        </p:nvSpPr>
        <p:spPr>
          <a:xfrm>
            <a:off x="4571875" y="2365500"/>
            <a:ext cx="4502700" cy="21240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funcs 2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x=7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inc(a):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a=a+1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("x:",x)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i=inc(x)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"x:",x,"i:",i)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3" name="Google Shape;573;p50"/>
          <p:cNvSpPr txBox="1"/>
          <p:nvPr/>
        </p:nvSpPr>
        <p:spPr>
          <a:xfrm>
            <a:off x="4571871" y="4533000"/>
            <a:ext cx="4502700" cy="61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x: 7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x: 7 i: 8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4" name="Google Shape;574;p50"/>
          <p:cNvSpPr txBox="1"/>
          <p:nvPr/>
        </p:nvSpPr>
        <p:spPr>
          <a:xfrm>
            <a:off x="7975850" y="236550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funcs_2.py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Funzioni e moduli - i moduli 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580" name="Google Shape;580;p51"/>
          <p:cNvSpPr txBox="1"/>
          <p:nvPr>
            <p:ph idx="1" type="body"/>
          </p:nvPr>
        </p:nvSpPr>
        <p:spPr>
          <a:xfrm>
            <a:off x="128275" y="756250"/>
            <a:ext cx="8764500" cy="25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Funzioni, variabili </a:t>
            </a:r>
            <a:r>
              <a:rPr lang="en">
                <a:solidFill>
                  <a:srgbClr val="073763"/>
                </a:solidFill>
              </a:rPr>
              <a:t>e</a:t>
            </a:r>
            <a:r>
              <a:rPr lang="en">
                <a:solidFill>
                  <a:srgbClr val="073763"/>
                </a:solidFill>
              </a:rPr>
              <a:t> framework di classi possono essere raggruppati in moduli.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Un modulo in Python è definito attraverso un file o una directory il cui contenuto è opportunamente organizzato.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L’uso dei moduli consente di evitare ambiguità grazie alla definizione di </a:t>
            </a:r>
            <a:r>
              <a:rPr b="1" lang="en">
                <a:solidFill>
                  <a:srgbClr val="073763"/>
                </a:solidFill>
              </a:rPr>
              <a:t>namespace</a:t>
            </a:r>
            <a:r>
              <a:rPr lang="en">
                <a:solidFill>
                  <a:srgbClr val="073763"/>
                </a:solidFill>
              </a:rPr>
              <a:t> in cui un identificativo ha valore.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È possibile importare un intero modulo o solo parte di esso.</a:t>
            </a:r>
            <a:r>
              <a:rPr lang="en">
                <a:solidFill>
                  <a:srgbClr val="073763"/>
                </a:solidFill>
              </a:rPr>
              <a:t> 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581" name="Google Shape;581;p51"/>
          <p:cNvSpPr txBox="1"/>
          <p:nvPr/>
        </p:nvSpPr>
        <p:spPr>
          <a:xfrm>
            <a:off x="0" y="3468000"/>
            <a:ext cx="3147600" cy="12621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mods 1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random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random.randint(1,10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2" name="Google Shape;582;p51"/>
          <p:cNvSpPr txBox="1"/>
          <p:nvPr/>
        </p:nvSpPr>
        <p:spPr>
          <a:xfrm>
            <a:off x="2048700" y="346800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mods</a:t>
            </a:r>
            <a:r>
              <a:rPr lang="en" sz="1000">
                <a:solidFill>
                  <a:schemeClr val="lt1"/>
                </a:solidFill>
              </a:rPr>
              <a:t>_1.py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83" name="Google Shape;583;p51"/>
          <p:cNvSpPr txBox="1"/>
          <p:nvPr/>
        </p:nvSpPr>
        <p:spPr>
          <a:xfrm>
            <a:off x="0" y="4727675"/>
            <a:ext cx="31476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4" name="Google Shape;584;p51"/>
          <p:cNvSpPr txBox="1"/>
          <p:nvPr/>
        </p:nvSpPr>
        <p:spPr>
          <a:xfrm>
            <a:off x="3203600" y="3468000"/>
            <a:ext cx="3048000" cy="12621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mods 2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rom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import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randint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randint(1,10))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5" name="Google Shape;585;p51"/>
          <p:cNvSpPr txBox="1"/>
          <p:nvPr/>
        </p:nvSpPr>
        <p:spPr>
          <a:xfrm>
            <a:off x="5152701" y="346800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mods_2.py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86" name="Google Shape;586;p51"/>
          <p:cNvSpPr txBox="1"/>
          <p:nvPr/>
        </p:nvSpPr>
        <p:spPr>
          <a:xfrm>
            <a:off x="3203600" y="4727675"/>
            <a:ext cx="30480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7" name="Google Shape;587;p51"/>
          <p:cNvSpPr txBox="1"/>
          <p:nvPr/>
        </p:nvSpPr>
        <p:spPr>
          <a:xfrm>
            <a:off x="6307600" y="3468000"/>
            <a:ext cx="2836500" cy="10467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mods 3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flask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import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Flask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pp = Flask(__name__)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8" name="Google Shape;588;p51"/>
          <p:cNvSpPr txBox="1"/>
          <p:nvPr/>
        </p:nvSpPr>
        <p:spPr>
          <a:xfrm>
            <a:off x="8045101" y="346800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mods_3.py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89" name="Google Shape;589;p51"/>
          <p:cNvSpPr txBox="1"/>
          <p:nvPr/>
        </p:nvSpPr>
        <p:spPr>
          <a:xfrm>
            <a:off x="6307500" y="4514700"/>
            <a:ext cx="2836500" cy="61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ModuleNotFoundError: No module named 'flask'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0" y="744575"/>
            <a:ext cx="9144000" cy="20526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Tecnologie Web: Introduzione a Python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0" y="2929500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3777AB"/>
                </a:solidFill>
              </a:rPr>
              <a:t>Raffaele Montella</a:t>
            </a:r>
            <a:endParaRPr sz="2700">
              <a:solidFill>
                <a:srgbClr val="3777A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777AB"/>
                </a:solidFill>
              </a:rPr>
              <a:t>raffaele.montella@uniparthenope.it</a:t>
            </a:r>
            <a:endParaRPr sz="2000">
              <a:solidFill>
                <a:srgbClr val="3777AB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https://github.com/raffmont/Tecnologie_Web-Introduzione_a_Pytho</a:t>
            </a:r>
            <a:r>
              <a:rPr lang="en" sz="1000">
                <a:solidFill>
                  <a:srgbClr val="FFD141"/>
                </a:solidFill>
              </a:rPr>
              <a:t>n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-13775" y="4804800"/>
            <a:ext cx="422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Creative Commons Zero v1.0 Universal</a:t>
            </a:r>
            <a:endParaRPr b="1" sz="1000">
              <a:solidFill>
                <a:srgbClr val="FFD14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Funzioni e moduli - i moduli 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595" name="Google Shape;595;p52"/>
          <p:cNvSpPr txBox="1"/>
          <p:nvPr>
            <p:ph idx="1" type="body"/>
          </p:nvPr>
        </p:nvSpPr>
        <p:spPr>
          <a:xfrm>
            <a:off x="128275" y="756250"/>
            <a:ext cx="8764500" cy="37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Perchè un modulo possa essere importato, questo deve essere </a:t>
            </a:r>
            <a:r>
              <a:rPr lang="en">
                <a:solidFill>
                  <a:srgbClr val="073763"/>
                </a:solidFill>
              </a:rPr>
              <a:t>raggiungibile</a:t>
            </a:r>
            <a:r>
              <a:rPr lang="en">
                <a:solidFill>
                  <a:srgbClr val="073763"/>
                </a:solidFill>
              </a:rPr>
              <a:t> tramite il percorso di ricerca contenuto nella variabile di </a:t>
            </a:r>
            <a:r>
              <a:rPr lang="en">
                <a:solidFill>
                  <a:srgbClr val="073763"/>
                </a:solidFill>
              </a:rPr>
              <a:t>ambiente</a:t>
            </a:r>
            <a:r>
              <a:rPr lang="en">
                <a:solidFill>
                  <a:srgbClr val="073763"/>
                </a:solidFill>
              </a:rPr>
              <a:t> PYTHONPATH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moduli sono spesso componenti software da installare separatamente.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moduli possono implementare complesse funzionalità il cui uso è semplificato dall’interfaccia Python (library wrap).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Esistono varie metodologie per </a:t>
            </a:r>
            <a:r>
              <a:rPr lang="en">
                <a:solidFill>
                  <a:srgbClr val="073763"/>
                </a:solidFill>
              </a:rPr>
              <a:t>l'installazione</a:t>
            </a:r>
            <a:r>
              <a:rPr lang="en">
                <a:solidFill>
                  <a:srgbClr val="073763"/>
                </a:solidFill>
              </a:rPr>
              <a:t> di moduli Python.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Il Package Installer for Python consente di installare moduli dal Python Package Index.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596" name="Google Shape;596;p52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https://pypi.org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597" name="Google Shape;597;p52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Python Package Index &amp; Package Installer for Python</a:t>
            </a:r>
            <a:endParaRPr b="1" sz="1000">
              <a:solidFill>
                <a:srgbClr val="FFD14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Funzioni e moduli - i moduli 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603" name="Google Shape;603;p53"/>
          <p:cNvSpPr txBox="1"/>
          <p:nvPr>
            <p:ph idx="1" type="body"/>
          </p:nvPr>
        </p:nvSpPr>
        <p:spPr>
          <a:xfrm>
            <a:off x="18200" y="672725"/>
            <a:ext cx="43182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moduli possono essere installati:</a:t>
            </a:r>
            <a:endParaRPr>
              <a:solidFill>
                <a:srgbClr val="073763"/>
              </a:solidFill>
            </a:endParaRPr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○"/>
            </a:pPr>
            <a:r>
              <a:rPr lang="en">
                <a:solidFill>
                  <a:srgbClr val="073763"/>
                </a:solidFill>
              </a:rPr>
              <a:t>Per tutti gli utenti (system)</a:t>
            </a:r>
            <a:endParaRPr>
              <a:solidFill>
                <a:srgbClr val="073763"/>
              </a:solidFill>
            </a:endParaRPr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○"/>
            </a:pPr>
            <a:r>
              <a:rPr lang="en">
                <a:solidFill>
                  <a:srgbClr val="073763"/>
                </a:solidFill>
              </a:rPr>
              <a:t>Per l’utente (user)</a:t>
            </a:r>
            <a:endParaRPr>
              <a:solidFill>
                <a:srgbClr val="073763"/>
              </a:solidFill>
            </a:endParaRPr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○"/>
            </a:pPr>
            <a:r>
              <a:rPr lang="en">
                <a:solidFill>
                  <a:srgbClr val="073763"/>
                </a:solidFill>
              </a:rPr>
              <a:t>Ambiente</a:t>
            </a:r>
            <a:r>
              <a:rPr lang="en">
                <a:solidFill>
                  <a:srgbClr val="073763"/>
                </a:solidFill>
              </a:rPr>
              <a:t> virtuale (venv)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È preferibile l’installazione di un “ambiente virtuale” in modo da limitare la visibilità dei moduli installati alla sola applicazione corrente.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Esempio: modulo per il calcolo del codice fiscale italiano.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604" name="Google Shape;604;p53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https://github.com/fabiocaccamo/python-codicefiscale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605" name="Google Shape;605;p53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Modulo Python per l’encoding, il decoding e la verifica del codice fiscale</a:t>
            </a:r>
            <a:endParaRPr b="1" sz="1000">
              <a:solidFill>
                <a:srgbClr val="FFD141"/>
              </a:solidFill>
            </a:endParaRPr>
          </a:p>
        </p:txBody>
      </p:sp>
      <p:sp>
        <p:nvSpPr>
          <p:cNvPr id="606" name="Google Shape;606;p53"/>
          <p:cNvSpPr txBox="1"/>
          <p:nvPr/>
        </p:nvSpPr>
        <p:spPr>
          <a:xfrm>
            <a:off x="4336400" y="616200"/>
            <a:ext cx="47382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python3 -m venv venv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. venv/bin/activate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(venv)$ pip install python-codicefiscale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7" name="Google Shape;607;p53"/>
          <p:cNvSpPr txBox="1"/>
          <p:nvPr/>
        </p:nvSpPr>
        <p:spPr>
          <a:xfrm>
            <a:off x="4336400" y="1491000"/>
            <a:ext cx="4738200" cy="3093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Collecting python-codicefiscale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Downloading https://files.pythonhosted.org/packages/95/65/f6be1cc7a32c77e6478d61a48b15ec700331f75186f08977e538fc5b2abb/python-codicefiscale-0.3.7.tar.gz (131kB)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Running setup.py install for python-codicefiscale ... done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Successfully installed python-codicefiscale-0.3.7 python-dateutil-2.8.1 ...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4"/>
          <p:cNvSpPr/>
          <p:nvPr/>
        </p:nvSpPr>
        <p:spPr>
          <a:xfrm>
            <a:off x="31375" y="3544000"/>
            <a:ext cx="4502700" cy="113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5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Funzioni e moduli - i moduli 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614" name="Google Shape;614;p54"/>
          <p:cNvSpPr txBox="1"/>
          <p:nvPr>
            <p:ph idx="1" type="body"/>
          </p:nvPr>
        </p:nvSpPr>
        <p:spPr>
          <a:xfrm>
            <a:off x="18200" y="748925"/>
            <a:ext cx="43182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L’esempio riportato consente di calcolare il codice fiscale italiano.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I moduli consentono di accrescere le funzionalità di Python praticamente senza limiti.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Alcuni moduli sono “</a:t>
            </a:r>
            <a:r>
              <a:rPr b="1" lang="en">
                <a:solidFill>
                  <a:srgbClr val="073763"/>
                </a:solidFill>
              </a:rPr>
              <a:t>pure Python</a:t>
            </a:r>
            <a:r>
              <a:rPr lang="en">
                <a:solidFill>
                  <a:srgbClr val="073763"/>
                </a:solidFill>
              </a:rPr>
              <a:t>”, altri necessitano di una fase di building gestita automaticamente dal gestore dei pacchetti.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Il modulo </a:t>
            </a:r>
            <a:r>
              <a:rPr b="1" lang="en">
                <a:solidFill>
                  <a:srgbClr val="073763"/>
                </a:solidFill>
              </a:rPr>
              <a:t>flask</a:t>
            </a:r>
            <a:r>
              <a:rPr lang="en">
                <a:solidFill>
                  <a:srgbClr val="073763"/>
                </a:solidFill>
              </a:rPr>
              <a:t> incapsula un microframework per la produzione di </a:t>
            </a:r>
            <a:r>
              <a:rPr b="1" lang="en">
                <a:solidFill>
                  <a:srgbClr val="073763"/>
                </a:solidFill>
              </a:rPr>
              <a:t>contenuti web dinamici lato server</a:t>
            </a:r>
            <a:r>
              <a:rPr lang="en">
                <a:solidFill>
                  <a:srgbClr val="073763"/>
                </a:solidFill>
              </a:rPr>
              <a:t>. 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615" name="Google Shape;615;p54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https://github.com/fabiocaccamo/python-codicefiscale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616" name="Google Shape;616;p54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Modulo Python per l’encoding, il decoding </a:t>
            </a:r>
            <a:r>
              <a:rPr b="1" lang="en" sz="1000">
                <a:solidFill>
                  <a:srgbClr val="FFD141"/>
                </a:solidFill>
              </a:rPr>
              <a:t>e</a:t>
            </a:r>
            <a:r>
              <a:rPr b="1" lang="en" sz="1000">
                <a:solidFill>
                  <a:srgbClr val="FFD141"/>
                </a:solidFill>
              </a:rPr>
              <a:t> la verifica del codice fiscale</a:t>
            </a:r>
            <a:endParaRPr b="1" sz="1000">
              <a:solidFill>
                <a:srgbClr val="FFD141"/>
              </a:solidFill>
            </a:endParaRPr>
          </a:p>
        </p:txBody>
      </p:sp>
      <p:sp>
        <p:nvSpPr>
          <p:cNvPr id="617" name="Google Shape;617;p54"/>
          <p:cNvSpPr txBox="1"/>
          <p:nvPr/>
        </p:nvSpPr>
        <p:spPr>
          <a:xfrm>
            <a:off x="4572050" y="77700"/>
            <a:ext cx="4502700" cy="449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mods 4</a:t>
            </a:r>
            <a:endParaRPr sz="13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codicefiscale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codicefiscale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person={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"surname":'Montella',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"name":'Raffaele',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"sex":'M',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"birthdate":'10/05/1972',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"birthplace":'Napoli'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 = codicefiscale.encode(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surname=person["surname"],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name=person["name"],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sex=person["sex"],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birthdate=person["birthdate"],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birthplace=person["birthplace"])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(result)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8" name="Google Shape;618;p54"/>
          <p:cNvSpPr txBox="1"/>
          <p:nvPr/>
        </p:nvSpPr>
        <p:spPr>
          <a:xfrm>
            <a:off x="7975850" y="7770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mods_4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19" name="Google Shape;619;p54"/>
          <p:cNvSpPr txBox="1"/>
          <p:nvPr/>
        </p:nvSpPr>
        <p:spPr>
          <a:xfrm>
            <a:off x="4572050" y="4488112"/>
            <a:ext cx="4502700" cy="384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MNTRFL72E10F839I</a:t>
            </a:r>
            <a:endParaRPr sz="13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Sommario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625" name="Google Shape;625;p55"/>
          <p:cNvSpPr txBox="1"/>
          <p:nvPr>
            <p:ph idx="1" type="body"/>
          </p:nvPr>
        </p:nvSpPr>
        <p:spPr>
          <a:xfrm>
            <a:off x="128275" y="756250"/>
            <a:ext cx="88599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Introduzione</a:t>
            </a:r>
            <a:br>
              <a:rPr lang="en">
                <a:solidFill>
                  <a:srgbClr val="6FA8DC"/>
                </a:solidFill>
              </a:rPr>
            </a:b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Il linguaggio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Variabili e tipi di dato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Strutture dati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Controllo del flusso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Funzioni e moduli</a:t>
            </a:r>
            <a:br>
              <a:rPr lang="en">
                <a:solidFill>
                  <a:srgbClr val="9FC5E8"/>
                </a:solidFill>
              </a:rPr>
            </a:b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M</a:t>
            </a:r>
            <a:r>
              <a:rPr b="1" lang="en">
                <a:solidFill>
                  <a:srgbClr val="073763"/>
                </a:solidFill>
              </a:rPr>
              <a:t>icroframework Flask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Conclusioni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626" name="Google Shape;626;p55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https://python.org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627" name="Google Shape;627;p55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Presente nei sistemi operativi Unix-like (Linux, MacOS, ...), da installare su Windows.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628" name="Google Shape;62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83802">
            <a:off x="4749367" y="735480"/>
            <a:ext cx="3487065" cy="3063691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29" name="Google Shape;62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198460">
            <a:off x="4212622" y="1660146"/>
            <a:ext cx="4279751" cy="2378455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30" name="Google Shape;630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76930">
            <a:off x="5795775" y="1716950"/>
            <a:ext cx="2764675" cy="1312350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Microframework Flask</a:t>
            </a:r>
            <a:r>
              <a:rPr b="1" lang="en">
                <a:solidFill>
                  <a:srgbClr val="3777AB"/>
                </a:solidFill>
              </a:rPr>
              <a:t> - introduzione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636" name="Google Shape;636;p56"/>
          <p:cNvSpPr txBox="1"/>
          <p:nvPr>
            <p:ph idx="1" type="body"/>
          </p:nvPr>
        </p:nvSpPr>
        <p:spPr>
          <a:xfrm>
            <a:off x="128275" y="756250"/>
            <a:ext cx="87060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Flask è un </a:t>
            </a:r>
            <a:r>
              <a:rPr b="1" i="1" lang="en">
                <a:solidFill>
                  <a:srgbClr val="073763"/>
                </a:solidFill>
              </a:rPr>
              <a:t>microframework</a:t>
            </a:r>
            <a:r>
              <a:rPr lang="en">
                <a:solidFill>
                  <a:srgbClr val="073763"/>
                </a:solidFill>
              </a:rPr>
              <a:t> per Python basato su Werkzeug </a:t>
            </a:r>
            <a:r>
              <a:rPr lang="en">
                <a:solidFill>
                  <a:srgbClr val="073763"/>
                </a:solidFill>
              </a:rPr>
              <a:t>e Jinja 2 </a:t>
            </a:r>
            <a:r>
              <a:rPr lang="en">
                <a:solidFill>
                  <a:srgbClr val="073763"/>
                </a:solidFill>
              </a:rPr>
              <a:t>ed è usato per sviluppare applicazioni web o, più spesso, servizi web (Web API).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Licenza BSD.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  <a:highlight>
                  <a:schemeClr val="lt1"/>
                </a:highlight>
              </a:rPr>
              <a:t>Offre gli strumenti fondamentali per il routing dell'URL e il rendering della pagina tramite template (Jinja2 </a:t>
            </a:r>
            <a:r>
              <a:rPr lang="en">
                <a:solidFill>
                  <a:srgbClr val="073763"/>
                </a:solidFill>
                <a:highlight>
                  <a:schemeClr val="lt1"/>
                </a:highlight>
              </a:rPr>
              <a:t>e</a:t>
            </a:r>
            <a:r>
              <a:rPr lang="en">
                <a:solidFill>
                  <a:srgbClr val="073763"/>
                </a:solidFill>
                <a:highlight>
                  <a:schemeClr val="lt1"/>
                </a:highlight>
              </a:rPr>
              <a:t> Jade).</a:t>
            </a:r>
            <a:br>
              <a:rPr lang="en">
                <a:solidFill>
                  <a:srgbClr val="073763"/>
                </a:solidFill>
                <a:highlight>
                  <a:schemeClr val="lt1"/>
                </a:highlight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  <a:highlight>
                  <a:schemeClr val="lt1"/>
                </a:highlight>
              </a:rPr>
              <a:t>Flask è definito un framework "micro" perché non mette direttamente a disposizione funzionalità come la convalida dei form, l’accesso ai database, l'autenticazione e così via.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637" name="Google Shape;637;p56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https://flask.palletsprojects.com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638" name="Google Shape;638;p56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Flask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639" name="Google Shape;63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7197" y="37175"/>
            <a:ext cx="1368201" cy="5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3777AB"/>
                </a:solidFill>
              </a:rPr>
              <a:t>Microframework Flask - dipendenze</a:t>
            </a:r>
            <a:endParaRPr b="1">
              <a:solidFill>
                <a:srgbClr val="3777A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645" name="Google Shape;645;p57"/>
          <p:cNvSpPr txBox="1"/>
          <p:nvPr>
            <p:ph idx="1" type="body"/>
          </p:nvPr>
        </p:nvSpPr>
        <p:spPr>
          <a:xfrm>
            <a:off x="128275" y="756250"/>
            <a:ext cx="87792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Werkzeug:</a:t>
            </a:r>
            <a:r>
              <a:rPr lang="en">
                <a:solidFill>
                  <a:srgbClr val="073763"/>
                </a:solidFill>
              </a:rPr>
              <a:t> Implementa WSGI, l'interfaccia standard di Python tra applicazioni e server web.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Jinja2:</a:t>
            </a:r>
            <a:r>
              <a:rPr lang="en">
                <a:solidFill>
                  <a:srgbClr val="073763"/>
                </a:solidFill>
              </a:rPr>
              <a:t> È un template language che esegue il rendering delle pagine utilizzate dall'applicazione.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MarkupSafe:</a:t>
            </a:r>
            <a:r>
              <a:rPr lang="en">
                <a:solidFill>
                  <a:srgbClr val="073763"/>
                </a:solidFill>
              </a:rPr>
              <a:t> Rende sicuro il rendering dei template effettuato con Jinja2.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ItsDangerous:</a:t>
            </a:r>
            <a:r>
              <a:rPr lang="en">
                <a:solidFill>
                  <a:srgbClr val="073763"/>
                </a:solidFill>
              </a:rPr>
              <a:t> Usato per proteggere il cookie di sessione di Flask.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Click: </a:t>
            </a:r>
            <a:r>
              <a:rPr lang="en">
                <a:solidFill>
                  <a:srgbClr val="073763"/>
                </a:solidFill>
              </a:rPr>
              <a:t>Framework per la gestione delle applicazioni da linea di comando.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646" name="Google Shape;646;p57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https://flask.palletsprojects.com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647" name="Google Shape;647;p57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Flask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648" name="Google Shape;64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7197" y="37175"/>
            <a:ext cx="1368201" cy="5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Microframework Flask - installazione</a:t>
            </a:r>
            <a:endParaRPr b="1">
              <a:solidFill>
                <a:srgbClr val="3777A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654" name="Google Shape;654;p58"/>
          <p:cNvSpPr txBox="1"/>
          <p:nvPr>
            <p:ph idx="1" type="body"/>
          </p:nvPr>
        </p:nvSpPr>
        <p:spPr>
          <a:xfrm>
            <a:off x="128275" y="3947625"/>
            <a:ext cx="87792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Flask può essere installato mediante il Package Installer for Python (pip).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È sempre conveniente utilizzare un ambiente locale all’applicazione. 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655" name="Google Shape;655;p58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https://flask.palletsprojects.com/en/2.0.x/installation/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656" name="Google Shape;656;p58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Installing </a:t>
            </a:r>
            <a:r>
              <a:rPr b="1" lang="en" sz="1000">
                <a:solidFill>
                  <a:srgbClr val="FFD141"/>
                </a:solidFill>
              </a:rPr>
              <a:t>Flask on Linux, MacOS and Windows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657" name="Google Shape;65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7197" y="37175"/>
            <a:ext cx="1368201" cy="535525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58"/>
          <p:cNvSpPr txBox="1"/>
          <p:nvPr/>
        </p:nvSpPr>
        <p:spPr>
          <a:xfrm>
            <a:off x="128275" y="616200"/>
            <a:ext cx="89463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python3 -m venv venv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. venv/bin/activate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(venv)$ pip install Flask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9" name="Google Shape;659;p58"/>
          <p:cNvSpPr txBox="1"/>
          <p:nvPr/>
        </p:nvSpPr>
        <p:spPr>
          <a:xfrm>
            <a:off x="128300" y="1491000"/>
            <a:ext cx="8946300" cy="238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Collecting Flask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Using cached https://files.pythonhosted.org/packages/bf/73/9180d22a40da68382e9cb6edb66a74bf09cb72ac825c130dce9c5a44198d/Flask-2.0.0-py3-none-any.whl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Installing collected packages: MarkupSafe, Jinja2, click, itsdangerous, dataclasses, Werkzeug, Flask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Successfully installed Flask-2.0.0 Jinja2-3.0.0 MarkupSafe-2.0.0 Werkzeug-2.0.0 click-8.0.0 dataclasses-0.8 itsdangerous-2.0.0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5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Microframework Flask - Hello World</a:t>
            </a:r>
            <a:r>
              <a:rPr b="1" lang="en">
                <a:solidFill>
                  <a:srgbClr val="3777AB"/>
                </a:solidFill>
              </a:rPr>
              <a:t> 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665" name="Google Shape;665;p59"/>
          <p:cNvSpPr txBox="1"/>
          <p:nvPr>
            <p:ph idx="1" type="body"/>
          </p:nvPr>
        </p:nvSpPr>
        <p:spPr>
          <a:xfrm>
            <a:off x="18200" y="672725"/>
            <a:ext cx="3217500" cy="41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Flask permette di definire il routing delle risorse web attraverso l’uso delle direttive di decorazione (</a:t>
            </a:r>
            <a:r>
              <a:rPr i="1" lang="en">
                <a:solidFill>
                  <a:srgbClr val="073763"/>
                </a:solidFill>
              </a:rPr>
              <a:t>decorators</a:t>
            </a:r>
            <a:r>
              <a:rPr lang="en">
                <a:solidFill>
                  <a:srgbClr val="073763"/>
                </a:solidFill>
              </a:rPr>
              <a:t>).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b="1"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@app.route(path)</a:t>
            </a:r>
            <a:r>
              <a:rPr b="1" lang="en">
                <a:solidFill>
                  <a:srgbClr val="073763"/>
                </a:solidFill>
              </a:rPr>
              <a:t>:</a:t>
            </a:r>
            <a:r>
              <a:rPr lang="en">
                <a:solidFill>
                  <a:srgbClr val="073763"/>
                </a:solidFill>
              </a:rPr>
              <a:t> riscrive il codice della funzione seguente (</a:t>
            </a:r>
            <a:r>
              <a:rPr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root()</a:t>
            </a:r>
            <a:r>
              <a:rPr lang="en">
                <a:solidFill>
                  <a:srgbClr val="073763"/>
                </a:solidFill>
              </a:rPr>
              <a:t>) in modo che questa sia invocata quando il server riceve una HTTP request di una risorsa identificata dal path.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666" name="Google Shape;666;p59"/>
          <p:cNvSpPr txBox="1"/>
          <p:nvPr/>
        </p:nvSpPr>
        <p:spPr>
          <a:xfrm>
            <a:off x="3235775" y="620650"/>
            <a:ext cx="5839200" cy="403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flask 1</a:t>
            </a:r>
            <a:endParaRPr sz="13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flask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Flask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 = Flask(__name__)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@app.route("/")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root():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html='''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&lt;head&gt;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&lt;title&gt;Python Flask Hello World&lt;/title&gt;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&lt;/head&gt;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&lt;body&gt;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&lt;h1&gt;Hello Python Flask World!&lt;/h1&gt;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&lt;/body&gt;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&lt;/html&gt;'''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html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7" name="Google Shape;667;p59"/>
          <p:cNvSpPr txBox="1"/>
          <p:nvPr/>
        </p:nvSpPr>
        <p:spPr>
          <a:xfrm>
            <a:off x="7975850" y="6206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flask</a:t>
            </a:r>
            <a:r>
              <a:rPr lang="en" sz="1000">
                <a:solidFill>
                  <a:schemeClr val="lt1"/>
                </a:solidFill>
              </a:rPr>
              <a:t>_1.py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68" name="Google Shape;668;p59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Il funzionamento delle funzioni di decorazione in Python è un argomento avanzato </a:t>
            </a:r>
            <a:r>
              <a:rPr lang="en" sz="1000">
                <a:solidFill>
                  <a:srgbClr val="FFD141"/>
                </a:solidFill>
              </a:rPr>
              <a:t>e</a:t>
            </a:r>
            <a:r>
              <a:rPr lang="en" sz="1000">
                <a:solidFill>
                  <a:srgbClr val="FFD141"/>
                </a:solidFill>
              </a:rPr>
              <a:t> sarà approfondito in laboratorio.</a:t>
            </a:r>
            <a:endParaRPr sz="1000">
              <a:solidFill>
                <a:srgbClr val="FFD14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6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Microframework Flask - Hello World 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674" name="Google Shape;674;p60"/>
          <p:cNvSpPr txBox="1"/>
          <p:nvPr>
            <p:ph idx="1" type="body"/>
          </p:nvPr>
        </p:nvSpPr>
        <p:spPr>
          <a:xfrm>
            <a:off x="18200" y="620650"/>
            <a:ext cx="3584400" cy="30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Il nome del file che implementa l’applicazione deve essere specificato nella variabile di ambiente FLASK_APP.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In FLASK_ENV va specificato l’ambiente di esecuzione.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Ip </a:t>
            </a:r>
            <a:r>
              <a:rPr lang="en">
                <a:solidFill>
                  <a:srgbClr val="073763"/>
                </a:solidFill>
              </a:rPr>
              <a:t>e</a:t>
            </a:r>
            <a:r>
              <a:rPr lang="en">
                <a:solidFill>
                  <a:srgbClr val="073763"/>
                </a:solidFill>
              </a:rPr>
              <a:t> porta su cui far eseguire il server vanno specificati sulla linea di comando.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675" name="Google Shape;675;p60"/>
          <p:cNvSpPr txBox="1"/>
          <p:nvPr/>
        </p:nvSpPr>
        <p:spPr>
          <a:xfrm>
            <a:off x="3676094" y="620650"/>
            <a:ext cx="5399100" cy="84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xport FLASK_APP=flask_1.py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export FLASK_ENV=debug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flask run -h 0.0.0.0 -p 5000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6" name="Google Shape;676;p60"/>
          <p:cNvSpPr txBox="1"/>
          <p:nvPr/>
        </p:nvSpPr>
        <p:spPr>
          <a:xfrm>
            <a:off x="3676025" y="1540450"/>
            <a:ext cx="5399100" cy="2134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* Serving Flask app 'flask_1.py' (lazy loading)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* Environment: DEBUG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* Debug mode: off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* Running on all addresses.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WARNING: This is a development server. Do not use it in a production deployment.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* Running on http://192.168.1.32:5000/ (Press CTRL+C to quit)</a:t>
            </a:r>
            <a:endParaRPr sz="1300"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7" name="Google Shape;677;p60"/>
          <p:cNvSpPr txBox="1"/>
          <p:nvPr/>
        </p:nvSpPr>
        <p:spPr>
          <a:xfrm>
            <a:off x="3676094" y="3749950"/>
            <a:ext cx="5399100" cy="51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127.0.0.1 - - [16/May/2021 16:19:43] "GET / HTTP/1.1" 200 -</a:t>
            </a:r>
            <a:endParaRPr sz="1000"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127.0.0.1 - - [16/May/2021 16:19:43] "GET /favicon.ico HTTP/1.1" 404 -</a:t>
            </a:r>
            <a:endParaRPr sz="1000"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78" name="Google Shape;67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775" y="3957125"/>
            <a:ext cx="2833250" cy="1105675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79" name="Google Shape;679;p60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https://github.com/raffmont/Tecnologie_Web-Introduzione_a_Python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680" name="Google Shape;680;p60"/>
          <p:cNvSpPr txBox="1"/>
          <p:nvPr/>
        </p:nvSpPr>
        <p:spPr>
          <a:xfrm>
            <a:off x="-13775" y="4804800"/>
            <a:ext cx="422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Repository del corso</a:t>
            </a:r>
            <a:endParaRPr b="1" sz="1000">
              <a:solidFill>
                <a:srgbClr val="FFD14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6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Microframework Flask - Semplice Web API 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686" name="Google Shape;686;p61"/>
          <p:cNvSpPr txBox="1"/>
          <p:nvPr>
            <p:ph idx="1" type="body"/>
          </p:nvPr>
        </p:nvSpPr>
        <p:spPr>
          <a:xfrm>
            <a:off x="18200" y="748925"/>
            <a:ext cx="32175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Flask consente un raffinato templating HTML tramite Jinja2 </a:t>
            </a:r>
            <a:r>
              <a:rPr lang="en">
                <a:solidFill>
                  <a:srgbClr val="073763"/>
                </a:solidFill>
              </a:rPr>
              <a:t>e</a:t>
            </a:r>
            <a:r>
              <a:rPr lang="en">
                <a:solidFill>
                  <a:srgbClr val="073763"/>
                </a:solidFill>
              </a:rPr>
              <a:t> Jade.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Flask consente di produrre servizi web (Web Application Program Interface).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L’esempio mostra come rispondere a una HTTP request con un JSON contenente un codice fiscale.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687" name="Google Shape;687;p61"/>
          <p:cNvSpPr txBox="1"/>
          <p:nvPr/>
        </p:nvSpPr>
        <p:spPr>
          <a:xfrm>
            <a:off x="3235775" y="620650"/>
            <a:ext cx="5839200" cy="24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flask 2</a:t>
            </a:r>
            <a:endParaRPr sz="13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flask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Flask, jsonify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 = Flask(__name__)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@app.route("/italian-fiscal-code")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get_italian_fiscal_code():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result={ "fiscalCode":"MNTRFL72E10F839I" }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jsonify(result)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8" name="Google Shape;688;p61"/>
          <p:cNvSpPr txBox="1"/>
          <p:nvPr/>
        </p:nvSpPr>
        <p:spPr>
          <a:xfrm>
            <a:off x="7975850" y="6206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flask_2.py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89" name="Google Shape;689;p61"/>
          <p:cNvSpPr txBox="1"/>
          <p:nvPr/>
        </p:nvSpPr>
        <p:spPr>
          <a:xfrm>
            <a:off x="3235775" y="4397800"/>
            <a:ext cx="3125700" cy="692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127.0.0.1 - - [16/May/2021 16:43:46] "GET /italian-fiscal-code HTTP/1.1" 200 -</a:t>
            </a:r>
            <a:endParaRPr sz="1000"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0" name="Google Shape;690;p61"/>
          <p:cNvSpPr txBox="1"/>
          <p:nvPr/>
        </p:nvSpPr>
        <p:spPr>
          <a:xfrm>
            <a:off x="3235698" y="3500850"/>
            <a:ext cx="3125700" cy="84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export FLASK_APP=flask_2.py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export FLASK_ENV=debug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flask run -h 0.0.0.0 -p 5000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1" name="Google Shape;691;p61"/>
          <p:cNvSpPr txBox="1"/>
          <p:nvPr/>
        </p:nvSpPr>
        <p:spPr>
          <a:xfrm>
            <a:off x="6398200" y="3504750"/>
            <a:ext cx="2676600" cy="84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curl http://localhost:5000/italian-fiscal-code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2" name="Google Shape;692;p61"/>
          <p:cNvSpPr txBox="1"/>
          <p:nvPr/>
        </p:nvSpPr>
        <p:spPr>
          <a:xfrm>
            <a:off x="6398375" y="4397800"/>
            <a:ext cx="2676600" cy="338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{"fiscalCode":"MNTRFL72E10F839I"}</a:t>
            </a:r>
            <a:endParaRPr sz="1000"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3" name="Google Shape;693;p61"/>
          <p:cNvSpPr txBox="1"/>
          <p:nvPr/>
        </p:nvSpPr>
        <p:spPr>
          <a:xfrm>
            <a:off x="4248200" y="3166050"/>
            <a:ext cx="2113200" cy="338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Eseguire</a:t>
            </a:r>
            <a:r>
              <a:rPr lang="en" sz="1000"/>
              <a:t> l’applicazione flask_2.py</a:t>
            </a:r>
            <a:endParaRPr sz="1000"/>
          </a:p>
        </p:txBody>
      </p:sp>
      <p:sp>
        <p:nvSpPr>
          <p:cNvPr id="694" name="Google Shape;694;p61"/>
          <p:cNvSpPr txBox="1"/>
          <p:nvPr/>
        </p:nvSpPr>
        <p:spPr>
          <a:xfrm>
            <a:off x="6581825" y="3166050"/>
            <a:ext cx="2493300" cy="338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Invocare il servizio tramite un’altra shell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Tecnologie Web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35175" y="2920275"/>
            <a:ext cx="8859900" cy="17694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ct val="100000"/>
              <a:buChar char="●"/>
            </a:pPr>
            <a:r>
              <a:rPr lang="en">
                <a:solidFill>
                  <a:srgbClr val="19364E"/>
                </a:solidFill>
              </a:rPr>
              <a:t>Il protocollo HTTP è stato progettato per la fruizione di contenuti topologicamente organizzati in ipertesto.</a:t>
            </a:r>
            <a:br>
              <a:rPr lang="en">
                <a:solidFill>
                  <a:srgbClr val="19364E"/>
                </a:solidFill>
              </a:rPr>
            </a:br>
            <a:endParaRPr>
              <a:solidFill>
                <a:srgbClr val="19364E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ct val="100000"/>
              <a:buChar char="●"/>
            </a:pPr>
            <a:r>
              <a:rPr lang="en">
                <a:solidFill>
                  <a:srgbClr val="19364E"/>
                </a:solidFill>
              </a:rPr>
              <a:t>HTML è un linguaggio a marcatori per la descrizione del documento ipertestuale.</a:t>
            </a:r>
            <a:br>
              <a:rPr lang="en">
                <a:solidFill>
                  <a:srgbClr val="19364E"/>
                </a:solidFill>
              </a:rPr>
            </a:br>
            <a:endParaRPr>
              <a:solidFill>
                <a:srgbClr val="19364E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ct val="100000"/>
              <a:buChar char="●"/>
            </a:pPr>
            <a:r>
              <a:rPr lang="en">
                <a:solidFill>
                  <a:srgbClr val="19364E"/>
                </a:solidFill>
              </a:rPr>
              <a:t>CSS consente di definire la resa grafica del documento HTML in relazione a dispositivi differenti.</a:t>
            </a:r>
            <a:endParaRPr>
              <a:solidFill>
                <a:srgbClr val="19364E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https://...//course/view.php?id=...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-13775" y="4804800"/>
            <a:ext cx="422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Prima parte del corso di Tecnologie Web.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196" y="725096"/>
            <a:ext cx="1382900" cy="13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0102" y="725100"/>
            <a:ext cx="980202" cy="138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0" l="13265" r="14050" t="0"/>
          <a:stretch/>
        </p:blipFill>
        <p:spPr>
          <a:xfrm>
            <a:off x="4414399" y="676275"/>
            <a:ext cx="1080969" cy="14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6">
            <a:alphaModFix/>
          </a:blip>
          <a:srcRect b="0" l="15706" r="14048" t="5069"/>
          <a:stretch/>
        </p:blipFill>
        <p:spPr>
          <a:xfrm>
            <a:off x="5495375" y="970575"/>
            <a:ext cx="1552250" cy="11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7119413" y="970563"/>
            <a:ext cx="865800" cy="1095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2" name="Google Shape;92;p17"/>
          <p:cNvSpPr/>
          <p:nvPr/>
        </p:nvSpPr>
        <p:spPr>
          <a:xfrm>
            <a:off x="8100913" y="970563"/>
            <a:ext cx="865800" cy="1095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5175" y="970575"/>
            <a:ext cx="1850975" cy="9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7119425" y="572700"/>
            <a:ext cx="865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Sviluppo Server Side</a:t>
            </a:r>
            <a:endParaRPr b="1" sz="1000"/>
          </a:p>
        </p:txBody>
      </p:sp>
      <p:sp>
        <p:nvSpPr>
          <p:cNvPr id="95" name="Google Shape;95;p17"/>
          <p:cNvSpPr txBox="1"/>
          <p:nvPr/>
        </p:nvSpPr>
        <p:spPr>
          <a:xfrm>
            <a:off x="8039425" y="572700"/>
            <a:ext cx="9564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Integrazione</a:t>
            </a:r>
            <a:endParaRPr b="1" sz="1000"/>
          </a:p>
        </p:txBody>
      </p:sp>
      <p:sp>
        <p:nvSpPr>
          <p:cNvPr id="96" name="Google Shape;96;p17"/>
          <p:cNvSpPr txBox="1"/>
          <p:nvPr/>
        </p:nvSpPr>
        <p:spPr>
          <a:xfrm>
            <a:off x="135175" y="2181376"/>
            <a:ext cx="4226400" cy="7389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Architettura, </a:t>
            </a:r>
            <a:r>
              <a:rPr b="1" lang="en" sz="1800"/>
              <a:t>Protocolli, Linguaggi a Marcatori, Aspetto</a:t>
            </a:r>
            <a:endParaRPr b="1" sz="1800"/>
          </a:p>
        </p:txBody>
      </p:sp>
      <p:sp>
        <p:nvSpPr>
          <p:cNvPr id="97" name="Google Shape;97;p17"/>
          <p:cNvSpPr txBox="1"/>
          <p:nvPr/>
        </p:nvSpPr>
        <p:spPr>
          <a:xfrm>
            <a:off x="4361575" y="2181375"/>
            <a:ext cx="2686200" cy="738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Scripting Client Side</a:t>
            </a:r>
            <a:endParaRPr b="1" sz="1800"/>
          </a:p>
        </p:txBody>
      </p:sp>
      <p:sp>
        <p:nvSpPr>
          <p:cNvPr id="98" name="Google Shape;98;p17"/>
          <p:cNvSpPr txBox="1"/>
          <p:nvPr/>
        </p:nvSpPr>
        <p:spPr>
          <a:xfrm>
            <a:off x="7047775" y="2181375"/>
            <a:ext cx="1947300" cy="7389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Strumenti Server Side</a:t>
            </a:r>
            <a:endParaRPr b="1" sz="1800"/>
          </a:p>
        </p:txBody>
      </p:sp>
      <p:sp>
        <p:nvSpPr>
          <p:cNvPr id="99" name="Google Shape;99;p17"/>
          <p:cNvSpPr txBox="1"/>
          <p:nvPr/>
        </p:nvSpPr>
        <p:spPr>
          <a:xfrm rot="2700000">
            <a:off x="8242712" y="94905"/>
            <a:ext cx="1232911" cy="400081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D141"/>
                </a:solidFill>
              </a:rPr>
              <a:t>recap</a:t>
            </a:r>
            <a:endParaRPr b="1">
              <a:solidFill>
                <a:srgbClr val="FFD141"/>
              </a:solidFill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154075" y="2890925"/>
            <a:ext cx="4189800" cy="513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6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Microframework Flask - Web API Codice Fiscale 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700" name="Google Shape;700;p62"/>
          <p:cNvSpPr txBox="1"/>
          <p:nvPr>
            <p:ph idx="1" type="body"/>
          </p:nvPr>
        </p:nvSpPr>
        <p:spPr>
          <a:xfrm>
            <a:off x="18200" y="620650"/>
            <a:ext cx="3591900" cy="44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Esempio di uso di Python come “</a:t>
            </a:r>
            <a:r>
              <a:rPr i="1" lang="en">
                <a:solidFill>
                  <a:srgbClr val="073763"/>
                </a:solidFill>
              </a:rPr>
              <a:t>glue language</a:t>
            </a:r>
            <a:r>
              <a:rPr lang="en">
                <a:solidFill>
                  <a:srgbClr val="073763"/>
                </a:solidFill>
              </a:rPr>
              <a:t>”: è usato il modulo codicefiscale.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b="1"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@app.route(path, methods)</a:t>
            </a:r>
            <a:r>
              <a:rPr b="1" lang="en">
                <a:solidFill>
                  <a:srgbClr val="073763"/>
                </a:solidFill>
              </a:rPr>
              <a:t>:</a:t>
            </a:r>
            <a:r>
              <a:rPr lang="en">
                <a:solidFill>
                  <a:srgbClr val="073763"/>
                </a:solidFill>
              </a:rPr>
              <a:t> è specificato che la funzione </a:t>
            </a:r>
            <a:r>
              <a:rPr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italian_fiscal_code</a:t>
            </a:r>
            <a:r>
              <a:rPr lang="en">
                <a:solidFill>
                  <a:srgbClr val="073763"/>
                </a:solidFill>
              </a:rPr>
              <a:t> è invocata solo se si ha una HTTP request di tipo POST.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L’oggetto request del microframework Flask consente di accedere alle coppie chiave/valore inviate con il metodo POST.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701" name="Google Shape;701;p62"/>
          <p:cNvSpPr txBox="1"/>
          <p:nvPr/>
        </p:nvSpPr>
        <p:spPr>
          <a:xfrm>
            <a:off x="3668700" y="620650"/>
            <a:ext cx="5406300" cy="383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# flask 3</a:t>
            </a:r>
            <a:endParaRPr sz="130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flask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Flask, jsonify, request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codicefiscale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codicefiscale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 = Flask(__name__)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@app.route("/italian-fiscal-code", methods=["POST"])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italian_fiscal_code():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fiscal_code = codicefiscale.encode(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surname=request.form["surname"],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name=request.form["name"],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sex=request.form["sex"],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birthdate=request.form["birthdate"],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birthplace=request.form["birthplace"])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result={ "fiscalCode":fiscal_code }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jsonify(result)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2" name="Google Shape;702;p62"/>
          <p:cNvSpPr txBox="1"/>
          <p:nvPr/>
        </p:nvSpPr>
        <p:spPr>
          <a:xfrm>
            <a:off x="7975850" y="6206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flask_3.py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6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Microframework Flask - </a:t>
            </a:r>
            <a:r>
              <a:rPr b="1" lang="en">
                <a:solidFill>
                  <a:srgbClr val="3777AB"/>
                </a:solidFill>
              </a:rPr>
              <a:t>Web API Codice Fiscale</a:t>
            </a:r>
            <a:r>
              <a:rPr b="1" lang="en">
                <a:solidFill>
                  <a:srgbClr val="3777AB"/>
                </a:solidFill>
              </a:rPr>
              <a:t> 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708" name="Google Shape;708;p63"/>
          <p:cNvSpPr txBox="1"/>
          <p:nvPr>
            <p:ph idx="1" type="body"/>
          </p:nvPr>
        </p:nvSpPr>
        <p:spPr>
          <a:xfrm>
            <a:off x="18200" y="4041725"/>
            <a:ext cx="90558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In mancanza di un’applicazione web client progettata per consumare la Web API, si adopera un web client a linea di comando come wget o curl. 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709" name="Google Shape;709;p63"/>
          <p:cNvSpPr txBox="1"/>
          <p:nvPr/>
        </p:nvSpPr>
        <p:spPr>
          <a:xfrm>
            <a:off x="598500" y="1918600"/>
            <a:ext cx="6118200" cy="338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127.0.0.1 - - [16/May/2021 17:07:25] "POST /italian-fiscal-code HTTP/1.1" 200 -</a:t>
            </a:r>
            <a:endParaRPr sz="1000"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0" name="Google Shape;710;p63"/>
          <p:cNvSpPr txBox="1"/>
          <p:nvPr/>
        </p:nvSpPr>
        <p:spPr>
          <a:xfrm>
            <a:off x="598250" y="990600"/>
            <a:ext cx="6118200" cy="84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export FLASK_APP=flask_3.py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export FLASK_ENV=debug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flask run -h 0.0.0.0 -p 5000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1" name="Google Shape;711;p63"/>
          <p:cNvSpPr txBox="1"/>
          <p:nvPr/>
        </p:nvSpPr>
        <p:spPr>
          <a:xfrm>
            <a:off x="597375" y="2678900"/>
            <a:ext cx="6118200" cy="84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curl --data "surname=montella&amp;name=raffaele&amp;sex=M&amp;birthdate=10/05/1972&amp;birthplace=Napoli" http://localhost:5000/italian-fiscal-code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2" name="Google Shape;712;p63"/>
          <p:cNvSpPr txBox="1"/>
          <p:nvPr/>
        </p:nvSpPr>
        <p:spPr>
          <a:xfrm>
            <a:off x="599625" y="3572925"/>
            <a:ext cx="6118200" cy="338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{"fiscalCode":"MNTRFL72E10F839I"}</a:t>
            </a:r>
            <a:endParaRPr sz="1000"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3" name="Google Shape;713;p63"/>
          <p:cNvSpPr txBox="1"/>
          <p:nvPr/>
        </p:nvSpPr>
        <p:spPr>
          <a:xfrm>
            <a:off x="4602375" y="638675"/>
            <a:ext cx="2113200" cy="338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Eseguire l’applicazione flask_3.py</a:t>
            </a:r>
            <a:endParaRPr sz="1000"/>
          </a:p>
        </p:txBody>
      </p:sp>
      <p:sp>
        <p:nvSpPr>
          <p:cNvPr id="714" name="Google Shape;714;p63"/>
          <p:cNvSpPr txBox="1"/>
          <p:nvPr/>
        </p:nvSpPr>
        <p:spPr>
          <a:xfrm>
            <a:off x="4222275" y="2340200"/>
            <a:ext cx="2493300" cy="338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Invocare il servizio tramite un’altra shell</a:t>
            </a:r>
            <a:endParaRPr sz="1000"/>
          </a:p>
        </p:txBody>
      </p:sp>
      <p:sp>
        <p:nvSpPr>
          <p:cNvPr id="715" name="Google Shape;715;p63"/>
          <p:cNvSpPr/>
          <p:nvPr/>
        </p:nvSpPr>
        <p:spPr>
          <a:xfrm>
            <a:off x="6896175" y="750600"/>
            <a:ext cx="2004000" cy="2022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 quale motivo è stato specificato che la funzione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italian_fiscal_code</a:t>
            </a:r>
            <a:r>
              <a:rPr lang="en"/>
              <a:t> deve essere invocata solo nel caso di richiesta tramite HTTP POST?</a:t>
            </a:r>
            <a:endParaRPr/>
          </a:p>
        </p:txBody>
      </p:sp>
      <p:pic>
        <p:nvPicPr>
          <p:cNvPr id="716" name="Google Shape;71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2638" y="638666"/>
            <a:ext cx="3387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63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https://flask-restplus.readthedocs.io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718" name="Google Shape;718;p63"/>
          <p:cNvSpPr txBox="1"/>
          <p:nvPr/>
        </p:nvSpPr>
        <p:spPr>
          <a:xfrm>
            <a:off x="-13775" y="4804800"/>
            <a:ext cx="560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Flask-REST+ è un plugin che consente la semplificazione dello sviluppo di REST Web Api</a:t>
            </a:r>
            <a:r>
              <a:rPr b="1" lang="en" sz="1000">
                <a:solidFill>
                  <a:srgbClr val="FFD141"/>
                </a:solidFill>
              </a:rPr>
              <a:t>.</a:t>
            </a:r>
            <a:endParaRPr b="1" sz="1000">
              <a:solidFill>
                <a:srgbClr val="FFD14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Sommario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724" name="Google Shape;724;p64"/>
          <p:cNvSpPr txBox="1"/>
          <p:nvPr>
            <p:ph idx="1" type="body"/>
          </p:nvPr>
        </p:nvSpPr>
        <p:spPr>
          <a:xfrm>
            <a:off x="128275" y="756250"/>
            <a:ext cx="88599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●"/>
            </a:pPr>
            <a:r>
              <a:rPr lang="en">
                <a:solidFill>
                  <a:srgbClr val="3D85C6"/>
                </a:solidFill>
              </a:rPr>
              <a:t>Introduzione</a:t>
            </a:r>
            <a:br>
              <a:rPr lang="en">
                <a:solidFill>
                  <a:srgbClr val="3D85C6"/>
                </a:solidFill>
              </a:rPr>
            </a:br>
            <a:endParaRPr>
              <a:solidFill>
                <a:srgbClr val="3D85C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●"/>
            </a:pPr>
            <a:r>
              <a:rPr lang="en">
                <a:solidFill>
                  <a:srgbClr val="3D85C6"/>
                </a:solidFill>
              </a:rPr>
              <a:t>Il linguaggio</a:t>
            </a:r>
            <a:endParaRPr>
              <a:solidFill>
                <a:srgbClr val="3D85C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●"/>
            </a:pPr>
            <a:r>
              <a:rPr lang="en">
                <a:solidFill>
                  <a:srgbClr val="3D85C6"/>
                </a:solidFill>
              </a:rPr>
              <a:t>Variabili e tipi di dato</a:t>
            </a:r>
            <a:endParaRPr>
              <a:solidFill>
                <a:srgbClr val="3D85C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●"/>
            </a:pPr>
            <a:r>
              <a:rPr lang="en">
                <a:solidFill>
                  <a:srgbClr val="3D85C6"/>
                </a:solidFill>
              </a:rPr>
              <a:t>Strutture dati</a:t>
            </a:r>
            <a:endParaRPr>
              <a:solidFill>
                <a:srgbClr val="3D85C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●"/>
            </a:pPr>
            <a:r>
              <a:rPr lang="en">
                <a:solidFill>
                  <a:srgbClr val="3D85C6"/>
                </a:solidFill>
              </a:rPr>
              <a:t>Controllo del flusso</a:t>
            </a:r>
            <a:endParaRPr>
              <a:solidFill>
                <a:srgbClr val="3D85C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●"/>
            </a:pPr>
            <a:r>
              <a:rPr lang="en">
                <a:solidFill>
                  <a:srgbClr val="3D85C6"/>
                </a:solidFill>
              </a:rPr>
              <a:t>Funzioni e moduli</a:t>
            </a:r>
            <a:br>
              <a:rPr lang="en">
                <a:solidFill>
                  <a:srgbClr val="3D85C6"/>
                </a:solidFill>
              </a:rPr>
            </a:br>
            <a:endParaRPr>
              <a:solidFill>
                <a:srgbClr val="3D85C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3D85C6"/>
                </a:solidFill>
              </a:rPr>
              <a:t>M</a:t>
            </a:r>
            <a:r>
              <a:rPr lang="en">
                <a:solidFill>
                  <a:srgbClr val="3D85C6"/>
                </a:solidFill>
              </a:rPr>
              <a:t>icroframework Flask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Conclusioni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725" name="Google Shape;725;p64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https://python.org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726" name="Google Shape;726;p64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Presente nei sistemi operativi Unix-like (Linux, MacOS, ...), da installare su Windows.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727" name="Google Shape;72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83802">
            <a:off x="4749367" y="735480"/>
            <a:ext cx="3487065" cy="3063691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28" name="Google Shape;728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198460">
            <a:off x="4212622" y="1660146"/>
            <a:ext cx="4279751" cy="2378455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29" name="Google Shape;729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76930">
            <a:off x="5795775" y="1716950"/>
            <a:ext cx="2764675" cy="1312350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65"/>
          <p:cNvSpPr/>
          <p:nvPr/>
        </p:nvSpPr>
        <p:spPr>
          <a:xfrm>
            <a:off x="75" y="3536626"/>
            <a:ext cx="9144000" cy="12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6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Conclusioni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736" name="Google Shape;736;p65"/>
          <p:cNvSpPr txBox="1"/>
          <p:nvPr>
            <p:ph idx="1" type="body"/>
          </p:nvPr>
        </p:nvSpPr>
        <p:spPr>
          <a:xfrm>
            <a:off x="128275" y="756250"/>
            <a:ext cx="8859900" cy="40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È </a:t>
            </a:r>
            <a:r>
              <a:rPr lang="en">
                <a:solidFill>
                  <a:srgbClr val="073763"/>
                </a:solidFill>
              </a:rPr>
              <a:t>stata motivata la scelta del linguaggio Python come strumento di scripting lato server considerando la tipica </a:t>
            </a:r>
            <a:r>
              <a:rPr lang="en">
                <a:solidFill>
                  <a:srgbClr val="073763"/>
                </a:solidFill>
              </a:rPr>
              <a:t>architettura di una </a:t>
            </a:r>
            <a:r>
              <a:rPr lang="en">
                <a:solidFill>
                  <a:srgbClr val="073763"/>
                </a:solidFill>
              </a:rPr>
              <a:t>attuale</a:t>
            </a:r>
            <a:r>
              <a:rPr lang="en">
                <a:solidFill>
                  <a:srgbClr val="073763"/>
                </a:solidFill>
              </a:rPr>
              <a:t> applicazione web.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È stato introdotto il linguaggio considerando note le basi della programmazione. Tuttavia ogni aspetto relativo a Python qui introdotto meriterebbe un approfondimento.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È stato introdotto il microframework Flask per la creazione di applicazioni web lato server ed è stato usato per implementare delle semplici Web API.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Le prossime lezioni del corso saranno dedicate ad approfondire la conoscenza di Flask (gestione del routing, metodi HTTP, sessioni, autenticazione, database, servizi web REST).</a:t>
            </a:r>
            <a:endParaRPr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Approfondimenti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742" name="Google Shape;742;p66"/>
          <p:cNvSpPr txBox="1"/>
          <p:nvPr>
            <p:ph idx="1" type="body"/>
          </p:nvPr>
        </p:nvSpPr>
        <p:spPr>
          <a:xfrm>
            <a:off x="0" y="3454225"/>
            <a:ext cx="33387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https://www.tutorialspoint.com/python/</a:t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https://www.w3schools.com/python/</a:t>
            </a:r>
            <a:r>
              <a:rPr lang="en" sz="1300"/>
              <a:t> </a:t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5"/>
              </a:rPr>
              <a:t>https://books.goalkicker.com/PythonBook/</a:t>
            </a:r>
            <a:r>
              <a:rPr lang="en" sz="1300"/>
              <a:t> </a:t>
            </a:r>
            <a:endParaRPr sz="1300"/>
          </a:p>
        </p:txBody>
      </p:sp>
      <p:pic>
        <p:nvPicPr>
          <p:cNvPr id="743" name="Google Shape;743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7379" y="725100"/>
            <a:ext cx="2299623" cy="25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7578" y="725100"/>
            <a:ext cx="2301039" cy="25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6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4962" y="725100"/>
            <a:ext cx="1986406" cy="2576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p6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68935" y="725100"/>
            <a:ext cx="2002452" cy="2576725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66"/>
          <p:cNvSpPr txBox="1"/>
          <p:nvPr>
            <p:ph idx="1" type="body"/>
          </p:nvPr>
        </p:nvSpPr>
        <p:spPr>
          <a:xfrm>
            <a:off x="3338500" y="3454225"/>
            <a:ext cx="5805600" cy="10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10"/>
              </a:rPr>
              <a:t>https://flask.palletsprojects.com/en/2.0.x/quickstart/</a:t>
            </a:r>
            <a:r>
              <a:rPr lang="en" sz="1300"/>
              <a:t> </a:t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11"/>
              </a:rPr>
              <a:t>https://blog.miguelgrinberg.com/post/the-flask-mega-tutorial-part-i-hello-world</a:t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12"/>
              </a:rPr>
              <a:t>https://openbookproject.net/thinkcs/python/english3e/</a:t>
            </a:r>
            <a:r>
              <a:rPr lang="en" sz="1300"/>
              <a:t>  </a:t>
            </a:r>
            <a:endParaRPr sz="13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6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Funzioni e moduli - passaggio di parametri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753" name="Google Shape;753;p67"/>
          <p:cNvSpPr txBox="1"/>
          <p:nvPr>
            <p:ph idx="1" type="body"/>
          </p:nvPr>
        </p:nvSpPr>
        <p:spPr>
          <a:xfrm>
            <a:off x="128275" y="756250"/>
            <a:ext cx="4384200" cy="43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Un riferimento ad un oggetto come parametro di una funzione.</a:t>
            </a:r>
            <a:r>
              <a:rPr lang="en">
                <a:solidFill>
                  <a:srgbClr val="073763"/>
                </a:solidFill>
              </a:rPr>
              <a:t> 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754" name="Google Shape;754;p67"/>
          <p:cNvSpPr txBox="1"/>
          <p:nvPr/>
        </p:nvSpPr>
        <p:spPr>
          <a:xfrm>
            <a:off x="4571875" y="616200"/>
            <a:ext cx="4502700" cy="36327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funcs 3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Person: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__init__(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f, l):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.first=f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.last=l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print(self):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.first,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.last)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swapFirstLast(p):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p.first,p.last = p.last,p.first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person=Person("Jon","Snow")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person.print()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swapFirstLast(person)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person.print()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5" name="Google Shape;755;p67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funcs_3.py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756" name="Google Shape;756;p67"/>
          <p:cNvSpPr txBox="1"/>
          <p:nvPr/>
        </p:nvSpPr>
        <p:spPr>
          <a:xfrm>
            <a:off x="4571875" y="4292400"/>
            <a:ext cx="4502700" cy="61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Jon Snow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Snow Jon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6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Funzioni e moduli - bisezione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762" name="Google Shape;762;p68"/>
          <p:cNvSpPr txBox="1"/>
          <p:nvPr>
            <p:ph idx="1" type="body"/>
          </p:nvPr>
        </p:nvSpPr>
        <p:spPr>
          <a:xfrm>
            <a:off x="128275" y="756250"/>
            <a:ext cx="2946000" cy="43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Ricerca ricorsiva tramite bisezione.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763" name="Google Shape;763;p68"/>
          <p:cNvSpPr txBox="1"/>
          <p:nvPr/>
        </p:nvSpPr>
        <p:spPr>
          <a:xfrm>
            <a:off x="3125725" y="616200"/>
            <a:ext cx="5948700" cy="40635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funcs n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random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data=[]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(100):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random.randint(1,100)&lt;33: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data.append(x)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(a,b,key):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i=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round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((a+b)/2)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0 &lt;= i &lt;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(data)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 != a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 != b: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data[i]==key: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data[i]&gt;key: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find(a,i,key)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find(i,b,key)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-1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"i:"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,find(0,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(data)-1,50))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4" name="Google Shape;764;p68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funcs_n.py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765" name="Google Shape;765;p68"/>
          <p:cNvSpPr txBox="1"/>
          <p:nvPr/>
        </p:nvSpPr>
        <p:spPr>
          <a:xfrm>
            <a:off x="3126050" y="4743300"/>
            <a:ext cx="59487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i: 19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Tecnologie Web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135175" y="2920273"/>
            <a:ext cx="8859900" cy="176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500"/>
              <a:buChar char="●"/>
            </a:pPr>
            <a:r>
              <a:rPr lang="en" sz="1500">
                <a:solidFill>
                  <a:srgbClr val="19364E"/>
                </a:solidFill>
              </a:rPr>
              <a:t>Il JavaScript consente l’implementazione di applicazioni web dinamiche lato client.</a:t>
            </a:r>
            <a:endParaRPr sz="1500">
              <a:solidFill>
                <a:srgbClr val="19364E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500"/>
              <a:buChar char="●"/>
            </a:pPr>
            <a:r>
              <a:rPr lang="en" sz="1500">
                <a:solidFill>
                  <a:srgbClr val="19364E"/>
                </a:solidFill>
              </a:rPr>
              <a:t>L’uso del JavaScript è facilitato mediante librerie ausiliarie come jQuery.</a:t>
            </a:r>
            <a:endParaRPr sz="1500">
              <a:solidFill>
                <a:srgbClr val="19364E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500"/>
              <a:buChar char="●"/>
            </a:pPr>
            <a:r>
              <a:rPr lang="en" sz="1500">
                <a:solidFill>
                  <a:srgbClr val="19364E"/>
                </a:solidFill>
              </a:rPr>
              <a:t>jQuery semplifica </a:t>
            </a:r>
            <a:r>
              <a:rPr lang="en" sz="1500">
                <a:solidFill>
                  <a:srgbClr val="19364E"/>
                </a:solidFill>
              </a:rPr>
              <a:t>e</a:t>
            </a:r>
            <a:r>
              <a:rPr lang="en" sz="1500">
                <a:solidFill>
                  <a:srgbClr val="19364E"/>
                </a:solidFill>
              </a:rPr>
              <a:t> standardizza l’aggiornamento asincrono di porzioni di documento HTML.</a:t>
            </a:r>
            <a:br>
              <a:rPr lang="en" sz="1500">
                <a:solidFill>
                  <a:srgbClr val="19364E"/>
                </a:solidFill>
              </a:rPr>
            </a:br>
            <a:endParaRPr sz="1500">
              <a:solidFill>
                <a:srgbClr val="19364E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500"/>
              <a:buChar char="●"/>
            </a:pPr>
            <a:r>
              <a:rPr lang="en" sz="1500">
                <a:solidFill>
                  <a:srgbClr val="19364E"/>
                </a:solidFill>
              </a:rPr>
              <a:t>Le Progressive Web App avvicinano le applicazioni web lato client alle applicazioni native del dispositivo in uso.</a:t>
            </a:r>
            <a:endParaRPr sz="1500">
              <a:solidFill>
                <a:srgbClr val="19364E"/>
              </a:solidFill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https://...//course/view.php?id=...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-13775" y="4804800"/>
            <a:ext cx="422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Seconda parte del corso di Tecnologie Web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196" y="725096"/>
            <a:ext cx="1382900" cy="13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0102" y="725100"/>
            <a:ext cx="980202" cy="138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 rotWithShape="1">
          <a:blip r:embed="rId5">
            <a:alphaModFix/>
          </a:blip>
          <a:srcRect b="0" l="13265" r="14050" t="0"/>
          <a:stretch/>
        </p:blipFill>
        <p:spPr>
          <a:xfrm>
            <a:off x="4414399" y="676275"/>
            <a:ext cx="1080969" cy="14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 rotWithShape="1">
          <a:blip r:embed="rId6">
            <a:alphaModFix/>
          </a:blip>
          <a:srcRect b="0" l="15706" r="14048" t="5069"/>
          <a:stretch/>
        </p:blipFill>
        <p:spPr>
          <a:xfrm>
            <a:off x="5495375" y="970575"/>
            <a:ext cx="1552250" cy="11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/>
          <p:nvPr/>
        </p:nvSpPr>
        <p:spPr>
          <a:xfrm>
            <a:off x="7119413" y="970563"/>
            <a:ext cx="865800" cy="1095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4" name="Google Shape;114;p18"/>
          <p:cNvSpPr/>
          <p:nvPr/>
        </p:nvSpPr>
        <p:spPr>
          <a:xfrm>
            <a:off x="8100913" y="970563"/>
            <a:ext cx="865800" cy="1095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5175" y="970575"/>
            <a:ext cx="1850975" cy="9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135175" y="2181376"/>
            <a:ext cx="4226400" cy="7389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Architettura, Protocolli, Linguaggi a Marcatori, Aspetto</a:t>
            </a:r>
            <a:endParaRPr b="1" sz="1800"/>
          </a:p>
        </p:txBody>
      </p:sp>
      <p:sp>
        <p:nvSpPr>
          <p:cNvPr id="117" name="Google Shape;117;p18"/>
          <p:cNvSpPr txBox="1"/>
          <p:nvPr/>
        </p:nvSpPr>
        <p:spPr>
          <a:xfrm>
            <a:off x="4361575" y="2181375"/>
            <a:ext cx="2686200" cy="738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Scripting Client Side</a:t>
            </a:r>
            <a:endParaRPr b="1" sz="1800"/>
          </a:p>
        </p:txBody>
      </p:sp>
      <p:sp>
        <p:nvSpPr>
          <p:cNvPr id="118" name="Google Shape;118;p18"/>
          <p:cNvSpPr txBox="1"/>
          <p:nvPr/>
        </p:nvSpPr>
        <p:spPr>
          <a:xfrm>
            <a:off x="7047775" y="2181375"/>
            <a:ext cx="1947300" cy="7389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Strumenti Server Side</a:t>
            </a:r>
            <a:endParaRPr b="1" sz="1800"/>
          </a:p>
        </p:txBody>
      </p:sp>
      <p:sp>
        <p:nvSpPr>
          <p:cNvPr id="119" name="Google Shape;119;p18"/>
          <p:cNvSpPr txBox="1"/>
          <p:nvPr/>
        </p:nvSpPr>
        <p:spPr>
          <a:xfrm>
            <a:off x="7119425" y="572700"/>
            <a:ext cx="865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Sviluppo Server Side</a:t>
            </a:r>
            <a:endParaRPr b="1" sz="1000"/>
          </a:p>
        </p:txBody>
      </p:sp>
      <p:sp>
        <p:nvSpPr>
          <p:cNvPr id="120" name="Google Shape;120;p18"/>
          <p:cNvSpPr txBox="1"/>
          <p:nvPr/>
        </p:nvSpPr>
        <p:spPr>
          <a:xfrm>
            <a:off x="8044825" y="572700"/>
            <a:ext cx="951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Integrazione</a:t>
            </a:r>
            <a:endParaRPr b="1" sz="1000"/>
          </a:p>
        </p:txBody>
      </p:sp>
      <p:sp>
        <p:nvSpPr>
          <p:cNvPr id="121" name="Google Shape;121;p18"/>
          <p:cNvSpPr txBox="1"/>
          <p:nvPr/>
        </p:nvSpPr>
        <p:spPr>
          <a:xfrm rot="2700000">
            <a:off x="8242712" y="94905"/>
            <a:ext cx="1232911" cy="400081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D141"/>
                </a:solidFill>
              </a:rPr>
              <a:t>recap</a:t>
            </a:r>
            <a:endParaRPr b="1">
              <a:solidFill>
                <a:srgbClr val="FFD141"/>
              </a:solidFill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4383587" y="2883650"/>
            <a:ext cx="2644200" cy="513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Tecnologie Web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135175" y="2920273"/>
            <a:ext cx="8859900" cy="17694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500"/>
              <a:buChar char="●"/>
            </a:pPr>
            <a:r>
              <a:rPr lang="en" sz="1500">
                <a:solidFill>
                  <a:srgbClr val="19364E"/>
                </a:solidFill>
              </a:rPr>
              <a:t>Risposte HTTP create dinamicamente in relazione alle richieste HTTP ricevute.</a:t>
            </a:r>
            <a:endParaRPr sz="1500">
              <a:solidFill>
                <a:srgbClr val="19364E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500"/>
              <a:buChar char="●"/>
            </a:pPr>
            <a:r>
              <a:rPr lang="en" sz="1500">
                <a:solidFill>
                  <a:srgbClr val="19364E"/>
                </a:solidFill>
              </a:rPr>
              <a:t>Pagine HTML, dati in formato XML/JSON, immagini, file. </a:t>
            </a:r>
            <a:endParaRPr sz="1500">
              <a:solidFill>
                <a:srgbClr val="19364E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500"/>
              <a:buChar char="●"/>
            </a:pPr>
            <a:r>
              <a:rPr lang="en" sz="1500">
                <a:solidFill>
                  <a:srgbClr val="19364E"/>
                </a:solidFill>
              </a:rPr>
              <a:t>Tecnologie varie </a:t>
            </a:r>
            <a:r>
              <a:rPr lang="en" sz="1500">
                <a:solidFill>
                  <a:srgbClr val="19364E"/>
                </a:solidFill>
              </a:rPr>
              <a:t>e</a:t>
            </a:r>
            <a:r>
              <a:rPr lang="en" sz="1500">
                <a:solidFill>
                  <a:srgbClr val="19364E"/>
                </a:solidFill>
              </a:rPr>
              <a:t> differenti (CGI, ASP, ASP.NET, J2EE, PhP, Python, …</a:t>
            </a:r>
            <a:r>
              <a:rPr lang="en" sz="1500">
                <a:solidFill>
                  <a:srgbClr val="19364E"/>
                </a:solidFill>
              </a:rPr>
              <a:t>)</a:t>
            </a:r>
            <a:endParaRPr sz="1500">
              <a:solidFill>
                <a:srgbClr val="19364E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500"/>
              <a:buChar char="●"/>
            </a:pPr>
            <a:r>
              <a:rPr lang="en" sz="1500">
                <a:solidFill>
                  <a:srgbClr val="19364E"/>
                </a:solidFill>
              </a:rPr>
              <a:t>Mediazione e integrazione con altri servizi (autenticazione, database, IoT, A.I., …)</a:t>
            </a:r>
            <a:br>
              <a:rPr lang="en" sz="1500">
                <a:solidFill>
                  <a:srgbClr val="19364E"/>
                </a:solidFill>
              </a:rPr>
            </a:br>
            <a:endParaRPr sz="1500">
              <a:solidFill>
                <a:srgbClr val="19364E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500"/>
              <a:buChar char="●"/>
            </a:pPr>
            <a:r>
              <a:rPr lang="en" sz="1500">
                <a:solidFill>
                  <a:srgbClr val="19364E"/>
                </a:solidFill>
              </a:rPr>
              <a:t>Tecnologie finalizzate alla scalabilità dell’applicazione.</a:t>
            </a:r>
            <a:endParaRPr sz="1500">
              <a:solidFill>
                <a:srgbClr val="19364E"/>
              </a:solidFill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https://...//course/view.php?id=...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-13775" y="4804800"/>
            <a:ext cx="422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Terza</a:t>
            </a:r>
            <a:r>
              <a:rPr b="1" lang="en" sz="1000">
                <a:solidFill>
                  <a:srgbClr val="FFD141"/>
                </a:solidFill>
              </a:rPr>
              <a:t> parte del corso di Tecnologie Web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196" y="725096"/>
            <a:ext cx="1382900" cy="13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0102" y="725100"/>
            <a:ext cx="980202" cy="138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 rotWithShape="1">
          <a:blip r:embed="rId5">
            <a:alphaModFix/>
          </a:blip>
          <a:srcRect b="0" l="13265" r="14050" t="0"/>
          <a:stretch/>
        </p:blipFill>
        <p:spPr>
          <a:xfrm>
            <a:off x="4414399" y="676275"/>
            <a:ext cx="1080969" cy="14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 rotWithShape="1">
          <a:blip r:embed="rId6">
            <a:alphaModFix/>
          </a:blip>
          <a:srcRect b="0" l="15706" r="14048" t="5069"/>
          <a:stretch/>
        </p:blipFill>
        <p:spPr>
          <a:xfrm>
            <a:off x="5495375" y="970575"/>
            <a:ext cx="1552250" cy="11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/>
          <p:nvPr/>
        </p:nvSpPr>
        <p:spPr>
          <a:xfrm>
            <a:off x="7119413" y="970563"/>
            <a:ext cx="865800" cy="1095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36" name="Google Shape;136;p19"/>
          <p:cNvSpPr/>
          <p:nvPr/>
        </p:nvSpPr>
        <p:spPr>
          <a:xfrm>
            <a:off x="8100913" y="970563"/>
            <a:ext cx="865800" cy="1095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5175" y="970575"/>
            <a:ext cx="1850975" cy="9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/>
        </p:nvSpPr>
        <p:spPr>
          <a:xfrm>
            <a:off x="135175" y="2181376"/>
            <a:ext cx="4226400" cy="7389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Architettura, Protocolli, Linguaggi a Marcatori, Aspetto</a:t>
            </a:r>
            <a:endParaRPr b="1" sz="1800"/>
          </a:p>
        </p:txBody>
      </p:sp>
      <p:sp>
        <p:nvSpPr>
          <p:cNvPr id="139" name="Google Shape;139;p19"/>
          <p:cNvSpPr txBox="1"/>
          <p:nvPr/>
        </p:nvSpPr>
        <p:spPr>
          <a:xfrm>
            <a:off x="4361575" y="2181375"/>
            <a:ext cx="2686200" cy="738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Scripting Client Side</a:t>
            </a:r>
            <a:endParaRPr b="1" sz="1800"/>
          </a:p>
        </p:txBody>
      </p:sp>
      <p:sp>
        <p:nvSpPr>
          <p:cNvPr id="140" name="Google Shape;140;p19"/>
          <p:cNvSpPr txBox="1"/>
          <p:nvPr/>
        </p:nvSpPr>
        <p:spPr>
          <a:xfrm>
            <a:off x="7047775" y="2181375"/>
            <a:ext cx="1947300" cy="7389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Strumenti Server Side</a:t>
            </a:r>
            <a:endParaRPr b="1" sz="1800"/>
          </a:p>
        </p:txBody>
      </p:sp>
      <p:sp>
        <p:nvSpPr>
          <p:cNvPr id="141" name="Google Shape;141;p19"/>
          <p:cNvSpPr txBox="1"/>
          <p:nvPr/>
        </p:nvSpPr>
        <p:spPr>
          <a:xfrm>
            <a:off x="7119425" y="572700"/>
            <a:ext cx="865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Sviluppo Server Side</a:t>
            </a:r>
            <a:endParaRPr b="1" sz="1000"/>
          </a:p>
        </p:txBody>
      </p:sp>
      <p:sp>
        <p:nvSpPr>
          <p:cNvPr id="142" name="Google Shape;142;p19"/>
          <p:cNvSpPr txBox="1"/>
          <p:nvPr/>
        </p:nvSpPr>
        <p:spPr>
          <a:xfrm>
            <a:off x="8015625" y="572700"/>
            <a:ext cx="9801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Integrazione</a:t>
            </a:r>
            <a:endParaRPr b="1" sz="1000"/>
          </a:p>
        </p:txBody>
      </p:sp>
      <p:sp>
        <p:nvSpPr>
          <p:cNvPr id="143" name="Google Shape;143;p19"/>
          <p:cNvSpPr/>
          <p:nvPr/>
        </p:nvSpPr>
        <p:spPr>
          <a:xfrm>
            <a:off x="7357825" y="1925725"/>
            <a:ext cx="432900" cy="308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 rot="2700000">
            <a:off x="8242712" y="94905"/>
            <a:ext cx="1232911" cy="400081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D141"/>
                </a:solidFill>
              </a:rPr>
              <a:t>recap</a:t>
            </a:r>
            <a:endParaRPr b="1">
              <a:solidFill>
                <a:srgbClr val="FFD141"/>
              </a:solidFill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7080578" y="2905600"/>
            <a:ext cx="1886100" cy="51300"/>
          </a:xfrm>
          <a:prstGeom prst="rect">
            <a:avLst/>
          </a:prstGeom>
          <a:solidFill>
            <a:srgbClr val="FFD1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Architettura di un’applicazione web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135175" y="718013"/>
            <a:ext cx="3504300" cy="39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La PWA è servita staticamente dal Web Server (UX).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contenuti sono richiesti all’Application Server tramite l’invocazione di Servizi Web (Web API).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Il comportamento dell’applicazione lato server (BL) è implementato attraverso un linguaggio lato server.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https://app.meteo.uniparthenope.it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-13775" y="4804800"/>
            <a:ext cx="422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meteo@uniparthenope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2025" y="718025"/>
            <a:ext cx="1347550" cy="1996799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5" name="Google Shape;155;p20"/>
          <p:cNvSpPr/>
          <p:nvPr/>
        </p:nvSpPr>
        <p:spPr>
          <a:xfrm>
            <a:off x="6160675" y="718025"/>
            <a:ext cx="1232700" cy="888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Web Server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7584025" y="718025"/>
            <a:ext cx="1499700" cy="1446600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index.html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anifest.json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sw.js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index.js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css/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js/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7287700" y="873150"/>
            <a:ext cx="249600" cy="396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5321275" y="607863"/>
            <a:ext cx="7632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</a:t>
            </a:r>
            <a:r>
              <a:rPr lang="en" sz="1000"/>
              <a:t> request</a:t>
            </a:r>
            <a:endParaRPr sz="1000"/>
          </a:p>
        </p:txBody>
      </p:sp>
      <p:sp>
        <p:nvSpPr>
          <p:cNvPr id="159" name="Google Shape;159;p20"/>
          <p:cNvSpPr/>
          <p:nvPr/>
        </p:nvSpPr>
        <p:spPr>
          <a:xfrm>
            <a:off x="5163575" y="1192813"/>
            <a:ext cx="904800" cy="572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 response</a:t>
            </a:r>
            <a:endParaRPr sz="1000"/>
          </a:p>
        </p:txBody>
      </p:sp>
      <p:sp>
        <p:nvSpPr>
          <p:cNvPr id="160" name="Google Shape;160;p20"/>
          <p:cNvSpPr/>
          <p:nvPr/>
        </p:nvSpPr>
        <p:spPr>
          <a:xfrm>
            <a:off x="6160675" y="1752250"/>
            <a:ext cx="1232700" cy="2915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364E"/>
                </a:solidFill>
              </a:rPr>
              <a:t>Application</a:t>
            </a:r>
            <a:r>
              <a:rPr b="1" lang="en">
                <a:solidFill>
                  <a:srgbClr val="19364E"/>
                </a:solidFill>
              </a:rPr>
              <a:t> Server</a:t>
            </a:r>
            <a:endParaRPr b="1">
              <a:solidFill>
                <a:srgbClr val="19364E"/>
              </a:solidFill>
            </a:endParaRPr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7825" y="2804988"/>
            <a:ext cx="861740" cy="1865626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2" name="Google Shape;162;p20"/>
          <p:cNvSpPr/>
          <p:nvPr/>
        </p:nvSpPr>
        <p:spPr>
          <a:xfrm>
            <a:off x="7498925" y="2277250"/>
            <a:ext cx="946500" cy="23838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364E"/>
                </a:solidFill>
              </a:rPr>
              <a:t>Logica applicativa</a:t>
            </a:r>
            <a:endParaRPr sz="1200">
              <a:solidFill>
                <a:srgbClr val="19364E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 rot="-5400000">
            <a:off x="6341775" y="3318874"/>
            <a:ext cx="2205600" cy="2934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Linguaggio [scripting] lato server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8504025" y="4335850"/>
            <a:ext cx="579600" cy="3387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364E"/>
                </a:solidFill>
              </a:rPr>
              <a:t>db</a:t>
            </a:r>
            <a:endParaRPr sz="1000">
              <a:solidFill>
                <a:srgbClr val="19364E"/>
              </a:solidFill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8504025" y="3901250"/>
            <a:ext cx="579600" cy="338700"/>
          </a:xfrm>
          <a:prstGeom prst="can">
            <a:avLst>
              <a:gd fmla="val 25000" name="adj"/>
            </a:avLst>
          </a:prstGeom>
          <a:solidFill>
            <a:srgbClr val="93C47D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364E"/>
                </a:solidFill>
              </a:rPr>
              <a:t>.nc</a:t>
            </a:r>
            <a:endParaRPr sz="1000">
              <a:solidFill>
                <a:srgbClr val="19364E"/>
              </a:solidFill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8504025" y="3620475"/>
            <a:ext cx="579600" cy="338700"/>
          </a:xfrm>
          <a:prstGeom prst="can">
            <a:avLst>
              <a:gd fmla="val 25000" name="adj"/>
            </a:avLst>
          </a:prstGeom>
          <a:solidFill>
            <a:srgbClr val="93C47D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364E"/>
                </a:solidFill>
              </a:rPr>
              <a:t>.nc</a:t>
            </a:r>
            <a:endParaRPr sz="1000">
              <a:solidFill>
                <a:srgbClr val="19364E"/>
              </a:solidFill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8504025" y="3347325"/>
            <a:ext cx="579600" cy="338700"/>
          </a:xfrm>
          <a:prstGeom prst="can">
            <a:avLst>
              <a:gd fmla="val 25000" name="adj"/>
            </a:avLst>
          </a:prstGeom>
          <a:solidFill>
            <a:srgbClr val="93C47D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364E"/>
                </a:solidFill>
              </a:rPr>
              <a:t>.nc</a:t>
            </a:r>
            <a:endParaRPr sz="1000">
              <a:solidFill>
                <a:srgbClr val="19364E"/>
              </a:solidFill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8504025" y="2309950"/>
            <a:ext cx="579600" cy="338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364E"/>
                </a:solidFill>
              </a:rPr>
              <a:t>Servizi</a:t>
            </a:r>
            <a:endParaRPr sz="1000">
              <a:solidFill>
                <a:srgbClr val="19364E"/>
              </a:solidFill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8504025" y="2682475"/>
            <a:ext cx="579600" cy="338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364E"/>
                </a:solidFill>
              </a:rPr>
              <a:t>Servizi</a:t>
            </a:r>
            <a:endParaRPr sz="1000">
              <a:solidFill>
                <a:srgbClr val="19364E"/>
              </a:solidFill>
            </a:endParaRPr>
          </a:p>
        </p:txBody>
      </p:sp>
      <p:sp>
        <p:nvSpPr>
          <p:cNvPr id="170" name="Google Shape;170;p20"/>
          <p:cNvSpPr/>
          <p:nvPr/>
        </p:nvSpPr>
        <p:spPr>
          <a:xfrm rot="-5400000">
            <a:off x="4698750" y="3074425"/>
            <a:ext cx="2758800" cy="293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Servizi Web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5321275" y="1827063"/>
            <a:ext cx="7632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141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 request</a:t>
            </a:r>
            <a:endParaRPr sz="1000"/>
          </a:p>
        </p:txBody>
      </p:sp>
      <p:sp>
        <p:nvSpPr>
          <p:cNvPr id="172" name="Google Shape;172;p20"/>
          <p:cNvSpPr/>
          <p:nvPr/>
        </p:nvSpPr>
        <p:spPr>
          <a:xfrm>
            <a:off x="5163575" y="2412013"/>
            <a:ext cx="904800" cy="572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D14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 response</a:t>
            </a:r>
            <a:endParaRPr sz="1000"/>
          </a:p>
        </p:txBody>
      </p:sp>
      <p:sp>
        <p:nvSpPr>
          <p:cNvPr id="173" name="Google Shape;173;p20"/>
          <p:cNvSpPr/>
          <p:nvPr/>
        </p:nvSpPr>
        <p:spPr>
          <a:xfrm>
            <a:off x="5321275" y="3503463"/>
            <a:ext cx="7632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141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 request</a:t>
            </a:r>
            <a:endParaRPr sz="1000"/>
          </a:p>
        </p:txBody>
      </p:sp>
      <p:sp>
        <p:nvSpPr>
          <p:cNvPr id="174" name="Google Shape;174;p20"/>
          <p:cNvSpPr/>
          <p:nvPr/>
        </p:nvSpPr>
        <p:spPr>
          <a:xfrm>
            <a:off x="5163575" y="4088413"/>
            <a:ext cx="904800" cy="572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D14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 response</a:t>
            </a:r>
            <a:endParaRPr sz="1000"/>
          </a:p>
        </p:txBody>
      </p:sp>
      <p:sp>
        <p:nvSpPr>
          <p:cNvPr id="175" name="Google Shape;175;p20"/>
          <p:cNvSpPr txBox="1"/>
          <p:nvPr/>
        </p:nvSpPr>
        <p:spPr>
          <a:xfrm rot="-5400000">
            <a:off x="2566925" y="1554400"/>
            <a:ext cx="201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Progressive Web App</a:t>
            </a:r>
            <a:endParaRPr sz="1000"/>
          </a:p>
        </p:txBody>
      </p:sp>
      <p:sp>
        <p:nvSpPr>
          <p:cNvPr id="176" name="Google Shape;176;p20"/>
          <p:cNvSpPr txBox="1"/>
          <p:nvPr/>
        </p:nvSpPr>
        <p:spPr>
          <a:xfrm rot="-5400000">
            <a:off x="3024475" y="3505825"/>
            <a:ext cx="18984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Applicazioni mobile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native o ibride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Tecnologie </a:t>
            </a:r>
            <a:r>
              <a:rPr b="1" lang="en">
                <a:solidFill>
                  <a:srgbClr val="3777AB"/>
                </a:solidFill>
              </a:rPr>
              <a:t>Web &amp; Python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8275" y="2181375"/>
            <a:ext cx="6856800" cy="1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Perchè Python?</a:t>
            </a:r>
            <a:endParaRPr>
              <a:solidFill>
                <a:srgbClr val="07376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○"/>
            </a:pPr>
            <a:r>
              <a:rPr lang="en">
                <a:solidFill>
                  <a:srgbClr val="073763"/>
                </a:solidFill>
              </a:rPr>
              <a:t>Ha superato Java nel TIOBE Index (Maggio 2020/2021).</a:t>
            </a:r>
            <a:endParaRPr>
              <a:solidFill>
                <a:srgbClr val="07376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○"/>
            </a:pPr>
            <a:r>
              <a:rPr lang="en">
                <a:solidFill>
                  <a:srgbClr val="073763"/>
                </a:solidFill>
              </a:rPr>
              <a:t>È semplice da imparare, è facilmente estendibile, è open-source.</a:t>
            </a:r>
            <a:endParaRPr>
              <a:solidFill>
                <a:srgbClr val="073763"/>
              </a:solidFill>
            </a:endParaRPr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75" y="3263500"/>
            <a:ext cx="7451729" cy="146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https://www.tiobe.com/tiobe-index/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-13775" y="4804800"/>
            <a:ext cx="422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TIOBE Index, maggio 2021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7196" y="725096"/>
            <a:ext cx="1382900" cy="13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0102" y="725100"/>
            <a:ext cx="980202" cy="138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 rotWithShape="1">
          <a:blip r:embed="rId6">
            <a:alphaModFix/>
          </a:blip>
          <a:srcRect b="0" l="13265" r="14050" t="0"/>
          <a:stretch/>
        </p:blipFill>
        <p:spPr>
          <a:xfrm>
            <a:off x="4414399" y="676275"/>
            <a:ext cx="1080969" cy="14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/>
          <p:cNvPicPr preferRelativeResize="0"/>
          <p:nvPr/>
        </p:nvPicPr>
        <p:blipFill rotWithShape="1">
          <a:blip r:embed="rId7">
            <a:alphaModFix/>
          </a:blip>
          <a:srcRect b="0" l="15706" r="14048" t="5069"/>
          <a:stretch/>
        </p:blipFill>
        <p:spPr>
          <a:xfrm>
            <a:off x="5495375" y="970575"/>
            <a:ext cx="1552250" cy="11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/>
          <p:nvPr/>
        </p:nvSpPr>
        <p:spPr>
          <a:xfrm>
            <a:off x="7119413" y="970563"/>
            <a:ext cx="865800" cy="1095300"/>
          </a:xfrm>
          <a:prstGeom prst="roundRect">
            <a:avLst>
              <a:gd fmla="val 16667" name="adj"/>
            </a:avLst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91" name="Google Shape;191;p21"/>
          <p:cNvSpPr/>
          <p:nvPr/>
        </p:nvSpPr>
        <p:spPr>
          <a:xfrm>
            <a:off x="8100913" y="970563"/>
            <a:ext cx="865800" cy="1095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5175" y="970575"/>
            <a:ext cx="1850975" cy="9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 txBox="1"/>
          <p:nvPr/>
        </p:nvSpPr>
        <p:spPr>
          <a:xfrm>
            <a:off x="7119425" y="572700"/>
            <a:ext cx="865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Sviluppo Server Side</a:t>
            </a:r>
            <a:endParaRPr b="1" sz="1000"/>
          </a:p>
        </p:txBody>
      </p:sp>
      <p:sp>
        <p:nvSpPr>
          <p:cNvPr id="194" name="Google Shape;194;p21"/>
          <p:cNvSpPr txBox="1"/>
          <p:nvPr/>
        </p:nvSpPr>
        <p:spPr>
          <a:xfrm>
            <a:off x="7996185" y="572700"/>
            <a:ext cx="10809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Integrazione</a:t>
            </a:r>
            <a:endParaRPr b="1" sz="1000"/>
          </a:p>
        </p:txBody>
      </p:sp>
      <p:sp>
        <p:nvSpPr>
          <p:cNvPr id="195" name="Google Shape;195;p21"/>
          <p:cNvSpPr txBox="1"/>
          <p:nvPr/>
        </p:nvSpPr>
        <p:spPr>
          <a:xfrm>
            <a:off x="7047775" y="2181375"/>
            <a:ext cx="1947300" cy="7389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Strumenti Server Side</a:t>
            </a:r>
            <a:endParaRPr b="1" sz="1800"/>
          </a:p>
        </p:txBody>
      </p:sp>
      <p:sp>
        <p:nvSpPr>
          <p:cNvPr id="196" name="Google Shape;196;p21"/>
          <p:cNvSpPr/>
          <p:nvPr/>
        </p:nvSpPr>
        <p:spPr>
          <a:xfrm>
            <a:off x="7357825" y="1925725"/>
            <a:ext cx="432900" cy="308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19425" y="1214656"/>
            <a:ext cx="865801" cy="292444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8" name="Google Shape;198;p21"/>
          <p:cNvSpPr/>
          <p:nvPr/>
        </p:nvSpPr>
        <p:spPr>
          <a:xfrm>
            <a:off x="7357825" y="3147700"/>
            <a:ext cx="1608900" cy="1579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 i fattori del fenomeno conosciuto come “</a:t>
            </a:r>
            <a:r>
              <a:rPr b="1" lang="en"/>
              <a:t>E</a:t>
            </a:r>
            <a:r>
              <a:rPr b="1" i="1" lang="en"/>
              <a:t>scape from</a:t>
            </a:r>
            <a:r>
              <a:rPr b="1" i="1" lang="en"/>
              <a:t> Java</a:t>
            </a:r>
            <a:r>
              <a:rPr lang="en"/>
              <a:t>”?</a:t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6613801" y="4116275"/>
            <a:ext cx="480600" cy="292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805300" y="3035766"/>
            <a:ext cx="338700" cy="3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