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4" r:id="rId2"/>
    <p:sldId id="275" r:id="rId3"/>
  </p:sldIdLst>
  <p:sldSz cx="7315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>
        <p:scale>
          <a:sx n="66" d="100"/>
          <a:sy n="66" d="100"/>
        </p:scale>
        <p:origin x="149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DED8-1B3A-4635-AEC7-1D0A7E84F72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377D-7F7D-4246-9758-D8570E32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6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DED8-1B3A-4635-AEC7-1D0A7E84F72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377D-7F7D-4246-9758-D8570E32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1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DED8-1B3A-4635-AEC7-1D0A7E84F72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377D-7F7D-4246-9758-D8570E32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3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DED8-1B3A-4635-AEC7-1D0A7E84F72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377D-7F7D-4246-9758-D8570E32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0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DED8-1B3A-4635-AEC7-1D0A7E84F72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377D-7F7D-4246-9758-D8570E32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DED8-1B3A-4635-AEC7-1D0A7E84F72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377D-7F7D-4246-9758-D8570E32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4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DED8-1B3A-4635-AEC7-1D0A7E84F72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377D-7F7D-4246-9758-D8570E32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2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DED8-1B3A-4635-AEC7-1D0A7E84F72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377D-7F7D-4246-9758-D8570E32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4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DED8-1B3A-4635-AEC7-1D0A7E84F72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377D-7F7D-4246-9758-D8570E32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5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DED8-1B3A-4635-AEC7-1D0A7E84F72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377D-7F7D-4246-9758-D8570E32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6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DED8-1B3A-4635-AEC7-1D0A7E84F72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377D-7F7D-4246-9758-D8570E32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2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BCDED8-1B3A-4635-AEC7-1D0A7E84F72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1D377D-7F7D-4246-9758-D8570E32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8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30325-888B-9912-BC85-FB3876B7D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4CB4C42-98D3-7BF1-1431-C3C26FE9F8C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982794" y="2216438"/>
            <a:ext cx="0" cy="554973"/>
          </a:xfrm>
          <a:prstGeom prst="straightConnector1">
            <a:avLst/>
          </a:prstGeom>
          <a:ln w="28575">
            <a:solidFill>
              <a:srgbClr val="FFB8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2E365B-1E58-B919-20EA-B9363BB836B5}"/>
              </a:ext>
            </a:extLst>
          </p:cNvPr>
          <p:cNvSpPr/>
          <p:nvPr/>
        </p:nvSpPr>
        <p:spPr>
          <a:xfrm>
            <a:off x="462066" y="228845"/>
            <a:ext cx="3041456" cy="198759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B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b="1" u="sng" dirty="0">
                <a:solidFill>
                  <a:schemeClr val="tx1"/>
                </a:solidFill>
              </a:rPr>
              <a:t>Occupational </a:t>
            </a:r>
          </a:p>
          <a:p>
            <a:pPr algn="ctr"/>
            <a:r>
              <a:rPr lang="en-US" sz="2333" b="1" u="sng" dirty="0">
                <a:solidFill>
                  <a:schemeClr val="tx1"/>
                </a:solidFill>
              </a:rPr>
              <a:t>Stimulation</a:t>
            </a:r>
          </a:p>
          <a:p>
            <a:pPr algn="ctr"/>
            <a:r>
              <a:rPr lang="en-US" sz="2333" dirty="0">
                <a:solidFill>
                  <a:schemeClr val="tx1"/>
                </a:solidFill>
              </a:rPr>
              <a:t>Complexity</a:t>
            </a:r>
          </a:p>
          <a:p>
            <a:pPr algn="ctr"/>
            <a:r>
              <a:rPr lang="en-US" sz="2333" dirty="0">
                <a:solidFill>
                  <a:schemeClr val="tx1"/>
                </a:solidFill>
              </a:rPr>
              <a:t>Decision authority</a:t>
            </a:r>
          </a:p>
          <a:p>
            <a:pPr algn="ctr"/>
            <a:r>
              <a:rPr lang="en-US" sz="2333" dirty="0">
                <a:solidFill>
                  <a:schemeClr val="tx1"/>
                </a:solidFill>
              </a:rPr>
              <a:t>Skill discretion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846782-4AD3-38B2-F3CE-6E0365621CC7}"/>
              </a:ext>
            </a:extLst>
          </p:cNvPr>
          <p:cNvSpPr/>
          <p:nvPr/>
        </p:nvSpPr>
        <p:spPr>
          <a:xfrm>
            <a:off x="462066" y="2771409"/>
            <a:ext cx="3041456" cy="146007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B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Neurogenesis</a:t>
            </a:r>
          </a:p>
          <a:p>
            <a:pPr algn="ctr"/>
            <a:r>
              <a:rPr lang="en-US" sz="2333" dirty="0">
                <a:solidFill>
                  <a:schemeClr val="tx1"/>
                </a:solidFill>
              </a:rPr>
              <a:t>Neuroprotection</a:t>
            </a:r>
          </a:p>
          <a:p>
            <a:pPr algn="ctr"/>
            <a:r>
              <a:rPr lang="en-US" sz="2333" dirty="0">
                <a:solidFill>
                  <a:schemeClr val="tx1"/>
                </a:solidFill>
              </a:rPr>
              <a:t>Neuroplasticity</a:t>
            </a:r>
          </a:p>
          <a:p>
            <a:pPr algn="ctr"/>
            <a:r>
              <a:rPr lang="en-US" sz="2333" dirty="0">
                <a:solidFill>
                  <a:schemeClr val="tx1"/>
                </a:solidFill>
              </a:rPr>
              <a:t>Vascular Health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3AEE2CD-3AF6-0BD9-BF50-48B525305035}"/>
              </a:ext>
            </a:extLst>
          </p:cNvPr>
          <p:cNvSpPr/>
          <p:nvPr/>
        </p:nvSpPr>
        <p:spPr>
          <a:xfrm>
            <a:off x="3125701" y="5139651"/>
            <a:ext cx="1855781" cy="80006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55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333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Brain health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A2494D-B76F-7E69-0D7A-66918A0BD704}"/>
              </a:ext>
            </a:extLst>
          </p:cNvPr>
          <p:cNvSpPr/>
          <p:nvPr/>
        </p:nvSpPr>
        <p:spPr>
          <a:xfrm>
            <a:off x="3125701" y="6239105"/>
            <a:ext cx="1855781" cy="86952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55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333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Cognitive decline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B94A2B-1EE4-8557-45BD-2F22BCAAE4E0}"/>
              </a:ext>
            </a:extLst>
          </p:cNvPr>
          <p:cNvCxnSpPr>
            <a:cxnSpLocks/>
            <a:stCxn id="7" idx="2"/>
            <a:endCxn id="2" idx="0"/>
          </p:cNvCxnSpPr>
          <p:nvPr/>
        </p:nvCxnSpPr>
        <p:spPr>
          <a:xfrm rot="16200000" flipH="1">
            <a:off x="2564107" y="3650168"/>
            <a:ext cx="908170" cy="2070796"/>
          </a:xfrm>
          <a:prstGeom prst="bentConnector3">
            <a:avLst>
              <a:gd name="adj1" fmla="val 50000"/>
            </a:avLst>
          </a:prstGeom>
          <a:ln w="28575">
            <a:solidFill>
              <a:srgbClr val="FFB81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7A8456-36A5-9548-C594-AC66AE1C497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4053591" y="5939717"/>
            <a:ext cx="1" cy="299386"/>
          </a:xfrm>
          <a:prstGeom prst="straightConnector1">
            <a:avLst/>
          </a:prstGeom>
          <a:ln w="28575">
            <a:solidFill>
              <a:srgbClr val="0055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05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17F44-C067-CB1C-2886-7160E3AD9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CA50A3-E6DB-E19C-5CD7-DDC93D3CC96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982794" y="2216438"/>
            <a:ext cx="0" cy="554973"/>
          </a:xfrm>
          <a:prstGeom prst="straightConnector1">
            <a:avLst/>
          </a:prstGeom>
          <a:ln w="28575">
            <a:solidFill>
              <a:srgbClr val="FFB8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2698FA-3ED2-1EF3-CA07-46195A3396E7}"/>
              </a:ext>
            </a:extLst>
          </p:cNvPr>
          <p:cNvSpPr/>
          <p:nvPr/>
        </p:nvSpPr>
        <p:spPr>
          <a:xfrm>
            <a:off x="462066" y="228845"/>
            <a:ext cx="3041456" cy="198759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B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b="1" u="sng" dirty="0">
                <a:solidFill>
                  <a:schemeClr val="tx1"/>
                </a:solidFill>
              </a:rPr>
              <a:t>Occupational </a:t>
            </a:r>
          </a:p>
          <a:p>
            <a:pPr algn="ctr"/>
            <a:r>
              <a:rPr lang="en-US" sz="2333" b="1" u="sng" dirty="0">
                <a:solidFill>
                  <a:schemeClr val="tx1"/>
                </a:solidFill>
              </a:rPr>
              <a:t>Stimulation</a:t>
            </a:r>
          </a:p>
          <a:p>
            <a:pPr algn="ctr"/>
            <a:r>
              <a:rPr lang="en-US" sz="2333" dirty="0">
                <a:solidFill>
                  <a:schemeClr val="tx1"/>
                </a:solidFill>
              </a:rPr>
              <a:t>Complexity</a:t>
            </a:r>
          </a:p>
          <a:p>
            <a:pPr algn="ctr"/>
            <a:r>
              <a:rPr lang="en-US" sz="2333" dirty="0">
                <a:solidFill>
                  <a:schemeClr val="tx1"/>
                </a:solidFill>
              </a:rPr>
              <a:t>Decision authority</a:t>
            </a:r>
          </a:p>
          <a:p>
            <a:pPr algn="ctr"/>
            <a:r>
              <a:rPr lang="en-US" sz="2333" dirty="0">
                <a:solidFill>
                  <a:schemeClr val="tx1"/>
                </a:solidFill>
              </a:rPr>
              <a:t>Skill discretion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DDB4DB-F906-1C49-1EAA-570865AA73E7}"/>
              </a:ext>
            </a:extLst>
          </p:cNvPr>
          <p:cNvSpPr/>
          <p:nvPr/>
        </p:nvSpPr>
        <p:spPr>
          <a:xfrm>
            <a:off x="462066" y="2771409"/>
            <a:ext cx="3041456" cy="146007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B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Neurogenesis</a:t>
            </a:r>
          </a:p>
          <a:p>
            <a:pPr algn="ctr"/>
            <a:r>
              <a:rPr lang="en-US" sz="2333" dirty="0">
                <a:solidFill>
                  <a:schemeClr val="tx1"/>
                </a:solidFill>
              </a:rPr>
              <a:t>Neuroprotection</a:t>
            </a:r>
          </a:p>
          <a:p>
            <a:pPr algn="ctr"/>
            <a:r>
              <a:rPr lang="en-US" sz="2333" dirty="0">
                <a:solidFill>
                  <a:schemeClr val="tx1"/>
                </a:solidFill>
              </a:rPr>
              <a:t>Neuroplasticity</a:t>
            </a:r>
          </a:p>
          <a:p>
            <a:pPr algn="ctr"/>
            <a:r>
              <a:rPr lang="en-US" sz="2333" dirty="0">
                <a:solidFill>
                  <a:schemeClr val="tx1"/>
                </a:solidFill>
              </a:rPr>
              <a:t>Vascular Health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DEB04F-68E1-C33B-4BA2-484F001FA354}"/>
              </a:ext>
            </a:extLst>
          </p:cNvPr>
          <p:cNvSpPr/>
          <p:nvPr/>
        </p:nvSpPr>
        <p:spPr>
          <a:xfrm>
            <a:off x="3125701" y="5139651"/>
            <a:ext cx="1855781" cy="80006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55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333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Brain health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110EC6A-873C-293A-17AA-65D78450F186}"/>
              </a:ext>
            </a:extLst>
          </p:cNvPr>
          <p:cNvSpPr/>
          <p:nvPr/>
        </p:nvSpPr>
        <p:spPr>
          <a:xfrm>
            <a:off x="3125701" y="6239105"/>
            <a:ext cx="1855781" cy="86952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55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333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Cognitive decline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37B8BD9-06E1-697D-FA57-9E18DA5C362C}"/>
              </a:ext>
            </a:extLst>
          </p:cNvPr>
          <p:cNvCxnSpPr>
            <a:cxnSpLocks/>
            <a:stCxn id="7" idx="2"/>
            <a:endCxn id="2" idx="0"/>
          </p:cNvCxnSpPr>
          <p:nvPr/>
        </p:nvCxnSpPr>
        <p:spPr>
          <a:xfrm rot="16200000" flipH="1">
            <a:off x="2564107" y="3650168"/>
            <a:ext cx="908170" cy="2070796"/>
          </a:xfrm>
          <a:prstGeom prst="bentConnector3">
            <a:avLst>
              <a:gd name="adj1" fmla="val 50000"/>
            </a:avLst>
          </a:prstGeom>
          <a:ln w="28575">
            <a:solidFill>
              <a:srgbClr val="FFB81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FB60F8-A1CE-E254-8710-36E8C292AB90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4053591" y="5939717"/>
            <a:ext cx="1" cy="299386"/>
          </a:xfrm>
          <a:prstGeom prst="straightConnector1">
            <a:avLst/>
          </a:prstGeom>
          <a:ln w="28575">
            <a:solidFill>
              <a:srgbClr val="0055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DCD4354-C5E1-1E58-4056-78B31DFD0FF5}"/>
              </a:ext>
            </a:extLst>
          </p:cNvPr>
          <p:cNvSpPr/>
          <p:nvPr/>
        </p:nvSpPr>
        <p:spPr>
          <a:xfrm>
            <a:off x="4203487" y="228845"/>
            <a:ext cx="2759478" cy="198759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B7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b="1" u="sng" dirty="0">
                <a:solidFill>
                  <a:schemeClr val="tx1"/>
                </a:solidFill>
              </a:rPr>
              <a:t>Occupational Stressors</a:t>
            </a:r>
            <a:endParaRPr lang="en-US" sz="2333" u="sng" dirty="0">
              <a:solidFill>
                <a:schemeClr val="tx1"/>
              </a:solidFill>
            </a:endParaRPr>
          </a:p>
          <a:p>
            <a:pPr algn="ctr"/>
            <a:r>
              <a:rPr lang="en-US" sz="2333" dirty="0">
                <a:solidFill>
                  <a:schemeClr val="tx1"/>
                </a:solidFill>
              </a:rPr>
              <a:t>Environmental</a:t>
            </a:r>
          </a:p>
          <a:p>
            <a:pPr algn="ctr"/>
            <a:r>
              <a:rPr lang="en-US" sz="2333" dirty="0">
                <a:solidFill>
                  <a:schemeClr val="tx1"/>
                </a:solidFill>
              </a:rPr>
              <a:t>Physical hazards</a:t>
            </a:r>
          </a:p>
          <a:p>
            <a:pPr algn="ctr"/>
            <a:r>
              <a:rPr lang="en-US" sz="2333" dirty="0">
                <a:solidFill>
                  <a:schemeClr val="tx1"/>
                </a:solidFill>
              </a:rPr>
              <a:t>Psychological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782D37-7CC0-3627-8AD2-5FAB6DE096E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583231" y="2216438"/>
            <a:ext cx="1" cy="554973"/>
          </a:xfrm>
          <a:prstGeom prst="straightConnector1">
            <a:avLst/>
          </a:prstGeom>
          <a:ln w="28575">
            <a:solidFill>
              <a:srgbClr val="0B76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9438FF1-531B-04A0-971A-57EE44DB1502}"/>
              </a:ext>
            </a:extLst>
          </p:cNvPr>
          <p:cNvSpPr/>
          <p:nvPr/>
        </p:nvSpPr>
        <p:spPr>
          <a:xfrm>
            <a:off x="4203487" y="2771406"/>
            <a:ext cx="2759478" cy="146333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B7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Vascular risk</a:t>
            </a:r>
          </a:p>
          <a:p>
            <a:pPr algn="ctr"/>
            <a:r>
              <a:rPr lang="en-US" sz="2333" dirty="0">
                <a:solidFill>
                  <a:schemeClr val="tx1"/>
                </a:solidFill>
              </a:rPr>
              <a:t>Cortisol regulation</a:t>
            </a:r>
          </a:p>
          <a:p>
            <a:pPr algn="ctr"/>
            <a:r>
              <a:rPr lang="en-US" sz="2333" dirty="0">
                <a:solidFill>
                  <a:schemeClr val="tx1"/>
                </a:solidFill>
              </a:rPr>
              <a:t>Metabolic disorders</a:t>
            </a:r>
          </a:p>
          <a:p>
            <a:pPr algn="ctr"/>
            <a:r>
              <a:rPr lang="en-US" sz="2333" dirty="0">
                <a:solidFill>
                  <a:schemeClr val="tx1"/>
                </a:solidFill>
              </a:rPr>
              <a:t>Telomere shortening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7CAAD3A-0D33-5067-16FF-66E94A397BE7}"/>
              </a:ext>
            </a:extLst>
          </p:cNvPr>
          <p:cNvCxnSpPr>
            <a:cxnSpLocks/>
            <a:stCxn id="20" idx="2"/>
            <a:endCxn id="2" idx="0"/>
          </p:cNvCxnSpPr>
          <p:nvPr/>
        </p:nvCxnSpPr>
        <p:spPr>
          <a:xfrm rot="5400000">
            <a:off x="4365956" y="3922383"/>
            <a:ext cx="904909" cy="1529639"/>
          </a:xfrm>
          <a:prstGeom prst="bentConnector3">
            <a:avLst>
              <a:gd name="adj1" fmla="val 50000"/>
            </a:avLst>
          </a:prstGeom>
          <a:ln w="28575">
            <a:solidFill>
              <a:srgbClr val="00558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949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46</Words>
  <Application>Microsoft Office PowerPoint</Application>
  <PresentationFormat>Custom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Liliana Rojas Saunero</dc:creator>
  <cp:lastModifiedBy>Liliana Rojas Saunero</cp:lastModifiedBy>
  <cp:revision>4</cp:revision>
  <dcterms:created xsi:type="dcterms:W3CDTF">2025-02-26T04:15:31Z</dcterms:created>
  <dcterms:modified xsi:type="dcterms:W3CDTF">2025-03-04T04:05:34Z</dcterms:modified>
</cp:coreProperties>
</file>