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6" r:id="rId4"/>
    <p:sldId id="278" r:id="rId5"/>
    <p:sldId id="279" r:id="rId6"/>
    <p:sldId id="258" r:id="rId7"/>
    <p:sldId id="262" r:id="rId8"/>
    <p:sldId id="271" r:id="rId9"/>
    <p:sldId id="273" r:id="rId10"/>
    <p:sldId id="274" r:id="rId11"/>
    <p:sldId id="277" r:id="rId12"/>
    <p:sldId id="275" r:id="rId13"/>
    <p:sldId id="281" r:id="rId14"/>
    <p:sldId id="264" r:id="rId15"/>
    <p:sldId id="265" r:id="rId16"/>
    <p:sldId id="280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E5EEF3"/>
    <a:srgbClr val="0B76A0"/>
    <a:srgbClr val="005587"/>
    <a:srgbClr val="002B43"/>
    <a:srgbClr val="0424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A05-F978-35CF-0837-5981EC63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3F89-AA16-80AE-F68C-BFCEBCC5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E394-EBCC-CC33-AD9E-1009DC8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4D59-4466-3637-A305-72BDF775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A550-E695-7B51-BD42-7676C8C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4CD8-57C0-F9CA-6D98-D1C2358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8E7F-D64B-D8B8-4712-795D4A4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E271-523F-4805-B893-090B149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AE6B-C6D4-F25F-7F05-0D20B8A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FEDD-A11E-0365-9365-265C7BE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2D129-C8FA-F8A5-4303-C21B89B5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448B-4F95-0352-71C8-30EB83A2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64A-0B9D-EF4F-090C-343CB55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01BB-B78D-738E-036F-6639016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AE0A-5361-EDE6-4620-6D13317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81C-508C-60FD-1545-2E984AB9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C72-AD7D-DC2A-DF08-0D679363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AD38-5506-4371-9935-9C5D6557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332-EC8D-C722-E269-363518BB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95F5-B27A-97DD-49EF-81BAF45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EA3-32C5-F399-3967-0091F51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159E-8585-D4E9-F36E-A147448F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990-3625-40F8-7EE4-88779B6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B47D-E906-74A8-C349-C7BA9FCF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522-8C51-7DD9-8FA5-85270A3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E9B-23AE-7C27-E551-D6909E7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26E0-BA35-421E-8293-C3A576EC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4941-4757-A7FD-1F9C-DB153F2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271E-9F05-EDD4-D729-7A69036F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A46B-A232-87FF-1DBA-D5F0D06E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9ECB-E215-578C-6CE1-5A2125C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585-40C2-A74D-DE85-C7832D1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8B76-34E0-654B-12BA-B561872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904D-5718-07F3-E675-7FE80C31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6AD43-2722-2E4A-8FDA-444232DF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174DE-E660-E842-1F04-12C4588C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D5D4-34F0-7A66-B205-1A823CA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85CE-8397-AF28-6E64-BA7EEFE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B26C4-2062-B628-6FF1-5971B98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074-5962-223B-AA28-8C1EE91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A6A3-4987-F887-28B5-DDD738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B7BD-E65D-6C19-A0DB-0ECA949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AF54-B58C-892D-4D53-CDBED28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BD5B2-1ECB-77C5-CDE2-B04637A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0C33-0E3B-9055-3B12-7AC90C32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6C00A-484C-A22C-2612-EEA7F67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B5C-20C8-2691-786A-A543F4F4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48F-0885-F6E9-FCA8-0C1AF1DD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790E-6588-8FCF-96AE-9FA2A71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4FDD-E9BF-3669-3343-36C0CC3C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2D9E-7FA3-7EF8-797F-96B526D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1608-B361-091C-7C99-61636AB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24EB-9ED5-30C0-B948-F5AE3AC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3F4D-1A12-7505-DED1-39988413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4609-FE25-BEDB-3F35-943421D5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E4012-41FD-821A-95DA-6731E35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0668-681C-510A-D065-CFEBDC33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5587-C126-6D2F-6335-1076539F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73046-C223-BAD2-3E02-FC60824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06D0-2225-EC8D-0386-35207DD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9850-D4BD-6C8E-2CB8-923DD433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8198-5E84-42E5-B652-6051AD6779D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6EE6-BD3D-ABC4-AB77-D512779D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12BB-46D5-4920-B8BB-B44477AA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hand holding a cup&#10;&#10;AI-generated content may be incorrect.">
            <a:extLst>
              <a:ext uri="{FF2B5EF4-FFF2-40B4-BE49-F238E27FC236}">
                <a16:creationId xmlns:a16="http://schemas.microsoft.com/office/drawing/2014/main" id="{EE5D9398-82A8-1CB0-483D-070508AE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 b="36657"/>
          <a:stretch/>
        </p:blipFill>
        <p:spPr>
          <a:xfrm>
            <a:off x="109713" y="816852"/>
            <a:ext cx="5729008" cy="2420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36AF-33EA-5701-D182-FA0F516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10" y="1232944"/>
            <a:ext cx="6115364" cy="238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404E0-D292-FBC7-E78E-2FDD4390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8" y="3281571"/>
            <a:ext cx="5747953" cy="223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75B0A-3B92-F829-17BF-F2C34998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890" y="3759194"/>
            <a:ext cx="5931205" cy="247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9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23D6-1CFC-64AA-4DFF-D1BC8563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60EB6B-BDA3-29C2-89FD-D3D6635E915A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8C789C-94F0-12F8-01F0-9A4AE08217FD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F634B-8DAD-4F27-8293-DDD2E8B6DF27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7C05A-3816-67DB-3215-1B1E4AA518C8}"/>
              </a:ext>
            </a:extLst>
          </p:cNvPr>
          <p:cNvSpPr txBox="1"/>
          <p:nvPr/>
        </p:nvSpPr>
        <p:spPr>
          <a:xfrm>
            <a:off x="4284008" y="2143351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42307-8CA6-4709-E9BC-BA74EADC3C9D}"/>
              </a:ext>
            </a:extLst>
          </p:cNvPr>
          <p:cNvSpPr txBox="1"/>
          <p:nvPr/>
        </p:nvSpPr>
        <p:spPr>
          <a:xfrm>
            <a:off x="5030606" y="1195352"/>
            <a:ext cx="188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Time-varying 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2447D-CAC6-3BBE-DFE9-40B4A0C169A3}"/>
              </a:ext>
            </a:extLst>
          </p:cNvPr>
          <p:cNvSpPr txBox="1"/>
          <p:nvPr/>
        </p:nvSpPr>
        <p:spPr>
          <a:xfrm>
            <a:off x="2423761" y="1225791"/>
            <a:ext cx="160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causal inference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55CB9-19D7-9A6A-A9EF-765E1B9D540C}"/>
              </a:ext>
            </a:extLst>
          </p:cNvPr>
          <p:cNvSpPr txBox="1"/>
          <p:nvPr/>
        </p:nvSpPr>
        <p:spPr>
          <a:xfrm>
            <a:off x="3731173" y="3608506"/>
            <a:ext cx="186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Dementia &amp; aging-relevant outcomes</a:t>
            </a:r>
          </a:p>
        </p:txBody>
      </p:sp>
    </p:spTree>
    <p:extLst>
      <p:ext uri="{BB962C8B-B14F-4D97-AF65-F5344CB8AC3E}">
        <p14:creationId xmlns:p14="http://schemas.microsoft.com/office/powerpoint/2010/main" val="22970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683F-8A9C-BFB9-52A1-BF60487A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6EAEF-FD64-D60E-DCDC-63F17FE8516B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311979-489D-46B9-28F0-1544693C2BEE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781FDC-10E8-4BC7-2972-F52994A0EB6A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A109C-115B-3CA4-6964-43DE09E4E512}"/>
              </a:ext>
            </a:extLst>
          </p:cNvPr>
          <p:cNvSpPr txBox="1"/>
          <p:nvPr/>
        </p:nvSpPr>
        <p:spPr>
          <a:xfrm>
            <a:off x="4284008" y="2143351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6A927-A382-9646-C185-D626380E3495}"/>
              </a:ext>
            </a:extLst>
          </p:cNvPr>
          <p:cNvSpPr txBox="1"/>
          <p:nvPr/>
        </p:nvSpPr>
        <p:spPr>
          <a:xfrm>
            <a:off x="5030606" y="1195352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determinants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00C1-7103-8A5E-1972-EB1B23C826B3}"/>
              </a:ext>
            </a:extLst>
          </p:cNvPr>
          <p:cNvSpPr txBox="1"/>
          <p:nvPr/>
        </p:nvSpPr>
        <p:spPr>
          <a:xfrm>
            <a:off x="2545490" y="1220021"/>
            <a:ext cx="160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stochastic interventions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95AA1-D972-9582-2B54-BC51337F1E18}"/>
              </a:ext>
            </a:extLst>
          </p:cNvPr>
          <p:cNvSpPr txBox="1"/>
          <p:nvPr/>
        </p:nvSpPr>
        <p:spPr>
          <a:xfrm>
            <a:off x="3731173" y="3608506"/>
            <a:ext cx="186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and neuroimaging outcomes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200967-9CC2-5BFC-309B-44A845093C73}"/>
              </a:ext>
            </a:extLst>
          </p:cNvPr>
          <p:cNvSpPr/>
          <p:nvPr/>
        </p:nvSpPr>
        <p:spPr>
          <a:xfrm>
            <a:off x="2203450" y="615950"/>
            <a:ext cx="4984750" cy="4579508"/>
          </a:xfrm>
          <a:prstGeom prst="roundRect">
            <a:avLst/>
          </a:prstGeom>
          <a:noFill/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8A36B-5F99-CE7F-2EA7-EBEFA9CEB4C1}"/>
              </a:ext>
            </a:extLst>
          </p:cNvPr>
          <p:cNvSpPr txBox="1"/>
          <p:nvPr/>
        </p:nvSpPr>
        <p:spPr>
          <a:xfrm>
            <a:off x="2397635" y="4776787"/>
            <a:ext cx="47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Intersectionality framework</a:t>
            </a:r>
          </a:p>
        </p:txBody>
      </p:sp>
    </p:spTree>
    <p:extLst>
      <p:ext uri="{BB962C8B-B14F-4D97-AF65-F5344CB8AC3E}">
        <p14:creationId xmlns:p14="http://schemas.microsoft.com/office/powerpoint/2010/main" val="403097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hain with circles&#10;&#10;AI-generated content may be incorrect.">
            <a:extLst>
              <a:ext uri="{FF2B5EF4-FFF2-40B4-BE49-F238E27FC236}">
                <a16:creationId xmlns:a16="http://schemas.microsoft.com/office/drawing/2014/main" id="{D0AEF849-A029-6593-FEBB-B3DD4664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806" y="1226436"/>
            <a:ext cx="3345366" cy="3345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01B6C-3664-3AB6-9777-CB29C814A383}"/>
              </a:ext>
            </a:extLst>
          </p:cNvPr>
          <p:cNvSpPr txBox="1"/>
          <p:nvPr/>
        </p:nvSpPr>
        <p:spPr>
          <a:xfrm>
            <a:off x="5348736" y="4384263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405E2-34D8-86C5-37DC-552B6DA921EE}"/>
              </a:ext>
            </a:extLst>
          </p:cNvPr>
          <p:cNvSpPr txBox="1"/>
          <p:nvPr/>
        </p:nvSpPr>
        <p:spPr>
          <a:xfrm>
            <a:off x="5622196" y="860871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Development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9188B-FDC1-9C06-21AC-755ED96D564A}"/>
              </a:ext>
            </a:extLst>
          </p:cNvPr>
          <p:cNvSpPr txBox="1"/>
          <p:nvPr/>
        </p:nvSpPr>
        <p:spPr>
          <a:xfrm>
            <a:off x="3194485" y="1781406"/>
            <a:ext cx="17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 Applications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C74B-E247-790A-28BF-58377849F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in link with a link&#10;&#10;AI-generated content may be incorrect.">
            <a:extLst>
              <a:ext uri="{FF2B5EF4-FFF2-40B4-BE49-F238E27FC236}">
                <a16:creationId xmlns:a16="http://schemas.microsoft.com/office/drawing/2014/main" id="{BA1E19EB-8A33-0307-C761-3BEE611D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21" y="1077132"/>
            <a:ext cx="3664007" cy="3674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E537BA-231F-6D92-7CFA-ABF5B8EDAEA3}"/>
              </a:ext>
            </a:extLst>
          </p:cNvPr>
          <p:cNvSpPr txBox="1"/>
          <p:nvPr/>
        </p:nvSpPr>
        <p:spPr>
          <a:xfrm>
            <a:off x="5348736" y="4384263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82A96F-4F39-C0B4-DA2E-A396B250AD91}"/>
              </a:ext>
            </a:extLst>
          </p:cNvPr>
          <p:cNvSpPr txBox="1"/>
          <p:nvPr/>
        </p:nvSpPr>
        <p:spPr>
          <a:xfrm>
            <a:off x="5348736" y="4384263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4007D-66AF-E69A-6EEC-5B8F28E33776}"/>
              </a:ext>
            </a:extLst>
          </p:cNvPr>
          <p:cNvSpPr txBox="1"/>
          <p:nvPr/>
        </p:nvSpPr>
        <p:spPr>
          <a:xfrm>
            <a:off x="5622196" y="860871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Development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C0ED96-3E0F-643B-B480-8C8F4ACECCEC}"/>
              </a:ext>
            </a:extLst>
          </p:cNvPr>
          <p:cNvSpPr txBox="1"/>
          <p:nvPr/>
        </p:nvSpPr>
        <p:spPr>
          <a:xfrm>
            <a:off x="3194485" y="1781406"/>
            <a:ext cx="1714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 World Applications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82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78BD-04D9-420B-A00C-0EC146E1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12192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4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377855-7A29-7C09-BB3D-252EC24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54" y="3356162"/>
            <a:ext cx="4765873" cy="112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yellow sun with a blue banner&#10;&#10;AI-generated content may be incorrect.">
            <a:extLst>
              <a:ext uri="{FF2B5EF4-FFF2-40B4-BE49-F238E27FC236}">
                <a16:creationId xmlns:a16="http://schemas.microsoft.com/office/drawing/2014/main" id="{6F2C8E6F-42F1-C26E-B669-0D992B47C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84" y="1516566"/>
            <a:ext cx="1815847" cy="1912434"/>
          </a:xfrm>
          <a:prstGeom prst="rect">
            <a:avLst/>
          </a:prstGeom>
        </p:spPr>
      </p:pic>
      <p:pic>
        <p:nvPicPr>
          <p:cNvPr id="6" name="Picture 5" descr="A blue circle with white text and yellow circle&#10;&#10;AI-generated content may be incorrect.">
            <a:extLst>
              <a:ext uri="{FF2B5EF4-FFF2-40B4-BE49-F238E27FC236}">
                <a16:creationId xmlns:a16="http://schemas.microsoft.com/office/drawing/2014/main" id="{B94F5F6C-5519-6575-4395-C1DE627C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91" y="1600200"/>
            <a:ext cx="1943100" cy="1828800"/>
          </a:xfrm>
          <a:prstGeom prst="rect">
            <a:avLst/>
          </a:prstGeom>
        </p:spPr>
      </p:pic>
      <p:pic>
        <p:nvPicPr>
          <p:cNvPr id="8" name="Picture 7" descr="A logo for hispanic community health study&#10;&#10;AI-generated content may be incorrect.">
            <a:extLst>
              <a:ext uri="{FF2B5EF4-FFF2-40B4-BE49-F238E27FC236}">
                <a16:creationId xmlns:a16="http://schemas.microsoft.com/office/drawing/2014/main" id="{DF09FC3D-1F02-070E-6C66-56BA46DF1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7" y="1537098"/>
            <a:ext cx="1928336" cy="18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3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2B4ACE-D1DC-7945-F86E-D626FA57EB08}"/>
              </a:ext>
            </a:extLst>
          </p:cNvPr>
          <p:cNvGrpSpPr/>
          <p:nvPr/>
        </p:nvGrpSpPr>
        <p:grpSpPr>
          <a:xfrm>
            <a:off x="6054348" y="1482244"/>
            <a:ext cx="4577894" cy="4509665"/>
            <a:chOff x="823875" y="2551735"/>
            <a:chExt cx="4577894" cy="4509665"/>
          </a:xfrm>
        </p:grpSpPr>
        <p:pic>
          <p:nvPicPr>
            <p:cNvPr id="3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B542BC25-3DCC-5B10-27EE-295DDD40E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r="14441" b="54270"/>
            <a:stretch/>
          </p:blipFill>
          <p:spPr>
            <a:xfrm>
              <a:off x="1204239" y="2551735"/>
              <a:ext cx="4197530" cy="4121741"/>
            </a:xfrm>
            <a:prstGeom prst="rect">
              <a:avLst/>
            </a:prstGeom>
          </p:spPr>
        </p:pic>
        <p:pic>
          <p:nvPicPr>
            <p:cNvPr id="4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94E20199-355E-7052-831B-9269A7D7F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3" r="91913" b="54270"/>
            <a:stretch/>
          </p:blipFill>
          <p:spPr>
            <a:xfrm>
              <a:off x="823875" y="2551776"/>
              <a:ext cx="452487" cy="4121741"/>
            </a:xfrm>
            <a:prstGeom prst="rect">
              <a:avLst/>
            </a:prstGeom>
          </p:spPr>
        </p:pic>
        <p:pic>
          <p:nvPicPr>
            <p:cNvPr id="5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38E9AA28-477E-5ACA-C7EF-833F7D7D8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t="90628" r="14441" b="4729"/>
            <a:stretch/>
          </p:blipFill>
          <p:spPr>
            <a:xfrm>
              <a:off x="1204239" y="6642935"/>
              <a:ext cx="4197530" cy="418465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083F71B-18A7-BEDC-AB77-580DBC0A3CCD}"/>
              </a:ext>
            </a:extLst>
          </p:cNvPr>
          <p:cNvSpPr txBox="1"/>
          <p:nvPr/>
        </p:nvSpPr>
        <p:spPr bwMode="auto">
          <a:xfrm rot="16200000">
            <a:off x="4240539" y="3539954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Cumulative incidence (%)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397C0C-D55D-E4A0-1E57-863EDC5674D6}"/>
              </a:ext>
            </a:extLst>
          </p:cNvPr>
          <p:cNvSpPr txBox="1"/>
          <p:nvPr/>
        </p:nvSpPr>
        <p:spPr bwMode="auto">
          <a:xfrm>
            <a:off x="7136636" y="5901520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Follow-up time (years)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D080B-D05C-2EF1-6146-2F85FCB0EDF6}"/>
              </a:ext>
            </a:extLst>
          </p:cNvPr>
          <p:cNvGrpSpPr/>
          <p:nvPr/>
        </p:nvGrpSpPr>
        <p:grpSpPr>
          <a:xfrm>
            <a:off x="637836" y="1482965"/>
            <a:ext cx="4591641" cy="4483412"/>
            <a:chOff x="5165769" y="445205"/>
            <a:chExt cx="4591641" cy="4483412"/>
          </a:xfrm>
        </p:grpSpPr>
        <p:pic>
          <p:nvPicPr>
            <p:cNvPr id="9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BCE61E9F-13BA-544C-1D3F-B073B5B92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750" t="46676" r="14441" b="4730"/>
            <a:stretch/>
          </p:blipFill>
          <p:spPr>
            <a:xfrm>
              <a:off x="5559880" y="548641"/>
              <a:ext cx="4197530" cy="4379976"/>
            </a:xfrm>
            <a:prstGeom prst="rect">
              <a:avLst/>
            </a:prstGeom>
          </p:spPr>
        </p:pic>
        <p:pic>
          <p:nvPicPr>
            <p:cNvPr id="10" name="Content Placeholder 6" descr="A graph of a graph of a number of people&#10;&#10;Description automatically generated with medium confidence">
              <a:extLst>
                <a:ext uri="{FF2B5EF4-FFF2-40B4-BE49-F238E27FC236}">
                  <a16:creationId xmlns:a16="http://schemas.microsoft.com/office/drawing/2014/main" id="{E816FC0F-8A69-2917-ACC5-593A2F9D9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03" r="91913" b="54270"/>
            <a:stretch/>
          </p:blipFill>
          <p:spPr>
            <a:xfrm>
              <a:off x="5165769" y="445205"/>
              <a:ext cx="452487" cy="412174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9CE76F5-925D-2B8C-2AA5-B56130097D53}"/>
              </a:ext>
            </a:extLst>
          </p:cNvPr>
          <p:cNvSpPr txBox="1"/>
          <p:nvPr/>
        </p:nvSpPr>
        <p:spPr bwMode="auto">
          <a:xfrm rot="16200000">
            <a:off x="-1155126" y="3539954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Cumulative incidence (%)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60FF7E-DF56-7B9A-1EF0-F2E8F8C4EE24}"/>
              </a:ext>
            </a:extLst>
          </p:cNvPr>
          <p:cNvSpPr txBox="1"/>
          <p:nvPr/>
        </p:nvSpPr>
        <p:spPr bwMode="auto">
          <a:xfrm>
            <a:off x="1723849" y="5910192"/>
            <a:ext cx="3250277" cy="30777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+mj-lt"/>
              </a:rPr>
              <a:t>Follow-up time (years)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581F49E-132C-C379-CE0D-8DC66FB3DE15}"/>
              </a:ext>
            </a:extLst>
          </p:cNvPr>
          <p:cNvSpPr txBox="1">
            <a:spLocks/>
          </p:cNvSpPr>
          <p:nvPr/>
        </p:nvSpPr>
        <p:spPr>
          <a:xfrm>
            <a:off x="997759" y="1494698"/>
            <a:ext cx="4206240" cy="98755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5720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74295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0287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312863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None/>
            </a:pPr>
            <a:r>
              <a:rPr lang="en-US" sz="2200" dirty="0"/>
              <a:t>For est. </a:t>
            </a:r>
            <a:r>
              <a:rPr lang="en-US" sz="2200" i="1" dirty="0"/>
              <a:t>total effect</a:t>
            </a:r>
          </a:p>
          <a:p>
            <a:pPr marL="0" indent="0" algn="ctr">
              <a:spcBef>
                <a:spcPts val="1200"/>
              </a:spcBef>
              <a:buNone/>
            </a:pPr>
            <a:r>
              <a:rPr lang="en-US" sz="2200" dirty="0"/>
              <a:t>Aalen-Johansen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807F296-0B93-29D3-B197-864B5C48F682}"/>
              </a:ext>
            </a:extLst>
          </p:cNvPr>
          <p:cNvSpPr txBox="1">
            <a:spLocks/>
          </p:cNvSpPr>
          <p:nvPr/>
        </p:nvSpPr>
        <p:spPr>
          <a:xfrm>
            <a:off x="6425590" y="1494698"/>
            <a:ext cx="4187952" cy="978408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txBody>
          <a:bodyPr vert="horz" wrap="square" lIns="91440" tIns="45720" rIns="91440" bIns="45720" rtlCol="0">
            <a:noAutofit/>
          </a:bodyPr>
          <a:lstStyle>
            <a:lvl1pPr marL="168275" indent="-168275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4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45720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2pPr>
            <a:lvl3pPr marL="742950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3pPr>
            <a:lvl4pPr marL="1028700" indent="-228600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2100" b="0" kern="1200" dirty="0" smtClean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4pPr>
            <a:lvl5pPr marL="1312863" indent="-227013" algn="l" defTabSz="914400" rtl="0" eaLnBrk="1" latinLnBrk="0" hangingPunct="1">
              <a:lnSpc>
                <a:spcPct val="110000"/>
              </a:lnSpc>
              <a:spcBef>
                <a:spcPts val="14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2100" b="0" kern="1200" dirty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/>
              <a:t>For est. </a:t>
            </a:r>
            <a:r>
              <a:rPr lang="en-US" sz="2200" i="1" dirty="0"/>
              <a:t>controlled direct effect</a:t>
            </a:r>
          </a:p>
          <a:p>
            <a:pPr marL="0" indent="0" algn="ctr">
              <a:buNone/>
            </a:pPr>
            <a:r>
              <a:rPr lang="en-US" sz="2200" dirty="0"/>
              <a:t>Kaplan-Meier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9956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8A6DA8F-A513-EBB4-F90D-57D139EE4A74}"/>
              </a:ext>
            </a:extLst>
          </p:cNvPr>
          <p:cNvGrpSpPr/>
          <p:nvPr/>
        </p:nvGrpSpPr>
        <p:grpSpPr>
          <a:xfrm>
            <a:off x="1751752" y="1442747"/>
            <a:ext cx="7725623" cy="4163006"/>
            <a:chOff x="1751752" y="1442747"/>
            <a:chExt cx="7725623" cy="4163006"/>
          </a:xfrm>
        </p:grpSpPr>
        <p:pic>
          <p:nvPicPr>
            <p:cNvPr id="3" name="Picture 2" descr="A graph of a risk difference&#10;&#10;AI-generated content may be incorrect.">
              <a:extLst>
                <a:ext uri="{FF2B5EF4-FFF2-40B4-BE49-F238E27FC236}">
                  <a16:creationId xmlns:a16="http://schemas.microsoft.com/office/drawing/2014/main" id="{16253467-0173-7C57-73F5-B5F94C1AC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444"/>
            <a:stretch/>
          </p:blipFill>
          <p:spPr>
            <a:xfrm>
              <a:off x="1751752" y="1442747"/>
              <a:ext cx="7725623" cy="4163006"/>
            </a:xfrm>
            <a:prstGeom prst="rect">
              <a:avLst/>
            </a:prstGeom>
          </p:spPr>
        </p:pic>
        <p:pic>
          <p:nvPicPr>
            <p:cNvPr id="5" name="Picture 4" descr="A diagram of a death&#10;&#10;AI-generated content may be incorrect.">
              <a:extLst>
                <a:ext uri="{FF2B5EF4-FFF2-40B4-BE49-F238E27FC236}">
                  <a16:creationId xmlns:a16="http://schemas.microsoft.com/office/drawing/2014/main" id="{207F37ED-B151-C1E2-3A16-F2C405980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1" y="2863850"/>
              <a:ext cx="3009900" cy="1003300"/>
            </a:xfrm>
            <a:prstGeom prst="rect">
              <a:avLst/>
            </a:prstGeom>
          </p:spPr>
        </p:pic>
        <p:pic>
          <p:nvPicPr>
            <p:cNvPr id="8" name="Picture 7" descr="A diagram of a death&#10;&#10;AI-generated content may be incorrect.">
              <a:extLst>
                <a:ext uri="{FF2B5EF4-FFF2-40B4-BE49-F238E27FC236}">
                  <a16:creationId xmlns:a16="http://schemas.microsoft.com/office/drawing/2014/main" id="{E4354C05-27A6-2F66-C09C-BD6D84F7C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1" y="4407190"/>
              <a:ext cx="3009903" cy="10033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0025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F60D68-0945-4B21-D482-93ADDB7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5" y="412495"/>
            <a:ext cx="6979009" cy="187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website&#10;&#10;AI-generated content may be incorrect.">
            <a:extLst>
              <a:ext uri="{FF2B5EF4-FFF2-40B4-BE49-F238E27FC236}">
                <a16:creationId xmlns:a16="http://schemas.microsoft.com/office/drawing/2014/main" id="{B5190DA8-CD17-E786-7287-C40914DB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95876"/>
            <a:ext cx="58293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1407D-8193-7DB3-7F3F-C33B735F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222" y="2112649"/>
            <a:ext cx="6483683" cy="208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D8B8B-146F-A85A-7731-3DB1819984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593"/>
          <a:stretch/>
        </p:blipFill>
        <p:spPr>
          <a:xfrm>
            <a:off x="4344027" y="4305591"/>
            <a:ext cx="6255071" cy="2319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722E75-03F7-2A73-05B3-36B267E7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95" y="5023044"/>
            <a:ext cx="3787656" cy="143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384E6-CE10-ECA3-D91F-EE98745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" y="416306"/>
            <a:ext cx="5696243" cy="278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3E8E7-125F-5AD3-F1D0-65D67B0E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4" y="3371921"/>
            <a:ext cx="5419345" cy="14395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FAF2BB-F0C3-18CD-03FE-8F740E36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"/>
          <a:stretch/>
        </p:blipFill>
        <p:spPr>
          <a:xfrm>
            <a:off x="5943600" y="394224"/>
            <a:ext cx="5821671" cy="285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0BF59-F83E-9BC5-09D5-32A29992E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77" y="3411756"/>
            <a:ext cx="5725894" cy="157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AA802-38EB-3789-7BCE-5A074D66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160"/>
          <a:stretch/>
        </p:blipFill>
        <p:spPr>
          <a:xfrm>
            <a:off x="6079604" y="4983318"/>
            <a:ext cx="5645440" cy="1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F9C7-F328-69DF-6CB0-5AAAB007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058B03-9CFA-B157-CBD1-D4A99C99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841"/>
          <a:stretch/>
        </p:blipFill>
        <p:spPr>
          <a:xfrm>
            <a:off x="1158645" y="180888"/>
            <a:ext cx="8922209" cy="819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00BA51-14FD-30F1-BE51-46B88712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72"/>
          <a:stretch/>
        </p:blipFill>
        <p:spPr>
          <a:xfrm>
            <a:off x="1158645" y="956902"/>
            <a:ext cx="8922209" cy="17812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69157-BA37-E40C-14BB-CB2A16A4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5" y="2856866"/>
            <a:ext cx="5096624" cy="1731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EB5D6A-E61E-FF77-4F8D-04266A29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9" y="2856866"/>
            <a:ext cx="5396389" cy="1731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6684F0-CBFE-4D54-2B68-9530C2A8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835"/>
          <a:stretch/>
        </p:blipFill>
        <p:spPr>
          <a:xfrm>
            <a:off x="2527047" y="4613198"/>
            <a:ext cx="5741944" cy="1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26E6C-3E8B-957A-66CC-5E493B92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F3595B-737E-190E-BAFF-B5DC2C60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" b="22528"/>
          <a:stretch/>
        </p:blipFill>
        <p:spPr>
          <a:xfrm>
            <a:off x="1851664" y="2254469"/>
            <a:ext cx="8488671" cy="4405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60C0D-FC76-7F8D-E6C8-72C85E23CF76}"/>
              </a:ext>
            </a:extLst>
          </p:cNvPr>
          <p:cNvSpPr txBox="1"/>
          <p:nvPr/>
        </p:nvSpPr>
        <p:spPr>
          <a:xfrm>
            <a:off x="1680214" y="6013450"/>
            <a:ext cx="36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Society for Epidemiologic Research Workshop 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C0C2-3D03-3CDC-48DA-E46F3238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8"/>
          <a:stretch/>
        </p:blipFill>
        <p:spPr>
          <a:xfrm>
            <a:off x="4981575" y="295583"/>
            <a:ext cx="6477000" cy="181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CCE06-6BCF-DB21-5DFF-86261895B796}"/>
              </a:ext>
            </a:extLst>
          </p:cNvPr>
          <p:cNvGrpSpPr/>
          <p:nvPr/>
        </p:nvGrpSpPr>
        <p:grpSpPr>
          <a:xfrm>
            <a:off x="1230022" y="295583"/>
            <a:ext cx="3656303" cy="1872645"/>
            <a:chOff x="1230022" y="295583"/>
            <a:chExt cx="3656303" cy="18726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AA051C-AD0B-ADCE-6104-71410D13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816" r="6984"/>
            <a:stretch/>
          </p:blipFill>
          <p:spPr>
            <a:xfrm>
              <a:off x="1230022" y="295583"/>
              <a:ext cx="3656303" cy="13973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545C4F-988F-D057-EED4-05165595633C}"/>
                </a:ext>
              </a:extLst>
            </p:cNvPr>
            <p:cNvSpPr txBox="1"/>
            <p:nvPr/>
          </p:nvSpPr>
          <p:spPr>
            <a:xfrm>
              <a:off x="1230022" y="1521897"/>
              <a:ext cx="36563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Methods in Epidemiologic, Clinical, and Operations Research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6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ACE294-C975-458F-9FB2-84C4185EDB8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F9B77-6E2E-00F0-8F19-06984EB68E31}"/>
              </a:ext>
            </a:extLst>
          </p:cNvPr>
          <p:cNvGrpSpPr/>
          <p:nvPr/>
        </p:nvGrpSpPr>
        <p:grpSpPr>
          <a:xfrm>
            <a:off x="1730168" y="523187"/>
            <a:ext cx="9088226" cy="5451224"/>
            <a:chOff x="1730168" y="523187"/>
            <a:chExt cx="9088226" cy="5451224"/>
          </a:xfrm>
        </p:grpSpPr>
        <p:pic>
          <p:nvPicPr>
            <p:cNvPr id="10" name="Picture 9" descr="A map of the world&#10;&#10;AI-generated content may be incorrect.">
              <a:extLst>
                <a:ext uri="{FF2B5EF4-FFF2-40B4-BE49-F238E27FC236}">
                  <a16:creationId xmlns:a16="http://schemas.microsoft.com/office/drawing/2014/main" id="{4689DA73-8FA8-917B-BC75-06456E57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168" y="523187"/>
              <a:ext cx="9088226" cy="5451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593956-6674-C05C-4D11-E3F703D4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5434" y="4706231"/>
              <a:ext cx="1689187" cy="101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1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D5C3-69FF-E69F-16BA-9BB394E4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E22A10-F095-8593-5BE8-750DCF3BEDC7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D7661-B3B7-F315-FFF9-9B60F684B784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72F370-D4E8-C2C7-2F4C-37C83E69D1C4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5D8AAAA-B698-ADCB-6A05-ABC5D0C86FE9}"/>
                  </a:ext>
                </a:extLst>
              </p:cNvPr>
              <p:cNvGrpSpPr/>
              <p:nvPr/>
            </p:nvGrpSpPr>
            <p:grpSpPr>
              <a:xfrm>
                <a:off x="1730168" y="523187"/>
                <a:ext cx="9088226" cy="5451224"/>
                <a:chOff x="1730168" y="523187"/>
                <a:chExt cx="9088226" cy="5451224"/>
              </a:xfrm>
            </p:grpSpPr>
            <p:pic>
              <p:nvPicPr>
                <p:cNvPr id="10" name="Picture 9" descr="A map of the world&#10;&#10;AI-generated content may be incorrect.">
                  <a:extLst>
                    <a:ext uri="{FF2B5EF4-FFF2-40B4-BE49-F238E27FC236}">
                      <a16:creationId xmlns:a16="http://schemas.microsoft.com/office/drawing/2014/main" id="{C66376C8-AA17-E3AD-616D-7875A85CA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0168" y="523187"/>
                  <a:ext cx="9088226" cy="5451224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6E41652-9F9F-E6F9-F424-1AAD0B70A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5434" y="4706231"/>
                  <a:ext cx="1689187" cy="1016052"/>
                </a:xfrm>
                <a:prstGeom prst="rect">
                  <a:avLst/>
                </a:prstGeom>
              </p:spPr>
            </p:pic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E54FB8-ADFA-AC17-E194-CE5BC46A3A6A}"/>
                  </a:ext>
                </a:extLst>
              </p:cNvPr>
              <p:cNvSpPr/>
              <p:nvPr/>
            </p:nvSpPr>
            <p:spPr>
              <a:xfrm>
                <a:off x="4421632" y="4084320"/>
                <a:ext cx="678688" cy="621911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6496CA-AF92-0993-45C1-AD73FFB25BD9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2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E043-5857-3120-28A1-A3EC6845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171C33-E5A4-B270-8B04-F7274A4A24E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B2D4C2-9C84-3725-D80C-29A361D62A9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4BDF16-D98F-450A-65B3-F6AD53566D32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841928" y="384687"/>
              <a:chExt cx="9088226" cy="54512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D0DEDA5-FBE1-A14F-6459-2F07A84AE4E6}"/>
                  </a:ext>
                </a:extLst>
              </p:cNvPr>
              <p:cNvGrpSpPr/>
              <p:nvPr/>
            </p:nvGrpSpPr>
            <p:grpSpPr>
              <a:xfrm>
                <a:off x="1841928" y="384687"/>
                <a:ext cx="9088226" cy="5451224"/>
                <a:chOff x="1730168" y="523187"/>
                <a:chExt cx="9088226" cy="545122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78F7C7C-1187-5660-80D1-4AEBFF74AEF4}"/>
                    </a:ext>
                  </a:extLst>
                </p:cNvPr>
                <p:cNvGrpSpPr/>
                <p:nvPr/>
              </p:nvGrpSpPr>
              <p:grpSpPr>
                <a:xfrm>
                  <a:off x="1730168" y="523187"/>
                  <a:ext cx="9088226" cy="5451224"/>
                  <a:chOff x="1730168" y="523187"/>
                  <a:chExt cx="9088226" cy="5451224"/>
                </a:xfrm>
              </p:grpSpPr>
              <p:pic>
                <p:nvPicPr>
                  <p:cNvPr id="10" name="Picture 9" descr="A map of the world&#10;&#10;AI-generated content may be incorrect.">
                    <a:extLst>
                      <a:ext uri="{FF2B5EF4-FFF2-40B4-BE49-F238E27FC236}">
                        <a16:creationId xmlns:a16="http://schemas.microsoft.com/office/drawing/2014/main" id="{5EC85BB7-AABD-5AAA-DEB5-3B9F0090A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0168" y="523187"/>
                    <a:ext cx="9088226" cy="545122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742F2E5D-D314-5400-D31F-AB7FFD2B4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5434" y="4706231"/>
                    <a:ext cx="1689187" cy="1016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C3319D3-147A-8C3B-709E-636751C07314}"/>
                    </a:ext>
                  </a:extLst>
                </p:cNvPr>
                <p:cNvSpPr/>
                <p:nvPr/>
              </p:nvSpPr>
              <p:spPr>
                <a:xfrm>
                  <a:off x="4421632" y="4084320"/>
                  <a:ext cx="678688" cy="621911"/>
                </a:xfrm>
                <a:prstGeom prst="ellipse">
                  <a:avLst/>
                </a:prstGeom>
                <a:noFill/>
                <a:ln w="31750">
                  <a:solidFill>
                    <a:srgbClr val="0B76A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B43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76F7339-4AE7-A4B4-9FEC-9C9A3EEDF558}"/>
                  </a:ext>
                </a:extLst>
              </p:cNvPr>
              <p:cNvSpPr/>
              <p:nvPr/>
            </p:nvSpPr>
            <p:spPr>
              <a:xfrm>
                <a:off x="4872736" y="4807731"/>
                <a:ext cx="339344" cy="333229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0AAEA2-063D-2F00-4A14-CBCB7AE952C7}"/>
                </a:ext>
              </a:extLst>
            </p:cNvPr>
            <p:cNvSpPr/>
            <p:nvPr/>
          </p:nvSpPr>
          <p:spPr>
            <a:xfrm>
              <a:off x="3299703" y="2805185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42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8231-7C5D-552B-043F-F521889A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097C2D-5E58-C86A-0AC8-37A5C46ECF38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98E37D-2C63-7DE9-1316-42485DF5C63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959D5A-E3E6-5D1A-375C-1845EBFD480B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pic>
            <p:nvPicPr>
              <p:cNvPr id="10" name="Picture 9" descr="A map of the world&#10;&#10;AI-generated content may be incorrect.">
                <a:extLst>
                  <a:ext uri="{FF2B5EF4-FFF2-40B4-BE49-F238E27FC236}">
                    <a16:creationId xmlns:a16="http://schemas.microsoft.com/office/drawing/2014/main" id="{C87C24AD-F68A-65D4-3ECD-EB87CE139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168" y="523187"/>
                <a:ext cx="9088226" cy="54512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5F7E687-62AD-0FAA-F905-C31D588BA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05434" y="4706231"/>
                <a:ext cx="1689187" cy="1016052"/>
              </a:xfrm>
              <a:prstGeom prst="rect">
                <a:avLst/>
              </a:prstGeom>
            </p:spPr>
          </p:pic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D802BE-9DE2-CBEE-DF16-EC2C20D93AF5}"/>
                </a:ext>
              </a:extLst>
            </p:cNvPr>
            <p:cNvSpPr/>
            <p:nvPr/>
          </p:nvSpPr>
          <p:spPr>
            <a:xfrm>
              <a:off x="4533392" y="3945820"/>
              <a:ext cx="678688" cy="621911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153E96-EFBF-A877-15FF-A19933D5CBBE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39FA8C-3E62-906E-5AA6-B2FBAA4B274C}"/>
                </a:ext>
              </a:extLst>
            </p:cNvPr>
            <p:cNvSpPr/>
            <p:nvPr/>
          </p:nvSpPr>
          <p:spPr>
            <a:xfrm>
              <a:off x="7585456" y="1505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7DD614-DA4C-3BD1-8218-7532A1D39650}"/>
                </a:ext>
              </a:extLst>
            </p:cNvPr>
            <p:cNvSpPr/>
            <p:nvPr/>
          </p:nvSpPr>
          <p:spPr>
            <a:xfrm>
              <a:off x="3231348" y="2777070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6AF7F5-D739-BCDF-3E81-4DB56BDFAB60}"/>
                </a:ext>
              </a:extLst>
            </p:cNvPr>
            <p:cNvSpPr/>
            <p:nvPr/>
          </p:nvSpPr>
          <p:spPr>
            <a:xfrm>
              <a:off x="7817369" y="1577290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FD376-99D5-0D3C-C97E-9473255A0249}"/>
                </a:ext>
              </a:extLst>
            </p:cNvPr>
            <p:cNvSpPr/>
            <p:nvPr/>
          </p:nvSpPr>
          <p:spPr>
            <a:xfrm>
              <a:off x="4431438" y="1880767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3458</TotalTime>
  <Words>90</Words>
  <Application>Microsoft Office PowerPoint</Application>
  <PresentationFormat>Widescreen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18</cp:revision>
  <dcterms:created xsi:type="dcterms:W3CDTF">2025-02-19T08:04:39Z</dcterms:created>
  <dcterms:modified xsi:type="dcterms:W3CDTF">2025-03-04T20:00:29Z</dcterms:modified>
</cp:coreProperties>
</file>