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6" r:id="rId4"/>
    <p:sldId id="278" r:id="rId5"/>
    <p:sldId id="279" r:id="rId6"/>
    <p:sldId id="258" r:id="rId7"/>
    <p:sldId id="262" r:id="rId8"/>
    <p:sldId id="271" r:id="rId9"/>
    <p:sldId id="273" r:id="rId10"/>
    <p:sldId id="274" r:id="rId11"/>
    <p:sldId id="289" r:id="rId12"/>
    <p:sldId id="286" r:id="rId13"/>
    <p:sldId id="290" r:id="rId14"/>
    <p:sldId id="287" r:id="rId15"/>
    <p:sldId id="277" r:id="rId16"/>
    <p:sldId id="275" r:id="rId17"/>
    <p:sldId id="281" r:id="rId18"/>
    <p:sldId id="264" r:id="rId19"/>
    <p:sldId id="265" r:id="rId20"/>
    <p:sldId id="280" r:id="rId21"/>
    <p:sldId id="282" r:id="rId22"/>
    <p:sldId id="283" r:id="rId23"/>
    <p:sldId id="284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86ECC"/>
    <a:srgbClr val="E5F3FF"/>
    <a:srgbClr val="E5EEF3"/>
    <a:srgbClr val="FFB81C"/>
    <a:srgbClr val="0B76A0"/>
    <a:srgbClr val="005587"/>
    <a:srgbClr val="002B43"/>
    <a:srgbClr val="0424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7" autoAdjust="0"/>
    <p:restoredTop sz="94737"/>
  </p:normalViewPr>
  <p:slideViewPr>
    <p:cSldViewPr snapToGrid="0">
      <p:cViewPr>
        <p:scale>
          <a:sx n="114" d="100"/>
          <a:sy n="114" d="100"/>
        </p:scale>
        <p:origin x="44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A05-F978-35CF-0837-5981EC63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83F89-AA16-80AE-F68C-BFCEBCC5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E394-EBCC-CC33-AD9E-1009DC84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4D59-4466-3637-A305-72BDF775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A550-E695-7B51-BD42-7676C8C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4CD8-57C0-F9CA-6D98-D1C2358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8E7F-D64B-D8B8-4712-795D4A4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E271-523F-4805-B893-090B149B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AE6B-C6D4-F25F-7F05-0D20B8A1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FEDD-A11E-0365-9365-265C7BEC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2D129-C8FA-F8A5-4303-C21B89B5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B448B-4F95-0352-71C8-30EB83A2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64A-0B9D-EF4F-090C-343CB556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01BB-B78D-738E-036F-66390166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AE0A-5361-EDE6-4620-6D133175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81C-508C-60FD-1545-2E984AB9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9C72-AD7D-DC2A-DF08-0D679363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AD38-5506-4371-9935-9C5D6557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332-EC8D-C722-E269-363518BB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95F5-B27A-97DD-49EF-81BAF450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8EA3-32C5-F399-3967-0091F51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5159E-8585-D4E9-F36E-A147448F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D990-3625-40F8-7EE4-88779B6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B47D-E906-74A8-C349-C7BA9FCF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1522-8C51-7DD9-8FA5-85270A3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E9B-23AE-7C27-E551-D6909E7D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26E0-BA35-421E-8293-C3A576ECA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4941-4757-A7FD-1F9C-DB153F24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271E-9F05-EDD4-D729-7A69036F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4A46B-A232-87FF-1DBA-D5F0D06E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9ECB-E215-578C-6CE1-5A2125CD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585-40C2-A74D-DE85-C7832D11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8B76-34E0-654B-12BA-B561872E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904D-5718-07F3-E675-7FE80C31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6AD43-2722-2E4A-8FDA-444232DF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2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174DE-E660-E842-1F04-12C4588C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6D5D4-34F0-7A66-B205-1A823CA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A85CE-8397-AF28-6E64-BA7EEFE7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B26C4-2062-B628-6FF1-5971B98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7074-5962-223B-AA28-8C1EE91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EA6A3-4987-F887-28B5-DDD738C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0B7BD-E65D-6C19-A0DB-0ECA949C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AF54-B58C-892D-4D53-CDBED289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BD5B2-1ECB-77C5-CDE2-B04637AB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0C33-0E3B-9055-3B12-7AC90C32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6C00A-484C-A22C-2612-EEA7F67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CB5C-20C8-2691-786A-A543F4F4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D48F-0885-F6E9-FCA8-0C1AF1DD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790E-6588-8FCF-96AE-9FA2A71C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64FDD-E9BF-3669-3343-36C0CC3C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D2D9E-7FA3-7EF8-797F-96B526D2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1608-B361-091C-7C99-61636ABC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24EB-9ED5-30C0-B948-F5AE3AC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A3F4D-1A12-7505-DED1-399884136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4609-FE25-BEDB-3F35-943421D5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E4012-41FD-821A-95DA-6731E35F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0668-681C-510A-D065-CFEBDC33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5587-C126-6D2F-6335-1076539F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73046-C223-BAD2-3E02-FC60824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606D0-2225-EC8D-0386-35207DD0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9850-D4BD-6C8E-2CB8-923DD433F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D8198-5E84-42E5-B652-6051AD6779D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6EE6-BD3D-ABC4-AB77-D512779D6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12BB-46D5-4920-B8BB-B44477AA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918061-B0D7-AE5E-3E6B-BEA5CFB0FE61}"/>
              </a:ext>
            </a:extLst>
          </p:cNvPr>
          <p:cNvGrpSpPr/>
          <p:nvPr/>
        </p:nvGrpSpPr>
        <p:grpSpPr>
          <a:xfrm>
            <a:off x="90768" y="816852"/>
            <a:ext cx="11750406" cy="5418971"/>
            <a:chOff x="90768" y="816852"/>
            <a:chExt cx="11750406" cy="5418971"/>
          </a:xfrm>
        </p:grpSpPr>
        <p:pic>
          <p:nvPicPr>
            <p:cNvPr id="13" name="Picture 12" descr="A close up of a hand holding a cup&#10;&#10;AI-generated content may be incorrect.">
              <a:extLst>
                <a:ext uri="{FF2B5EF4-FFF2-40B4-BE49-F238E27FC236}">
                  <a16:creationId xmlns:a16="http://schemas.microsoft.com/office/drawing/2014/main" id="{EE5D9398-82A8-1CB0-483D-070508AE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9" b="36657"/>
            <a:stretch/>
          </p:blipFill>
          <p:spPr>
            <a:xfrm>
              <a:off x="109713" y="816852"/>
              <a:ext cx="5729008" cy="24204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1C36AF-33EA-5701-D182-FA0F516B4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5810" y="1232946"/>
              <a:ext cx="6115364" cy="23877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8404E0-D292-FBC7-E78E-2FDD4390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68" y="3281571"/>
              <a:ext cx="5747953" cy="22353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A75B0A-3B92-F829-17BF-F2C34998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7892" y="3759196"/>
              <a:ext cx="5931205" cy="24766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979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23D6-1CFC-64AA-4DFF-D1BC8563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960EB6B-BDA3-29C2-89FD-D3D6635E915A}"/>
              </a:ext>
            </a:extLst>
          </p:cNvPr>
          <p:cNvSpPr/>
          <p:nvPr/>
        </p:nvSpPr>
        <p:spPr>
          <a:xfrm>
            <a:off x="84898" y="97301"/>
            <a:ext cx="2846832" cy="2825496"/>
          </a:xfrm>
          <a:prstGeom prst="ellipse">
            <a:avLst/>
          </a:prstGeom>
          <a:solidFill>
            <a:schemeClr val="tx2">
              <a:lumMod val="25000"/>
              <a:lumOff val="75000"/>
              <a:alpha val="52157"/>
            </a:schemeClr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EEF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8C789C-94F0-12F8-01F0-9A4AE08217FD}"/>
              </a:ext>
            </a:extLst>
          </p:cNvPr>
          <p:cNvSpPr/>
          <p:nvPr/>
        </p:nvSpPr>
        <p:spPr>
          <a:xfrm>
            <a:off x="2056465" y="97301"/>
            <a:ext cx="2846832" cy="2825496"/>
          </a:xfrm>
          <a:prstGeom prst="ellipse">
            <a:avLst/>
          </a:prstGeom>
          <a:solidFill>
            <a:schemeClr val="accent3">
              <a:lumMod val="40000"/>
              <a:lumOff val="60000"/>
              <a:alpha val="52157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F634B-8DAD-4F27-8293-DDD2E8B6DF27}"/>
              </a:ext>
            </a:extLst>
          </p:cNvPr>
          <p:cNvSpPr/>
          <p:nvPr/>
        </p:nvSpPr>
        <p:spPr>
          <a:xfrm>
            <a:off x="1096097" y="1255626"/>
            <a:ext cx="2846832" cy="2825496"/>
          </a:xfrm>
          <a:prstGeom prst="ellipse">
            <a:avLst/>
          </a:prstGeom>
          <a:solidFill>
            <a:srgbClr val="D86ECC">
              <a:alpha val="29020"/>
            </a:srgb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7C05A-3816-67DB-3215-1B1E4AA518C8}"/>
              </a:ext>
            </a:extLst>
          </p:cNvPr>
          <p:cNvSpPr txBox="1"/>
          <p:nvPr/>
        </p:nvSpPr>
        <p:spPr>
          <a:xfrm>
            <a:off x="2095357" y="1428699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42307-8CA6-4709-E9BC-BA74EADC3C9D}"/>
              </a:ext>
            </a:extLst>
          </p:cNvPr>
          <p:cNvSpPr txBox="1"/>
          <p:nvPr/>
        </p:nvSpPr>
        <p:spPr>
          <a:xfrm>
            <a:off x="2850463" y="787088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Modifiable risk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2447D-CAC6-3BBE-DFE9-40B4A0C169A3}"/>
              </a:ext>
            </a:extLst>
          </p:cNvPr>
          <p:cNvSpPr txBox="1"/>
          <p:nvPr/>
        </p:nvSpPr>
        <p:spPr>
          <a:xfrm>
            <a:off x="234132" y="787088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Epidemiologic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55CB9-19D7-9A6A-A9EF-765E1B9D540C}"/>
              </a:ext>
            </a:extLst>
          </p:cNvPr>
          <p:cNvSpPr txBox="1"/>
          <p:nvPr/>
        </p:nvSpPr>
        <p:spPr>
          <a:xfrm>
            <a:off x="1621020" y="2928567"/>
            <a:ext cx="186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Aging-relevant outcomes</a:t>
            </a:r>
          </a:p>
        </p:txBody>
      </p:sp>
    </p:spTree>
    <p:extLst>
      <p:ext uri="{BB962C8B-B14F-4D97-AF65-F5344CB8AC3E}">
        <p14:creationId xmlns:p14="http://schemas.microsoft.com/office/powerpoint/2010/main" val="229704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0DC54-B63A-1A26-AFC2-D8C1F2C95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9D3B820-1F0D-381A-1647-E4CAD803BF7B}"/>
              </a:ext>
            </a:extLst>
          </p:cNvPr>
          <p:cNvSpPr/>
          <p:nvPr/>
        </p:nvSpPr>
        <p:spPr>
          <a:xfrm>
            <a:off x="84898" y="97301"/>
            <a:ext cx="2846832" cy="2825496"/>
          </a:xfrm>
          <a:prstGeom prst="ellipse">
            <a:avLst/>
          </a:prstGeom>
          <a:solidFill>
            <a:schemeClr val="tx2">
              <a:lumMod val="25000"/>
              <a:lumOff val="75000"/>
              <a:alpha val="52157"/>
            </a:schemeClr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EEF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1BC715-ADE1-7B88-AAF8-4F113CCC9B07}"/>
              </a:ext>
            </a:extLst>
          </p:cNvPr>
          <p:cNvSpPr/>
          <p:nvPr/>
        </p:nvSpPr>
        <p:spPr>
          <a:xfrm>
            <a:off x="2056465" y="97301"/>
            <a:ext cx="2846832" cy="2825496"/>
          </a:xfrm>
          <a:prstGeom prst="ellipse">
            <a:avLst/>
          </a:prstGeom>
          <a:solidFill>
            <a:srgbClr val="000000">
              <a:alpha val="10980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2B077A-CB3E-E414-A7AC-EE8F3F7590D1}"/>
              </a:ext>
            </a:extLst>
          </p:cNvPr>
          <p:cNvSpPr/>
          <p:nvPr/>
        </p:nvSpPr>
        <p:spPr>
          <a:xfrm>
            <a:off x="1096097" y="1255626"/>
            <a:ext cx="2846832" cy="2825496"/>
          </a:xfrm>
          <a:prstGeom prst="ellipse">
            <a:avLst/>
          </a:prstGeom>
          <a:solidFill>
            <a:srgbClr val="000000">
              <a:alpha val="10980"/>
            </a:srgb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63D72-668F-9649-7A13-74D20B688BA9}"/>
              </a:ext>
            </a:extLst>
          </p:cNvPr>
          <p:cNvSpPr txBox="1"/>
          <p:nvPr/>
        </p:nvSpPr>
        <p:spPr>
          <a:xfrm>
            <a:off x="2095357" y="1428699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7FB3A-3D81-3E40-72E1-F9CAB586148E}"/>
              </a:ext>
            </a:extLst>
          </p:cNvPr>
          <p:cNvSpPr txBox="1"/>
          <p:nvPr/>
        </p:nvSpPr>
        <p:spPr>
          <a:xfrm>
            <a:off x="2850463" y="787088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Modifiable risk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1545D-1120-D63D-D63B-8111FBF5A566}"/>
              </a:ext>
            </a:extLst>
          </p:cNvPr>
          <p:cNvSpPr txBox="1"/>
          <p:nvPr/>
        </p:nvSpPr>
        <p:spPr>
          <a:xfrm>
            <a:off x="234132" y="787088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Epidemiologic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4D73A-610E-49F5-BB09-97E65A953341}"/>
              </a:ext>
            </a:extLst>
          </p:cNvPr>
          <p:cNvSpPr txBox="1"/>
          <p:nvPr/>
        </p:nvSpPr>
        <p:spPr>
          <a:xfrm>
            <a:off x="1621020" y="2928567"/>
            <a:ext cx="1863432" cy="646331"/>
          </a:xfrm>
          <a:prstGeom prst="rect">
            <a:avLst/>
          </a:prstGeom>
          <a:solidFill>
            <a:srgbClr val="000000">
              <a:alpha val="1098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Aging-relevant outcomes</a:t>
            </a:r>
          </a:p>
        </p:txBody>
      </p:sp>
    </p:spTree>
    <p:extLst>
      <p:ext uri="{BB962C8B-B14F-4D97-AF65-F5344CB8AC3E}">
        <p14:creationId xmlns:p14="http://schemas.microsoft.com/office/powerpoint/2010/main" val="260826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7DD62-7106-CF19-35CE-7D62A6E5A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ECB09F-E2F2-A74A-B104-C11A2E6FDC7D}"/>
              </a:ext>
            </a:extLst>
          </p:cNvPr>
          <p:cNvSpPr/>
          <p:nvPr/>
        </p:nvSpPr>
        <p:spPr>
          <a:xfrm>
            <a:off x="84898" y="97301"/>
            <a:ext cx="2846832" cy="2825496"/>
          </a:xfrm>
          <a:prstGeom prst="ellipse">
            <a:avLst/>
          </a:prstGeom>
          <a:solidFill>
            <a:srgbClr val="000000">
              <a:alpha val="9804"/>
            </a:srgbClr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EEF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B1654D-77CB-E5EC-4C30-BAFEBC72460D}"/>
              </a:ext>
            </a:extLst>
          </p:cNvPr>
          <p:cNvSpPr/>
          <p:nvPr/>
        </p:nvSpPr>
        <p:spPr>
          <a:xfrm>
            <a:off x="2056465" y="97301"/>
            <a:ext cx="2846832" cy="2825496"/>
          </a:xfrm>
          <a:prstGeom prst="ellipse">
            <a:avLst/>
          </a:prstGeom>
          <a:solidFill>
            <a:schemeClr val="accent3">
              <a:lumMod val="40000"/>
              <a:lumOff val="60000"/>
              <a:alpha val="52157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2D2968-F786-A9B1-B174-A40285926AA5}"/>
              </a:ext>
            </a:extLst>
          </p:cNvPr>
          <p:cNvSpPr/>
          <p:nvPr/>
        </p:nvSpPr>
        <p:spPr>
          <a:xfrm>
            <a:off x="1096097" y="1255626"/>
            <a:ext cx="2846832" cy="2825496"/>
          </a:xfrm>
          <a:prstGeom prst="ellipse">
            <a:avLst/>
          </a:prstGeom>
          <a:solidFill>
            <a:srgbClr val="000000">
              <a:alpha val="9804"/>
            </a:srgb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2E996-FB05-3E43-0EA4-392001524F10}"/>
              </a:ext>
            </a:extLst>
          </p:cNvPr>
          <p:cNvSpPr txBox="1"/>
          <p:nvPr/>
        </p:nvSpPr>
        <p:spPr>
          <a:xfrm>
            <a:off x="2095357" y="1428699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70C2F-56AF-B169-C1D9-37FFF7654308}"/>
              </a:ext>
            </a:extLst>
          </p:cNvPr>
          <p:cNvSpPr txBox="1"/>
          <p:nvPr/>
        </p:nvSpPr>
        <p:spPr>
          <a:xfrm>
            <a:off x="2850463" y="787088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Modifiable risk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3BF5B-8B55-2233-0012-46EA1AEEEB2B}"/>
              </a:ext>
            </a:extLst>
          </p:cNvPr>
          <p:cNvSpPr txBox="1"/>
          <p:nvPr/>
        </p:nvSpPr>
        <p:spPr>
          <a:xfrm>
            <a:off x="234132" y="787088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Epidemiologic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0FC0F-55DD-B0C2-FE19-7AE91D7DBD1C}"/>
              </a:ext>
            </a:extLst>
          </p:cNvPr>
          <p:cNvSpPr txBox="1"/>
          <p:nvPr/>
        </p:nvSpPr>
        <p:spPr>
          <a:xfrm>
            <a:off x="1621020" y="2928567"/>
            <a:ext cx="186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Aging-relevant outcomes</a:t>
            </a:r>
          </a:p>
        </p:txBody>
      </p:sp>
    </p:spTree>
    <p:extLst>
      <p:ext uri="{BB962C8B-B14F-4D97-AF65-F5344CB8AC3E}">
        <p14:creationId xmlns:p14="http://schemas.microsoft.com/office/powerpoint/2010/main" val="176375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A11E5-59DD-4977-1963-6D7D39EC2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59928B-FBB6-FE9F-5D45-65D701C65918}"/>
              </a:ext>
            </a:extLst>
          </p:cNvPr>
          <p:cNvSpPr/>
          <p:nvPr/>
        </p:nvSpPr>
        <p:spPr>
          <a:xfrm>
            <a:off x="84898" y="97301"/>
            <a:ext cx="2846832" cy="2825496"/>
          </a:xfrm>
          <a:prstGeom prst="ellipse">
            <a:avLst/>
          </a:prstGeom>
          <a:solidFill>
            <a:srgbClr val="000000">
              <a:alpha val="9804"/>
            </a:srgbClr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5EEF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BE168A-00D7-9D30-379F-45386B5975A4}"/>
              </a:ext>
            </a:extLst>
          </p:cNvPr>
          <p:cNvSpPr/>
          <p:nvPr/>
        </p:nvSpPr>
        <p:spPr>
          <a:xfrm>
            <a:off x="2056465" y="97301"/>
            <a:ext cx="2846832" cy="2825496"/>
          </a:xfrm>
          <a:prstGeom prst="ellipse">
            <a:avLst/>
          </a:prstGeom>
          <a:solidFill>
            <a:srgbClr val="000000">
              <a:alpha val="9804"/>
            </a:srgb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17391B-AC9E-620B-EAE3-8023F4842ECA}"/>
              </a:ext>
            </a:extLst>
          </p:cNvPr>
          <p:cNvSpPr/>
          <p:nvPr/>
        </p:nvSpPr>
        <p:spPr>
          <a:xfrm>
            <a:off x="1096097" y="1255626"/>
            <a:ext cx="2846832" cy="2825496"/>
          </a:xfrm>
          <a:prstGeom prst="ellipse">
            <a:avLst/>
          </a:prstGeom>
          <a:solidFill>
            <a:srgbClr val="D86ECC">
              <a:alpha val="29020"/>
            </a:srgb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AADF2-771C-8716-6D26-AA928C0648E5}"/>
              </a:ext>
            </a:extLst>
          </p:cNvPr>
          <p:cNvSpPr txBox="1"/>
          <p:nvPr/>
        </p:nvSpPr>
        <p:spPr>
          <a:xfrm>
            <a:off x="2095357" y="1428699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10B4E-C3F1-29CF-C380-8FD15B24373C}"/>
              </a:ext>
            </a:extLst>
          </p:cNvPr>
          <p:cNvSpPr txBox="1"/>
          <p:nvPr/>
        </p:nvSpPr>
        <p:spPr>
          <a:xfrm>
            <a:off x="2850463" y="787088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Modifiable risk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4D7FA-FCC2-B4E9-028E-60667C98797F}"/>
              </a:ext>
            </a:extLst>
          </p:cNvPr>
          <p:cNvSpPr txBox="1"/>
          <p:nvPr/>
        </p:nvSpPr>
        <p:spPr>
          <a:xfrm>
            <a:off x="234132" y="787088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Epidemiologic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656B9-B33B-9F28-52D1-188141FAD059}"/>
              </a:ext>
            </a:extLst>
          </p:cNvPr>
          <p:cNvSpPr txBox="1"/>
          <p:nvPr/>
        </p:nvSpPr>
        <p:spPr>
          <a:xfrm>
            <a:off x="1621020" y="2928567"/>
            <a:ext cx="186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Aging-relevant outcomes</a:t>
            </a:r>
          </a:p>
        </p:txBody>
      </p:sp>
    </p:spTree>
    <p:extLst>
      <p:ext uri="{BB962C8B-B14F-4D97-AF65-F5344CB8AC3E}">
        <p14:creationId xmlns:p14="http://schemas.microsoft.com/office/powerpoint/2010/main" val="310360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7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C683F-8A9C-BFB9-52A1-BF60487A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C6EAEF-FD64-D60E-DCDC-63F17FE8516B}"/>
              </a:ext>
            </a:extLst>
          </p:cNvPr>
          <p:cNvSpPr/>
          <p:nvPr/>
        </p:nvSpPr>
        <p:spPr>
          <a:xfrm>
            <a:off x="2331720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311979-489D-46B9-28F0-1544693C2BEE}"/>
              </a:ext>
            </a:extLst>
          </p:cNvPr>
          <p:cNvSpPr/>
          <p:nvPr/>
        </p:nvSpPr>
        <p:spPr>
          <a:xfrm>
            <a:off x="4166618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781FDC-10E8-4BC7-2972-F52994A0EB6A}"/>
              </a:ext>
            </a:extLst>
          </p:cNvPr>
          <p:cNvSpPr/>
          <p:nvPr/>
        </p:nvSpPr>
        <p:spPr>
          <a:xfrm>
            <a:off x="3334512" y="1901952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A109C-115B-3CA4-6964-43DE09E4E512}"/>
              </a:ext>
            </a:extLst>
          </p:cNvPr>
          <p:cNvSpPr txBox="1"/>
          <p:nvPr/>
        </p:nvSpPr>
        <p:spPr>
          <a:xfrm>
            <a:off x="4284008" y="2143353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B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6A927-A382-9646-C185-D626380E3495}"/>
              </a:ext>
            </a:extLst>
          </p:cNvPr>
          <p:cNvSpPr txBox="1"/>
          <p:nvPr/>
        </p:nvSpPr>
        <p:spPr>
          <a:xfrm>
            <a:off x="5030606" y="1195353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Occupational determinants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00C1-7103-8A5E-1972-EB1B23C826B3}"/>
              </a:ext>
            </a:extLst>
          </p:cNvPr>
          <p:cNvSpPr txBox="1"/>
          <p:nvPr/>
        </p:nvSpPr>
        <p:spPr>
          <a:xfrm>
            <a:off x="2545490" y="1220021"/>
            <a:ext cx="160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stochastic interventions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95AA1-D972-9582-2B54-BC51337F1E18}"/>
              </a:ext>
            </a:extLst>
          </p:cNvPr>
          <p:cNvSpPr txBox="1"/>
          <p:nvPr/>
        </p:nvSpPr>
        <p:spPr>
          <a:xfrm>
            <a:off x="3731173" y="3608507"/>
            <a:ext cx="186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and neuroimaging outcomes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200967-9CC2-5BFC-309B-44A845093C73}"/>
              </a:ext>
            </a:extLst>
          </p:cNvPr>
          <p:cNvSpPr/>
          <p:nvPr/>
        </p:nvSpPr>
        <p:spPr>
          <a:xfrm>
            <a:off x="2203450" y="615950"/>
            <a:ext cx="4984750" cy="4579508"/>
          </a:xfrm>
          <a:prstGeom prst="roundRect">
            <a:avLst/>
          </a:prstGeom>
          <a:noFill/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8A36B-5F99-CE7F-2EA7-EBEFA9CEB4C1}"/>
              </a:ext>
            </a:extLst>
          </p:cNvPr>
          <p:cNvSpPr txBox="1"/>
          <p:nvPr/>
        </p:nvSpPr>
        <p:spPr>
          <a:xfrm>
            <a:off x="2397635" y="4776787"/>
            <a:ext cx="47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Intersectionality framework</a:t>
            </a:r>
          </a:p>
        </p:txBody>
      </p:sp>
    </p:spTree>
    <p:extLst>
      <p:ext uri="{BB962C8B-B14F-4D97-AF65-F5344CB8AC3E}">
        <p14:creationId xmlns:p14="http://schemas.microsoft.com/office/powerpoint/2010/main" val="403097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hain with circles&#10;&#10;AI-generated content may be incorrect.">
            <a:extLst>
              <a:ext uri="{FF2B5EF4-FFF2-40B4-BE49-F238E27FC236}">
                <a16:creationId xmlns:a16="http://schemas.microsoft.com/office/drawing/2014/main" id="{D0AEF849-A029-6593-FEBB-B3DD46647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06" y="1226436"/>
            <a:ext cx="3345366" cy="3345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01B6C-3664-3AB6-9777-CB29C814A383}"/>
              </a:ext>
            </a:extLst>
          </p:cNvPr>
          <p:cNvSpPr txBox="1"/>
          <p:nvPr/>
        </p:nvSpPr>
        <p:spPr>
          <a:xfrm>
            <a:off x="5348738" y="4384263"/>
            <a:ext cx="288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405E2-34D8-86C5-37DC-552B6DA921EE}"/>
              </a:ext>
            </a:extLst>
          </p:cNvPr>
          <p:cNvSpPr txBox="1"/>
          <p:nvPr/>
        </p:nvSpPr>
        <p:spPr>
          <a:xfrm>
            <a:off x="5622198" y="860871"/>
            <a:ext cx="288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Development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9188B-FDC1-9C06-21AC-755ED96D564A}"/>
              </a:ext>
            </a:extLst>
          </p:cNvPr>
          <p:cNvSpPr txBox="1"/>
          <p:nvPr/>
        </p:nvSpPr>
        <p:spPr>
          <a:xfrm>
            <a:off x="3194485" y="1781406"/>
            <a:ext cx="171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World Applications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3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C74B-E247-790A-28BF-58377849F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in link with a link&#10;&#10;AI-generated content may be incorrect.">
            <a:extLst>
              <a:ext uri="{FF2B5EF4-FFF2-40B4-BE49-F238E27FC236}">
                <a16:creationId xmlns:a16="http://schemas.microsoft.com/office/drawing/2014/main" id="{BA1E19EB-8A33-0307-C761-3BEE611D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23" y="1077134"/>
            <a:ext cx="3664007" cy="3674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537BA-231F-6D92-7CFA-ABF5B8EDAEA3}"/>
              </a:ext>
            </a:extLst>
          </p:cNvPr>
          <p:cNvSpPr txBox="1"/>
          <p:nvPr/>
        </p:nvSpPr>
        <p:spPr>
          <a:xfrm>
            <a:off x="5348738" y="4384263"/>
            <a:ext cx="288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 Communication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2A96F-4F39-C0B4-DA2E-A396B250AD91}"/>
              </a:ext>
            </a:extLst>
          </p:cNvPr>
          <p:cNvSpPr txBox="1"/>
          <p:nvPr/>
        </p:nvSpPr>
        <p:spPr>
          <a:xfrm>
            <a:off x="5348738" y="4384263"/>
            <a:ext cx="288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 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4007D-66AF-E69A-6EEC-5B8F28E33776}"/>
              </a:ext>
            </a:extLst>
          </p:cNvPr>
          <p:cNvSpPr txBox="1"/>
          <p:nvPr/>
        </p:nvSpPr>
        <p:spPr>
          <a:xfrm>
            <a:off x="5622198" y="860871"/>
            <a:ext cx="288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Development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0ED96-3E0F-643B-B480-8C8F4ACECCEC}"/>
              </a:ext>
            </a:extLst>
          </p:cNvPr>
          <p:cNvSpPr txBox="1"/>
          <p:nvPr/>
        </p:nvSpPr>
        <p:spPr>
          <a:xfrm>
            <a:off x="3194485" y="1781406"/>
            <a:ext cx="171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World Applications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8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C178BD-04D9-420B-A00C-0EC146E1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4"/>
            <a:ext cx="12192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4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377855-7A29-7C09-BB3D-252EC246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01" y="3429000"/>
            <a:ext cx="4765873" cy="112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 blue circle with white text and yellow circle&#10;&#10;AI-generated content may be incorrect.">
            <a:extLst>
              <a:ext uri="{FF2B5EF4-FFF2-40B4-BE49-F238E27FC236}">
                <a16:creationId xmlns:a16="http://schemas.microsoft.com/office/drawing/2014/main" id="{B94F5F6C-5519-6575-4395-C1DE627C9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91" y="1600200"/>
            <a:ext cx="1943100" cy="18288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F0A491B-5677-98BC-6CBB-95DF5B0E38D8}"/>
              </a:ext>
            </a:extLst>
          </p:cNvPr>
          <p:cNvGrpSpPr/>
          <p:nvPr/>
        </p:nvGrpSpPr>
        <p:grpSpPr>
          <a:xfrm>
            <a:off x="1884557" y="1516566"/>
            <a:ext cx="3757874" cy="1912434"/>
            <a:chOff x="1884557" y="1516566"/>
            <a:chExt cx="3757874" cy="1912434"/>
          </a:xfrm>
        </p:grpSpPr>
        <p:pic>
          <p:nvPicPr>
            <p:cNvPr id="4" name="Picture 3" descr="A yellow sun with a blue banner&#10;&#10;AI-generated content may be incorrect.">
              <a:extLst>
                <a:ext uri="{FF2B5EF4-FFF2-40B4-BE49-F238E27FC236}">
                  <a16:creationId xmlns:a16="http://schemas.microsoft.com/office/drawing/2014/main" id="{6F2C8E6F-42F1-C26E-B669-0D992B47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584" y="1516566"/>
              <a:ext cx="1815847" cy="1912434"/>
            </a:xfrm>
            <a:prstGeom prst="rect">
              <a:avLst/>
            </a:prstGeom>
          </p:spPr>
        </p:pic>
        <p:pic>
          <p:nvPicPr>
            <p:cNvPr id="8" name="Picture 7" descr="A logo for hispanic community health study&#10;&#10;AI-generated content may be incorrect.">
              <a:extLst>
                <a:ext uri="{FF2B5EF4-FFF2-40B4-BE49-F238E27FC236}">
                  <a16:creationId xmlns:a16="http://schemas.microsoft.com/office/drawing/2014/main" id="{DF09FC3D-1F02-070E-6C66-56BA46DF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4557" y="1537098"/>
              <a:ext cx="1928336" cy="1819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F60D68-0945-4B21-D482-93ADDB70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5" y="412495"/>
            <a:ext cx="6979009" cy="187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website&#10;&#10;AI-generated content may be incorrect.">
            <a:extLst>
              <a:ext uri="{FF2B5EF4-FFF2-40B4-BE49-F238E27FC236}">
                <a16:creationId xmlns:a16="http://schemas.microsoft.com/office/drawing/2014/main" id="{B5190DA8-CD17-E786-7287-C40914DB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95876"/>
            <a:ext cx="58293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1407D-8193-7DB3-7F3F-C33B735F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224" y="2112651"/>
            <a:ext cx="6483683" cy="2082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D8B8B-146F-A85A-7731-3DB1819984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6593"/>
          <a:stretch/>
        </p:blipFill>
        <p:spPr>
          <a:xfrm>
            <a:off x="4344029" y="4305591"/>
            <a:ext cx="6255071" cy="2319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722E75-03F7-2A73-05B3-36B267E7B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95" y="5023044"/>
            <a:ext cx="3787656" cy="143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91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2B4ACE-D1DC-7945-F86E-D626FA57EB08}"/>
              </a:ext>
            </a:extLst>
          </p:cNvPr>
          <p:cNvGrpSpPr/>
          <p:nvPr/>
        </p:nvGrpSpPr>
        <p:grpSpPr>
          <a:xfrm>
            <a:off x="6054348" y="1482246"/>
            <a:ext cx="4577894" cy="4509665"/>
            <a:chOff x="823875" y="2551735"/>
            <a:chExt cx="4577894" cy="4509665"/>
          </a:xfrm>
        </p:grpSpPr>
        <p:pic>
          <p:nvPicPr>
            <p:cNvPr id="3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B542BC25-3DCC-5B10-27EE-295DDD40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50" r="14441" b="54270"/>
            <a:stretch/>
          </p:blipFill>
          <p:spPr>
            <a:xfrm>
              <a:off x="1204239" y="2551735"/>
              <a:ext cx="4197530" cy="4121741"/>
            </a:xfrm>
            <a:prstGeom prst="rect">
              <a:avLst/>
            </a:prstGeom>
          </p:spPr>
        </p:pic>
        <p:pic>
          <p:nvPicPr>
            <p:cNvPr id="4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94E20199-355E-7052-831B-9269A7D7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3" r="91913" b="54270"/>
            <a:stretch/>
          </p:blipFill>
          <p:spPr>
            <a:xfrm>
              <a:off x="823875" y="2551776"/>
              <a:ext cx="452487" cy="4121741"/>
            </a:xfrm>
            <a:prstGeom prst="rect">
              <a:avLst/>
            </a:prstGeom>
          </p:spPr>
        </p:pic>
        <p:pic>
          <p:nvPicPr>
            <p:cNvPr id="5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38E9AA28-477E-5ACA-C7EF-833F7D7D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50" t="90628" r="14441" b="4729"/>
            <a:stretch/>
          </p:blipFill>
          <p:spPr>
            <a:xfrm>
              <a:off x="1204239" y="6642935"/>
              <a:ext cx="4197530" cy="41846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83F71B-18A7-BEDC-AB77-580DBC0A3CCD}"/>
              </a:ext>
            </a:extLst>
          </p:cNvPr>
          <p:cNvSpPr txBox="1"/>
          <p:nvPr/>
        </p:nvSpPr>
        <p:spPr bwMode="auto">
          <a:xfrm rot="16200000">
            <a:off x="4240541" y="3539956"/>
            <a:ext cx="325027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Cumulative incidence (%)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7C0C-D55D-E4A0-1E57-863EDC5674D6}"/>
              </a:ext>
            </a:extLst>
          </p:cNvPr>
          <p:cNvSpPr txBox="1"/>
          <p:nvPr/>
        </p:nvSpPr>
        <p:spPr bwMode="auto">
          <a:xfrm>
            <a:off x="7136638" y="5901522"/>
            <a:ext cx="325027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Follow-up time (years)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D080B-D05C-2EF1-6146-2F85FCB0EDF6}"/>
              </a:ext>
            </a:extLst>
          </p:cNvPr>
          <p:cNvGrpSpPr/>
          <p:nvPr/>
        </p:nvGrpSpPr>
        <p:grpSpPr>
          <a:xfrm>
            <a:off x="637836" y="1482965"/>
            <a:ext cx="4591641" cy="4483412"/>
            <a:chOff x="5165769" y="445205"/>
            <a:chExt cx="4591641" cy="4483412"/>
          </a:xfrm>
        </p:grpSpPr>
        <p:pic>
          <p:nvPicPr>
            <p:cNvPr id="9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BCE61E9F-13BA-544C-1D3F-B073B5B92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50" t="46676" r="14441" b="4730"/>
            <a:stretch/>
          </p:blipFill>
          <p:spPr>
            <a:xfrm>
              <a:off x="5559880" y="548641"/>
              <a:ext cx="4197530" cy="4379976"/>
            </a:xfrm>
            <a:prstGeom prst="rect">
              <a:avLst/>
            </a:prstGeom>
          </p:spPr>
        </p:pic>
        <p:pic>
          <p:nvPicPr>
            <p:cNvPr id="10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E816FC0F-8A69-2917-ACC5-593A2F9D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3" r="91913" b="54270"/>
            <a:stretch/>
          </p:blipFill>
          <p:spPr>
            <a:xfrm>
              <a:off x="5165769" y="445205"/>
              <a:ext cx="452487" cy="412174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CE76F5-925D-2B8C-2AA5-B56130097D53}"/>
              </a:ext>
            </a:extLst>
          </p:cNvPr>
          <p:cNvSpPr txBox="1"/>
          <p:nvPr/>
        </p:nvSpPr>
        <p:spPr bwMode="auto">
          <a:xfrm rot="16200000">
            <a:off x="-1155126" y="3539954"/>
            <a:ext cx="325027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Cumulative incidence (%)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0FF7E-DF56-7B9A-1EF0-F2E8F8C4EE24}"/>
              </a:ext>
            </a:extLst>
          </p:cNvPr>
          <p:cNvSpPr txBox="1"/>
          <p:nvPr/>
        </p:nvSpPr>
        <p:spPr bwMode="auto">
          <a:xfrm>
            <a:off x="1723849" y="5910192"/>
            <a:ext cx="325027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Follow-up time (years)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581F49E-132C-C379-CE0D-8DC66FB3DE15}"/>
              </a:ext>
            </a:extLst>
          </p:cNvPr>
          <p:cNvSpPr txBox="1">
            <a:spLocks/>
          </p:cNvSpPr>
          <p:nvPr/>
        </p:nvSpPr>
        <p:spPr>
          <a:xfrm>
            <a:off x="997759" y="1494698"/>
            <a:ext cx="4206240" cy="9875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457200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742950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0287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312863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100" b="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en-US" sz="2200" dirty="0"/>
              <a:t>For est. </a:t>
            </a:r>
            <a:r>
              <a:rPr lang="en-US" sz="2200" i="1" dirty="0"/>
              <a:t>total effect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200" dirty="0"/>
              <a:t>Aalen-Johansen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807F296-0B93-29D3-B197-864B5C48F682}"/>
              </a:ext>
            </a:extLst>
          </p:cNvPr>
          <p:cNvSpPr txBox="1">
            <a:spLocks/>
          </p:cNvSpPr>
          <p:nvPr/>
        </p:nvSpPr>
        <p:spPr>
          <a:xfrm>
            <a:off x="6425590" y="1494698"/>
            <a:ext cx="4187952" cy="9784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457200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742950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0287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312863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100" b="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For est. </a:t>
            </a:r>
            <a:r>
              <a:rPr lang="en-US" sz="2200" i="1" dirty="0"/>
              <a:t>controlled direct effect</a:t>
            </a:r>
          </a:p>
          <a:p>
            <a:pPr marL="0" indent="0" algn="ctr">
              <a:buNone/>
            </a:pPr>
            <a:r>
              <a:rPr lang="en-US" sz="2200" dirty="0"/>
              <a:t>Kaplan-Meier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95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A6DA8F-A513-EBB4-F90D-57D139EE4A74}"/>
              </a:ext>
            </a:extLst>
          </p:cNvPr>
          <p:cNvGrpSpPr/>
          <p:nvPr/>
        </p:nvGrpSpPr>
        <p:grpSpPr>
          <a:xfrm>
            <a:off x="1751752" y="1442747"/>
            <a:ext cx="7725623" cy="4163006"/>
            <a:chOff x="1751752" y="1442747"/>
            <a:chExt cx="7725623" cy="4163006"/>
          </a:xfrm>
        </p:grpSpPr>
        <p:pic>
          <p:nvPicPr>
            <p:cNvPr id="3" name="Picture 2" descr="A graph of a risk difference&#10;&#10;AI-generated content may be incorrect.">
              <a:extLst>
                <a:ext uri="{FF2B5EF4-FFF2-40B4-BE49-F238E27FC236}">
                  <a16:creationId xmlns:a16="http://schemas.microsoft.com/office/drawing/2014/main" id="{16253467-0173-7C57-73F5-B5F94C1AC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44"/>
            <a:stretch/>
          </p:blipFill>
          <p:spPr>
            <a:xfrm>
              <a:off x="1751752" y="1442747"/>
              <a:ext cx="7725623" cy="4163006"/>
            </a:xfrm>
            <a:prstGeom prst="rect">
              <a:avLst/>
            </a:prstGeom>
          </p:spPr>
        </p:pic>
        <p:pic>
          <p:nvPicPr>
            <p:cNvPr id="5" name="Picture 4" descr="A diagram of a death&#10;&#10;AI-generated content may be incorrect.">
              <a:extLst>
                <a:ext uri="{FF2B5EF4-FFF2-40B4-BE49-F238E27FC236}">
                  <a16:creationId xmlns:a16="http://schemas.microsoft.com/office/drawing/2014/main" id="{207F37ED-B151-C1E2-3A16-F2C405980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1" y="2863850"/>
              <a:ext cx="3009900" cy="1003300"/>
            </a:xfrm>
            <a:prstGeom prst="rect">
              <a:avLst/>
            </a:prstGeom>
          </p:spPr>
        </p:pic>
        <p:pic>
          <p:nvPicPr>
            <p:cNvPr id="8" name="Picture 7" descr="A diagram of a death&#10;&#10;AI-generated content may be incorrect.">
              <a:extLst>
                <a:ext uri="{FF2B5EF4-FFF2-40B4-BE49-F238E27FC236}">
                  <a16:creationId xmlns:a16="http://schemas.microsoft.com/office/drawing/2014/main" id="{E4354C05-27A6-2F66-C09C-BD6D84F7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1" y="4407190"/>
              <a:ext cx="3009903" cy="1003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02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AC097F03-3700-F631-2BBE-11788885F51B}"/>
              </a:ext>
            </a:extLst>
          </p:cNvPr>
          <p:cNvSpPr/>
          <p:nvPr/>
        </p:nvSpPr>
        <p:spPr>
          <a:xfrm>
            <a:off x="89264" y="63264"/>
            <a:ext cx="1623705" cy="8852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Occupational Stimulation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Complexity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Decision authority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BCB36C49-3B1F-5551-DCCD-B0D9E7BEEB5B}"/>
              </a:ext>
            </a:extLst>
          </p:cNvPr>
          <p:cNvSpPr/>
          <p:nvPr/>
        </p:nvSpPr>
        <p:spPr>
          <a:xfrm>
            <a:off x="4093578" y="823668"/>
            <a:ext cx="1243051" cy="48789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Brain and cognitive health </a:t>
            </a:r>
          </a:p>
        </p:txBody>
      </p:sp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34FEDD15-5693-9B88-1282-C1D16D05B3AD}"/>
              </a:ext>
            </a:extLst>
          </p:cNvPr>
          <p:cNvSpPr/>
          <p:nvPr/>
        </p:nvSpPr>
        <p:spPr>
          <a:xfrm>
            <a:off x="2118456" y="1231604"/>
            <a:ext cx="1623703" cy="88358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B7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Vascular risk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Cortisol regulation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Metabolic disorders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Telomere shortening</a:t>
            </a: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EADC26FB-1B32-1185-2CC4-7986F8FCCBC5}"/>
              </a:ext>
            </a:extLst>
          </p:cNvPr>
          <p:cNvSpPr/>
          <p:nvPr/>
        </p:nvSpPr>
        <p:spPr>
          <a:xfrm>
            <a:off x="2118457" y="63264"/>
            <a:ext cx="1623702" cy="8852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Neurogenesis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Neuroprotection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Neuroplasticity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Vascular health</a:t>
            </a:r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5553EBEE-E577-F2F2-7375-B913DDE7C3BA}"/>
              </a:ext>
            </a:extLst>
          </p:cNvPr>
          <p:cNvSpPr/>
          <p:nvPr/>
        </p:nvSpPr>
        <p:spPr>
          <a:xfrm>
            <a:off x="89263" y="1229900"/>
            <a:ext cx="1623705" cy="885290"/>
          </a:xfrm>
          <a:prstGeom prst="roundRect">
            <a:avLst/>
          </a:prstGeom>
          <a:ln>
            <a:solidFill>
              <a:srgbClr val="0B76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Occupational Stressors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Environmental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Physical hazards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Psychological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FE31B-3653-F7C9-A17C-4F11EE6F625D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1712969" y="505909"/>
            <a:ext cx="405488" cy="0"/>
          </a:xfrm>
          <a:prstGeom prst="straightConnector1">
            <a:avLst/>
          </a:prstGeom>
          <a:ln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A90686B-DDF5-55C0-EA78-CD7BAE1C6409}"/>
              </a:ext>
            </a:extLst>
          </p:cNvPr>
          <p:cNvCxnSpPr>
            <a:cxnSpLocks/>
            <a:stCxn id="12" idx="3"/>
            <a:endCxn id="5" idx="0"/>
          </p:cNvCxnSpPr>
          <p:nvPr/>
        </p:nvCxnSpPr>
        <p:spPr>
          <a:xfrm>
            <a:off x="3742159" y="505909"/>
            <a:ext cx="972943" cy="317759"/>
          </a:xfrm>
          <a:prstGeom prst="bentConnector2">
            <a:avLst/>
          </a:prstGeom>
          <a:ln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07D6CE-E1C9-6F1C-AAAA-690BA0658EC0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1712968" y="1672545"/>
            <a:ext cx="405488" cy="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53BD606-461F-3F00-0864-8AEA5CCC207C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3742161" y="1311566"/>
            <a:ext cx="972943" cy="3618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66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CBC07-E09C-FEA5-742A-3CC888CE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BB07D003-BECF-F53D-2FFA-39F75CB48717}"/>
              </a:ext>
            </a:extLst>
          </p:cNvPr>
          <p:cNvSpPr/>
          <p:nvPr/>
        </p:nvSpPr>
        <p:spPr>
          <a:xfrm>
            <a:off x="89264" y="63264"/>
            <a:ext cx="1623705" cy="8852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Occupational Stimulation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Complexity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Decision authority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3EE347EA-B9B2-3B24-8B1F-077144C57BBF}"/>
              </a:ext>
            </a:extLst>
          </p:cNvPr>
          <p:cNvSpPr/>
          <p:nvPr/>
        </p:nvSpPr>
        <p:spPr>
          <a:xfrm>
            <a:off x="4093578" y="823668"/>
            <a:ext cx="1243051" cy="48789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Brain and cognitive health </a:t>
            </a: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37005EEB-4061-8A7D-9B9A-C48B3781E8F4}"/>
              </a:ext>
            </a:extLst>
          </p:cNvPr>
          <p:cNvSpPr/>
          <p:nvPr/>
        </p:nvSpPr>
        <p:spPr>
          <a:xfrm>
            <a:off x="2118457" y="63264"/>
            <a:ext cx="1623702" cy="8852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Neurogenesis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Neuroprotection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Neuroplasticity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Vascular health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DBF1A7-39FF-86B3-683B-D33766F98B60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1712969" y="505909"/>
            <a:ext cx="405488" cy="0"/>
          </a:xfrm>
          <a:prstGeom prst="straightConnector1">
            <a:avLst/>
          </a:prstGeom>
          <a:ln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2099988-8785-81ED-6A4B-FD48D14BC65B}"/>
              </a:ext>
            </a:extLst>
          </p:cNvPr>
          <p:cNvCxnSpPr>
            <a:cxnSpLocks/>
            <a:stCxn id="12" idx="3"/>
            <a:endCxn id="5" idx="0"/>
          </p:cNvCxnSpPr>
          <p:nvPr/>
        </p:nvCxnSpPr>
        <p:spPr>
          <a:xfrm>
            <a:off x="3742159" y="505909"/>
            <a:ext cx="972943" cy="317759"/>
          </a:xfrm>
          <a:prstGeom prst="bentConnector2">
            <a:avLst/>
          </a:prstGeom>
          <a:ln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6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268AA-DC1F-F055-B039-44FDDCBF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6AD7C10-54E3-8D0E-9A71-207A0EF16250}"/>
              </a:ext>
            </a:extLst>
          </p:cNvPr>
          <p:cNvGrpSpPr/>
          <p:nvPr/>
        </p:nvGrpSpPr>
        <p:grpSpPr>
          <a:xfrm>
            <a:off x="84898" y="97301"/>
            <a:ext cx="4818399" cy="3983821"/>
            <a:chOff x="84898" y="97301"/>
            <a:chExt cx="4818399" cy="39838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F8D10AD-0C74-2880-9D53-B7487E3BE20F}"/>
                </a:ext>
              </a:extLst>
            </p:cNvPr>
            <p:cNvSpPr/>
            <p:nvPr/>
          </p:nvSpPr>
          <p:spPr>
            <a:xfrm>
              <a:off x="84898" y="97301"/>
              <a:ext cx="2846832" cy="2825496"/>
            </a:xfrm>
            <a:prstGeom prst="ellipse">
              <a:avLst/>
            </a:prstGeom>
            <a:solidFill>
              <a:schemeClr val="tx2">
                <a:lumMod val="25000"/>
                <a:lumOff val="75000"/>
                <a:alpha val="52157"/>
              </a:schemeClr>
            </a:solidFill>
            <a:ln w="28575">
              <a:solidFill>
                <a:srgbClr val="0B7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5EEF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39C4972-3892-057C-CA47-18EA242AC403}"/>
                </a:ext>
              </a:extLst>
            </p:cNvPr>
            <p:cNvSpPr/>
            <p:nvPr/>
          </p:nvSpPr>
          <p:spPr>
            <a:xfrm>
              <a:off x="2056465" y="97301"/>
              <a:ext cx="2846832" cy="282549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52157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0C8B7E-1DB8-979F-AA56-963AA3EDDE6E}"/>
                </a:ext>
              </a:extLst>
            </p:cNvPr>
            <p:cNvSpPr/>
            <p:nvPr/>
          </p:nvSpPr>
          <p:spPr>
            <a:xfrm>
              <a:off x="1096097" y="1255626"/>
              <a:ext cx="2846832" cy="2825496"/>
            </a:xfrm>
            <a:prstGeom prst="ellipse">
              <a:avLst/>
            </a:prstGeom>
            <a:solidFill>
              <a:srgbClr val="D86ECC">
                <a:alpha val="29020"/>
              </a:srgb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A446D9-C3F4-3CA8-DF8D-EFDA776ECC04}"/>
                </a:ext>
              </a:extLst>
            </p:cNvPr>
            <p:cNvSpPr txBox="1"/>
            <p:nvPr/>
          </p:nvSpPr>
          <p:spPr>
            <a:xfrm>
              <a:off x="2095357" y="1428699"/>
              <a:ext cx="914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 equity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1F9A19-429D-82E0-92B6-5F00AFE0946A}"/>
                </a:ext>
              </a:extLst>
            </p:cNvPr>
            <p:cNvSpPr txBox="1"/>
            <p:nvPr/>
          </p:nvSpPr>
          <p:spPr>
            <a:xfrm>
              <a:off x="2850463" y="787088"/>
              <a:ext cx="188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Modifiable risk factors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E3931-6DE6-D096-7397-E693E6FAD73A}"/>
                </a:ext>
              </a:extLst>
            </p:cNvPr>
            <p:cNvSpPr txBox="1"/>
            <p:nvPr/>
          </p:nvSpPr>
          <p:spPr>
            <a:xfrm>
              <a:off x="234132" y="787088"/>
              <a:ext cx="188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Epidemiologic methods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EBFDFF-ACA5-3E71-C51C-0AC187BB73B7}"/>
                </a:ext>
              </a:extLst>
            </p:cNvPr>
            <p:cNvSpPr txBox="1"/>
            <p:nvPr/>
          </p:nvSpPr>
          <p:spPr>
            <a:xfrm>
              <a:off x="1621020" y="2928567"/>
              <a:ext cx="1863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Aging-relevant 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390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36BB-36E6-4ADD-0A40-489EB6D92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3D192C-568F-7C86-5374-26B46B740EB6}"/>
              </a:ext>
            </a:extLst>
          </p:cNvPr>
          <p:cNvGrpSpPr/>
          <p:nvPr/>
        </p:nvGrpSpPr>
        <p:grpSpPr>
          <a:xfrm>
            <a:off x="84898" y="97301"/>
            <a:ext cx="4818399" cy="3983821"/>
            <a:chOff x="84898" y="97301"/>
            <a:chExt cx="4818399" cy="39838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CA7D36-5F96-CC3E-E028-42272C8F7736}"/>
                </a:ext>
              </a:extLst>
            </p:cNvPr>
            <p:cNvSpPr/>
            <p:nvPr/>
          </p:nvSpPr>
          <p:spPr>
            <a:xfrm>
              <a:off x="84898" y="97301"/>
              <a:ext cx="2846832" cy="2825496"/>
            </a:xfrm>
            <a:prstGeom prst="ellipse">
              <a:avLst/>
            </a:prstGeom>
            <a:solidFill>
              <a:schemeClr val="tx2">
                <a:lumMod val="25000"/>
                <a:lumOff val="75000"/>
                <a:alpha val="52157"/>
              </a:schemeClr>
            </a:solidFill>
            <a:ln w="28575">
              <a:solidFill>
                <a:srgbClr val="0B7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5EEF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8ACC0F-8B14-B9A7-1ABC-8419D8FFC884}"/>
                </a:ext>
              </a:extLst>
            </p:cNvPr>
            <p:cNvSpPr/>
            <p:nvPr/>
          </p:nvSpPr>
          <p:spPr>
            <a:xfrm>
              <a:off x="2056465" y="97301"/>
              <a:ext cx="2846832" cy="2825496"/>
            </a:xfrm>
            <a:prstGeom prst="ellipse">
              <a:avLst/>
            </a:prstGeom>
            <a:solidFill>
              <a:srgbClr val="000000">
                <a:alpha val="10980"/>
              </a:srgb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506601-7B70-4473-D9BE-6A4EB33DFB17}"/>
                </a:ext>
              </a:extLst>
            </p:cNvPr>
            <p:cNvSpPr/>
            <p:nvPr/>
          </p:nvSpPr>
          <p:spPr>
            <a:xfrm>
              <a:off x="1096097" y="1255626"/>
              <a:ext cx="2846832" cy="2825496"/>
            </a:xfrm>
            <a:prstGeom prst="ellipse">
              <a:avLst/>
            </a:prstGeom>
            <a:solidFill>
              <a:srgbClr val="000000">
                <a:alpha val="10980"/>
              </a:srgb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871A1-87DF-B233-1B57-47D0ED3BAD0F}"/>
                </a:ext>
              </a:extLst>
            </p:cNvPr>
            <p:cNvSpPr txBox="1"/>
            <p:nvPr/>
          </p:nvSpPr>
          <p:spPr>
            <a:xfrm>
              <a:off x="2095357" y="1428699"/>
              <a:ext cx="914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 equity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BA2B37-B560-1A7B-F14F-4ED64088C185}"/>
                </a:ext>
              </a:extLst>
            </p:cNvPr>
            <p:cNvSpPr txBox="1"/>
            <p:nvPr/>
          </p:nvSpPr>
          <p:spPr>
            <a:xfrm>
              <a:off x="2850463" y="787088"/>
              <a:ext cx="188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Modifiable risk factors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18EB2-90F4-CCD2-168C-6CBB2F9F1BD4}"/>
                </a:ext>
              </a:extLst>
            </p:cNvPr>
            <p:cNvSpPr txBox="1"/>
            <p:nvPr/>
          </p:nvSpPr>
          <p:spPr>
            <a:xfrm>
              <a:off x="234132" y="787088"/>
              <a:ext cx="188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Epidemiologic methods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40B18F-F0F6-2138-093A-B5877AB32B40}"/>
                </a:ext>
              </a:extLst>
            </p:cNvPr>
            <p:cNvSpPr txBox="1"/>
            <p:nvPr/>
          </p:nvSpPr>
          <p:spPr>
            <a:xfrm>
              <a:off x="1621020" y="2928567"/>
              <a:ext cx="1863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Aging-relevant 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05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C8B8-1210-6AC7-28EB-75792452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2EFB01-5C1E-E283-A94B-F6877918C0D7}"/>
              </a:ext>
            </a:extLst>
          </p:cNvPr>
          <p:cNvGrpSpPr/>
          <p:nvPr/>
        </p:nvGrpSpPr>
        <p:grpSpPr>
          <a:xfrm>
            <a:off x="84898" y="97301"/>
            <a:ext cx="4818399" cy="3983821"/>
            <a:chOff x="84898" y="97301"/>
            <a:chExt cx="4818399" cy="39838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D543369-DB80-4EB4-A18F-36E1B036388C}"/>
                </a:ext>
              </a:extLst>
            </p:cNvPr>
            <p:cNvSpPr/>
            <p:nvPr/>
          </p:nvSpPr>
          <p:spPr>
            <a:xfrm>
              <a:off x="84898" y="97301"/>
              <a:ext cx="2846832" cy="2825496"/>
            </a:xfrm>
            <a:prstGeom prst="ellipse">
              <a:avLst/>
            </a:prstGeom>
            <a:solidFill>
              <a:srgbClr val="000000">
                <a:alpha val="9804"/>
              </a:srgbClr>
            </a:solidFill>
            <a:ln w="28575">
              <a:solidFill>
                <a:srgbClr val="0B7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5EEF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6C7885-782F-2B80-CBB6-4358CAE732B9}"/>
                </a:ext>
              </a:extLst>
            </p:cNvPr>
            <p:cNvSpPr/>
            <p:nvPr/>
          </p:nvSpPr>
          <p:spPr>
            <a:xfrm>
              <a:off x="2056465" y="97301"/>
              <a:ext cx="2846832" cy="282549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52157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7C1AAD8-EDB1-0CF5-BCCF-FE6CCC9E5ABD}"/>
                </a:ext>
              </a:extLst>
            </p:cNvPr>
            <p:cNvSpPr/>
            <p:nvPr/>
          </p:nvSpPr>
          <p:spPr>
            <a:xfrm>
              <a:off x="1096097" y="1255626"/>
              <a:ext cx="2846832" cy="2825496"/>
            </a:xfrm>
            <a:prstGeom prst="ellipse">
              <a:avLst/>
            </a:prstGeom>
            <a:solidFill>
              <a:srgbClr val="000000">
                <a:alpha val="9804"/>
              </a:srgb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1F4DF1-1857-9E75-2871-035CA1D0351F}"/>
                </a:ext>
              </a:extLst>
            </p:cNvPr>
            <p:cNvSpPr txBox="1"/>
            <p:nvPr/>
          </p:nvSpPr>
          <p:spPr>
            <a:xfrm>
              <a:off x="2095357" y="1428699"/>
              <a:ext cx="914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 equity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DE4428-2818-1821-0C3B-185092483A8E}"/>
                </a:ext>
              </a:extLst>
            </p:cNvPr>
            <p:cNvSpPr txBox="1"/>
            <p:nvPr/>
          </p:nvSpPr>
          <p:spPr>
            <a:xfrm>
              <a:off x="2850463" y="787088"/>
              <a:ext cx="188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Modifiable risk factors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A86835-CCB7-D4A7-92E3-959F12A74B01}"/>
                </a:ext>
              </a:extLst>
            </p:cNvPr>
            <p:cNvSpPr txBox="1"/>
            <p:nvPr/>
          </p:nvSpPr>
          <p:spPr>
            <a:xfrm>
              <a:off x="234132" y="787088"/>
              <a:ext cx="188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Epidemiologic methods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DD2999-D04D-5B21-F3B8-E94BF98B98C2}"/>
                </a:ext>
              </a:extLst>
            </p:cNvPr>
            <p:cNvSpPr txBox="1"/>
            <p:nvPr/>
          </p:nvSpPr>
          <p:spPr>
            <a:xfrm>
              <a:off x="1621020" y="2928567"/>
              <a:ext cx="1863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Aging-relevant 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95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6D0DA-3E4E-0AAE-72B2-6CDBBF5C9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9B8C0E-3882-4822-D9C4-9F1BC4515A0B}"/>
              </a:ext>
            </a:extLst>
          </p:cNvPr>
          <p:cNvGrpSpPr/>
          <p:nvPr/>
        </p:nvGrpSpPr>
        <p:grpSpPr>
          <a:xfrm>
            <a:off x="84898" y="97301"/>
            <a:ext cx="4818399" cy="3983821"/>
            <a:chOff x="84898" y="97301"/>
            <a:chExt cx="4818399" cy="39838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0BF2877-3E96-CAF3-1AF2-FEA350AA1835}"/>
                </a:ext>
              </a:extLst>
            </p:cNvPr>
            <p:cNvSpPr/>
            <p:nvPr/>
          </p:nvSpPr>
          <p:spPr>
            <a:xfrm>
              <a:off x="84898" y="97301"/>
              <a:ext cx="2846832" cy="2825496"/>
            </a:xfrm>
            <a:prstGeom prst="ellipse">
              <a:avLst/>
            </a:prstGeom>
            <a:solidFill>
              <a:srgbClr val="000000">
                <a:alpha val="9804"/>
              </a:srgbClr>
            </a:solidFill>
            <a:ln w="28575">
              <a:solidFill>
                <a:srgbClr val="0B76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5EEF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AD16EE9-0A76-2396-F2EE-907E8888BE02}"/>
                </a:ext>
              </a:extLst>
            </p:cNvPr>
            <p:cNvSpPr/>
            <p:nvPr/>
          </p:nvSpPr>
          <p:spPr>
            <a:xfrm>
              <a:off x="2056465" y="97301"/>
              <a:ext cx="2846832" cy="2825496"/>
            </a:xfrm>
            <a:prstGeom prst="ellipse">
              <a:avLst/>
            </a:prstGeom>
            <a:solidFill>
              <a:srgbClr val="000000">
                <a:alpha val="9804"/>
              </a:srgb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B7709C-D0FC-CA09-432C-4E407B85D572}"/>
                </a:ext>
              </a:extLst>
            </p:cNvPr>
            <p:cNvSpPr/>
            <p:nvPr/>
          </p:nvSpPr>
          <p:spPr>
            <a:xfrm>
              <a:off x="1096097" y="1255626"/>
              <a:ext cx="2846832" cy="2825496"/>
            </a:xfrm>
            <a:prstGeom prst="ellipse">
              <a:avLst/>
            </a:prstGeom>
            <a:solidFill>
              <a:srgbClr val="D86ECC">
                <a:alpha val="29020"/>
              </a:srgb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3BDDB7-6842-9A3D-F3D7-18847A9DBEFA}"/>
                </a:ext>
              </a:extLst>
            </p:cNvPr>
            <p:cNvSpPr txBox="1"/>
            <p:nvPr/>
          </p:nvSpPr>
          <p:spPr>
            <a:xfrm>
              <a:off x="2095357" y="1428699"/>
              <a:ext cx="9147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 equity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290E5F-8FC2-C37A-810A-93D76A25B399}"/>
                </a:ext>
              </a:extLst>
            </p:cNvPr>
            <p:cNvSpPr txBox="1"/>
            <p:nvPr/>
          </p:nvSpPr>
          <p:spPr>
            <a:xfrm>
              <a:off x="2850463" y="787088"/>
              <a:ext cx="188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Modifiable risk factors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10B3AD-04F9-EE1E-BB18-15CFB9CE389A}"/>
                </a:ext>
              </a:extLst>
            </p:cNvPr>
            <p:cNvSpPr txBox="1"/>
            <p:nvPr/>
          </p:nvSpPr>
          <p:spPr>
            <a:xfrm>
              <a:off x="234132" y="787088"/>
              <a:ext cx="1886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Epidemiologic methods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37CB90-EC49-80A4-91AD-89D639780527}"/>
                </a:ext>
              </a:extLst>
            </p:cNvPr>
            <p:cNvSpPr txBox="1"/>
            <p:nvPr/>
          </p:nvSpPr>
          <p:spPr>
            <a:xfrm>
              <a:off x="1621020" y="2928567"/>
              <a:ext cx="1863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Aging-relevant outcomes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019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384E6-CE10-ECA3-D91F-EE987458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4" y="416306"/>
            <a:ext cx="5696243" cy="2781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3E8E7-125F-5AD3-F1D0-65D67B0E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4" y="3371921"/>
            <a:ext cx="5419345" cy="143951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FAF2BB-F0C3-18CD-03FE-8F740E36B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"/>
          <a:stretch/>
        </p:blipFill>
        <p:spPr>
          <a:xfrm>
            <a:off x="5943600" y="394224"/>
            <a:ext cx="5821671" cy="285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0BF59-F83E-9BC5-09D5-32A29992E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377" y="3411756"/>
            <a:ext cx="5725894" cy="1571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AA802-38EB-3789-7BCE-5A074D662F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160"/>
          <a:stretch/>
        </p:blipFill>
        <p:spPr>
          <a:xfrm>
            <a:off x="6079604" y="4983320"/>
            <a:ext cx="5645440" cy="10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7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F9C7-F328-69DF-6CB0-5AAAB007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E058B03-9CFA-B157-CBD1-D4A99C99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841"/>
          <a:stretch/>
        </p:blipFill>
        <p:spPr>
          <a:xfrm>
            <a:off x="1158645" y="180888"/>
            <a:ext cx="8922209" cy="8192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00BA51-14FD-30F1-BE51-46B88712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72"/>
          <a:stretch/>
        </p:blipFill>
        <p:spPr>
          <a:xfrm>
            <a:off x="1158645" y="956902"/>
            <a:ext cx="8922209" cy="17812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D69157-BA37-E40C-14BB-CB2A16A4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5" y="2856866"/>
            <a:ext cx="5096624" cy="17310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EB5D6A-E61E-FF77-4F8D-04266A29A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1" y="2856868"/>
            <a:ext cx="5396389" cy="17310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6684F0-CBFE-4D54-2B68-9530C2A85F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835"/>
          <a:stretch/>
        </p:blipFill>
        <p:spPr>
          <a:xfrm>
            <a:off x="2527047" y="4613198"/>
            <a:ext cx="5741944" cy="17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26E6C-3E8B-957A-66CC-5E493B92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F3595B-737E-190E-BAFF-B5DC2C60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" b="22528"/>
          <a:stretch/>
        </p:blipFill>
        <p:spPr>
          <a:xfrm>
            <a:off x="1851665" y="2254469"/>
            <a:ext cx="8488671" cy="4405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60C0D-FC76-7F8D-E6C8-72C85E23CF76}"/>
              </a:ext>
            </a:extLst>
          </p:cNvPr>
          <p:cNvSpPr txBox="1"/>
          <p:nvPr/>
        </p:nvSpPr>
        <p:spPr>
          <a:xfrm>
            <a:off x="1680214" y="6013450"/>
            <a:ext cx="36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Society for Epidemiologic Research Workshop 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7C0C2-3D03-3CDC-48DA-E46F3238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68"/>
          <a:stretch/>
        </p:blipFill>
        <p:spPr>
          <a:xfrm>
            <a:off x="4981575" y="295583"/>
            <a:ext cx="6477000" cy="1811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6ECCE06-6BCF-DB21-5DFF-86261895B796}"/>
              </a:ext>
            </a:extLst>
          </p:cNvPr>
          <p:cNvGrpSpPr/>
          <p:nvPr/>
        </p:nvGrpSpPr>
        <p:grpSpPr>
          <a:xfrm>
            <a:off x="1230022" y="295583"/>
            <a:ext cx="3656303" cy="1614369"/>
            <a:chOff x="1230022" y="295583"/>
            <a:chExt cx="3656303" cy="20450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AA051C-AD0B-ADCE-6104-71410D13E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816" r="6984"/>
            <a:stretch/>
          </p:blipFill>
          <p:spPr>
            <a:xfrm>
              <a:off x="1230022" y="295583"/>
              <a:ext cx="3656303" cy="13973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545C4F-988F-D057-EED4-05165595633C}"/>
                </a:ext>
              </a:extLst>
            </p:cNvPr>
            <p:cNvSpPr txBox="1"/>
            <p:nvPr/>
          </p:nvSpPr>
          <p:spPr>
            <a:xfrm>
              <a:off x="1230022" y="1521898"/>
              <a:ext cx="3656303" cy="818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1F1F1F"/>
                  </a:solidFill>
                  <a:latin typeface="Google Sans"/>
                </a:rPr>
                <a:t>Methods in Epidemiologic, Clinical, and Operations Research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64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ACE294-C975-458F-9FB2-84C4185EDB85}"/>
              </a:ext>
            </a:extLst>
          </p:cNvPr>
          <p:cNvSpPr txBox="1"/>
          <p:nvPr/>
        </p:nvSpPr>
        <p:spPr>
          <a:xfrm>
            <a:off x="5638802" y="29718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BF9B77-6E2E-00F0-8F19-06984EB68E31}"/>
              </a:ext>
            </a:extLst>
          </p:cNvPr>
          <p:cNvGrpSpPr/>
          <p:nvPr/>
        </p:nvGrpSpPr>
        <p:grpSpPr>
          <a:xfrm>
            <a:off x="1730168" y="523187"/>
            <a:ext cx="9088226" cy="5451224"/>
            <a:chOff x="1730168" y="523187"/>
            <a:chExt cx="9088226" cy="5451224"/>
          </a:xfrm>
        </p:grpSpPr>
        <p:pic>
          <p:nvPicPr>
            <p:cNvPr id="10" name="Picture 9" descr="A map of the world&#10;&#10;AI-generated content may be incorrect.">
              <a:extLst>
                <a:ext uri="{FF2B5EF4-FFF2-40B4-BE49-F238E27FC236}">
                  <a16:creationId xmlns:a16="http://schemas.microsoft.com/office/drawing/2014/main" id="{4689DA73-8FA8-917B-BC75-06456E577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168" y="523187"/>
              <a:ext cx="9088226" cy="54512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593956-6674-C05C-4D11-E3F703D4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05434" y="4706231"/>
              <a:ext cx="1689187" cy="101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10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D5C3-69FF-E69F-16BA-9BB394E49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8E22A10-F095-8593-5BE8-750DCF3BEDC7}"/>
              </a:ext>
            </a:extLst>
          </p:cNvPr>
          <p:cNvSpPr txBox="1"/>
          <p:nvPr/>
        </p:nvSpPr>
        <p:spPr>
          <a:xfrm>
            <a:off x="5638802" y="29718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0D7661-B3B7-F315-FFF9-9B60F684B784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72F370-D4E8-C2C7-2F4C-37C83E69D1C4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730168" y="523187"/>
              <a:chExt cx="9088226" cy="545122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5D8AAAA-B698-ADCB-6A05-ABC5D0C86FE9}"/>
                  </a:ext>
                </a:extLst>
              </p:cNvPr>
              <p:cNvGrpSpPr/>
              <p:nvPr/>
            </p:nvGrpSpPr>
            <p:grpSpPr>
              <a:xfrm>
                <a:off x="1730168" y="523187"/>
                <a:ext cx="9088226" cy="5451224"/>
                <a:chOff x="1730168" y="523187"/>
                <a:chExt cx="9088226" cy="5451224"/>
              </a:xfrm>
            </p:grpSpPr>
            <p:pic>
              <p:nvPicPr>
                <p:cNvPr id="10" name="Picture 9" descr="A map of the world&#10;&#10;AI-generated content may be incorrect.">
                  <a:extLst>
                    <a:ext uri="{FF2B5EF4-FFF2-40B4-BE49-F238E27FC236}">
                      <a16:creationId xmlns:a16="http://schemas.microsoft.com/office/drawing/2014/main" id="{C66376C8-AA17-E3AD-616D-7875A85CA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0168" y="523187"/>
                  <a:ext cx="9088226" cy="5451224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C6E41652-9F9F-E6F9-F424-1AAD0B70A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66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5434" y="4706231"/>
                  <a:ext cx="1689187" cy="1016052"/>
                </a:xfrm>
                <a:prstGeom prst="rect">
                  <a:avLst/>
                </a:prstGeom>
              </p:spPr>
            </p:pic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EE54FB8-ADFA-AC17-E194-CE5BC46A3A6A}"/>
                  </a:ext>
                </a:extLst>
              </p:cNvPr>
              <p:cNvSpPr/>
              <p:nvPr/>
            </p:nvSpPr>
            <p:spPr>
              <a:xfrm>
                <a:off x="4421632" y="4084320"/>
                <a:ext cx="678688" cy="621911"/>
              </a:xfrm>
              <a:prstGeom prst="ellipse">
                <a:avLst/>
              </a:prstGeom>
              <a:noFill/>
              <a:ln w="31750">
                <a:solidFill>
                  <a:srgbClr val="0B76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6496CA-AF92-0993-45C1-AD73FFB25BD9}"/>
                </a:ext>
              </a:extLst>
            </p:cNvPr>
            <p:cNvSpPr/>
            <p:nvPr/>
          </p:nvSpPr>
          <p:spPr>
            <a:xfrm>
              <a:off x="4872736" y="4807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24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0E043-5857-3120-28A1-A3EC6845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171C33-E5A4-B270-8B04-F7274A4A24E9}"/>
              </a:ext>
            </a:extLst>
          </p:cNvPr>
          <p:cNvSpPr txBox="1"/>
          <p:nvPr/>
        </p:nvSpPr>
        <p:spPr>
          <a:xfrm>
            <a:off x="5638802" y="29718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B2D4C2-9C84-3725-D80C-29A361D62A93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4BDF16-D98F-450A-65B3-F6AD53566D32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841928" y="384687"/>
              <a:chExt cx="9088226" cy="545122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D0DEDA5-FBE1-A14F-6459-2F07A84AE4E6}"/>
                  </a:ext>
                </a:extLst>
              </p:cNvPr>
              <p:cNvGrpSpPr/>
              <p:nvPr/>
            </p:nvGrpSpPr>
            <p:grpSpPr>
              <a:xfrm>
                <a:off x="1841928" y="384687"/>
                <a:ext cx="9088226" cy="5451224"/>
                <a:chOff x="1730168" y="523187"/>
                <a:chExt cx="9088226" cy="545122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78F7C7C-1187-5660-80D1-4AEBFF74AEF4}"/>
                    </a:ext>
                  </a:extLst>
                </p:cNvPr>
                <p:cNvGrpSpPr/>
                <p:nvPr/>
              </p:nvGrpSpPr>
              <p:grpSpPr>
                <a:xfrm>
                  <a:off x="1730168" y="523187"/>
                  <a:ext cx="9088226" cy="5451224"/>
                  <a:chOff x="1730168" y="523187"/>
                  <a:chExt cx="9088226" cy="5451224"/>
                </a:xfrm>
              </p:grpSpPr>
              <p:pic>
                <p:nvPicPr>
                  <p:cNvPr id="10" name="Picture 9" descr="A map of the world&#10;&#10;AI-generated content may be incorrect.">
                    <a:extLst>
                      <a:ext uri="{FF2B5EF4-FFF2-40B4-BE49-F238E27FC236}">
                        <a16:creationId xmlns:a16="http://schemas.microsoft.com/office/drawing/2014/main" id="{5EC85BB7-AABD-5AAA-DEB5-3B9F0090A9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30168" y="523187"/>
                    <a:ext cx="9088226" cy="5451224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742F2E5D-D314-5400-D31F-AB7FFD2B4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5434" y="4706231"/>
                    <a:ext cx="1689187" cy="10160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C3319D3-147A-8C3B-709E-636751C07314}"/>
                    </a:ext>
                  </a:extLst>
                </p:cNvPr>
                <p:cNvSpPr/>
                <p:nvPr/>
              </p:nvSpPr>
              <p:spPr>
                <a:xfrm>
                  <a:off x="4421632" y="4084320"/>
                  <a:ext cx="678688" cy="621911"/>
                </a:xfrm>
                <a:prstGeom prst="ellipse">
                  <a:avLst/>
                </a:prstGeom>
                <a:noFill/>
                <a:ln w="31750">
                  <a:solidFill>
                    <a:srgbClr val="0B76A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B43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76F7339-4AE7-A4B4-9FEC-9C9A3EEDF558}"/>
                  </a:ext>
                </a:extLst>
              </p:cNvPr>
              <p:cNvSpPr/>
              <p:nvPr/>
            </p:nvSpPr>
            <p:spPr>
              <a:xfrm>
                <a:off x="4872736" y="4807731"/>
                <a:ext cx="339344" cy="333229"/>
              </a:xfrm>
              <a:prstGeom prst="ellipse">
                <a:avLst/>
              </a:prstGeom>
              <a:noFill/>
              <a:ln w="31750">
                <a:solidFill>
                  <a:srgbClr val="0B76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0AAEA2-063D-2F00-4A14-CBCB7AE952C7}"/>
                </a:ext>
              </a:extLst>
            </p:cNvPr>
            <p:cNvSpPr/>
            <p:nvPr/>
          </p:nvSpPr>
          <p:spPr>
            <a:xfrm>
              <a:off x="3299703" y="2805185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42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8231-7C5D-552B-043F-F521889A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6097C2D-5E58-C86A-0AC8-37A5C46ECF38}"/>
              </a:ext>
            </a:extLst>
          </p:cNvPr>
          <p:cNvSpPr txBox="1"/>
          <p:nvPr/>
        </p:nvSpPr>
        <p:spPr>
          <a:xfrm>
            <a:off x="5638802" y="29718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98E37D-2C63-7DE9-1316-42485DF5C633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959D5A-E3E6-5D1A-375C-1845EBFD480B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730168" y="523187"/>
              <a:chExt cx="9088226" cy="5451224"/>
            </a:xfrm>
          </p:grpSpPr>
          <p:pic>
            <p:nvPicPr>
              <p:cNvPr id="10" name="Picture 9" descr="A map of the world&#10;&#10;AI-generated content may be incorrect.">
                <a:extLst>
                  <a:ext uri="{FF2B5EF4-FFF2-40B4-BE49-F238E27FC236}">
                    <a16:creationId xmlns:a16="http://schemas.microsoft.com/office/drawing/2014/main" id="{C87C24AD-F68A-65D4-3ECD-EB87CE139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168" y="523187"/>
                <a:ext cx="9088226" cy="54512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5F7E687-62AD-0FAA-F905-C31D588BA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05434" y="4706231"/>
                <a:ext cx="1689187" cy="1016052"/>
              </a:xfrm>
              <a:prstGeom prst="rect">
                <a:avLst/>
              </a:prstGeom>
            </p:spPr>
          </p:pic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D802BE-9DE2-CBEE-DF16-EC2C20D93AF5}"/>
                </a:ext>
              </a:extLst>
            </p:cNvPr>
            <p:cNvSpPr/>
            <p:nvPr/>
          </p:nvSpPr>
          <p:spPr>
            <a:xfrm>
              <a:off x="4533392" y="3945820"/>
              <a:ext cx="678688" cy="621911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153E96-EFBF-A877-15FF-A19933D5CBBE}"/>
                </a:ext>
              </a:extLst>
            </p:cNvPr>
            <p:cNvSpPr/>
            <p:nvPr/>
          </p:nvSpPr>
          <p:spPr>
            <a:xfrm>
              <a:off x="4872736" y="4807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39FA8C-3E62-906E-5AA6-B2FBAA4B274C}"/>
                </a:ext>
              </a:extLst>
            </p:cNvPr>
            <p:cNvSpPr/>
            <p:nvPr/>
          </p:nvSpPr>
          <p:spPr>
            <a:xfrm>
              <a:off x="7585456" y="1505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7DD614-DA4C-3BD1-8218-7532A1D39650}"/>
                </a:ext>
              </a:extLst>
            </p:cNvPr>
            <p:cNvSpPr/>
            <p:nvPr/>
          </p:nvSpPr>
          <p:spPr>
            <a:xfrm>
              <a:off x="3231348" y="2777070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6AF7F5-D739-BCDF-3E81-4DB56BDFAB60}"/>
                </a:ext>
              </a:extLst>
            </p:cNvPr>
            <p:cNvSpPr/>
            <p:nvPr/>
          </p:nvSpPr>
          <p:spPr>
            <a:xfrm>
              <a:off x="7817369" y="1577290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FD376-99D5-0D3C-C97E-9473255A0249}"/>
                </a:ext>
              </a:extLst>
            </p:cNvPr>
            <p:cNvSpPr/>
            <p:nvPr/>
          </p:nvSpPr>
          <p:spPr>
            <a:xfrm>
              <a:off x="4431438" y="1880767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5026</TotalTime>
  <Words>194</Words>
  <Application>Microsoft Macintosh PowerPoint</Application>
  <PresentationFormat>Widescreen</PresentationFormat>
  <Paragraphs>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Liliana Rojas Saunero</dc:creator>
  <cp:lastModifiedBy>Liliana Rojas Saunero</cp:lastModifiedBy>
  <cp:revision>22</cp:revision>
  <dcterms:created xsi:type="dcterms:W3CDTF">2025-02-19T08:04:39Z</dcterms:created>
  <dcterms:modified xsi:type="dcterms:W3CDTF">2025-10-03T22:25:31Z</dcterms:modified>
</cp:coreProperties>
</file>