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2" r:id="rId6"/>
    <p:sldId id="263" r:id="rId7"/>
    <p:sldId id="260" r:id="rId8"/>
    <p:sldId id="259" r:id="rId9"/>
    <p:sldId id="264" r:id="rId10"/>
    <p:sldId id="265" r:id="rId11"/>
    <p:sldId id="266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87"/>
    <a:srgbClr val="FFB81C"/>
    <a:srgbClr val="0B76A0"/>
    <a:srgbClr val="E5EEF3"/>
    <a:srgbClr val="042433"/>
    <a:srgbClr val="002B4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5A05-F978-35CF-0837-5981EC636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83F89-AA16-80AE-F68C-BFCEBCC5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BE394-EBCC-CC33-AD9E-1009DC84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4D59-4466-3637-A305-72BDF775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A550-E695-7B51-BD42-7676C8CB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4CD8-57C0-F9CA-6D98-D1C23580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58E7F-D64B-D8B8-4712-795D4A40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8E271-523F-4805-B893-090B149B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AE6B-C6D4-F25F-7F05-0D20B8A1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6FEDD-A11E-0365-9365-265C7BEC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2D129-C8FA-F8A5-4303-C21B89B5D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B448B-4F95-0352-71C8-30EB83A26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F64A-0B9D-EF4F-090C-343CB556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01BB-B78D-738E-036F-66390166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AE0A-5361-EDE6-4620-6D133175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9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181C-508C-60FD-1545-2E984AB9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9C72-AD7D-DC2A-DF08-0D679363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7AD38-5506-4371-9935-9C5D6557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7332-EC8D-C722-E269-363518BB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95F5-B27A-97DD-49EF-81BAF450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2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8EA3-32C5-F399-3967-0091F51D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5159E-8585-D4E9-F36E-A147448FE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D990-3625-40F8-7EE4-88779B6E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B47D-E906-74A8-C349-C7BA9FCF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1522-8C51-7DD9-8FA5-85270A3A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E9B-23AE-7C27-E551-D6909E7D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26E0-BA35-421E-8293-C3A576ECA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4941-4757-A7FD-1F9C-DB153F247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9271E-9F05-EDD4-D729-7A69036F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4A46B-A232-87FF-1DBA-D5F0D06E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E9ECB-E215-578C-6CE1-5A2125CD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A585-40C2-A74D-DE85-C7832D11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08B76-34E0-654B-12BA-B561872EA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6904D-5718-07F3-E675-7FE80C31C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6AD43-2722-2E4A-8FDA-444232DFA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174DE-E660-E842-1F04-12C4588CB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6D5D4-34F0-7A66-B205-1A823CA3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A85CE-8397-AF28-6E64-BA7EEFE7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B26C4-2062-B628-6FF1-5971B98E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5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7074-5962-223B-AA28-8C1EE91F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EA6A3-4987-F887-28B5-DDD738CE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0B7BD-E65D-6C19-A0DB-0ECA949C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FAF54-B58C-892D-4D53-CDBED289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BD5B2-1ECB-77C5-CDE2-B04637AB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A0C33-0E3B-9055-3B12-7AC90C32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6C00A-484C-A22C-2612-EEA7F672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CB5C-20C8-2691-786A-A543F4F4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BD48F-0885-F6E9-FCA8-0C1AF1DD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0790E-6588-8FCF-96AE-9FA2A71C8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64FDD-E9BF-3669-3343-36C0CC3C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D2D9E-7FA3-7EF8-797F-96B526D2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A1608-B361-091C-7C99-61636ABC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0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24EB-9ED5-30C0-B948-F5AE3ACD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A3F4D-1A12-7505-DED1-399884136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84609-FE25-BEDB-3F35-943421D55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E4012-41FD-821A-95DA-6731E35F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00668-681C-510A-D065-CFEBDC33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25587-C126-6D2F-6335-1076539F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7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73046-C223-BAD2-3E02-FC60824F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606D0-2225-EC8D-0386-35207DD0E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A9850-D4BD-6C8E-2CB8-923DD433F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D8198-5E84-42E5-B652-6051AD6779D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26EE6-BD3D-ABC4-AB77-D512779D6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12BB-46D5-4920-B8BB-B44477AA4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8D0CD8-9ACB-63C9-21B0-F961E7271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6" y="361251"/>
            <a:ext cx="7312479" cy="2839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4AC109-3FCF-1698-1C2A-EC642CD2D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20" y="3200296"/>
            <a:ext cx="7779150" cy="3187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D8B8B-146F-A85A-7731-3DB181998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723" y="1918163"/>
            <a:ext cx="6255071" cy="27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5377855-7A29-7C09-BB3D-252EC246A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454" y="3356162"/>
            <a:ext cx="4765873" cy="112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A yellow sun with a blue banner&#10;&#10;AI-generated content may be incorrect.">
            <a:extLst>
              <a:ext uri="{FF2B5EF4-FFF2-40B4-BE49-F238E27FC236}">
                <a16:creationId xmlns:a16="http://schemas.microsoft.com/office/drawing/2014/main" id="{6F2C8E6F-42F1-C26E-B669-0D992B47C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84" y="1516566"/>
            <a:ext cx="1815847" cy="1912434"/>
          </a:xfrm>
          <a:prstGeom prst="rect">
            <a:avLst/>
          </a:prstGeom>
        </p:spPr>
      </p:pic>
      <p:pic>
        <p:nvPicPr>
          <p:cNvPr id="6" name="Picture 5" descr="A blue circle with white text and yellow circle&#10;&#10;AI-generated content may be incorrect.">
            <a:extLst>
              <a:ext uri="{FF2B5EF4-FFF2-40B4-BE49-F238E27FC236}">
                <a16:creationId xmlns:a16="http://schemas.microsoft.com/office/drawing/2014/main" id="{B94F5F6C-5519-6575-4395-C1DE627C9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91" y="1600200"/>
            <a:ext cx="1943100" cy="1828800"/>
          </a:xfrm>
          <a:prstGeom prst="rect">
            <a:avLst/>
          </a:prstGeom>
        </p:spPr>
      </p:pic>
      <p:pic>
        <p:nvPicPr>
          <p:cNvPr id="8" name="Picture 7" descr="A logo for hispanic community health study&#10;&#10;AI-generated content may be incorrect.">
            <a:extLst>
              <a:ext uri="{FF2B5EF4-FFF2-40B4-BE49-F238E27FC236}">
                <a16:creationId xmlns:a16="http://schemas.microsoft.com/office/drawing/2014/main" id="{DF09FC3D-1F02-070E-6C66-56BA46DF1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57" y="1537098"/>
            <a:ext cx="1928336" cy="181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4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974148-8660-4ACB-BBCB-DAA85FF412A2}"/>
              </a:ext>
            </a:extLst>
          </p:cNvPr>
          <p:cNvSpPr/>
          <p:nvPr/>
        </p:nvSpPr>
        <p:spPr>
          <a:xfrm>
            <a:off x="2385134" y="1675564"/>
            <a:ext cx="1152368" cy="3904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Occupational Stressors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F7685B5-8FB3-8F14-9A2B-647B233A0A2C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2961318" y="2066053"/>
            <a:ext cx="1" cy="17971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881EC6-8733-2C9B-9C15-FE9AC0D575D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573393" y="2066052"/>
            <a:ext cx="606" cy="174807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CE7A71-3552-714D-8F7E-C96F515E2677}"/>
              </a:ext>
            </a:extLst>
          </p:cNvPr>
          <p:cNvSpPr/>
          <p:nvPr/>
        </p:nvSpPr>
        <p:spPr>
          <a:xfrm>
            <a:off x="1365167" y="2967603"/>
            <a:ext cx="1752306" cy="2230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Cognitive and brain health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1D609B-7825-8CA9-6837-72BA0231753D}"/>
              </a:ext>
            </a:extLst>
          </p:cNvPr>
          <p:cNvSpPr/>
          <p:nvPr/>
        </p:nvSpPr>
        <p:spPr>
          <a:xfrm>
            <a:off x="981770" y="1675563"/>
            <a:ext cx="1184458" cy="3904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Occupational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Stimulation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6518E2-4F0F-8E2B-BC2F-A869DF63C5AA}"/>
              </a:ext>
            </a:extLst>
          </p:cNvPr>
          <p:cNvSpPr/>
          <p:nvPr/>
        </p:nvSpPr>
        <p:spPr>
          <a:xfrm>
            <a:off x="2289596" y="2245764"/>
            <a:ext cx="1343445" cy="5247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- Inflammation</a:t>
            </a:r>
          </a:p>
          <a:p>
            <a:r>
              <a:rPr lang="en-US" sz="1100" dirty="0">
                <a:solidFill>
                  <a:schemeClr val="tx1"/>
                </a:solidFill>
              </a:rPr>
              <a:t>- Telomere shortening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- Vascular risk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FA1E46-4391-75B5-E64A-0ACA666D471F}"/>
              </a:ext>
            </a:extLst>
          </p:cNvPr>
          <p:cNvSpPr/>
          <p:nvPr/>
        </p:nvSpPr>
        <p:spPr>
          <a:xfrm>
            <a:off x="997209" y="2240859"/>
            <a:ext cx="1152368" cy="5247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- Neurogenesis</a:t>
            </a:r>
          </a:p>
          <a:p>
            <a:r>
              <a:rPr lang="en-US" sz="1100" dirty="0">
                <a:solidFill>
                  <a:schemeClr val="tx1"/>
                </a:solidFill>
              </a:rPr>
              <a:t>- Neuroprotection</a:t>
            </a:r>
          </a:p>
          <a:p>
            <a:r>
              <a:rPr lang="en-US" sz="1100" dirty="0">
                <a:solidFill>
                  <a:schemeClr val="tx1"/>
                </a:solidFill>
              </a:rPr>
              <a:t>- Neuroplasticity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AEB4CA-8AE8-0DF5-FD77-12317E9F6DC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61319" y="2770505"/>
            <a:ext cx="0" cy="18336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7B3877-EAB2-EF45-2D44-9590390D79D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73393" y="2765599"/>
            <a:ext cx="0" cy="188267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574C7A-5A4F-5606-2EA0-C1FAADEA7E08}"/>
              </a:ext>
            </a:extLst>
          </p:cNvPr>
          <p:cNvSpPr/>
          <p:nvPr/>
        </p:nvSpPr>
        <p:spPr>
          <a:xfrm>
            <a:off x="738293" y="1191294"/>
            <a:ext cx="3072857" cy="2105626"/>
          </a:xfrm>
          <a:prstGeom prst="roundRect">
            <a:avLst>
              <a:gd name="adj" fmla="val 500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2AA57-08C2-388D-19F6-2D73C57D4C05}"/>
              </a:ext>
            </a:extLst>
          </p:cNvPr>
          <p:cNvSpPr txBox="1"/>
          <p:nvPr/>
        </p:nvSpPr>
        <p:spPr>
          <a:xfrm>
            <a:off x="647279" y="1191294"/>
            <a:ext cx="31897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Aim 2. Related disparities with intersectional lens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17AAE3-751B-D4B1-2230-A9CD41F1E03A}"/>
              </a:ext>
            </a:extLst>
          </p:cNvPr>
          <p:cNvSpPr/>
          <p:nvPr/>
        </p:nvSpPr>
        <p:spPr>
          <a:xfrm>
            <a:off x="647279" y="938511"/>
            <a:ext cx="3251861" cy="2429529"/>
          </a:xfrm>
          <a:prstGeom prst="roundRect">
            <a:avLst>
              <a:gd name="adj" fmla="val 5000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D4705-E9C4-D54D-1987-8548EAD4F4F3}"/>
              </a:ext>
            </a:extLst>
          </p:cNvPr>
          <p:cNvSpPr txBox="1"/>
          <p:nvPr/>
        </p:nvSpPr>
        <p:spPr>
          <a:xfrm>
            <a:off x="606372" y="938512"/>
            <a:ext cx="3359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Aim 3. Policy-relevant hypothetical joint interventions </a:t>
            </a:r>
            <a:endParaRPr lang="en-US" sz="11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E2485D-ECED-9274-F552-3239055B4E70}"/>
              </a:ext>
            </a:extLst>
          </p:cNvPr>
          <p:cNvSpPr/>
          <p:nvPr/>
        </p:nvSpPr>
        <p:spPr>
          <a:xfrm>
            <a:off x="858520" y="1423970"/>
            <a:ext cx="2854960" cy="1817070"/>
          </a:xfrm>
          <a:prstGeom prst="roundRect">
            <a:avLst>
              <a:gd name="adj" fmla="val 500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04E274-652C-D29E-5A10-7E1814DF4003}"/>
              </a:ext>
            </a:extLst>
          </p:cNvPr>
          <p:cNvSpPr txBox="1"/>
          <p:nvPr/>
        </p:nvSpPr>
        <p:spPr>
          <a:xfrm>
            <a:off x="844166" y="1423638"/>
            <a:ext cx="29046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Aim 1. Direct effects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D651D9-C0F8-C88D-4C8D-36DD0EC22264}"/>
              </a:ext>
            </a:extLst>
          </p:cNvPr>
          <p:cNvSpPr/>
          <p:nvPr/>
        </p:nvSpPr>
        <p:spPr>
          <a:xfrm>
            <a:off x="6034244" y="1637464"/>
            <a:ext cx="1152368" cy="3904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Occupational Stressors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F2254D-1054-37FD-6841-8DC55249867B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6610428" y="2027953"/>
            <a:ext cx="1" cy="17971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4F1D3-1BF3-C385-0A79-54E8BCB4FCD5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5222503" y="2027952"/>
            <a:ext cx="606" cy="174807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6E1C74-B0C5-BC7C-C751-21C91668AFAE}"/>
              </a:ext>
            </a:extLst>
          </p:cNvPr>
          <p:cNvSpPr/>
          <p:nvPr/>
        </p:nvSpPr>
        <p:spPr>
          <a:xfrm>
            <a:off x="5014277" y="2929503"/>
            <a:ext cx="1752306" cy="2230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Cognitive and brain health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0232996-EAD1-9EEB-FBD2-DDD95C8AC36A}"/>
              </a:ext>
            </a:extLst>
          </p:cNvPr>
          <p:cNvSpPr/>
          <p:nvPr/>
        </p:nvSpPr>
        <p:spPr>
          <a:xfrm>
            <a:off x="4630880" y="1637463"/>
            <a:ext cx="1184458" cy="3904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Occupational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Stimulation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E.g. Complexity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BADC37-0690-4900-71E5-621BAE052D13}"/>
              </a:ext>
            </a:extLst>
          </p:cNvPr>
          <p:cNvSpPr/>
          <p:nvPr/>
        </p:nvSpPr>
        <p:spPr>
          <a:xfrm>
            <a:off x="5938706" y="2207664"/>
            <a:ext cx="1343445" cy="5247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- Inflammation</a:t>
            </a:r>
          </a:p>
          <a:p>
            <a:r>
              <a:rPr lang="en-US" sz="1100" dirty="0">
                <a:solidFill>
                  <a:schemeClr val="tx1"/>
                </a:solidFill>
              </a:rPr>
              <a:t>- Telomere shortening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- Vascular risk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80A5B18-2C21-1541-FA6D-2CFD062196A9}"/>
              </a:ext>
            </a:extLst>
          </p:cNvPr>
          <p:cNvSpPr/>
          <p:nvPr/>
        </p:nvSpPr>
        <p:spPr>
          <a:xfrm>
            <a:off x="4646319" y="2202759"/>
            <a:ext cx="1152368" cy="5247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- Neurogenesis</a:t>
            </a:r>
          </a:p>
          <a:p>
            <a:r>
              <a:rPr lang="en-US" sz="1100" dirty="0">
                <a:solidFill>
                  <a:schemeClr val="tx1"/>
                </a:solidFill>
              </a:rPr>
              <a:t>- Neuroprotection</a:t>
            </a:r>
          </a:p>
          <a:p>
            <a:r>
              <a:rPr lang="en-US" sz="1100" dirty="0">
                <a:solidFill>
                  <a:schemeClr val="tx1"/>
                </a:solidFill>
              </a:rPr>
              <a:t>- Neuroplasticity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7343B8-D352-4A0B-88B1-994B3C81972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610429" y="2732405"/>
            <a:ext cx="0" cy="18336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85BE66-5207-3DB9-B75A-2A7C4FBD1B6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222503" y="2727499"/>
            <a:ext cx="0" cy="188267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8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E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BFBD20-279E-AEFA-8E5F-DB2729282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A5CA30-5DCB-528C-F0D2-F641FDDA2FE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476659" y="1906729"/>
            <a:ext cx="537101" cy="1"/>
          </a:xfrm>
          <a:prstGeom prst="straightConnector1">
            <a:avLst/>
          </a:prstGeom>
          <a:ln w="28575">
            <a:solidFill>
              <a:srgbClr val="FFB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187B28-7EEF-CC5E-1381-0F9FF096C6D8}"/>
              </a:ext>
            </a:extLst>
          </p:cNvPr>
          <p:cNvSpPr/>
          <p:nvPr/>
        </p:nvSpPr>
        <p:spPr>
          <a:xfrm>
            <a:off x="387458" y="1163932"/>
            <a:ext cx="3089201" cy="1485595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FF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Occupational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Stimulation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Complexity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Decision authority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Skill discretion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7E0882-B430-D746-F032-BDE4458B025A}"/>
              </a:ext>
            </a:extLst>
          </p:cNvPr>
          <p:cNvSpPr/>
          <p:nvPr/>
        </p:nvSpPr>
        <p:spPr>
          <a:xfrm>
            <a:off x="4013760" y="1114295"/>
            <a:ext cx="2606961" cy="1584868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FF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Neurogenesis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Neuroprotection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Neuroplasticity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Vascular Health</a:t>
            </a:r>
          </a:p>
        </p:txBody>
      </p:sp>
    </p:spTree>
    <p:extLst>
      <p:ext uri="{BB962C8B-B14F-4D97-AF65-F5344CB8AC3E}">
        <p14:creationId xmlns:p14="http://schemas.microsoft.com/office/powerpoint/2010/main" val="305361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E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8DAFD4-CCEA-4E01-4E23-B624FF08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40DCF9-B909-B264-2225-DB331AE7B33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476659" y="1906729"/>
            <a:ext cx="537101" cy="1"/>
          </a:xfrm>
          <a:prstGeom prst="straightConnector1">
            <a:avLst/>
          </a:prstGeom>
          <a:ln w="28575">
            <a:solidFill>
              <a:srgbClr val="FFB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C9F159-C112-93EB-3DBA-E1E7C47BC4FB}"/>
              </a:ext>
            </a:extLst>
          </p:cNvPr>
          <p:cNvSpPr/>
          <p:nvPr/>
        </p:nvSpPr>
        <p:spPr>
          <a:xfrm>
            <a:off x="387458" y="1163932"/>
            <a:ext cx="3089201" cy="1485595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FF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Occupational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Stimulation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Complexity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Decision authority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Skill discretion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615D3C-42B5-078E-B4C7-13840FB12D75}"/>
              </a:ext>
            </a:extLst>
          </p:cNvPr>
          <p:cNvSpPr/>
          <p:nvPr/>
        </p:nvSpPr>
        <p:spPr>
          <a:xfrm>
            <a:off x="4013760" y="1114295"/>
            <a:ext cx="2606961" cy="1584868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FF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Neurogenesis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Neuroprotection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Neuroplasticity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Vascular Health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7FD5EC-DB8B-3868-77EE-FF528C173B10}"/>
              </a:ext>
            </a:extLst>
          </p:cNvPr>
          <p:cNvSpPr/>
          <p:nvPr/>
        </p:nvSpPr>
        <p:spPr>
          <a:xfrm>
            <a:off x="6884719" y="2726977"/>
            <a:ext cx="1590669" cy="685769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005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Brain health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2E0B9B3-F5E0-C355-90FB-68C3207899C4}"/>
              </a:ext>
            </a:extLst>
          </p:cNvPr>
          <p:cNvSpPr/>
          <p:nvPr/>
        </p:nvSpPr>
        <p:spPr>
          <a:xfrm>
            <a:off x="9085918" y="2683691"/>
            <a:ext cx="1590669" cy="745309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005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Cognitive decline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350E95-3C66-B132-0580-CBA9E917F5E1}"/>
              </a:ext>
            </a:extLst>
          </p:cNvPr>
          <p:cNvCxnSpPr>
            <a:cxnSpLocks/>
          </p:cNvCxnSpPr>
          <p:nvPr/>
        </p:nvCxnSpPr>
        <p:spPr>
          <a:xfrm>
            <a:off x="8475388" y="3056345"/>
            <a:ext cx="610530" cy="1"/>
          </a:xfrm>
          <a:prstGeom prst="straightConnector1">
            <a:avLst/>
          </a:prstGeom>
          <a:ln w="28575">
            <a:solidFill>
              <a:srgbClr val="0055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6F75F7D-F9BA-064C-17F0-3E1C0DC8A0B0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6620721" y="1906729"/>
            <a:ext cx="1059333" cy="820248"/>
          </a:xfrm>
          <a:prstGeom prst="bentConnector2">
            <a:avLst/>
          </a:prstGeom>
          <a:ln w="28575">
            <a:solidFill>
              <a:srgbClr val="FFB8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8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E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E751D7-DBC3-06EE-45CB-B7155E752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49BC98-8209-DA92-4C82-89A68E1FA886}"/>
              </a:ext>
            </a:extLst>
          </p:cNvPr>
          <p:cNvSpPr/>
          <p:nvPr/>
        </p:nvSpPr>
        <p:spPr>
          <a:xfrm>
            <a:off x="387458" y="3560179"/>
            <a:ext cx="3083934" cy="1281347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0B7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Occupational Stressors</a:t>
            </a:r>
            <a:endParaRPr lang="en-US" sz="2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Environmental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Physical hazards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Psychological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FB4D58E-FE11-C42F-C92F-41B00983750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471392" y="4200852"/>
            <a:ext cx="582981" cy="1"/>
          </a:xfrm>
          <a:prstGeom prst="straightConnector1">
            <a:avLst/>
          </a:prstGeom>
          <a:ln w="28575">
            <a:solidFill>
              <a:srgbClr val="0B76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5E38C1-83E0-DB44-6555-9C14C02D89F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476659" y="1906729"/>
            <a:ext cx="537101" cy="1"/>
          </a:xfrm>
          <a:prstGeom prst="straightConnector1">
            <a:avLst/>
          </a:prstGeom>
          <a:ln w="28575">
            <a:solidFill>
              <a:srgbClr val="FFB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6E392D-1127-864A-E5F2-BE9AFDADEA24}"/>
              </a:ext>
            </a:extLst>
          </p:cNvPr>
          <p:cNvSpPr/>
          <p:nvPr/>
        </p:nvSpPr>
        <p:spPr>
          <a:xfrm>
            <a:off x="387458" y="1163932"/>
            <a:ext cx="3089201" cy="1485595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FF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Occupational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Stimulation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Complexity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Decision authority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Skill discretion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497B7-A747-27DD-2C47-7927272F78BC}"/>
              </a:ext>
            </a:extLst>
          </p:cNvPr>
          <p:cNvSpPr/>
          <p:nvPr/>
        </p:nvSpPr>
        <p:spPr>
          <a:xfrm>
            <a:off x="4054373" y="3412746"/>
            <a:ext cx="2562235" cy="1576212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0B7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Vascular risk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Cortisol regulation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Metabolic disorders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Inflammation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Telomere shortening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0A25F7-547B-9214-40AA-7239703E79A3}"/>
              </a:ext>
            </a:extLst>
          </p:cNvPr>
          <p:cNvSpPr/>
          <p:nvPr/>
        </p:nvSpPr>
        <p:spPr>
          <a:xfrm>
            <a:off x="4013760" y="1114295"/>
            <a:ext cx="2606961" cy="1584868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FF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Neurogenesis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Neuroprotection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Neuroplasticity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Vascular Health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2682C9-D7F3-31CF-9ECD-46E0BAABEE5A}"/>
              </a:ext>
            </a:extLst>
          </p:cNvPr>
          <p:cNvSpPr/>
          <p:nvPr/>
        </p:nvSpPr>
        <p:spPr>
          <a:xfrm>
            <a:off x="6884719" y="2726977"/>
            <a:ext cx="1590669" cy="685769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005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Brain health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C2EB86F-E5F5-F720-11BC-881689124F02}"/>
              </a:ext>
            </a:extLst>
          </p:cNvPr>
          <p:cNvSpPr/>
          <p:nvPr/>
        </p:nvSpPr>
        <p:spPr>
          <a:xfrm>
            <a:off x="9085918" y="2683691"/>
            <a:ext cx="1590669" cy="745309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005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Cognitive decline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7493A4-9112-5D28-2FB7-C972B762F4AC}"/>
              </a:ext>
            </a:extLst>
          </p:cNvPr>
          <p:cNvCxnSpPr>
            <a:cxnSpLocks/>
          </p:cNvCxnSpPr>
          <p:nvPr/>
        </p:nvCxnSpPr>
        <p:spPr>
          <a:xfrm>
            <a:off x="8475388" y="3056345"/>
            <a:ext cx="610530" cy="1"/>
          </a:xfrm>
          <a:prstGeom prst="straightConnector1">
            <a:avLst/>
          </a:prstGeom>
          <a:ln w="28575">
            <a:solidFill>
              <a:srgbClr val="0055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A02A9A5-E802-490E-97BD-1A4816EF6F39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6620721" y="1906729"/>
            <a:ext cx="1059333" cy="820248"/>
          </a:xfrm>
          <a:prstGeom prst="bentConnector2">
            <a:avLst/>
          </a:prstGeom>
          <a:ln w="28575">
            <a:solidFill>
              <a:srgbClr val="FFB8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AA078B5-8365-4B09-1641-376B1A97C26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616608" y="3412746"/>
            <a:ext cx="1063446" cy="685778"/>
          </a:xfrm>
          <a:prstGeom prst="bentConnector2">
            <a:avLst/>
          </a:prstGeom>
          <a:ln w="28575">
            <a:solidFill>
              <a:srgbClr val="00558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24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B384E6-CE10-ECA3-D91F-EE987458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4" y="416306"/>
            <a:ext cx="5696243" cy="2781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63E8E7-125F-5AD3-F1D0-65D67B0E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34" y="3371921"/>
            <a:ext cx="5419345" cy="1439514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FAF2BB-F0C3-18CD-03FE-8F740E36B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6"/>
          <a:stretch/>
        </p:blipFill>
        <p:spPr>
          <a:xfrm>
            <a:off x="5943600" y="394224"/>
            <a:ext cx="5821671" cy="2858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C0BF59-F83E-9BC5-09D5-32A29992E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377" y="3411756"/>
            <a:ext cx="5725894" cy="1571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BAA802-38EB-3789-7BCE-5A074D662F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8160"/>
          <a:stretch/>
        </p:blipFill>
        <p:spPr>
          <a:xfrm>
            <a:off x="6079604" y="4983318"/>
            <a:ext cx="5645440" cy="10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7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ACE294-C975-458F-9FB2-84C4185EDB8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BF9B77-6E2E-00F0-8F19-06984EB68E31}"/>
              </a:ext>
            </a:extLst>
          </p:cNvPr>
          <p:cNvGrpSpPr/>
          <p:nvPr/>
        </p:nvGrpSpPr>
        <p:grpSpPr>
          <a:xfrm>
            <a:off x="1730168" y="523187"/>
            <a:ext cx="9088226" cy="5451224"/>
            <a:chOff x="1730168" y="523187"/>
            <a:chExt cx="9088226" cy="5451224"/>
          </a:xfrm>
        </p:grpSpPr>
        <p:pic>
          <p:nvPicPr>
            <p:cNvPr id="10" name="Picture 9" descr="A map of the world&#10;&#10;AI-generated content may be incorrect.">
              <a:extLst>
                <a:ext uri="{FF2B5EF4-FFF2-40B4-BE49-F238E27FC236}">
                  <a16:creationId xmlns:a16="http://schemas.microsoft.com/office/drawing/2014/main" id="{4689DA73-8FA8-917B-BC75-06456E577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168" y="523187"/>
              <a:ext cx="9088226" cy="545122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A593956-6674-C05C-4D11-E3F703D46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05434" y="4706231"/>
              <a:ext cx="1689187" cy="1016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910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3464C-DDE1-EB6A-8FEA-E755385F8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0E5735-3875-6A8B-DD8F-E5732AC10FE4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76270C-F0DF-F777-5643-0FBABED3E0E7}"/>
              </a:ext>
            </a:extLst>
          </p:cNvPr>
          <p:cNvGrpSpPr/>
          <p:nvPr/>
        </p:nvGrpSpPr>
        <p:grpSpPr>
          <a:xfrm>
            <a:off x="1730168" y="523187"/>
            <a:ext cx="9088226" cy="5451224"/>
            <a:chOff x="1730168" y="523187"/>
            <a:chExt cx="9088226" cy="5451224"/>
          </a:xfrm>
        </p:grpSpPr>
        <p:pic>
          <p:nvPicPr>
            <p:cNvPr id="10" name="Picture 9" descr="A map of the world&#10;&#10;AI-generated content may be incorrect.">
              <a:extLst>
                <a:ext uri="{FF2B5EF4-FFF2-40B4-BE49-F238E27FC236}">
                  <a16:creationId xmlns:a16="http://schemas.microsoft.com/office/drawing/2014/main" id="{6E3B909B-8C89-8D7F-ED73-302D44432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168" y="523187"/>
              <a:ext cx="9088226" cy="545122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E22BA9E-E625-B85D-232D-11537A9C3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05434" y="4706231"/>
              <a:ext cx="1689187" cy="1016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03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8D5C3-69FF-E69F-16BA-9BB394E49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8E22A10-F095-8593-5BE8-750DCF3BEDC7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0D7661-B3B7-F315-FFF9-9B60F684B784}"/>
              </a:ext>
            </a:extLst>
          </p:cNvPr>
          <p:cNvGrpSpPr/>
          <p:nvPr/>
        </p:nvGrpSpPr>
        <p:grpSpPr>
          <a:xfrm>
            <a:off x="1841928" y="384687"/>
            <a:ext cx="9088226" cy="5451224"/>
            <a:chOff x="1841928" y="384687"/>
            <a:chExt cx="9088226" cy="5451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72F370-D4E8-C2C7-2F4C-37C83E69D1C4}"/>
                </a:ext>
              </a:extLst>
            </p:cNvPr>
            <p:cNvGrpSpPr/>
            <p:nvPr/>
          </p:nvGrpSpPr>
          <p:grpSpPr>
            <a:xfrm>
              <a:off x="1841928" y="384687"/>
              <a:ext cx="9088226" cy="5451224"/>
              <a:chOff x="1730168" y="523187"/>
              <a:chExt cx="9088226" cy="545122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5D8AAAA-B698-ADCB-6A05-ABC5D0C86FE9}"/>
                  </a:ext>
                </a:extLst>
              </p:cNvPr>
              <p:cNvGrpSpPr/>
              <p:nvPr/>
            </p:nvGrpSpPr>
            <p:grpSpPr>
              <a:xfrm>
                <a:off x="1730168" y="523187"/>
                <a:ext cx="9088226" cy="5451224"/>
                <a:chOff x="1730168" y="523187"/>
                <a:chExt cx="9088226" cy="5451224"/>
              </a:xfrm>
            </p:grpSpPr>
            <p:pic>
              <p:nvPicPr>
                <p:cNvPr id="10" name="Picture 9" descr="A map of the world&#10;&#10;AI-generated content may be incorrect.">
                  <a:extLst>
                    <a:ext uri="{FF2B5EF4-FFF2-40B4-BE49-F238E27FC236}">
                      <a16:creationId xmlns:a16="http://schemas.microsoft.com/office/drawing/2014/main" id="{C66376C8-AA17-E3AD-616D-7875A85CAF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6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0168" y="523187"/>
                  <a:ext cx="9088226" cy="5451224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C6E41652-9F9F-E6F9-F424-1AAD0B70A1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aturation sat="66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5434" y="4706231"/>
                  <a:ext cx="1689187" cy="1016052"/>
                </a:xfrm>
                <a:prstGeom prst="rect">
                  <a:avLst/>
                </a:prstGeom>
              </p:spPr>
            </p:pic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EE54FB8-ADFA-AC17-E194-CE5BC46A3A6A}"/>
                  </a:ext>
                </a:extLst>
              </p:cNvPr>
              <p:cNvSpPr/>
              <p:nvPr/>
            </p:nvSpPr>
            <p:spPr>
              <a:xfrm>
                <a:off x="4421632" y="4084320"/>
                <a:ext cx="678688" cy="621911"/>
              </a:xfrm>
              <a:prstGeom prst="ellipse">
                <a:avLst/>
              </a:prstGeom>
              <a:noFill/>
              <a:ln w="31750">
                <a:solidFill>
                  <a:srgbClr val="0B76A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6496CA-AF92-0993-45C1-AD73FFB25BD9}"/>
                </a:ext>
              </a:extLst>
            </p:cNvPr>
            <p:cNvSpPr/>
            <p:nvPr/>
          </p:nvSpPr>
          <p:spPr>
            <a:xfrm>
              <a:off x="4872736" y="4807731"/>
              <a:ext cx="339344" cy="333229"/>
            </a:xfrm>
            <a:prstGeom prst="ellipse">
              <a:avLst/>
            </a:prstGeom>
            <a:noFill/>
            <a:ln w="31750">
              <a:solidFill>
                <a:srgbClr val="0B76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24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5661F-6553-99C8-C2B9-80253964C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A6E13BC-3DC6-40E2-E7CB-0DDF28BC123C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5525CD-4834-F15E-F6D0-C5BBF9004065}"/>
              </a:ext>
            </a:extLst>
          </p:cNvPr>
          <p:cNvGrpSpPr/>
          <p:nvPr/>
        </p:nvGrpSpPr>
        <p:grpSpPr>
          <a:xfrm>
            <a:off x="1841928" y="384687"/>
            <a:ext cx="9088226" cy="5451224"/>
            <a:chOff x="1841928" y="384687"/>
            <a:chExt cx="9088226" cy="5451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E35FC21-0109-375D-D2E4-3A1820ED5D48}"/>
                </a:ext>
              </a:extLst>
            </p:cNvPr>
            <p:cNvGrpSpPr/>
            <p:nvPr/>
          </p:nvGrpSpPr>
          <p:grpSpPr>
            <a:xfrm>
              <a:off x="1841928" y="384687"/>
              <a:ext cx="9088226" cy="5451224"/>
              <a:chOff x="1841928" y="384687"/>
              <a:chExt cx="9088226" cy="545122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C5F305F-E0A5-10E0-DD9B-993AE55071C3}"/>
                  </a:ext>
                </a:extLst>
              </p:cNvPr>
              <p:cNvGrpSpPr/>
              <p:nvPr/>
            </p:nvGrpSpPr>
            <p:grpSpPr>
              <a:xfrm>
                <a:off x="1841928" y="384687"/>
                <a:ext cx="9088226" cy="5451224"/>
                <a:chOff x="1730168" y="523187"/>
                <a:chExt cx="9088226" cy="5451224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2A89CA52-935B-22FC-29A9-25821E0D2C23}"/>
                    </a:ext>
                  </a:extLst>
                </p:cNvPr>
                <p:cNvGrpSpPr/>
                <p:nvPr/>
              </p:nvGrpSpPr>
              <p:grpSpPr>
                <a:xfrm>
                  <a:off x="1730168" y="523187"/>
                  <a:ext cx="9088226" cy="5451224"/>
                  <a:chOff x="1730168" y="523187"/>
                  <a:chExt cx="9088226" cy="5451224"/>
                </a:xfrm>
              </p:grpSpPr>
              <p:pic>
                <p:nvPicPr>
                  <p:cNvPr id="10" name="Picture 9" descr="A map of the world&#10;&#10;AI-generated content may be incorrect.">
                    <a:extLst>
                      <a:ext uri="{FF2B5EF4-FFF2-40B4-BE49-F238E27FC236}">
                        <a16:creationId xmlns:a16="http://schemas.microsoft.com/office/drawing/2014/main" id="{7ABFF42A-CDD5-A5A5-A903-5956AE73EB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66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30168" y="523187"/>
                    <a:ext cx="9088226" cy="5451224"/>
                  </a:xfrm>
                  <a:prstGeom prst="rect">
                    <a:avLst/>
                  </a:prstGeom>
                </p:spPr>
              </p:pic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BD291DCE-7669-16C9-D4D0-52ADAE8E70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saturation sat="66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5434" y="4706231"/>
                    <a:ext cx="1689187" cy="101605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DAD4249D-6ECC-F01B-3B0D-38F48945D186}"/>
                    </a:ext>
                  </a:extLst>
                </p:cNvPr>
                <p:cNvSpPr/>
                <p:nvPr/>
              </p:nvSpPr>
              <p:spPr>
                <a:xfrm>
                  <a:off x="4421632" y="4084320"/>
                  <a:ext cx="678688" cy="621911"/>
                </a:xfrm>
                <a:prstGeom prst="ellipse">
                  <a:avLst/>
                </a:prstGeom>
                <a:noFill/>
                <a:ln w="31750">
                  <a:solidFill>
                    <a:srgbClr val="0B76A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2B43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3DD6FF0-30D9-E365-7760-9D48D900603E}"/>
                  </a:ext>
                </a:extLst>
              </p:cNvPr>
              <p:cNvSpPr/>
              <p:nvPr/>
            </p:nvSpPr>
            <p:spPr>
              <a:xfrm>
                <a:off x="4872736" y="4807731"/>
                <a:ext cx="339344" cy="333229"/>
              </a:xfrm>
              <a:prstGeom prst="ellipse">
                <a:avLst/>
              </a:prstGeom>
              <a:noFill/>
              <a:ln w="31750">
                <a:solidFill>
                  <a:srgbClr val="0B76A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E987C3-3D3E-23A4-9631-21031C8C610A}"/>
                </a:ext>
              </a:extLst>
            </p:cNvPr>
            <p:cNvSpPr/>
            <p:nvPr/>
          </p:nvSpPr>
          <p:spPr>
            <a:xfrm>
              <a:off x="7585456" y="1505731"/>
              <a:ext cx="339344" cy="333229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C591BF-0AF4-1DFD-9CD9-8E4258D0F6E7}"/>
                </a:ext>
              </a:extLst>
            </p:cNvPr>
            <p:cNvSpPr/>
            <p:nvPr/>
          </p:nvSpPr>
          <p:spPr>
            <a:xfrm>
              <a:off x="3231348" y="2777070"/>
              <a:ext cx="339344" cy="333229"/>
            </a:xfrm>
            <a:prstGeom prst="ellipse">
              <a:avLst/>
            </a:prstGeom>
            <a:noFill/>
            <a:ln w="31750">
              <a:solidFill>
                <a:srgbClr val="0B76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64C7AF-8F46-5ADF-76B1-FEF40FD4DED5}"/>
                </a:ext>
              </a:extLst>
            </p:cNvPr>
            <p:cNvSpPr/>
            <p:nvPr/>
          </p:nvSpPr>
          <p:spPr>
            <a:xfrm>
              <a:off x="2323326" y="2072854"/>
              <a:ext cx="339344" cy="333229"/>
            </a:xfrm>
            <a:prstGeom prst="ellipse">
              <a:avLst/>
            </a:prstGeom>
            <a:noFill/>
            <a:ln w="31750">
              <a:solidFill>
                <a:srgbClr val="FFB81C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79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E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46A962-9218-07E3-4FD7-22521D318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B9C5C04-7545-D600-8C89-8E38AFB0E91D}"/>
              </a:ext>
            </a:extLst>
          </p:cNvPr>
          <p:cNvSpPr/>
          <p:nvPr/>
        </p:nvSpPr>
        <p:spPr>
          <a:xfrm>
            <a:off x="2331720" y="777240"/>
            <a:ext cx="2846832" cy="2825496"/>
          </a:xfrm>
          <a:prstGeom prst="ellipse">
            <a:avLst/>
          </a:prstGeom>
          <a:noFill/>
          <a:ln>
            <a:solidFill>
              <a:srgbClr val="0055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563CD8-BA96-3C2D-0E9A-E191FA89B98E}"/>
              </a:ext>
            </a:extLst>
          </p:cNvPr>
          <p:cNvSpPr/>
          <p:nvPr/>
        </p:nvSpPr>
        <p:spPr>
          <a:xfrm>
            <a:off x="4166618" y="777240"/>
            <a:ext cx="2846832" cy="2825496"/>
          </a:xfrm>
          <a:prstGeom prst="ellipse">
            <a:avLst/>
          </a:prstGeom>
          <a:noFill/>
          <a:ln>
            <a:solidFill>
              <a:srgbClr val="FFB8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2E1F86-6CA2-3421-D9D1-FDD9AB5B2DE0}"/>
              </a:ext>
            </a:extLst>
          </p:cNvPr>
          <p:cNvSpPr/>
          <p:nvPr/>
        </p:nvSpPr>
        <p:spPr>
          <a:xfrm>
            <a:off x="3334512" y="1901952"/>
            <a:ext cx="2846832" cy="2825496"/>
          </a:xfrm>
          <a:prstGeom prst="ellipse">
            <a:avLst/>
          </a:prstGeom>
          <a:noFill/>
          <a:ln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3E827-AC19-894B-66F2-E49B31B30DC4}"/>
              </a:ext>
            </a:extLst>
          </p:cNvPr>
          <p:cNvSpPr txBox="1"/>
          <p:nvPr/>
        </p:nvSpPr>
        <p:spPr>
          <a:xfrm>
            <a:off x="4284008" y="2143351"/>
            <a:ext cx="91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equity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AD5B9-7FC4-8FD7-E919-CADBFD6A5C68}"/>
              </a:ext>
            </a:extLst>
          </p:cNvPr>
          <p:cNvSpPr txBox="1"/>
          <p:nvPr/>
        </p:nvSpPr>
        <p:spPr>
          <a:xfrm>
            <a:off x="5149196" y="1319142"/>
            <a:ext cx="160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Occupational determinants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66BAC-0461-AC60-0772-AD8578C5CA58}"/>
              </a:ext>
            </a:extLst>
          </p:cNvPr>
          <p:cNvSpPr txBox="1"/>
          <p:nvPr/>
        </p:nvSpPr>
        <p:spPr>
          <a:xfrm>
            <a:off x="2591921" y="1225791"/>
            <a:ext cx="1604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Hypothetical stochastic interventions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671EB-FDA3-9C25-9217-D6675EF572B9}"/>
              </a:ext>
            </a:extLst>
          </p:cNvPr>
          <p:cNvSpPr txBox="1"/>
          <p:nvPr/>
        </p:nvSpPr>
        <p:spPr>
          <a:xfrm>
            <a:off x="3990551" y="3608506"/>
            <a:ext cx="1604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 and neuroimaging outcomes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CB53F8-CB09-9AB5-3676-AF885FEAD32A}"/>
              </a:ext>
            </a:extLst>
          </p:cNvPr>
          <p:cNvSpPr/>
          <p:nvPr/>
        </p:nvSpPr>
        <p:spPr>
          <a:xfrm>
            <a:off x="2203450" y="615950"/>
            <a:ext cx="4984750" cy="4579508"/>
          </a:xfrm>
          <a:prstGeom prst="roundRect">
            <a:avLst/>
          </a:prstGeom>
          <a:noFill/>
          <a:ln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234AF-64D3-6D06-D32B-76B6A81EFE31}"/>
              </a:ext>
            </a:extLst>
          </p:cNvPr>
          <p:cNvSpPr txBox="1"/>
          <p:nvPr/>
        </p:nvSpPr>
        <p:spPr>
          <a:xfrm>
            <a:off x="2397635" y="4776787"/>
            <a:ext cx="472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Intersectional framework</a:t>
            </a:r>
          </a:p>
        </p:txBody>
      </p:sp>
    </p:spTree>
    <p:extLst>
      <p:ext uri="{BB962C8B-B14F-4D97-AF65-F5344CB8AC3E}">
        <p14:creationId xmlns:p14="http://schemas.microsoft.com/office/powerpoint/2010/main" val="274570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steps to a model&#10;&#10;AI-generated content may be incorrect.">
            <a:extLst>
              <a:ext uri="{FF2B5EF4-FFF2-40B4-BE49-F238E27FC236}">
                <a16:creationId xmlns:a16="http://schemas.microsoft.com/office/drawing/2014/main" id="{0B6F31DF-E061-02A0-FF8E-D3BFC9D19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91"/>
          <a:stretch/>
        </p:blipFill>
        <p:spPr>
          <a:xfrm>
            <a:off x="68320" y="2219997"/>
            <a:ext cx="1950757" cy="1209003"/>
          </a:xfrm>
          <a:prstGeom prst="rect">
            <a:avLst/>
          </a:prstGeom>
        </p:spPr>
      </p:pic>
      <p:pic>
        <p:nvPicPr>
          <p:cNvPr id="4" name="Picture 3" descr="A diagram of steps to a model&#10;&#10;AI-generated content may be incorrect.">
            <a:extLst>
              <a:ext uri="{FF2B5EF4-FFF2-40B4-BE49-F238E27FC236}">
                <a16:creationId xmlns:a16="http://schemas.microsoft.com/office/drawing/2014/main" id="{73B4D836-A67B-7E15-26BD-A88A8BF1B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62" b="59713"/>
          <a:stretch/>
        </p:blipFill>
        <p:spPr>
          <a:xfrm>
            <a:off x="2161830" y="2598233"/>
            <a:ext cx="1950757" cy="490655"/>
          </a:xfrm>
          <a:prstGeom prst="rect">
            <a:avLst/>
          </a:prstGeom>
        </p:spPr>
      </p:pic>
      <p:pic>
        <p:nvPicPr>
          <p:cNvPr id="5" name="Picture 4" descr="A diagram of steps to a model&#10;&#10;AI-generated content may be incorrect.">
            <a:extLst>
              <a:ext uri="{FF2B5EF4-FFF2-40B4-BE49-F238E27FC236}">
                <a16:creationId xmlns:a16="http://schemas.microsoft.com/office/drawing/2014/main" id="{5B5D2907-21FB-2A4E-199E-F9AD65B0C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40" b="48548"/>
          <a:stretch/>
        </p:blipFill>
        <p:spPr>
          <a:xfrm>
            <a:off x="4145243" y="2743200"/>
            <a:ext cx="1950757" cy="579864"/>
          </a:xfrm>
          <a:prstGeom prst="rect">
            <a:avLst/>
          </a:prstGeom>
        </p:spPr>
      </p:pic>
      <p:pic>
        <p:nvPicPr>
          <p:cNvPr id="6" name="Picture 5" descr="A diagram of steps to a model&#10;&#10;AI-generated content may be incorrect.">
            <a:extLst>
              <a:ext uri="{FF2B5EF4-FFF2-40B4-BE49-F238E27FC236}">
                <a16:creationId xmlns:a16="http://schemas.microsoft.com/office/drawing/2014/main" id="{C02A9896-14D7-4B62-4C49-D9FD37E9E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07" b="36862"/>
          <a:stretch/>
        </p:blipFill>
        <p:spPr>
          <a:xfrm>
            <a:off x="6191137" y="2453267"/>
            <a:ext cx="1950757" cy="780586"/>
          </a:xfrm>
          <a:prstGeom prst="rect">
            <a:avLst/>
          </a:prstGeom>
        </p:spPr>
      </p:pic>
      <p:pic>
        <p:nvPicPr>
          <p:cNvPr id="7" name="Picture 6" descr="A diagram of steps to a model&#10;&#10;AI-generated content may be incorrect.">
            <a:extLst>
              <a:ext uri="{FF2B5EF4-FFF2-40B4-BE49-F238E27FC236}">
                <a16:creationId xmlns:a16="http://schemas.microsoft.com/office/drawing/2014/main" id="{0897B293-BEBA-BDE6-2085-085668E6F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929" y="448812"/>
            <a:ext cx="1950757" cy="4993938"/>
          </a:xfrm>
          <a:prstGeom prst="rect">
            <a:avLst/>
          </a:prstGeom>
        </p:spPr>
      </p:pic>
      <p:pic>
        <p:nvPicPr>
          <p:cNvPr id="8" name="Picture 7" descr="A diagram of steps to a model&#10;&#10;AI-generated content may be incorrect.">
            <a:extLst>
              <a:ext uri="{FF2B5EF4-FFF2-40B4-BE49-F238E27FC236}">
                <a16:creationId xmlns:a16="http://schemas.microsoft.com/office/drawing/2014/main" id="{9F4EFA6E-4974-B591-0CC7-332E5433A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02" b="24767"/>
          <a:stretch/>
        </p:blipFill>
        <p:spPr>
          <a:xfrm>
            <a:off x="8141894" y="3323063"/>
            <a:ext cx="1950757" cy="780587"/>
          </a:xfrm>
          <a:prstGeom prst="rect">
            <a:avLst/>
          </a:prstGeom>
        </p:spPr>
      </p:pic>
      <p:pic>
        <p:nvPicPr>
          <p:cNvPr id="9" name="Picture 8" descr="A diagram of steps to a model&#10;&#10;AI-generated content may be incorrect.">
            <a:extLst>
              <a:ext uri="{FF2B5EF4-FFF2-40B4-BE49-F238E27FC236}">
                <a16:creationId xmlns:a16="http://schemas.microsoft.com/office/drawing/2014/main" id="{6C3346B4-D47B-67F5-74EB-0E33478AE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7" t="80387" r="917" b="-80387"/>
          <a:stretch/>
        </p:blipFill>
        <p:spPr>
          <a:xfrm>
            <a:off x="9603412" y="4361031"/>
            <a:ext cx="1950757" cy="499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0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C178BD-04D9-420B-A00C-0EC146E1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3"/>
            <a:ext cx="121920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54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141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Liliana Rojas Saunero</dc:creator>
  <cp:lastModifiedBy>Liliana Rojas Saunero</cp:lastModifiedBy>
  <cp:revision>7</cp:revision>
  <dcterms:created xsi:type="dcterms:W3CDTF">2025-02-19T08:04:39Z</dcterms:created>
  <dcterms:modified xsi:type="dcterms:W3CDTF">2025-02-26T04:14:59Z</dcterms:modified>
</cp:coreProperties>
</file>