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2"/>
  </p:notesMasterIdLst>
  <p:sldIdLst>
    <p:sldId id="257" r:id="rId2"/>
    <p:sldId id="267" r:id="rId3"/>
    <p:sldId id="265" r:id="rId4"/>
    <p:sldId id="266" r:id="rId5"/>
    <p:sldId id="259" r:id="rId6"/>
    <p:sldId id="268" r:id="rId7"/>
    <p:sldId id="269" r:id="rId8"/>
    <p:sldId id="270" r:id="rId9"/>
    <p:sldId id="281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</p:sldIdLst>
  <p:sldSz cx="20845463" cy="28214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53" userDrawn="1">
          <p15:clr>
            <a:srgbClr val="A4A3A4"/>
          </p15:clr>
        </p15:guide>
        <p15:guide id="2" pos="6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AB3"/>
    <a:srgbClr val="47667D"/>
    <a:srgbClr val="E2FFFF"/>
    <a:srgbClr val="59B2E2"/>
    <a:srgbClr val="6299B3"/>
    <a:srgbClr val="586567"/>
    <a:srgbClr val="97C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66"/>
    <p:restoredTop sz="94635"/>
  </p:normalViewPr>
  <p:slideViewPr>
    <p:cSldViewPr snapToGrid="0" showGuides="1">
      <p:cViewPr varScale="1">
        <p:scale>
          <a:sx n="24" d="100"/>
          <a:sy n="24" d="100"/>
        </p:scale>
        <p:origin x="1640" y="240"/>
      </p:cViewPr>
      <p:guideLst>
        <p:guide orient="horz" pos="8953"/>
        <p:guide pos="65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0EDF-C594-7849-960D-79FEB9D38FA7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89175" y="1143000"/>
            <a:ext cx="2279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7AF09-4656-E549-8B49-7F4E8A553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37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410" y="4617537"/>
            <a:ext cx="17718644" cy="9822874"/>
          </a:xfrm>
        </p:spPr>
        <p:txBody>
          <a:bodyPr anchor="b"/>
          <a:lstStyle>
            <a:lvl1pPr algn="ctr">
              <a:defRPr sz="136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5683" y="14819218"/>
            <a:ext cx="15634097" cy="6812004"/>
          </a:xfrm>
        </p:spPr>
        <p:txBody>
          <a:bodyPr/>
          <a:lstStyle>
            <a:lvl1pPr marL="0" indent="0" algn="ctr">
              <a:buNone/>
              <a:defRPr sz="5471"/>
            </a:lvl1pPr>
            <a:lvl2pPr marL="1042279" indent="0" algn="ctr">
              <a:buNone/>
              <a:defRPr sz="4559"/>
            </a:lvl2pPr>
            <a:lvl3pPr marL="2084558" indent="0" algn="ctr">
              <a:buNone/>
              <a:defRPr sz="4103"/>
            </a:lvl3pPr>
            <a:lvl4pPr marL="3126837" indent="0" algn="ctr">
              <a:buNone/>
              <a:defRPr sz="3648"/>
            </a:lvl4pPr>
            <a:lvl5pPr marL="4169115" indent="0" algn="ctr">
              <a:buNone/>
              <a:defRPr sz="3648"/>
            </a:lvl5pPr>
            <a:lvl6pPr marL="5211394" indent="0" algn="ctr">
              <a:buNone/>
              <a:defRPr sz="3648"/>
            </a:lvl6pPr>
            <a:lvl7pPr marL="6253673" indent="0" algn="ctr">
              <a:buNone/>
              <a:defRPr sz="3648"/>
            </a:lvl7pPr>
            <a:lvl8pPr marL="7295952" indent="0" algn="ctr">
              <a:buNone/>
              <a:defRPr sz="3648"/>
            </a:lvl8pPr>
            <a:lvl9pPr marL="8338231" indent="0" algn="ctr">
              <a:buNone/>
              <a:defRPr sz="364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ADE3-9987-5A47-A1CA-4952762AD29A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77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FDB-8B95-1946-A2CD-06902C289708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34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7536" y="1502168"/>
            <a:ext cx="4494803" cy="2391060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3127" y="1502168"/>
            <a:ext cx="13223841" cy="2391060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4D9B-24C1-A74E-B2E8-7563D49DF6FB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79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6E25-4BD8-8F4B-8D56-5CC614BB63AA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1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270" y="7034074"/>
            <a:ext cx="17979212" cy="11736504"/>
          </a:xfrm>
        </p:spPr>
        <p:txBody>
          <a:bodyPr anchor="b"/>
          <a:lstStyle>
            <a:lvl1pPr>
              <a:defRPr sz="136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270" y="18881610"/>
            <a:ext cx="17979212" cy="6171950"/>
          </a:xfrm>
        </p:spPr>
        <p:txBody>
          <a:bodyPr/>
          <a:lstStyle>
            <a:lvl1pPr marL="0" indent="0">
              <a:buNone/>
              <a:defRPr sz="5471">
                <a:solidFill>
                  <a:schemeClr val="tx1">
                    <a:tint val="82000"/>
                  </a:schemeClr>
                </a:solidFill>
              </a:defRPr>
            </a:lvl1pPr>
            <a:lvl2pPr marL="1042279" indent="0">
              <a:buNone/>
              <a:defRPr sz="4559">
                <a:solidFill>
                  <a:schemeClr val="tx1">
                    <a:tint val="82000"/>
                  </a:schemeClr>
                </a:solidFill>
              </a:defRPr>
            </a:lvl2pPr>
            <a:lvl3pPr marL="2084558" indent="0">
              <a:buNone/>
              <a:defRPr sz="4103">
                <a:solidFill>
                  <a:schemeClr val="tx1">
                    <a:tint val="82000"/>
                  </a:schemeClr>
                </a:solidFill>
              </a:defRPr>
            </a:lvl3pPr>
            <a:lvl4pPr marL="3126837" indent="0">
              <a:buNone/>
              <a:defRPr sz="3648">
                <a:solidFill>
                  <a:schemeClr val="tx1">
                    <a:tint val="82000"/>
                  </a:schemeClr>
                </a:solidFill>
              </a:defRPr>
            </a:lvl4pPr>
            <a:lvl5pPr marL="4169115" indent="0">
              <a:buNone/>
              <a:defRPr sz="3648">
                <a:solidFill>
                  <a:schemeClr val="tx1">
                    <a:tint val="82000"/>
                  </a:schemeClr>
                </a:solidFill>
              </a:defRPr>
            </a:lvl5pPr>
            <a:lvl6pPr marL="5211394" indent="0">
              <a:buNone/>
              <a:defRPr sz="3648">
                <a:solidFill>
                  <a:schemeClr val="tx1">
                    <a:tint val="82000"/>
                  </a:schemeClr>
                </a:solidFill>
              </a:defRPr>
            </a:lvl6pPr>
            <a:lvl7pPr marL="6253673" indent="0">
              <a:buNone/>
              <a:defRPr sz="3648">
                <a:solidFill>
                  <a:schemeClr val="tx1">
                    <a:tint val="82000"/>
                  </a:schemeClr>
                </a:solidFill>
              </a:defRPr>
            </a:lvl7pPr>
            <a:lvl8pPr marL="7295952" indent="0">
              <a:buNone/>
              <a:defRPr sz="3648">
                <a:solidFill>
                  <a:schemeClr val="tx1">
                    <a:tint val="82000"/>
                  </a:schemeClr>
                </a:solidFill>
              </a:defRPr>
            </a:lvl8pPr>
            <a:lvl9pPr marL="8338231" indent="0">
              <a:buNone/>
              <a:defRPr sz="36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0798-451B-1D4D-990C-A1CC3F4E70BB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17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3125" y="7510841"/>
            <a:ext cx="8859322" cy="179019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53016" y="7510841"/>
            <a:ext cx="8859322" cy="179019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D129-86A4-164C-BB35-F5229604B6EE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99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41" y="1502174"/>
            <a:ext cx="17979212" cy="54535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843" y="6916507"/>
            <a:ext cx="8818607" cy="3389673"/>
          </a:xfrm>
        </p:spPr>
        <p:txBody>
          <a:bodyPr anchor="b"/>
          <a:lstStyle>
            <a:lvl1pPr marL="0" indent="0">
              <a:buNone/>
              <a:defRPr sz="5471" b="1"/>
            </a:lvl1pPr>
            <a:lvl2pPr marL="1042279" indent="0">
              <a:buNone/>
              <a:defRPr sz="4559" b="1"/>
            </a:lvl2pPr>
            <a:lvl3pPr marL="2084558" indent="0">
              <a:buNone/>
              <a:defRPr sz="4103" b="1"/>
            </a:lvl3pPr>
            <a:lvl4pPr marL="3126837" indent="0">
              <a:buNone/>
              <a:defRPr sz="3648" b="1"/>
            </a:lvl4pPr>
            <a:lvl5pPr marL="4169115" indent="0">
              <a:buNone/>
              <a:defRPr sz="3648" b="1"/>
            </a:lvl5pPr>
            <a:lvl6pPr marL="5211394" indent="0">
              <a:buNone/>
              <a:defRPr sz="3648" b="1"/>
            </a:lvl6pPr>
            <a:lvl7pPr marL="6253673" indent="0">
              <a:buNone/>
              <a:defRPr sz="3648" b="1"/>
            </a:lvl7pPr>
            <a:lvl8pPr marL="7295952" indent="0">
              <a:buNone/>
              <a:defRPr sz="3648" b="1"/>
            </a:lvl8pPr>
            <a:lvl9pPr marL="8338231" indent="0">
              <a:buNone/>
              <a:defRPr sz="364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843" y="10306180"/>
            <a:ext cx="8818607" cy="1515883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53017" y="6916507"/>
            <a:ext cx="8862037" cy="3389673"/>
          </a:xfrm>
        </p:spPr>
        <p:txBody>
          <a:bodyPr anchor="b"/>
          <a:lstStyle>
            <a:lvl1pPr marL="0" indent="0">
              <a:buNone/>
              <a:defRPr sz="5471" b="1"/>
            </a:lvl1pPr>
            <a:lvl2pPr marL="1042279" indent="0">
              <a:buNone/>
              <a:defRPr sz="4559" b="1"/>
            </a:lvl2pPr>
            <a:lvl3pPr marL="2084558" indent="0">
              <a:buNone/>
              <a:defRPr sz="4103" b="1"/>
            </a:lvl3pPr>
            <a:lvl4pPr marL="3126837" indent="0">
              <a:buNone/>
              <a:defRPr sz="3648" b="1"/>
            </a:lvl4pPr>
            <a:lvl5pPr marL="4169115" indent="0">
              <a:buNone/>
              <a:defRPr sz="3648" b="1"/>
            </a:lvl5pPr>
            <a:lvl6pPr marL="5211394" indent="0">
              <a:buNone/>
              <a:defRPr sz="3648" b="1"/>
            </a:lvl6pPr>
            <a:lvl7pPr marL="6253673" indent="0">
              <a:buNone/>
              <a:defRPr sz="3648" b="1"/>
            </a:lvl7pPr>
            <a:lvl8pPr marL="7295952" indent="0">
              <a:buNone/>
              <a:defRPr sz="3648" b="1"/>
            </a:lvl8pPr>
            <a:lvl9pPr marL="8338231" indent="0">
              <a:buNone/>
              <a:defRPr sz="364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53017" y="10306180"/>
            <a:ext cx="8862037" cy="1515883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4C5D-3E6C-7B46-AAEC-AA5020044E9D}" type="datetime1">
              <a:rPr lang="pt-BR" smtClean="0"/>
              <a:t>14/01/2025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936D-7B5A-1E48-B44B-AB6FF58F918C}" type="datetime1">
              <a:rPr lang="pt-BR" smtClean="0"/>
              <a:t>14/01/2025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25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A540-8452-8744-AB4D-06CE51E984F9}" type="datetime1">
              <a:rPr lang="pt-BR" smtClean="0"/>
              <a:t>14/01/2025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61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41" y="1880976"/>
            <a:ext cx="6723204" cy="6583416"/>
          </a:xfrm>
        </p:spPr>
        <p:txBody>
          <a:bodyPr anchor="b"/>
          <a:lstStyle>
            <a:lvl1pPr>
              <a:defRPr sz="729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2037" y="4062392"/>
            <a:ext cx="10553016" cy="20050680"/>
          </a:xfrm>
        </p:spPr>
        <p:txBody>
          <a:bodyPr/>
          <a:lstStyle>
            <a:lvl1pPr>
              <a:defRPr sz="7295"/>
            </a:lvl1pPr>
            <a:lvl2pPr>
              <a:defRPr sz="6383"/>
            </a:lvl2pPr>
            <a:lvl3pPr>
              <a:defRPr sz="5471"/>
            </a:lvl3pPr>
            <a:lvl4pPr>
              <a:defRPr sz="4559"/>
            </a:lvl4pPr>
            <a:lvl5pPr>
              <a:defRPr sz="4559"/>
            </a:lvl5pPr>
            <a:lvl6pPr>
              <a:defRPr sz="4559"/>
            </a:lvl6pPr>
            <a:lvl7pPr>
              <a:defRPr sz="4559"/>
            </a:lvl7pPr>
            <a:lvl8pPr>
              <a:defRPr sz="4559"/>
            </a:lvl8pPr>
            <a:lvl9pPr>
              <a:defRPr sz="455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5841" y="8464391"/>
            <a:ext cx="6723204" cy="15681332"/>
          </a:xfrm>
        </p:spPr>
        <p:txBody>
          <a:bodyPr/>
          <a:lstStyle>
            <a:lvl1pPr marL="0" indent="0">
              <a:buNone/>
              <a:defRPr sz="3648"/>
            </a:lvl1pPr>
            <a:lvl2pPr marL="1042279" indent="0">
              <a:buNone/>
              <a:defRPr sz="3192"/>
            </a:lvl2pPr>
            <a:lvl3pPr marL="2084558" indent="0">
              <a:buNone/>
              <a:defRPr sz="2736"/>
            </a:lvl3pPr>
            <a:lvl4pPr marL="3126837" indent="0">
              <a:buNone/>
              <a:defRPr sz="2280"/>
            </a:lvl4pPr>
            <a:lvl5pPr marL="4169115" indent="0">
              <a:buNone/>
              <a:defRPr sz="2280"/>
            </a:lvl5pPr>
            <a:lvl6pPr marL="5211394" indent="0">
              <a:buNone/>
              <a:defRPr sz="2280"/>
            </a:lvl6pPr>
            <a:lvl7pPr marL="6253673" indent="0">
              <a:buNone/>
              <a:defRPr sz="2280"/>
            </a:lvl7pPr>
            <a:lvl8pPr marL="7295952" indent="0">
              <a:buNone/>
              <a:defRPr sz="2280"/>
            </a:lvl8pPr>
            <a:lvl9pPr marL="8338231" indent="0">
              <a:buNone/>
              <a:defRPr sz="228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7A21-8425-474E-8246-4F95EE31ADB9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10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41" y="1880976"/>
            <a:ext cx="6723204" cy="6583416"/>
          </a:xfrm>
        </p:spPr>
        <p:txBody>
          <a:bodyPr anchor="b"/>
          <a:lstStyle>
            <a:lvl1pPr>
              <a:defRPr sz="729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62037" y="4062392"/>
            <a:ext cx="10553016" cy="20050680"/>
          </a:xfrm>
        </p:spPr>
        <p:txBody>
          <a:bodyPr anchor="t"/>
          <a:lstStyle>
            <a:lvl1pPr marL="0" indent="0">
              <a:buNone/>
              <a:defRPr sz="7295"/>
            </a:lvl1pPr>
            <a:lvl2pPr marL="1042279" indent="0">
              <a:buNone/>
              <a:defRPr sz="6383"/>
            </a:lvl2pPr>
            <a:lvl3pPr marL="2084558" indent="0">
              <a:buNone/>
              <a:defRPr sz="5471"/>
            </a:lvl3pPr>
            <a:lvl4pPr marL="3126837" indent="0">
              <a:buNone/>
              <a:defRPr sz="4559"/>
            </a:lvl4pPr>
            <a:lvl5pPr marL="4169115" indent="0">
              <a:buNone/>
              <a:defRPr sz="4559"/>
            </a:lvl5pPr>
            <a:lvl6pPr marL="5211394" indent="0">
              <a:buNone/>
              <a:defRPr sz="4559"/>
            </a:lvl6pPr>
            <a:lvl7pPr marL="6253673" indent="0">
              <a:buNone/>
              <a:defRPr sz="4559"/>
            </a:lvl7pPr>
            <a:lvl8pPr marL="7295952" indent="0">
              <a:buNone/>
              <a:defRPr sz="4559"/>
            </a:lvl8pPr>
            <a:lvl9pPr marL="8338231" indent="0">
              <a:buNone/>
              <a:defRPr sz="455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5841" y="8464391"/>
            <a:ext cx="6723204" cy="15681332"/>
          </a:xfrm>
        </p:spPr>
        <p:txBody>
          <a:bodyPr/>
          <a:lstStyle>
            <a:lvl1pPr marL="0" indent="0">
              <a:buNone/>
              <a:defRPr sz="3648"/>
            </a:lvl1pPr>
            <a:lvl2pPr marL="1042279" indent="0">
              <a:buNone/>
              <a:defRPr sz="3192"/>
            </a:lvl2pPr>
            <a:lvl3pPr marL="2084558" indent="0">
              <a:buNone/>
              <a:defRPr sz="2736"/>
            </a:lvl3pPr>
            <a:lvl4pPr marL="3126837" indent="0">
              <a:buNone/>
              <a:defRPr sz="2280"/>
            </a:lvl4pPr>
            <a:lvl5pPr marL="4169115" indent="0">
              <a:buNone/>
              <a:defRPr sz="2280"/>
            </a:lvl5pPr>
            <a:lvl6pPr marL="5211394" indent="0">
              <a:buNone/>
              <a:defRPr sz="2280"/>
            </a:lvl6pPr>
            <a:lvl7pPr marL="6253673" indent="0">
              <a:buNone/>
              <a:defRPr sz="2280"/>
            </a:lvl7pPr>
            <a:lvl8pPr marL="7295952" indent="0">
              <a:buNone/>
              <a:defRPr sz="2280"/>
            </a:lvl8pPr>
            <a:lvl9pPr marL="8338231" indent="0">
              <a:buNone/>
              <a:defRPr sz="228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A91-66BA-DD42-882B-08119E82C042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86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3126" y="1502174"/>
            <a:ext cx="17979212" cy="545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126" y="7510841"/>
            <a:ext cx="17979212" cy="1790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3126" y="26150796"/>
            <a:ext cx="4690229" cy="1502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C254F-1888-B741-B416-6A1A49843B9B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5060" y="26150796"/>
            <a:ext cx="7035344" cy="1502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O FUTURO DO FGTS - PALOMA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22108" y="26150796"/>
            <a:ext cx="4690229" cy="1502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67C1F4-89F2-B248-84D3-E93D23F05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67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2084558" rtl="0" eaLnBrk="1" latinLnBrk="0" hangingPunct="1">
        <a:lnSpc>
          <a:spcPct val="90000"/>
        </a:lnSpc>
        <a:spcBef>
          <a:spcPct val="0"/>
        </a:spcBef>
        <a:buNone/>
        <a:defRPr sz="100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1139" indent="-521139" algn="l" defTabSz="2084558" rtl="0" eaLnBrk="1" latinLnBrk="0" hangingPunct="1">
        <a:lnSpc>
          <a:spcPct val="90000"/>
        </a:lnSpc>
        <a:spcBef>
          <a:spcPts val="2280"/>
        </a:spcBef>
        <a:buFont typeface="Arial" panose="020B0604020202020204" pitchFamily="34" charset="0"/>
        <a:buChar char="•"/>
        <a:defRPr sz="6383" kern="1200">
          <a:solidFill>
            <a:schemeClr val="tx1"/>
          </a:solidFill>
          <a:latin typeface="+mn-lt"/>
          <a:ea typeface="+mn-ea"/>
          <a:cs typeface="+mn-cs"/>
        </a:defRPr>
      </a:lvl1pPr>
      <a:lvl2pPr marL="1563418" indent="-521139" algn="l" defTabSz="2084558" rtl="0" eaLnBrk="1" latinLnBrk="0" hangingPunct="1">
        <a:lnSpc>
          <a:spcPct val="90000"/>
        </a:lnSpc>
        <a:spcBef>
          <a:spcPts val="1140"/>
        </a:spcBef>
        <a:buFont typeface="Arial" panose="020B0604020202020204" pitchFamily="34" charset="0"/>
        <a:buChar char="•"/>
        <a:defRPr sz="5471" kern="1200">
          <a:solidFill>
            <a:schemeClr val="tx1"/>
          </a:solidFill>
          <a:latin typeface="+mn-lt"/>
          <a:ea typeface="+mn-ea"/>
          <a:cs typeface="+mn-cs"/>
        </a:defRPr>
      </a:lvl2pPr>
      <a:lvl3pPr marL="2605697" indent="-521139" algn="l" defTabSz="2084558" rtl="0" eaLnBrk="1" latinLnBrk="0" hangingPunct="1">
        <a:lnSpc>
          <a:spcPct val="90000"/>
        </a:lnSpc>
        <a:spcBef>
          <a:spcPts val="1140"/>
        </a:spcBef>
        <a:buFont typeface="Arial" panose="020B0604020202020204" pitchFamily="34" charset="0"/>
        <a:buChar char="•"/>
        <a:defRPr sz="4559" kern="1200">
          <a:solidFill>
            <a:schemeClr val="tx1"/>
          </a:solidFill>
          <a:latin typeface="+mn-lt"/>
          <a:ea typeface="+mn-ea"/>
          <a:cs typeface="+mn-cs"/>
        </a:defRPr>
      </a:lvl3pPr>
      <a:lvl4pPr marL="3647976" indent="-521139" algn="l" defTabSz="2084558" rtl="0" eaLnBrk="1" latinLnBrk="0" hangingPunct="1">
        <a:lnSpc>
          <a:spcPct val="90000"/>
        </a:lnSpc>
        <a:spcBef>
          <a:spcPts val="1140"/>
        </a:spcBef>
        <a:buFont typeface="Arial" panose="020B0604020202020204" pitchFamily="34" charset="0"/>
        <a:buChar char="•"/>
        <a:defRPr sz="4103" kern="1200">
          <a:solidFill>
            <a:schemeClr val="tx1"/>
          </a:solidFill>
          <a:latin typeface="+mn-lt"/>
          <a:ea typeface="+mn-ea"/>
          <a:cs typeface="+mn-cs"/>
        </a:defRPr>
      </a:lvl4pPr>
      <a:lvl5pPr marL="4690255" indent="-521139" algn="l" defTabSz="2084558" rtl="0" eaLnBrk="1" latinLnBrk="0" hangingPunct="1">
        <a:lnSpc>
          <a:spcPct val="90000"/>
        </a:lnSpc>
        <a:spcBef>
          <a:spcPts val="1140"/>
        </a:spcBef>
        <a:buFont typeface="Arial" panose="020B0604020202020204" pitchFamily="34" charset="0"/>
        <a:buChar char="•"/>
        <a:defRPr sz="4103" kern="1200">
          <a:solidFill>
            <a:schemeClr val="tx1"/>
          </a:solidFill>
          <a:latin typeface="+mn-lt"/>
          <a:ea typeface="+mn-ea"/>
          <a:cs typeface="+mn-cs"/>
        </a:defRPr>
      </a:lvl5pPr>
      <a:lvl6pPr marL="5732534" indent="-521139" algn="l" defTabSz="2084558" rtl="0" eaLnBrk="1" latinLnBrk="0" hangingPunct="1">
        <a:lnSpc>
          <a:spcPct val="90000"/>
        </a:lnSpc>
        <a:spcBef>
          <a:spcPts val="1140"/>
        </a:spcBef>
        <a:buFont typeface="Arial" panose="020B0604020202020204" pitchFamily="34" charset="0"/>
        <a:buChar char="•"/>
        <a:defRPr sz="4103" kern="1200">
          <a:solidFill>
            <a:schemeClr val="tx1"/>
          </a:solidFill>
          <a:latin typeface="+mn-lt"/>
          <a:ea typeface="+mn-ea"/>
          <a:cs typeface="+mn-cs"/>
        </a:defRPr>
      </a:lvl6pPr>
      <a:lvl7pPr marL="6774812" indent="-521139" algn="l" defTabSz="2084558" rtl="0" eaLnBrk="1" latinLnBrk="0" hangingPunct="1">
        <a:lnSpc>
          <a:spcPct val="90000"/>
        </a:lnSpc>
        <a:spcBef>
          <a:spcPts val="1140"/>
        </a:spcBef>
        <a:buFont typeface="Arial" panose="020B0604020202020204" pitchFamily="34" charset="0"/>
        <a:buChar char="•"/>
        <a:defRPr sz="4103" kern="1200">
          <a:solidFill>
            <a:schemeClr val="tx1"/>
          </a:solidFill>
          <a:latin typeface="+mn-lt"/>
          <a:ea typeface="+mn-ea"/>
          <a:cs typeface="+mn-cs"/>
        </a:defRPr>
      </a:lvl7pPr>
      <a:lvl8pPr marL="7817091" indent="-521139" algn="l" defTabSz="2084558" rtl="0" eaLnBrk="1" latinLnBrk="0" hangingPunct="1">
        <a:lnSpc>
          <a:spcPct val="90000"/>
        </a:lnSpc>
        <a:spcBef>
          <a:spcPts val="1140"/>
        </a:spcBef>
        <a:buFont typeface="Arial" panose="020B0604020202020204" pitchFamily="34" charset="0"/>
        <a:buChar char="•"/>
        <a:defRPr sz="4103" kern="1200">
          <a:solidFill>
            <a:schemeClr val="tx1"/>
          </a:solidFill>
          <a:latin typeface="+mn-lt"/>
          <a:ea typeface="+mn-ea"/>
          <a:cs typeface="+mn-cs"/>
        </a:defRPr>
      </a:lvl8pPr>
      <a:lvl9pPr marL="8859370" indent="-521139" algn="l" defTabSz="2084558" rtl="0" eaLnBrk="1" latinLnBrk="0" hangingPunct="1">
        <a:lnSpc>
          <a:spcPct val="90000"/>
        </a:lnSpc>
        <a:spcBef>
          <a:spcPts val="1140"/>
        </a:spcBef>
        <a:buFont typeface="Arial" panose="020B0604020202020204" pitchFamily="34" charset="0"/>
        <a:buChar char="•"/>
        <a:defRPr sz="41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4558" rtl="0" eaLnBrk="1" latinLnBrk="0" hangingPunct="1">
        <a:defRPr sz="4103" kern="1200">
          <a:solidFill>
            <a:schemeClr val="tx1"/>
          </a:solidFill>
          <a:latin typeface="+mn-lt"/>
          <a:ea typeface="+mn-ea"/>
          <a:cs typeface="+mn-cs"/>
        </a:defRPr>
      </a:lvl1pPr>
      <a:lvl2pPr marL="1042279" algn="l" defTabSz="2084558" rtl="0" eaLnBrk="1" latinLnBrk="0" hangingPunct="1">
        <a:defRPr sz="4103" kern="1200">
          <a:solidFill>
            <a:schemeClr val="tx1"/>
          </a:solidFill>
          <a:latin typeface="+mn-lt"/>
          <a:ea typeface="+mn-ea"/>
          <a:cs typeface="+mn-cs"/>
        </a:defRPr>
      </a:lvl2pPr>
      <a:lvl3pPr marL="2084558" algn="l" defTabSz="2084558" rtl="0" eaLnBrk="1" latinLnBrk="0" hangingPunct="1">
        <a:defRPr sz="4103" kern="1200">
          <a:solidFill>
            <a:schemeClr val="tx1"/>
          </a:solidFill>
          <a:latin typeface="+mn-lt"/>
          <a:ea typeface="+mn-ea"/>
          <a:cs typeface="+mn-cs"/>
        </a:defRPr>
      </a:lvl3pPr>
      <a:lvl4pPr marL="3126837" algn="l" defTabSz="2084558" rtl="0" eaLnBrk="1" latinLnBrk="0" hangingPunct="1">
        <a:defRPr sz="4103" kern="1200">
          <a:solidFill>
            <a:schemeClr val="tx1"/>
          </a:solidFill>
          <a:latin typeface="+mn-lt"/>
          <a:ea typeface="+mn-ea"/>
          <a:cs typeface="+mn-cs"/>
        </a:defRPr>
      </a:lvl4pPr>
      <a:lvl5pPr marL="4169115" algn="l" defTabSz="2084558" rtl="0" eaLnBrk="1" latinLnBrk="0" hangingPunct="1">
        <a:defRPr sz="4103" kern="1200">
          <a:solidFill>
            <a:schemeClr val="tx1"/>
          </a:solidFill>
          <a:latin typeface="+mn-lt"/>
          <a:ea typeface="+mn-ea"/>
          <a:cs typeface="+mn-cs"/>
        </a:defRPr>
      </a:lvl5pPr>
      <a:lvl6pPr marL="5211394" algn="l" defTabSz="2084558" rtl="0" eaLnBrk="1" latinLnBrk="0" hangingPunct="1">
        <a:defRPr sz="4103" kern="1200">
          <a:solidFill>
            <a:schemeClr val="tx1"/>
          </a:solidFill>
          <a:latin typeface="+mn-lt"/>
          <a:ea typeface="+mn-ea"/>
          <a:cs typeface="+mn-cs"/>
        </a:defRPr>
      </a:lvl6pPr>
      <a:lvl7pPr marL="6253673" algn="l" defTabSz="2084558" rtl="0" eaLnBrk="1" latinLnBrk="0" hangingPunct="1">
        <a:defRPr sz="4103" kern="1200">
          <a:solidFill>
            <a:schemeClr val="tx1"/>
          </a:solidFill>
          <a:latin typeface="+mn-lt"/>
          <a:ea typeface="+mn-ea"/>
          <a:cs typeface="+mn-cs"/>
        </a:defRPr>
      </a:lvl7pPr>
      <a:lvl8pPr marL="7295952" algn="l" defTabSz="2084558" rtl="0" eaLnBrk="1" latinLnBrk="0" hangingPunct="1">
        <a:defRPr sz="4103" kern="1200">
          <a:solidFill>
            <a:schemeClr val="tx1"/>
          </a:solidFill>
          <a:latin typeface="+mn-lt"/>
          <a:ea typeface="+mn-ea"/>
          <a:cs typeface="+mn-cs"/>
        </a:defRPr>
      </a:lvl8pPr>
      <a:lvl9pPr marL="8338231" algn="l" defTabSz="2084558" rtl="0" eaLnBrk="1" latinLnBrk="0" hangingPunct="1">
        <a:defRPr sz="41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33F33-62EC-32EE-AF1B-546F16E7E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7776E4-CE9D-6F89-EFA3-A0616A3D2E58}"/>
              </a:ext>
            </a:extLst>
          </p:cNvPr>
          <p:cNvSpPr/>
          <p:nvPr/>
        </p:nvSpPr>
        <p:spPr>
          <a:xfrm>
            <a:off x="1" y="0"/>
            <a:ext cx="20924944" cy="29308308"/>
          </a:xfrm>
          <a:prstGeom prst="rect">
            <a:avLst/>
          </a:prstGeom>
          <a:solidFill>
            <a:srgbClr val="6299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75" tIns="44638" rIns="89275" bIns="446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757"/>
          </a:p>
        </p:txBody>
      </p:sp>
      <p:pic>
        <p:nvPicPr>
          <p:cNvPr id="1034" name="Picture 10" descr="Preciso que crie uma imagem que será a capa de um ebook sobre o uso da inteligência artificial  na área de fgts do banco Caixa Economica Federal, utilize tons de azul">
            <a:extLst>
              <a:ext uri="{FF2B5EF4-FFF2-40B4-BE49-F238E27FC236}">
                <a16:creationId xmlns:a16="http://schemas.microsoft.com/office/drawing/2014/main" id="{1496D9A7-E2C3-82A9-E3D0-5459E17E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353" y="7811863"/>
            <a:ext cx="15498240" cy="1445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 com a marca do FGTS e marca CAIXA Agente Operador">
            <a:extLst>
              <a:ext uri="{FF2B5EF4-FFF2-40B4-BE49-F238E27FC236}">
                <a16:creationId xmlns:a16="http://schemas.microsoft.com/office/drawing/2014/main" id="{DE05F9F2-7A67-D34E-087C-4CD2D31FC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119" y="21473580"/>
            <a:ext cx="3293637" cy="329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752F8AB-BD16-88AD-4935-0A6149387F8B}"/>
              </a:ext>
            </a:extLst>
          </p:cNvPr>
          <p:cNvSpPr/>
          <p:nvPr/>
        </p:nvSpPr>
        <p:spPr>
          <a:xfrm>
            <a:off x="0" y="4771098"/>
            <a:ext cx="20845463" cy="1947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57"/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D7B8A3B8-EC88-E189-09F0-349691B08A09}"/>
              </a:ext>
            </a:extLst>
          </p:cNvPr>
          <p:cNvSpPr txBox="1"/>
          <p:nvPr/>
        </p:nvSpPr>
        <p:spPr>
          <a:xfrm>
            <a:off x="1188929" y="825625"/>
            <a:ext cx="2152965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400" dirty="0">
                <a:solidFill>
                  <a:schemeClr val="bg1"/>
                </a:solidFill>
                <a:effectLst>
                  <a:glow rad="228600">
                    <a:srgbClr val="59B2E2"/>
                  </a:glow>
                </a:effectLst>
                <a:latin typeface="Impact" panose="020B0806030902050204" pitchFamily="34" charset="0"/>
              </a:rPr>
              <a:t>O FUTURO DO FGTS</a:t>
            </a:r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E69C754A-B3D5-DA15-42F5-736AEBA3BB78}"/>
              </a:ext>
            </a:extLst>
          </p:cNvPr>
          <p:cNvSpPr txBox="1"/>
          <p:nvPr/>
        </p:nvSpPr>
        <p:spPr>
          <a:xfrm>
            <a:off x="2227210" y="5158543"/>
            <a:ext cx="17790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TRANFORME DESAFIOS EM OPORTUNIDADES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FFF9B4-C898-96DA-D6FB-340AF6A08702}"/>
              </a:ext>
            </a:extLst>
          </p:cNvPr>
          <p:cNvSpPr/>
          <p:nvPr/>
        </p:nvSpPr>
        <p:spPr>
          <a:xfrm>
            <a:off x="7897995" y="25616783"/>
            <a:ext cx="5128956" cy="16662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57" dirty="0"/>
          </a:p>
        </p:txBody>
      </p:sp>
      <p:sp>
        <p:nvSpPr>
          <p:cNvPr id="9" name="subtítulo">
            <a:extLst>
              <a:ext uri="{FF2B5EF4-FFF2-40B4-BE49-F238E27FC236}">
                <a16:creationId xmlns:a16="http://schemas.microsoft.com/office/drawing/2014/main" id="{0BEC18ED-FC1E-2F0A-3BED-80287D8AA883}"/>
              </a:ext>
            </a:extLst>
          </p:cNvPr>
          <p:cNvSpPr txBox="1"/>
          <p:nvPr/>
        </p:nvSpPr>
        <p:spPr>
          <a:xfrm>
            <a:off x="6581441" y="25998073"/>
            <a:ext cx="7841548" cy="923330"/>
          </a:xfrm>
          <a:prstGeom prst="rect">
            <a:avLst/>
          </a:prstGeom>
          <a:solidFill>
            <a:schemeClr val="bg1">
              <a:alpha val="0"/>
            </a:schemeClr>
          </a:solidFill>
          <a:effectLst>
            <a:glow rad="152400">
              <a:schemeClr val="accent1">
                <a:satMod val="175000"/>
                <a:alpha val="3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>
                    <a:alpha val="90731"/>
                  </a:schemeClr>
                </a:solidFill>
                <a:latin typeface="Impact" panose="020B0806030902050204" pitchFamily="34" charset="0"/>
              </a:rPr>
              <a:t>PALOMA SOUZA 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27C2FD-51C7-E52D-9CE6-51BB3DFD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32E7D2-1F04-5AF3-9487-A6799D96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18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7667D"/>
            </a:gs>
            <a:gs pos="74000">
              <a:schemeClr val="accent4">
                <a:lumMod val="75000"/>
              </a:schemeClr>
            </a:gs>
            <a:gs pos="83000">
              <a:srgbClr val="619AB3"/>
            </a:gs>
            <a:gs pos="100000">
              <a:srgbClr val="00B0F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564E05-A3B6-12D2-F0F4-7FE79B48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AE2069-1D61-5195-B180-0A368AF8A63C}"/>
              </a:ext>
            </a:extLst>
          </p:cNvPr>
          <p:cNvSpPr/>
          <p:nvPr/>
        </p:nvSpPr>
        <p:spPr>
          <a:xfrm>
            <a:off x="1" y="0"/>
            <a:ext cx="20845462" cy="2821463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57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3D9842-7B97-C061-8EA5-542CF489D257}"/>
              </a:ext>
            </a:extLst>
          </p:cNvPr>
          <p:cNvSpPr txBox="1"/>
          <p:nvPr/>
        </p:nvSpPr>
        <p:spPr>
          <a:xfrm>
            <a:off x="1046218" y="15443994"/>
            <a:ext cx="187546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/>
                </a:solidFill>
                <a:latin typeface="Impact" panose="020B0806030902050204" pitchFamily="34" charset="0"/>
              </a:rPr>
              <a:t>Gestão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B8077F-5F27-EF16-9997-488B773585C0}"/>
              </a:ext>
            </a:extLst>
          </p:cNvPr>
          <p:cNvSpPr txBox="1"/>
          <p:nvPr/>
        </p:nvSpPr>
        <p:spPr>
          <a:xfrm>
            <a:off x="4789714" y="3027363"/>
            <a:ext cx="10232572" cy="110799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400" dirty="0">
                <a:ln>
                  <a:solidFill>
                    <a:srgbClr val="59B2E2"/>
                  </a:solidFill>
                </a:ln>
                <a:noFill/>
                <a:latin typeface="Impact" panose="020B0806030902050204" pitchFamily="34" charset="0"/>
              </a:rPr>
              <a:t>03</a:t>
            </a:r>
            <a:endParaRPr lang="pt-BR" sz="59500" dirty="0">
              <a:ln>
                <a:solidFill>
                  <a:srgbClr val="59B2E2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1245BE-362C-423E-B6A2-C126237FBF38}"/>
              </a:ext>
            </a:extLst>
          </p:cNvPr>
          <p:cNvSpPr/>
          <p:nvPr/>
        </p:nvSpPr>
        <p:spPr>
          <a:xfrm>
            <a:off x="793" y="17890642"/>
            <a:ext cx="20845463" cy="4595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8000">
                <a:srgbClr val="59B2E2"/>
              </a:gs>
              <a:gs pos="83000">
                <a:schemeClr val="tx2">
                  <a:lumMod val="25000"/>
                  <a:lumOff val="75000"/>
                </a:schemeClr>
              </a:gs>
              <a:gs pos="100000">
                <a:srgbClr val="E2FFFF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A653D0-3C22-A993-B36E-089B52F19F91}"/>
              </a:ext>
            </a:extLst>
          </p:cNvPr>
          <p:cNvSpPr txBox="1"/>
          <p:nvPr/>
        </p:nvSpPr>
        <p:spPr>
          <a:xfrm>
            <a:off x="3129725" y="18934840"/>
            <a:ext cx="15625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"Os dados certos, utilizados da maneira certa, são o caminho mais curto para decisões eficazes e resultados consistentes."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6964E7-08B7-9725-8679-1318CD90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65D372D-E82D-4186-268E-62F97AED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04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6EFB5-C6D1-B059-B509-3E5574E6A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00F3C51-E7D9-E4E5-3528-332EB8AC14CB}"/>
              </a:ext>
            </a:extLst>
          </p:cNvPr>
          <p:cNvSpPr txBox="1"/>
          <p:nvPr/>
        </p:nvSpPr>
        <p:spPr>
          <a:xfrm>
            <a:off x="2397754" y="5315316"/>
            <a:ext cx="15803160" cy="2151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/>
              <a:t>A gestão de dados desempenha um papel central na eficiência dos processos do FGTS, mas atualmente ainda é um dos maiores desafios do setor. Grande parte do trabalho é baseada em planilhas manuais, que, além de demandarem tempo, estão sujeitas a erros humanos que comprometem a confiabilidade das informações. Isso é particularmente crítico em casos como os parcelamentos do Timemania e do </a:t>
            </a:r>
            <a:r>
              <a:rPr lang="pt-BR" sz="4800" dirty="0" err="1"/>
              <a:t>Profut</a:t>
            </a:r>
            <a:r>
              <a:rPr lang="pt-BR" sz="4800" dirty="0"/>
              <a:t>, que exigem monitoramento rigoroso e contínuo.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Para superar essas limitações, é necessário implementar uma infraestrutura moderna de gestão de dados. A substituição de planilhas manuais por sistemas automatizados é um passo essencial. Ferramentas como o Power BI podem ser usadas para criar dashboards dinâmicos, que permitam o acompanhamento em tempo real de métricas relevantes, como o status de pagamentos, saldos de débitos e a evolução dos parcelamentos.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Além disso, a integração com bancos de dados centralizados pode facilitar o cruzamento de informações e a identificação de inconsistências de maneira mais eficiente. Esses sistemas devem ser projetados para oferecer relatórios personalizados que atendam às demandas específicas de cada empregador e das equipes internas. A confiabilidade desses dados é crucial para a tomada de decisões estratégicas e para a construção de um relacionamento de confiança com os empregadores.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C288DC-E563-3E65-C45F-DC49688BE93C}"/>
              </a:ext>
            </a:extLst>
          </p:cNvPr>
          <p:cNvSpPr txBox="1"/>
          <p:nvPr/>
        </p:nvSpPr>
        <p:spPr>
          <a:xfrm>
            <a:off x="2441297" y="3545864"/>
            <a:ext cx="1645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Calibri" panose="020F0502020204030204" pitchFamily="34" charset="0"/>
                <a:cs typeface="Calibri" panose="020F0502020204030204" pitchFamily="34" charset="0"/>
              </a:rPr>
              <a:t>Uma Nova Era de Precisão e Eficiência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B2399B-6557-F3E5-71C6-E0CAA95E8E83}"/>
              </a:ext>
            </a:extLst>
          </p:cNvPr>
          <p:cNvSpPr txBox="1"/>
          <p:nvPr/>
        </p:nvSpPr>
        <p:spPr>
          <a:xfrm>
            <a:off x="2397754" y="1754345"/>
            <a:ext cx="17923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latin typeface="Calibri" panose="020F0502020204030204" pitchFamily="34" charset="0"/>
                <a:cs typeface="Calibri" panose="020F0502020204030204" pitchFamily="34" charset="0"/>
              </a:rPr>
              <a:t>Gestão de Dados</a:t>
            </a:r>
          </a:p>
          <a:p>
            <a:endParaRPr lang="pt-BR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2F63A2A-65BC-A6E7-6276-20A3AB2D65C7}"/>
              </a:ext>
            </a:extLst>
          </p:cNvPr>
          <p:cNvSpPr/>
          <p:nvPr/>
        </p:nvSpPr>
        <p:spPr>
          <a:xfrm rot="10800000">
            <a:off x="1667488" y="-886399"/>
            <a:ext cx="288000" cy="360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34000">
                <a:srgbClr val="59B2E2"/>
              </a:gs>
              <a:gs pos="69000">
                <a:schemeClr val="tx2">
                  <a:lumMod val="25000"/>
                  <a:lumOff val="75000"/>
                </a:schemeClr>
              </a:gs>
              <a:gs pos="95000">
                <a:srgbClr val="E2FFFF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F98A090-0994-EEC3-196D-FD6F092A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7B6250B-7081-6B98-050D-5F4F8273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84AFC-10B0-3FE7-114E-AF3AF7618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2209D0B-C204-9D0C-DDCD-E3F268C0372D}"/>
              </a:ext>
            </a:extLst>
          </p:cNvPr>
          <p:cNvSpPr txBox="1"/>
          <p:nvPr/>
        </p:nvSpPr>
        <p:spPr>
          <a:xfrm>
            <a:off x="2521151" y="2332575"/>
            <a:ext cx="15803160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/>
              <a:t>Outro aspecto importante da gestão de dados é a padronização. Processos que seguem um padrão claro são mais fáceis de automatizar e menos suscetíveis a falhas. Por exemplo, a criação de </a:t>
            </a:r>
            <a:r>
              <a:rPr lang="pt-BR" sz="4800" dirty="0" err="1"/>
              <a:t>templates</a:t>
            </a:r>
            <a:r>
              <a:rPr lang="pt-BR" sz="4800" dirty="0"/>
              <a:t> para relatórios e formulários pode simplificar a análise de informações e reduzir o retrabalho.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Por fim, é essencial investir em segurança da informação. Dados financeiros e cadastrais dos empregadores devem ser protegidos por sistemas robustos, que garantam confidencialidade e integridade. A adoção de boas práticas em segurança cibernética, como autenticação em múltiplos fatores e criptografia de dados, deve ser uma prioridade.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A gestão de dados eficiente é o alicerce de um FGTS mais moderno. Ao adotar tecnologias avançadas e processos padronizados, é possível reduzir erros, economizar tempo e fornecer um serviço de qualidade superior para empregadores e trabalhadores.</a:t>
            </a:r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75588B4-35E7-A29D-4F45-876870EF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876A879-1DDC-559E-E24A-07823FE8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12</a:t>
            </a:fld>
            <a:endParaRPr lang="pt-BR"/>
          </a:p>
        </p:txBody>
      </p:sp>
      <p:pic>
        <p:nvPicPr>
          <p:cNvPr id="6" name="Picture 6" descr="Blue Divider Clip Art at Clker.com - vector clip art online, royalty free &amp;  public domain">
            <a:extLst>
              <a:ext uri="{FF2B5EF4-FFF2-40B4-BE49-F238E27FC236}">
                <a16:creationId xmlns:a16="http://schemas.microsoft.com/office/drawing/2014/main" id="{68874E20-8856-2D87-5B40-420E0AFE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1" y="17392727"/>
            <a:ext cx="1580316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2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7667D"/>
            </a:gs>
            <a:gs pos="74000">
              <a:schemeClr val="accent4">
                <a:lumMod val="75000"/>
              </a:schemeClr>
            </a:gs>
            <a:gs pos="83000">
              <a:srgbClr val="619AB3"/>
            </a:gs>
            <a:gs pos="100000">
              <a:srgbClr val="00B0F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7E46CF-59A4-49B4-4CE0-75F732517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F5F9C2-3BE6-B566-C157-B919628CAC27}"/>
              </a:ext>
            </a:extLst>
          </p:cNvPr>
          <p:cNvSpPr/>
          <p:nvPr/>
        </p:nvSpPr>
        <p:spPr>
          <a:xfrm>
            <a:off x="1" y="0"/>
            <a:ext cx="20845462" cy="2821463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57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A4F35F-6859-5622-15B6-66D0A19FE56D}"/>
              </a:ext>
            </a:extLst>
          </p:cNvPr>
          <p:cNvSpPr txBox="1"/>
          <p:nvPr/>
        </p:nvSpPr>
        <p:spPr>
          <a:xfrm>
            <a:off x="1046218" y="15443994"/>
            <a:ext cx="187546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/>
                </a:solidFill>
                <a:latin typeface="Impact" panose="020B0806030902050204" pitchFamily="34" charset="0"/>
              </a:rPr>
              <a:t>Colaboração e Integração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DC3BF2-A00F-2C79-40F8-EA873F67AC1D}"/>
              </a:ext>
            </a:extLst>
          </p:cNvPr>
          <p:cNvSpPr txBox="1"/>
          <p:nvPr/>
        </p:nvSpPr>
        <p:spPr>
          <a:xfrm>
            <a:off x="4789714" y="3027363"/>
            <a:ext cx="10232572" cy="110799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400" dirty="0">
                <a:ln>
                  <a:solidFill>
                    <a:srgbClr val="59B2E2"/>
                  </a:solidFill>
                </a:ln>
                <a:noFill/>
                <a:latin typeface="Impact" panose="020B0806030902050204" pitchFamily="34" charset="0"/>
              </a:rPr>
              <a:t>04</a:t>
            </a:r>
            <a:endParaRPr lang="pt-BR" sz="59500" dirty="0">
              <a:ln>
                <a:solidFill>
                  <a:srgbClr val="59B2E2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B01CAF5-6934-61B7-0BE6-1CA05C27A63B}"/>
              </a:ext>
            </a:extLst>
          </p:cNvPr>
          <p:cNvSpPr/>
          <p:nvPr/>
        </p:nvSpPr>
        <p:spPr>
          <a:xfrm>
            <a:off x="793" y="17890642"/>
            <a:ext cx="20845463" cy="4595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8000">
                <a:srgbClr val="59B2E2"/>
              </a:gs>
              <a:gs pos="83000">
                <a:schemeClr val="tx2">
                  <a:lumMod val="25000"/>
                  <a:lumOff val="75000"/>
                </a:schemeClr>
              </a:gs>
              <a:gs pos="100000">
                <a:srgbClr val="E2FFFF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362085-B5C3-07A5-AE30-77790792B3F7}"/>
              </a:ext>
            </a:extLst>
          </p:cNvPr>
          <p:cNvSpPr txBox="1"/>
          <p:nvPr/>
        </p:nvSpPr>
        <p:spPr>
          <a:xfrm>
            <a:off x="3129725" y="18934840"/>
            <a:ext cx="15625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"Unir esforços não é apenas uma escolha, é o caminho para construir resultados que realmente fazem a diferença."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86F122-0770-ECBD-1DC5-8F1A99D1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21BC96E-809A-D88B-5702-B5AB72FF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47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65AC0-A30A-D956-532D-FF37063BF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DBBCC-0805-D869-D7F1-9955E3288760}"/>
              </a:ext>
            </a:extLst>
          </p:cNvPr>
          <p:cNvSpPr txBox="1"/>
          <p:nvPr/>
        </p:nvSpPr>
        <p:spPr>
          <a:xfrm>
            <a:off x="2397754" y="5315316"/>
            <a:ext cx="15803160" cy="1782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A fragmentação das coordenações e a falta de comunicação entre as equipes são desafios recorrentes que muitas vezes resultam em retrabalho e ineficiência. No contexto do FGTS, onde as operações dependem da interação entre diversas áreas, promover uma cultura de colaboração e integração é mais do que necessário — é estratégico.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Uma solução inicial é estabelecer canais de comunicação eficazes que permitam o fluxo contínuo de informações entre as coordenações. Ferramentas como Microsoft Teams e Slack podem ser utilizadas para conectar as equipes em tempo real, reduzindo o tempo de resposta e garantindo maior alinhamento em projetos críticos. Esses canais devem ser complementados por reuniões regulares para alinhar metas, revisar avanços e solucionar problemas identificados.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Outra iniciativa essencial é a adoção de plataformas de gestão de projetos, como o </a:t>
            </a:r>
            <a:r>
              <a:rPr lang="pt-BR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Trello</a:t>
            </a:r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 ou o </a:t>
            </a:r>
            <a:r>
              <a:rPr lang="pt-BR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Asana</a:t>
            </a:r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. Essas ferramentas oferecem uma visão clara das tarefas em andamento, responsabilidades atribuídas e prazos, promovendo transparência e </a:t>
            </a:r>
            <a:r>
              <a:rPr lang="pt-BR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accountability</a:t>
            </a:r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. Por exemplo, no acompanhamento de parcelamentos complexos, essas plataformas podem centralizar informações, evitar duplicidade de esforços e acelerar a resolução de pendências.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A393BA-3576-74DA-2AB4-E4EA5CE877CC}"/>
              </a:ext>
            </a:extLst>
          </p:cNvPr>
          <p:cNvSpPr txBox="1"/>
          <p:nvPr/>
        </p:nvSpPr>
        <p:spPr>
          <a:xfrm>
            <a:off x="2484840" y="3545864"/>
            <a:ext cx="1645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Calibri" panose="020F0502020204030204" pitchFamily="34" charset="0"/>
                <a:cs typeface="Calibri" panose="020F0502020204030204" pitchFamily="34" charset="0"/>
              </a:rPr>
              <a:t>A Força do Trabalho em Equipe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E7894D-5FF3-88B4-F475-76099F51B373}"/>
              </a:ext>
            </a:extLst>
          </p:cNvPr>
          <p:cNvSpPr txBox="1"/>
          <p:nvPr/>
        </p:nvSpPr>
        <p:spPr>
          <a:xfrm>
            <a:off x="2397754" y="1754345"/>
            <a:ext cx="17923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latin typeface="Calibri" panose="020F0502020204030204" pitchFamily="34" charset="0"/>
                <a:cs typeface="Calibri" panose="020F0502020204030204" pitchFamily="34" charset="0"/>
              </a:rPr>
              <a:t>Colaboração e Integração</a:t>
            </a:r>
          </a:p>
          <a:p>
            <a:endParaRPr lang="pt-BR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140383-6F42-ADAD-414D-F3371AE8D5E5}"/>
              </a:ext>
            </a:extLst>
          </p:cNvPr>
          <p:cNvSpPr/>
          <p:nvPr/>
        </p:nvSpPr>
        <p:spPr>
          <a:xfrm rot="10800000">
            <a:off x="1667488" y="-886399"/>
            <a:ext cx="288000" cy="360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34000">
                <a:srgbClr val="59B2E2"/>
              </a:gs>
              <a:gs pos="69000">
                <a:schemeClr val="tx2">
                  <a:lumMod val="25000"/>
                  <a:lumOff val="75000"/>
                </a:schemeClr>
              </a:gs>
              <a:gs pos="95000">
                <a:srgbClr val="E2FFFF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3393482-A32A-B698-4D3B-AE59ED9A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B0D469F-7714-EB0F-0976-DF467615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95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D09B6-B65D-4C72-550B-1DA621956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CEBFE2-0B4C-4DC5-49D0-7DB8B4158AA4}"/>
              </a:ext>
            </a:extLst>
          </p:cNvPr>
          <p:cNvSpPr txBox="1"/>
          <p:nvPr/>
        </p:nvSpPr>
        <p:spPr>
          <a:xfrm>
            <a:off x="2521151" y="2332575"/>
            <a:ext cx="15803160" cy="1634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A capacitação contínua também desempenha um papel fundamental. Treinamentos que promovam o desenvolvimento de competências de trabalho em equipe e resolução de conflitos são cruciais para garantir que os colaboradores estejam preparados para atuar de forma integrada. Além disso, a criação de programas de reconhecimento e incentivos pode motivar as equipes a trabalharem juntas em busca de objetivos comuns.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Por fim, é necessário criar uma mentalidade de integração não apenas dentro do setor, mas também com áreas externas, como a TI. A sinergia com essas áreas permite a implementação de soluções tecnológicas mais rápidas e alinhadas às necessidades reais do FGTS. Esse esforço conjunto resulta em processos mais eficientes, sistemas mais robustos e uma experiência melhor para empregadores e trabalhadores.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A colaboração e a integração são a base para transformar o setor de FGTS em um modelo de eficiência e produtividade. Com esforços coordenados e um compromisso com a comunicação aberta, é possível alcançar resultados consistentes e impactantes.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F926C9A-80B5-0353-84A4-7DDA8374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986FFC2-AAB8-AEC6-2822-9930D43C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15</a:t>
            </a:fld>
            <a:endParaRPr lang="pt-BR"/>
          </a:p>
        </p:txBody>
      </p:sp>
      <p:pic>
        <p:nvPicPr>
          <p:cNvPr id="5" name="Picture 6" descr="Blue Divider Clip Art at Clker.com - vector clip art online, royalty free &amp;  public domain">
            <a:extLst>
              <a:ext uri="{FF2B5EF4-FFF2-40B4-BE49-F238E27FC236}">
                <a16:creationId xmlns:a16="http://schemas.microsoft.com/office/drawing/2014/main" id="{0DC4A833-7949-C049-5D1C-AA2F3482A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1" y="18675510"/>
            <a:ext cx="1580316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62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7667D"/>
            </a:gs>
            <a:gs pos="74000">
              <a:schemeClr val="accent4">
                <a:lumMod val="75000"/>
              </a:schemeClr>
            </a:gs>
            <a:gs pos="83000">
              <a:srgbClr val="619AB3"/>
            </a:gs>
            <a:gs pos="100000">
              <a:srgbClr val="00B0F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C5475-BBF0-2446-8A14-C708B9756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4E984F-92DF-97AD-CF57-33BF49455C80}"/>
              </a:ext>
            </a:extLst>
          </p:cNvPr>
          <p:cNvSpPr/>
          <p:nvPr/>
        </p:nvSpPr>
        <p:spPr>
          <a:xfrm>
            <a:off x="1" y="0"/>
            <a:ext cx="20845462" cy="2821463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57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FF8229-35EA-9272-C9C7-FF57F697EEB2}"/>
              </a:ext>
            </a:extLst>
          </p:cNvPr>
          <p:cNvSpPr txBox="1"/>
          <p:nvPr/>
        </p:nvSpPr>
        <p:spPr>
          <a:xfrm>
            <a:off x="1046218" y="15443994"/>
            <a:ext cx="187546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/>
                </a:solidFill>
                <a:latin typeface="Impact" panose="020B0806030902050204" pitchFamily="34" charset="0"/>
              </a:rPr>
              <a:t>Uma Visão para o Futuro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06681A-BE60-B95C-74A3-372EB59976DE}"/>
              </a:ext>
            </a:extLst>
          </p:cNvPr>
          <p:cNvSpPr txBox="1"/>
          <p:nvPr/>
        </p:nvSpPr>
        <p:spPr>
          <a:xfrm>
            <a:off x="4789714" y="3027363"/>
            <a:ext cx="10232572" cy="110799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400" dirty="0">
                <a:ln>
                  <a:solidFill>
                    <a:srgbClr val="59B2E2"/>
                  </a:solidFill>
                </a:ln>
                <a:noFill/>
                <a:latin typeface="Impact" panose="020B0806030902050204" pitchFamily="34" charset="0"/>
              </a:rPr>
              <a:t>05</a:t>
            </a:r>
            <a:endParaRPr lang="pt-BR" sz="59500" dirty="0">
              <a:ln>
                <a:solidFill>
                  <a:srgbClr val="59B2E2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64261C-05DE-F091-23BA-EF130D8E946E}"/>
              </a:ext>
            </a:extLst>
          </p:cNvPr>
          <p:cNvSpPr/>
          <p:nvPr/>
        </p:nvSpPr>
        <p:spPr>
          <a:xfrm>
            <a:off x="793" y="17890642"/>
            <a:ext cx="20845463" cy="4595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8000">
                <a:srgbClr val="59B2E2"/>
              </a:gs>
              <a:gs pos="83000">
                <a:schemeClr val="tx2">
                  <a:lumMod val="25000"/>
                  <a:lumOff val="75000"/>
                </a:schemeClr>
              </a:gs>
              <a:gs pos="100000">
                <a:srgbClr val="E2FFFF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57D462-C4FC-0062-E315-E23D680FA565}"/>
              </a:ext>
            </a:extLst>
          </p:cNvPr>
          <p:cNvSpPr txBox="1"/>
          <p:nvPr/>
        </p:nvSpPr>
        <p:spPr>
          <a:xfrm>
            <a:off x="3129725" y="18934840"/>
            <a:ext cx="15625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"Inovar é olhar para os desafios do presente com a determinação de transformá-los em oportunidades para o futuro."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D66FB8-6F51-09CB-1968-DCF87AEF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2CA9FB0-2BEA-E5DD-7D18-3C40C24F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02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04831-C098-F5BA-4E52-2C2E53D1F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B36DBA-4D8B-FE1C-8C80-066B10D82C6E}"/>
              </a:ext>
            </a:extLst>
          </p:cNvPr>
          <p:cNvSpPr txBox="1"/>
          <p:nvPr/>
        </p:nvSpPr>
        <p:spPr>
          <a:xfrm>
            <a:off x="2397754" y="5315316"/>
            <a:ext cx="15803160" cy="1634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O futuro do FGTS depende da capacidade de se adaptar às mudanças tecnológicas, econômicas e sociais. A inovação deve ser vista como o eixo central para que o sistema se torne mais ágil, acessível e eficaz, respondendo às necessidades de empregadores, trabalhadores e da própria gestão interna.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Uma abordagem fundamental é a adoção de soluções baseadas em inteligência artificial (IA). Sistemas de IA podem automatizar a identificação de inconsistências em pagamentos, prever inadimplências e até mesmo oferecer suporte proativo aos empregadores, minimizando erros e otimizando o fluxo de trabalho. Além disso, a análise preditiva possibilita a antecipação de tendências econômicas, auxiliando na formulação de políticas mais eficazes para o FGTS.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A sustentabilidade também deve ocupar um lugar de destaque nas estratégias futuras. Isso inclui a digitalização total dos processos, reduzindo o uso de papel e otimizando os recursos energéticos. Um FGTS sustentável é aquele que utiliza tecnologia de forma consciente, contribuindo para a preservação do meio ambiente enquanto melhora a eficiência operacional.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5BA054-0A1A-3904-EAC8-5FBDEDDBA8CA}"/>
              </a:ext>
            </a:extLst>
          </p:cNvPr>
          <p:cNvSpPr txBox="1"/>
          <p:nvPr/>
        </p:nvSpPr>
        <p:spPr>
          <a:xfrm>
            <a:off x="2484840" y="3545864"/>
            <a:ext cx="1645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Calibri" panose="020F0502020204030204" pitchFamily="34" charset="0"/>
                <a:cs typeface="Calibri" panose="020F0502020204030204" pitchFamily="34" charset="0"/>
              </a:rPr>
              <a:t>Inovação e Sustentabilidade no FGTS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9010A6-2649-0A49-480B-AF38DB7B9D0F}"/>
              </a:ext>
            </a:extLst>
          </p:cNvPr>
          <p:cNvSpPr txBox="1"/>
          <p:nvPr/>
        </p:nvSpPr>
        <p:spPr>
          <a:xfrm>
            <a:off x="2397755" y="1754345"/>
            <a:ext cx="17474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latin typeface="Calibri" panose="020F0502020204030204" pitchFamily="34" charset="0"/>
                <a:cs typeface="Calibri" panose="020F0502020204030204" pitchFamily="34" charset="0"/>
              </a:rPr>
              <a:t>UMA VISÃO PARA O FUTURO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CB9C34-E099-5871-0185-A8B4F7F26AE3}"/>
              </a:ext>
            </a:extLst>
          </p:cNvPr>
          <p:cNvSpPr/>
          <p:nvPr/>
        </p:nvSpPr>
        <p:spPr>
          <a:xfrm rot="10800000">
            <a:off x="1667488" y="-886399"/>
            <a:ext cx="288000" cy="360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34000">
                <a:srgbClr val="59B2E2"/>
              </a:gs>
              <a:gs pos="69000">
                <a:schemeClr val="tx2">
                  <a:lumMod val="25000"/>
                  <a:lumOff val="75000"/>
                </a:schemeClr>
              </a:gs>
              <a:gs pos="95000">
                <a:srgbClr val="E2FFFF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B05DBC3-2D65-63F8-4309-C5B69C8B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7452E6C-5DDD-9D7E-924D-54D3BB30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36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79EFA-CB7A-DA54-9CB3-B70F98A27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BF4EF66-D43D-1E4B-9A3D-00D0DCD97D83}"/>
              </a:ext>
            </a:extLst>
          </p:cNvPr>
          <p:cNvSpPr txBox="1"/>
          <p:nvPr/>
        </p:nvSpPr>
        <p:spPr>
          <a:xfrm>
            <a:off x="2521151" y="2332575"/>
            <a:ext cx="15803160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Outro </a:t>
            </a:r>
            <a:r>
              <a:rPr lang="pt-BR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ponto-chave</a:t>
            </a:r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 é a educação contínua. O futuro do FGTS exige empregadores mais informados e capacitados, capazes de navegar pelos sistemas de forma independente e eficiente. Investir em materiais educativos, como tutoriais interativos, webinars e guias digitais, é essencial para criar uma relação mais transparente e colaborativa entre a Caixa e os empregadores.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Por fim, a integração com outros sistemas governamentais é uma oportunidade estratégica para simplificar processos e ampliar a acessibilidade. Um sistema integrado permite que informações sejam compartilhadas de forma segura e eficiente, eliminando redundâncias e acelerando a resolução de pendências.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A inovação e a sustentabilidade não são apenas metas para o futuro, mas também ferramentas para transformar o presente. Com um compromisso contínuo com a modernização e a responsabilidade, o FGTS pode se consolidar como um exemplo de gestão pública eficiente e alinhada às demandas do século XXI.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3255F48-717D-7C04-8C86-4507BF4A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BDD859-63B8-587A-EE25-53E01400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18</a:t>
            </a:fld>
            <a:endParaRPr lang="pt-BR"/>
          </a:p>
        </p:txBody>
      </p:sp>
      <p:pic>
        <p:nvPicPr>
          <p:cNvPr id="6" name="Picture 6" descr="Blue Divider Clip Art at Clker.com - vector clip art online, royalty free &amp;  public domain">
            <a:extLst>
              <a:ext uri="{FF2B5EF4-FFF2-40B4-BE49-F238E27FC236}">
                <a16:creationId xmlns:a16="http://schemas.microsoft.com/office/drawing/2014/main" id="{59ABA8FE-9C40-5164-6847-6C64D8604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1" y="17936847"/>
            <a:ext cx="1580316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57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F0574-DDAA-6844-790E-021CBE912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309F52-9948-337A-F227-F0F10D8CA135}"/>
              </a:ext>
            </a:extLst>
          </p:cNvPr>
          <p:cNvSpPr txBox="1"/>
          <p:nvPr/>
        </p:nvSpPr>
        <p:spPr>
          <a:xfrm>
            <a:off x="2397755" y="3486516"/>
            <a:ext cx="15803160" cy="1782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O FGTS é mais do que um sistema financeiro; ele representa segurança, oportunidade e desenvolvimento para milhões de brasileiros. Contudo, as limitações estruturais e operacionais atuais desafiam sua plena eficácia. Este </a:t>
            </a:r>
            <a:r>
              <a:rPr lang="pt-BR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eBook</a:t>
            </a:r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 propôs um caminho transformador, guiado pela tecnologia, integração e inovação.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A modernização da infraestrutura, a gestão de dados precisa, a automação de processos e a colaboração integrada são os pilares para construir um FGTS mais eficiente, confiável e sustentável. Cada proposta apresentada aqui visa não apenas solucionar os problemas do presente, mas também preparar o FGTS para os desafios do futuro.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Este é um convite para todos os envolvidos no setor: é hora de agir. Implementar essas mudanças exige esforço conjunto, mas os benefícios são inestimáveis. Um FGTS mais robusto não apenas beneficia empregadores e trabalhadores, mas também fortalece a economia e promove a justiça social.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A transformação começa agora. Vamos juntos construir um FGTS que não apenas atenda às expectativas, mas que as supere, sendo um modelo de gestão pública eficiente, transparente e alinhada às demandas do século XX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936BAE-8152-8A0C-4C38-A26062DB9B42}"/>
              </a:ext>
            </a:extLst>
          </p:cNvPr>
          <p:cNvSpPr txBox="1"/>
          <p:nvPr/>
        </p:nvSpPr>
        <p:spPr>
          <a:xfrm>
            <a:off x="2397755" y="1754345"/>
            <a:ext cx="17474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latin typeface="Calibri" panose="020F0502020204030204" pitchFamily="34" charset="0"/>
                <a:cs typeface="Calibri" panose="020F0502020204030204" pitchFamily="34" charset="0"/>
              </a:rPr>
              <a:t>CONCLUSÃO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0297FD0-EFFE-E3C7-B5E0-A9D8137C0A57}"/>
              </a:ext>
            </a:extLst>
          </p:cNvPr>
          <p:cNvSpPr/>
          <p:nvPr/>
        </p:nvSpPr>
        <p:spPr>
          <a:xfrm rot="10800000">
            <a:off x="1667488" y="-886399"/>
            <a:ext cx="288000" cy="360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34000">
                <a:srgbClr val="59B2E2"/>
              </a:gs>
              <a:gs pos="69000">
                <a:schemeClr val="tx2">
                  <a:lumMod val="25000"/>
                  <a:lumOff val="75000"/>
                </a:schemeClr>
              </a:gs>
              <a:gs pos="95000">
                <a:srgbClr val="E2FFFF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85FA9BB-539B-43E3-61FF-4ECE8BDD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94EE2D-7088-A7D1-C826-566518FC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19</a:t>
            </a:fld>
            <a:endParaRPr lang="pt-BR"/>
          </a:p>
        </p:txBody>
      </p:sp>
      <p:pic>
        <p:nvPicPr>
          <p:cNvPr id="8" name="Picture 6" descr="Blue Divider Clip Art at Clker.com - vector clip art online, royalty free &amp;  public domain">
            <a:extLst>
              <a:ext uri="{FF2B5EF4-FFF2-40B4-BE49-F238E27FC236}">
                <a16:creationId xmlns:a16="http://schemas.microsoft.com/office/drawing/2014/main" id="{F57508DF-33B9-15F7-E05A-1CC4F71AF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55" y="21715511"/>
            <a:ext cx="1580316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0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DAFFBA-8DA2-B3E4-E0EB-2D471FED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81DA970-FBF0-7F96-4BF9-2112CBB5D940}"/>
              </a:ext>
            </a:extLst>
          </p:cNvPr>
          <p:cNvSpPr txBox="1"/>
          <p:nvPr/>
        </p:nvSpPr>
        <p:spPr>
          <a:xfrm>
            <a:off x="2922587" y="6637116"/>
            <a:ext cx="15001875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O Fundo de Garantia por Tempo de Serviço (FGTS) é um pilar fundamental para a segurança financeira dos trabalhadores brasileiros e o crescimento econômico do país. Apesar de sua relevância, os processos que sustentam sua gestão apresentam uma série de desafios que limitam sua eficiência e a experiência dos envolvidos. Este </a:t>
            </a:r>
            <a:r>
              <a:rPr lang="pt-BR" sz="5400" dirty="0" err="1">
                <a:latin typeface="Calibri" panose="020F0502020204030204" pitchFamily="34" charset="0"/>
                <a:cs typeface="Calibri" panose="020F0502020204030204" pitchFamily="34" charset="0"/>
              </a:rPr>
              <a:t>eBook</a:t>
            </a: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 tem como objetivo propor soluções inovadoras e práticas para modernizar e otimizar as atividades do setor de FGTS, promovendo maior agilidade, transparência e resultados positivos para todos os stakeholders.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EE12A6-D75C-D73A-306A-390C5E4A1850}"/>
              </a:ext>
            </a:extLst>
          </p:cNvPr>
          <p:cNvSpPr txBox="1"/>
          <p:nvPr/>
        </p:nvSpPr>
        <p:spPr>
          <a:xfrm>
            <a:off x="2397754" y="4179566"/>
            <a:ext cx="1645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"Transformar desafios em oportunidades é a chave para garantir um futuro mais eficiente e promissor para o FGTS.".</a:t>
            </a:r>
          </a:p>
          <a:p>
            <a:endParaRPr lang="pt-BR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946D92-2FB8-ABA7-FBDB-BDCCA4354287}"/>
              </a:ext>
            </a:extLst>
          </p:cNvPr>
          <p:cNvSpPr txBox="1"/>
          <p:nvPr/>
        </p:nvSpPr>
        <p:spPr>
          <a:xfrm>
            <a:off x="2397754" y="1674281"/>
            <a:ext cx="17923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latin typeface="Calibri" panose="020F0502020204030204" pitchFamily="34" charset="0"/>
                <a:cs typeface="Calibri" panose="020F0502020204030204" pitchFamily="34" charset="0"/>
              </a:rPr>
              <a:t>INTRODUÇÃO</a:t>
            </a:r>
          </a:p>
          <a:p>
            <a:endParaRPr lang="pt-BR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0BE86D-4CFE-49CA-35A4-B17EAAD89443}"/>
              </a:ext>
            </a:extLst>
          </p:cNvPr>
          <p:cNvSpPr/>
          <p:nvPr/>
        </p:nvSpPr>
        <p:spPr>
          <a:xfrm rot="10800000">
            <a:off x="1667488" y="-886399"/>
            <a:ext cx="288000" cy="360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34000">
                <a:srgbClr val="59B2E2"/>
              </a:gs>
              <a:gs pos="69000">
                <a:schemeClr val="tx2">
                  <a:lumMod val="25000"/>
                  <a:lumOff val="75000"/>
                </a:schemeClr>
              </a:gs>
              <a:gs pos="95000">
                <a:srgbClr val="E2FFFF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D692FEE-C993-99EF-B65C-4EAC100B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 FUTURO DO FGTS - PALOMA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CA9C3E8-8727-0659-4A21-A6F4C3AD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2</a:t>
            </a:fld>
            <a:endParaRPr lang="pt-BR"/>
          </a:p>
        </p:txBody>
      </p:sp>
      <p:pic>
        <p:nvPicPr>
          <p:cNvPr id="13" name="Picture 20" descr="Preciso que crie uma imagem que será a capa de um ebook sobre o uso da inteligência artificial  na área de fgts da caixa">
            <a:extLst>
              <a:ext uri="{FF2B5EF4-FFF2-40B4-BE49-F238E27FC236}">
                <a16:creationId xmlns:a16="http://schemas.microsoft.com/office/drawing/2014/main" id="{32D9479F-57A9-3086-5BF9-F3484D031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12" y="16768273"/>
            <a:ext cx="9843247" cy="759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49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1BA48-2D08-AD63-3354-C86435349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EDC543-5844-902F-AEAC-792F23D7D99F}"/>
              </a:ext>
            </a:extLst>
          </p:cNvPr>
          <p:cNvSpPr/>
          <p:nvPr/>
        </p:nvSpPr>
        <p:spPr>
          <a:xfrm>
            <a:off x="1" y="0"/>
            <a:ext cx="20845462" cy="2821463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57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B2C921-2415-2F26-B231-B3CC97083CF9}"/>
              </a:ext>
            </a:extLst>
          </p:cNvPr>
          <p:cNvSpPr txBox="1"/>
          <p:nvPr/>
        </p:nvSpPr>
        <p:spPr>
          <a:xfrm>
            <a:off x="1046218" y="15443994"/>
            <a:ext cx="187546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/>
                </a:solidFill>
                <a:latin typeface="Impact" panose="020B0806030902050204" pitchFamily="34" charset="0"/>
              </a:rPr>
              <a:t>OBRIGADA 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019EBE-58D0-7467-334A-362462F64694}"/>
              </a:ext>
            </a:extLst>
          </p:cNvPr>
          <p:cNvSpPr txBox="1"/>
          <p:nvPr/>
        </p:nvSpPr>
        <p:spPr>
          <a:xfrm>
            <a:off x="3755064" y="3001425"/>
            <a:ext cx="13336921" cy="110799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400" dirty="0">
                <a:ln>
                  <a:solidFill>
                    <a:srgbClr val="59B2E2"/>
                  </a:solidFill>
                </a:ln>
                <a:noFill/>
                <a:latin typeface="Impact" panose="020B0806030902050204" pitchFamily="34" charset="0"/>
              </a:rPr>
              <a:t>FIM</a:t>
            </a:r>
            <a:endParaRPr lang="pt-BR" sz="59500" dirty="0">
              <a:ln>
                <a:solidFill>
                  <a:srgbClr val="59B2E2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CD23EB-DC84-FBDC-EB5B-271DAA9BBAA0}"/>
              </a:ext>
            </a:extLst>
          </p:cNvPr>
          <p:cNvSpPr/>
          <p:nvPr/>
        </p:nvSpPr>
        <p:spPr>
          <a:xfrm>
            <a:off x="793" y="17890642"/>
            <a:ext cx="20845463" cy="4595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8000">
                <a:srgbClr val="59B2E2"/>
              </a:gs>
              <a:gs pos="83000">
                <a:schemeClr val="tx2">
                  <a:lumMod val="25000"/>
                  <a:lumOff val="75000"/>
                </a:schemeClr>
              </a:gs>
              <a:gs pos="100000">
                <a:srgbClr val="E2FFFF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83DC9A-BB16-6FEE-1EB5-97D6CD8BFE3A}"/>
              </a:ext>
            </a:extLst>
          </p:cNvPr>
          <p:cNvSpPr txBox="1"/>
          <p:nvPr/>
        </p:nvSpPr>
        <p:spPr>
          <a:xfrm>
            <a:off x="3129725" y="18934840"/>
            <a:ext cx="15625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Esse ebook foi criado por Inteligência Artificial e diagramado por humano.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FD90FF-F997-FD75-14C9-4353575F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4F52AC6-95BD-5A8A-0784-FFD4B7A0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21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7667D"/>
            </a:gs>
            <a:gs pos="74000">
              <a:schemeClr val="accent4">
                <a:lumMod val="75000"/>
              </a:schemeClr>
            </a:gs>
            <a:gs pos="83000">
              <a:srgbClr val="619AB3"/>
            </a:gs>
            <a:gs pos="100000">
              <a:srgbClr val="00B0F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06FAA-ED26-7220-57F5-DC0B7561F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D0DDE0C-5209-FEC0-D60D-6ECF16020ECD}"/>
              </a:ext>
            </a:extLst>
          </p:cNvPr>
          <p:cNvSpPr/>
          <p:nvPr/>
        </p:nvSpPr>
        <p:spPr>
          <a:xfrm>
            <a:off x="1" y="0"/>
            <a:ext cx="20845462" cy="2821463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57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CF6B29-7306-1234-99FD-D5BD8693974F}"/>
              </a:ext>
            </a:extLst>
          </p:cNvPr>
          <p:cNvSpPr txBox="1"/>
          <p:nvPr/>
        </p:nvSpPr>
        <p:spPr>
          <a:xfrm>
            <a:off x="2090850" y="15090051"/>
            <a:ext cx="166653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chemeClr val="bg1"/>
                </a:solidFill>
                <a:latin typeface="Impact" panose="020B0806030902050204" pitchFamily="34" charset="0"/>
              </a:rPr>
              <a:t>A Jornada do Débito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E0DA7D-F567-0B29-58F3-F644D568CE84}"/>
              </a:ext>
            </a:extLst>
          </p:cNvPr>
          <p:cNvSpPr txBox="1"/>
          <p:nvPr/>
        </p:nvSpPr>
        <p:spPr>
          <a:xfrm>
            <a:off x="4789714" y="3027363"/>
            <a:ext cx="10232572" cy="110799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400" dirty="0">
                <a:ln>
                  <a:solidFill>
                    <a:srgbClr val="59B2E2"/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59500" dirty="0">
              <a:ln>
                <a:solidFill>
                  <a:srgbClr val="59B2E2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0D2682-628B-0E8E-9AE6-EF28E88295DC}"/>
              </a:ext>
            </a:extLst>
          </p:cNvPr>
          <p:cNvSpPr/>
          <p:nvPr/>
        </p:nvSpPr>
        <p:spPr>
          <a:xfrm>
            <a:off x="793" y="17890642"/>
            <a:ext cx="20845463" cy="4595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8000">
                <a:srgbClr val="59B2E2"/>
              </a:gs>
              <a:gs pos="83000">
                <a:schemeClr val="tx2">
                  <a:lumMod val="25000"/>
                  <a:lumOff val="75000"/>
                </a:schemeClr>
              </a:gs>
              <a:gs pos="100000">
                <a:srgbClr val="E2FFFF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3A26F0B-16D8-579A-238E-4E95ED438372}"/>
              </a:ext>
            </a:extLst>
          </p:cNvPr>
          <p:cNvSpPr txBox="1"/>
          <p:nvPr/>
        </p:nvSpPr>
        <p:spPr>
          <a:xfrm>
            <a:off x="3129725" y="18934840"/>
            <a:ext cx="15625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"Identificar os problemas é o primeiro passo para construir soluções que transformem o cenário atual."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150E7-4126-F38C-CE65-5C32A8EE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 FUTURO DO FGTS - PALOMA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421BC14-E075-7BCD-B9FE-B56AE8A2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11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670D2-27F3-303E-3FE9-758E34411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4DB8061-4E6F-49B6-AF18-430E0EBD75C6}"/>
              </a:ext>
            </a:extLst>
          </p:cNvPr>
          <p:cNvSpPr txBox="1"/>
          <p:nvPr/>
        </p:nvSpPr>
        <p:spPr>
          <a:xfrm>
            <a:off x="2521945" y="5377598"/>
            <a:ext cx="15803160" cy="2151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/>
              <a:t>A gestão de débitos no âmbito do FGTS é composta por diversas etapas que exigem coordenação e precisão. O ciclo inicia-se com a confissão de débitos no sistema Conectividade Social ou pela notificação da Secretaria de Inspeção do Trabalho, evoluindo para a administração desses valores no sistema interno da Caixa até sua inscrição em dívida ativa ou ajuizamento, quando necessário. Além disso, envolve uma série de outras atividades acessórias e complementares.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O sistema atual carece de relatórios consolidados e precisos que permitam uma visão clara do histórico de pagamentos e pendências do empregador. Isso dificulta tanto o acompanhamento interno quanto a experiência do cliente, gerando insatisfação e um ciclo contínuo de demandas repetidas.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Uma solução central para mitigar esses desafios é a padronização e automação das atividades rotineiras. Por exemplo, na atividade de cadastramento de empregadores para obtenção de CRF, a integração de sistemas com bases da Receita Federal poderia eliminar a necessidade de cadastramentos manuais, automatizando o processo desde a coleta de informações até a inserção no sistema. Isso não apenas reduziria o retrabalho, mas também aumentaria a confiabilidade das informações</a:t>
            </a:r>
          </a:p>
          <a:p>
            <a:pPr algn="just"/>
            <a:endParaRPr lang="pt-BR" sz="4800" dirty="0"/>
          </a:p>
          <a:p>
            <a:pPr algn="just"/>
            <a:endParaRPr lang="pt-BR" sz="4800" dirty="0"/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FC1776-6664-06B9-29CB-856177042349}"/>
              </a:ext>
            </a:extLst>
          </p:cNvPr>
          <p:cNvSpPr txBox="1"/>
          <p:nvPr/>
        </p:nvSpPr>
        <p:spPr>
          <a:xfrm>
            <a:off x="2397754" y="3687516"/>
            <a:ext cx="16459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Calibri" panose="020F0502020204030204" pitchFamily="34" charset="0"/>
                <a:cs typeface="Calibri" panose="020F0502020204030204" pitchFamily="34" charset="0"/>
              </a:rPr>
              <a:t>Entendendo os Gargalos e suas Consequências</a:t>
            </a:r>
          </a:p>
          <a:p>
            <a:endParaRPr lang="pt-BR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DC7F7F-9E32-52A2-3938-B87B1CF446F3}"/>
              </a:ext>
            </a:extLst>
          </p:cNvPr>
          <p:cNvSpPr txBox="1"/>
          <p:nvPr/>
        </p:nvSpPr>
        <p:spPr>
          <a:xfrm>
            <a:off x="2397754" y="1754345"/>
            <a:ext cx="17923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latin typeface="Calibri" panose="020F0502020204030204" pitchFamily="34" charset="0"/>
                <a:cs typeface="Calibri" panose="020F0502020204030204" pitchFamily="34" charset="0"/>
              </a:rPr>
              <a:t>A Jornada do Débito</a:t>
            </a:r>
          </a:p>
          <a:p>
            <a:endParaRPr lang="pt-BR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4A073FD-9BA4-D874-889A-60137EE4E7F1}"/>
              </a:ext>
            </a:extLst>
          </p:cNvPr>
          <p:cNvSpPr/>
          <p:nvPr/>
        </p:nvSpPr>
        <p:spPr>
          <a:xfrm rot="10800000">
            <a:off x="1667488" y="-886399"/>
            <a:ext cx="288000" cy="360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34000">
                <a:srgbClr val="59B2E2"/>
              </a:gs>
              <a:gs pos="69000">
                <a:schemeClr val="tx2">
                  <a:lumMod val="25000"/>
                  <a:lumOff val="75000"/>
                </a:schemeClr>
              </a:gs>
              <a:gs pos="95000">
                <a:srgbClr val="E2FFFF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CF7FB0E-E586-8D4E-D2CA-2127F569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1F57F48-33AC-1F19-F447-84CFF550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0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9204601-890C-3504-4C59-82C272CE2696}"/>
              </a:ext>
            </a:extLst>
          </p:cNvPr>
          <p:cNvSpPr txBox="1"/>
          <p:nvPr/>
        </p:nvSpPr>
        <p:spPr>
          <a:xfrm>
            <a:off x="2521151" y="2332575"/>
            <a:ext cx="15803160" cy="2077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/>
              <a:t>Além disso, é fundamental modernizar as ferramentas disponíveis para o acompanhamento de débitos. Um portal acessível, que permita ao empregador visualizar em tempo real o status de seus débitos, notificações e parcelamentos, representaria um avanço significativo. Essa transparência não apenas melhoraria o relacionamento com os empregadores, mas também reduziria o número de consultas e solicitações que atualmente sobrecarregam as equipes internas.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Outra medida prática é a reestruturação do fluxo de parcelamentos, especialmente nos casos específicos como Timemania e </a:t>
            </a:r>
            <a:r>
              <a:rPr lang="pt-BR" sz="4800" dirty="0" err="1"/>
              <a:t>Profut</a:t>
            </a:r>
            <a:r>
              <a:rPr lang="pt-BR" sz="4800" dirty="0"/>
              <a:t>. A centralização das informações em sistemas de gestão robustos, com dashboards que apresentem métricas claras e atualizadas, permitiria um monitoramento mais eficiente e uma tomada de decisão mais ágil.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Ao abordar esses gargalos de maneira estratégica, o setor de FGTS pode não apenas otimizar sua operação, mas também fortalecer sua credibilidade perante empregadores e trabalhadores. Investir na transformação dos processos atuais é um passo essencial para garantir que o FGTS continue a cumprir seu papel de forma eficiente e alinhada às demandas de um mundo em constante evolução.</a:t>
            </a:r>
          </a:p>
          <a:p>
            <a:pPr algn="just"/>
            <a:endParaRPr lang="pt-BR" sz="4800" dirty="0"/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BB807D5-33BD-8D62-C3FB-3A39A776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3CA77BF-4075-2E82-9FB9-89038D6C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5</a:t>
            </a:fld>
            <a:endParaRPr lang="pt-BR"/>
          </a:p>
        </p:txBody>
      </p:sp>
      <p:pic>
        <p:nvPicPr>
          <p:cNvPr id="5" name="Picture 6" descr="Blue Divider Clip Art at Clker.com - vector clip art online, royalty free &amp;  public domain">
            <a:extLst>
              <a:ext uri="{FF2B5EF4-FFF2-40B4-BE49-F238E27FC236}">
                <a16:creationId xmlns:a16="http://schemas.microsoft.com/office/drawing/2014/main" id="{B7E157C8-9CA3-FC4B-78EB-57CB19FAE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1" y="21466097"/>
            <a:ext cx="1580316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6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7667D"/>
            </a:gs>
            <a:gs pos="74000">
              <a:schemeClr val="accent4">
                <a:lumMod val="75000"/>
              </a:schemeClr>
            </a:gs>
            <a:gs pos="83000">
              <a:srgbClr val="619AB3"/>
            </a:gs>
            <a:gs pos="100000">
              <a:srgbClr val="00B0F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6F49C8-1BBE-8C45-BF2E-31C4E8158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E83C19A-7173-4A30-DB36-F566EE0EDAEC}"/>
              </a:ext>
            </a:extLst>
          </p:cNvPr>
          <p:cNvSpPr/>
          <p:nvPr/>
        </p:nvSpPr>
        <p:spPr>
          <a:xfrm>
            <a:off x="1" y="0"/>
            <a:ext cx="20845462" cy="2821463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57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CEBCC1-0ECE-BD54-E519-E2C7A84E9941}"/>
              </a:ext>
            </a:extLst>
          </p:cNvPr>
          <p:cNvSpPr txBox="1"/>
          <p:nvPr/>
        </p:nvSpPr>
        <p:spPr>
          <a:xfrm>
            <a:off x="1046218" y="15443994"/>
            <a:ext cx="187546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/>
                </a:solidFill>
                <a:latin typeface="Impact" panose="020B0806030902050204" pitchFamily="34" charset="0"/>
              </a:rPr>
              <a:t>Transformação Digital no FGTS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BF0FE2-5765-F50F-663B-67FE8178132F}"/>
              </a:ext>
            </a:extLst>
          </p:cNvPr>
          <p:cNvSpPr txBox="1"/>
          <p:nvPr/>
        </p:nvSpPr>
        <p:spPr>
          <a:xfrm>
            <a:off x="4789714" y="3027363"/>
            <a:ext cx="10232572" cy="110799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400" dirty="0">
                <a:ln>
                  <a:solidFill>
                    <a:srgbClr val="59B2E2"/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59500" dirty="0">
              <a:ln>
                <a:solidFill>
                  <a:srgbClr val="59B2E2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C74E19D-1DD7-8332-AAF4-79B8623A670B}"/>
              </a:ext>
            </a:extLst>
          </p:cNvPr>
          <p:cNvSpPr/>
          <p:nvPr/>
        </p:nvSpPr>
        <p:spPr>
          <a:xfrm>
            <a:off x="793" y="17890642"/>
            <a:ext cx="20845463" cy="4595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8000">
                <a:srgbClr val="59B2E2"/>
              </a:gs>
              <a:gs pos="83000">
                <a:schemeClr val="tx2">
                  <a:lumMod val="25000"/>
                  <a:lumOff val="75000"/>
                </a:schemeClr>
              </a:gs>
              <a:gs pos="100000">
                <a:srgbClr val="E2FFFF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A591A1-4370-7DDE-1CF7-3E9554B9A6F7}"/>
              </a:ext>
            </a:extLst>
          </p:cNvPr>
          <p:cNvSpPr txBox="1"/>
          <p:nvPr/>
        </p:nvSpPr>
        <p:spPr>
          <a:xfrm>
            <a:off x="3129725" y="18934840"/>
            <a:ext cx="15625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 tecnologia não é apenas uma ferramenta, mas a base para transformar desafios em soluções inteligentes."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CD6EC0-B73B-F2E7-60C2-B239DBED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7379465-60C9-FB4A-7C49-EF242BE2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2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1D743-94F2-93DE-89DB-600E1EB11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C70ABF8-5EE5-840B-E08C-70D7B06D4150}"/>
              </a:ext>
            </a:extLst>
          </p:cNvPr>
          <p:cNvSpPr txBox="1"/>
          <p:nvPr/>
        </p:nvSpPr>
        <p:spPr>
          <a:xfrm>
            <a:off x="2397754" y="5315316"/>
            <a:ext cx="15803160" cy="2151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/>
              <a:t>A infraestrutura tecnológica do FGTS precisa ser profundamente modernizada para atender às demandas atuais e futuras. Sistemas lentos, processos manuais e relatórios limitados comprometem a eficiência e a confiabilidade do setor. Investir na transformação digital é essencial para superar esses desafios e criar um ambiente mais ágil e acessível para empregadores e colaboradores.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b="1" dirty="0"/>
              <a:t>Modernização do Sistema FGE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O sistema FGE é a espinha dorsal das operações relacionadas aos débitos e parcelamentos no FGTS. Contudo, ele apresenta gargalos que limitam sua eficácia. Para modernizá-lo, é imprescindível: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Migrar para uma arquitetura em nuvem: Isso garante maior escalabilidade e estabilidade, além de reduzir falhas durante períodos de alta demanda.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Redesenhar a interface do usuário: Uma interface intuitiva, com navegação simplificada, melhora a experiência dos colaboradores e empregadores, reduzindo o tempo gasto em tarefas operacionais.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Integrar o FGE a outras bases de dados governamentais: A comunicação direta com a Receita Federal e o INSS elimina a necessidade de processos manuais redundantes, aumentando a confiabilidade e a eficiência.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6AAAE3-C119-C3D5-BCB3-CF63C5DE49F3}"/>
              </a:ext>
            </a:extLst>
          </p:cNvPr>
          <p:cNvSpPr txBox="1"/>
          <p:nvPr/>
        </p:nvSpPr>
        <p:spPr>
          <a:xfrm>
            <a:off x="2397754" y="3545864"/>
            <a:ext cx="1645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Calibri" panose="020F0502020204030204" pitchFamily="34" charset="0"/>
                <a:cs typeface="Calibri" panose="020F0502020204030204" pitchFamily="34" charset="0"/>
              </a:rPr>
              <a:t>Modernizando a Infraestrutura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6A9382-8AFB-348B-A879-F6B99A539FF6}"/>
              </a:ext>
            </a:extLst>
          </p:cNvPr>
          <p:cNvSpPr txBox="1"/>
          <p:nvPr/>
        </p:nvSpPr>
        <p:spPr>
          <a:xfrm>
            <a:off x="2397754" y="1754345"/>
            <a:ext cx="17923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latin typeface="Calibri" panose="020F0502020204030204" pitchFamily="34" charset="0"/>
                <a:cs typeface="Calibri" panose="020F0502020204030204" pitchFamily="34" charset="0"/>
              </a:rPr>
              <a:t>Transformação Digital no FGTS</a:t>
            </a:r>
          </a:p>
          <a:p>
            <a:endParaRPr lang="pt-BR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9B09F3E-5E42-0BFE-D457-37846B0098B9}"/>
              </a:ext>
            </a:extLst>
          </p:cNvPr>
          <p:cNvSpPr/>
          <p:nvPr/>
        </p:nvSpPr>
        <p:spPr>
          <a:xfrm rot="10800000">
            <a:off x="1667488" y="-886399"/>
            <a:ext cx="288000" cy="360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34000">
                <a:srgbClr val="59B2E2"/>
              </a:gs>
              <a:gs pos="69000">
                <a:schemeClr val="tx2">
                  <a:lumMod val="25000"/>
                  <a:lumOff val="75000"/>
                </a:schemeClr>
              </a:gs>
              <a:gs pos="95000">
                <a:srgbClr val="E2FFFF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432F0E2-AD72-119A-813A-6BEEA718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AE1F6D-0FD7-91F1-1173-D28D4757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66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380C8-433A-B6A5-F7D7-CCDC1862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BE5B4BE-E13A-69E2-F0F9-2B10C1E1B151}"/>
              </a:ext>
            </a:extLst>
          </p:cNvPr>
          <p:cNvSpPr txBox="1"/>
          <p:nvPr/>
        </p:nvSpPr>
        <p:spPr>
          <a:xfrm>
            <a:off x="2521151" y="2332575"/>
            <a:ext cx="15803160" cy="2446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/>
              <a:t>Relatórios Mais Confiáveis e Personalizáveis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A emissão de relatórios detalhados e precisos é uma necessidade crescente dos empregadores. Atualmente, os relatórios oferecidos pelo FGTS não atendem plenamente a essas demandas. Para mudar esse cenário, é necessário: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Implementar ferramentas de Business </a:t>
            </a:r>
            <a:r>
              <a:rPr lang="pt-BR" sz="4800" dirty="0" err="1"/>
              <a:t>Intelligence</a:t>
            </a:r>
            <a:r>
              <a:rPr lang="pt-BR" sz="4800" dirty="0"/>
              <a:t> (BI): Dashboards interativos podem consolidar dados em tempo real, facilitando o acesso a informações como histórico de pagamentos, pendências e status de parcelamentos.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Permitir personalização: Os empregadores devem ter a capacidade de configurar relatórios adaptados às suas necessidades, como incluir dados de filiais específicas ou detalhar competências desejadas.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b="1" dirty="0"/>
              <a:t>Automação de Processos Manuais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A dependência de processos manuais representa um dos maiores gargalos do FGTS. Tarefas como cadastramento de empregadores e emissão de guias poderiam ser automatizadas com o uso de tecnologias modernas. Algumas soluções incluem: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u="sng" dirty="0" err="1"/>
              <a:t>Robotic</a:t>
            </a:r>
            <a:r>
              <a:rPr lang="pt-BR" sz="4800" u="sng" dirty="0"/>
              <a:t> </a:t>
            </a:r>
            <a:r>
              <a:rPr lang="pt-BR" sz="4800" u="sng" dirty="0" err="1"/>
              <a:t>Process</a:t>
            </a:r>
            <a:r>
              <a:rPr lang="pt-BR" sz="4800" u="sng" dirty="0"/>
              <a:t> Automation (RPA): </a:t>
            </a:r>
            <a:r>
              <a:rPr lang="pt-BR" sz="4800" dirty="0" err="1"/>
              <a:t>Bots</a:t>
            </a:r>
            <a:r>
              <a:rPr lang="pt-BR" sz="4800" dirty="0"/>
              <a:t> podem executar tarefas repetitivas e suscetíveis a erros humanos, como o cruzamento de dados e a inserção de informações no sistema.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u="sng" dirty="0"/>
              <a:t>Automação na geração de guias</a:t>
            </a:r>
            <a:r>
              <a:rPr lang="pt-BR" sz="4800" dirty="0"/>
              <a:t>: Ferramentas integradas podem gerar e validar automaticamente as guias necessárias, reduzindo retrabalho e inconsistências.</a:t>
            </a:r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33EE5B5-B45A-4F3E-5130-A3E077F6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D9B5726-A1F1-3A54-3FE4-B15AC48B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55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6683A-8CA6-9236-6FD4-1B1836A7D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CE97A82-DF6F-15BF-8FF9-5508D142A995}"/>
              </a:ext>
            </a:extLst>
          </p:cNvPr>
          <p:cNvSpPr txBox="1"/>
          <p:nvPr/>
        </p:nvSpPr>
        <p:spPr>
          <a:xfrm>
            <a:off x="2521151" y="2332575"/>
            <a:ext cx="15803160" cy="2003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Comunicação e Integração Proativa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Sistemas fragmentados dificultam a comunicação entre as partes envolvidas. É essencial centralizar informações e criar canais mais eficientes, como: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Notificações automáticas: Alertas enviados diretamente aos empregadores sobre vencimentos e inconsistências, promovendo maior transparência.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Sistema unificado: Uma plataforma integrada que consolide todas as informações do FGTS, permitindo um acompanhamento mais claro e ágil por parte de empregadores e gestores internos.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Capacitação e Suporte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A transformação digital requer não apenas tecnologia, mas também capacitação contínua. Treinamentos regulares para colaboradores e materiais educativos para empregadores são fundamentais para que as novas ferramentas sejam utilizadas de maneira eficiente e produtiva.</a:t>
            </a:r>
          </a:p>
          <a:p>
            <a:pPr algn="just"/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Com essas iniciativas, a modernização da infraestrutura do FGTS não será apenas uma melhoria tecnológica, mas também um passo decisivo para consolidar um sistema mais eficiente, acessível e confiável.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3838C43-CD4C-4C04-CD30-ADDB15B5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FUTURO DO FGTS - PALOMA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4859465-77B1-C5F4-178F-64E76CE1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C1F4-89F2-B248-84D3-E93D23F05450}" type="slidenum">
              <a:rPr lang="pt-BR" smtClean="0"/>
              <a:t>9</a:t>
            </a:fld>
            <a:endParaRPr lang="pt-BR"/>
          </a:p>
        </p:txBody>
      </p:sp>
      <p:pic>
        <p:nvPicPr>
          <p:cNvPr id="5126" name="Picture 6" descr="Blue Divider Clip Art at Clker.com - vector clip art online, royalty free &amp;  public domain">
            <a:extLst>
              <a:ext uri="{FF2B5EF4-FFF2-40B4-BE49-F238E27FC236}">
                <a16:creationId xmlns:a16="http://schemas.microsoft.com/office/drawing/2014/main" id="{AFCA9C90-5954-74F1-DCAD-C9ACA89A7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1" y="22368829"/>
            <a:ext cx="1580316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380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4536</TotalTime>
  <Words>2627</Words>
  <Application>Microsoft Macintosh PowerPoint</Application>
  <PresentationFormat>Personalizar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Paloma Souza</dc:creator>
  <cp:lastModifiedBy>Paloma Souza</cp:lastModifiedBy>
  <cp:revision>3</cp:revision>
  <dcterms:created xsi:type="dcterms:W3CDTF">2025-01-07T13:27:27Z</dcterms:created>
  <dcterms:modified xsi:type="dcterms:W3CDTF">2025-01-14T15:38:21Z</dcterms:modified>
</cp:coreProperties>
</file>