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9" r:id="rId2"/>
    <p:sldId id="260" r:id="rId3"/>
    <p:sldId id="264" r:id="rId4"/>
    <p:sldId id="262" r:id="rId5"/>
    <p:sldId id="265" r:id="rId6"/>
    <p:sldId id="263" r:id="rId7"/>
    <p:sldId id="261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4761292" y="6350603"/>
            <a:ext cx="246762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Guarda Cable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302712" y="6350510"/>
            <a:ext cx="246762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IMRSI 2014/2015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9119991" y="6369578"/>
            <a:ext cx="292169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Cristiana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Gabriel Nº 1011624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1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1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8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8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DeTexto 9"/>
          <p:cNvSpPr txBox="1"/>
          <p:nvPr userDrawn="1"/>
        </p:nvSpPr>
        <p:spPr>
          <a:xfrm>
            <a:off x="4761292" y="6350603"/>
            <a:ext cx="246762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Guarda Cable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302712" y="6350510"/>
            <a:ext cx="246762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IMRSI 2014/2015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9119991" y="6369578"/>
            <a:ext cx="292169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Cristiana</a:t>
            </a:r>
            <a:r>
              <a:rPr lang="pt-PT" sz="18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Gabriel Nº 1011624</a:t>
            </a:r>
            <a:endParaRPr lang="pt-PT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74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26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E20FF-ED76-4736-B760-D79F8B8E56A9}" type="datetimeFigureOut">
              <a:rPr lang="pt-PT" smtClean="0"/>
              <a:t>17-06-2015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5D87A5-111A-4E74-8770-E42267B82CAA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ttp://ecobite.pt/wp-content/uploads/2014/08/Ecobite-datacenter-servido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96" y="3160404"/>
            <a:ext cx="4618892" cy="3064896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4" y="175118"/>
            <a:ext cx="1066892" cy="154242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679700" y="201101"/>
            <a:ext cx="6096000" cy="7867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SUPERIOR DE TECNOLOGIA E GESTÃO</a:t>
            </a:r>
            <a:endParaRPr lang="pt-PT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POLITÉCNICO DA GUARDA</a:t>
            </a:r>
            <a:endParaRPr lang="pt-P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488" y="157472"/>
            <a:ext cx="1115612" cy="1586051"/>
          </a:xfrm>
          <a:prstGeom prst="rect">
            <a:avLst/>
          </a:prstGeom>
        </p:spPr>
      </p:pic>
      <p:sp>
        <p:nvSpPr>
          <p:cNvPr id="5" name="Caixa de texto 3"/>
          <p:cNvSpPr txBox="1"/>
          <p:nvPr/>
        </p:nvSpPr>
        <p:spPr>
          <a:xfrm>
            <a:off x="3650047" y="2076261"/>
            <a:ext cx="4155305" cy="10841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 w="139700" h="139700" prst="divot"/>
          </a:sp3d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ChevronInverted">
              <a:avLst>
                <a:gd name="adj" fmla="val 82028"/>
              </a:avLst>
            </a:prstTxWarp>
            <a:spAutoFit/>
            <a:sp3d extrusionH="57150">
              <a:bevelT w="38100" h="38100"/>
            </a:sp3d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PT" sz="4800" b="1" dirty="0">
                <a:ln w="19050" cap="flat" cmpd="sng" algn="ctr">
                  <a:solidFill>
                    <a:srgbClr val="0D0D0D"/>
                  </a:solidFill>
                  <a:prstDash val="solid"/>
                  <a:round/>
                </a:ln>
                <a:gradFill>
                  <a:gsLst>
                    <a:gs pos="0">
                      <a:srgbClr val="567189"/>
                    </a:gs>
                    <a:gs pos="50000">
                      <a:srgbClr val="7EA4C6"/>
                    </a:gs>
                    <a:gs pos="100000">
                      <a:srgbClr val="97C3EB"/>
                    </a:gs>
                  </a:gsLst>
                  <a:lin ang="0" scaled="0"/>
                </a:gra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 Cable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99890" y="947594"/>
            <a:ext cx="1760418" cy="836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3600" dirty="0" smtClean="0">
                <a:effectLst/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78373"/>
            <a:ext cx="4082278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2569" r="1459" b="29805"/>
          <a:stretch/>
        </p:blipFill>
        <p:spPr>
          <a:xfrm>
            <a:off x="419100" y="1333500"/>
            <a:ext cx="11353800" cy="46355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71500" y="300038"/>
            <a:ext cx="7048500" cy="673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do projeto proposto</a:t>
            </a:r>
            <a:endParaRPr lang="pt-P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38" y="2570935"/>
            <a:ext cx="6070822" cy="3155951"/>
          </a:xfrm>
          <a:prstGeom prst="rect">
            <a:avLst/>
          </a:prstGeom>
        </p:spPr>
      </p:pic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1320800" y="1700986"/>
            <a:ext cx="5041900" cy="3898900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pt-P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(Guarda)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 Industrial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Edifício Administrativo A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Edifício Administrativo </a:t>
            </a: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48056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90000"/>
              <a:buNone/>
              <a:tabLst/>
              <a:defRPr/>
            </a:pP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pt-PT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Filiais</a:t>
            </a:r>
            <a:endParaRPr lang="pt-PT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Porto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Lisboa</a:t>
            </a:r>
          </a:p>
        </p:txBody>
      </p:sp>
      <p:sp>
        <p:nvSpPr>
          <p:cNvPr id="6" name="Caixa de texto 3"/>
          <p:cNvSpPr txBox="1"/>
          <p:nvPr/>
        </p:nvSpPr>
        <p:spPr>
          <a:xfrm>
            <a:off x="729785" y="533400"/>
            <a:ext cx="4941353" cy="83099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 w="139700" h="139700" prst="divot"/>
          </a:sp3d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spAutoFit/>
            <a:sp3d extrusionH="57150">
              <a:bevelT w="38100" h="38100"/>
            </a:sp3d>
          </a:bodyPr>
          <a:lstStyle/>
          <a:p>
            <a:pPr algn="ctr">
              <a:spcAft>
                <a:spcPts val="800"/>
              </a:spcAft>
            </a:pPr>
            <a:r>
              <a:rPr lang="pt-PT" sz="4800" b="1" dirty="0" smtClean="0">
                <a:ln w="19050" cap="flat" cmpd="sng" algn="ctr">
                  <a:solidFill>
                    <a:srgbClr val="0D0D0D"/>
                  </a:solidFill>
                  <a:prstDash val="solid"/>
                  <a:round/>
                </a:ln>
                <a:gradFill>
                  <a:gsLst>
                    <a:gs pos="0">
                      <a:srgbClr val="567189"/>
                    </a:gs>
                    <a:gs pos="50000">
                      <a:srgbClr val="7EA4C6"/>
                    </a:gs>
                    <a:gs pos="100000">
                      <a:srgbClr val="97C3EB"/>
                    </a:gs>
                  </a:gsLst>
                  <a:lin ang="0" scaled="0"/>
                </a:gra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Empresa</a:t>
            </a:r>
            <a:r>
              <a:rPr lang="pt-PT" sz="4800" b="1" dirty="0" smtClean="0">
                <a:ln w="19050" cap="flat" cmpd="sng" algn="ctr">
                  <a:solidFill>
                    <a:srgbClr val="0D0D0D"/>
                  </a:solidFill>
                  <a:prstDash val="solid"/>
                  <a:round/>
                </a:ln>
                <a:gradFill>
                  <a:gsLst>
                    <a:gs pos="0">
                      <a:srgbClr val="567189"/>
                    </a:gs>
                    <a:gs pos="50000">
                      <a:srgbClr val="7EA4C6"/>
                    </a:gs>
                    <a:gs pos="100000">
                      <a:srgbClr val="97C3EB"/>
                    </a:gs>
                  </a:gsLst>
                  <a:lin ang="0" scaled="0"/>
                </a:gradFill>
                <a:effectLst>
                  <a:outerShdw blurRad="60007" dist="200025" dir="15000000" sy="30000" kx="-1800000" algn="bl">
                    <a:srgbClr val="000000">
                      <a:alpha val="32000"/>
                    </a:srgbClr>
                  </a:outerShdw>
                </a:effectLst>
                <a:latin typeface="Eras Demi ITC" panose="020B0805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PT" sz="2400" dirty="0" smtClean="0"/>
              <a:t>(Guarda Cable)</a:t>
            </a:r>
            <a:endParaRPr lang="pt-P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14329" y="5726886"/>
            <a:ext cx="338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1 - Esquema lógico de rede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2"/>
          <p:cNvSpPr txBox="1">
            <a:spLocks/>
          </p:cNvSpPr>
          <p:nvPr/>
        </p:nvSpPr>
        <p:spPr>
          <a:xfrm>
            <a:off x="1028700" y="1874839"/>
            <a:ext cx="10414000" cy="284956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Wingdings 2" panose="05020102010507070707" pitchFamily="18" charset="2"/>
              <a:buChar char=""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Ligação permanente entre a sede e filiais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 2" panose="05020102010507070707" pitchFamily="18" charset="2"/>
              <a:buChar char="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Os servidores de serviços Internet instalados na sede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 2" panose="05020102010507070707" pitchFamily="18" charset="2"/>
              <a:buChar char="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Tráfego</a:t>
            </a:r>
            <a:r>
              <a:rPr kumimoji="0" lang="pt-PT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ital na nave industrial que obriga a redundância entre os distribuidores</a:t>
            </a:r>
            <a:r>
              <a:rPr kumimoji="0" lang="pt-PT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 os edifícios administrativos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 2" panose="05020102010507070707" pitchFamily="18" charset="2"/>
              <a:buChar char="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Considerar uma solução de Voz sobre IP</a:t>
            </a:r>
            <a:r>
              <a:rPr kumimoji="0" lang="pt-PT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(VoIP)</a:t>
            </a:r>
            <a:endParaRPr kumimoji="0" lang="pt-PT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80000"/>
              <a:buFont typeface="Wingdings 2"/>
              <a:buChar char=""/>
              <a:tabLst/>
              <a:defRPr/>
            </a:pPr>
            <a:endParaRPr kumimoji="0" lang="pt-PT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833438"/>
            <a:ext cx="4597400" cy="673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da rede</a:t>
            </a:r>
            <a:endParaRPr lang="pt-P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012" y="1623202"/>
            <a:ext cx="5210175" cy="3743325"/>
          </a:xfrm>
          <a:prstGeom prst="rect">
            <a:avLst/>
          </a:prstGeom>
        </p:spPr>
      </p:pic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1141412" y="1333497"/>
            <a:ext cx="5816600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 2" panose="05020102010507070707" pitchFamily="18" charset="2"/>
              <a:buChar char=""/>
              <a:tabLst/>
              <a:defRPr/>
            </a:pPr>
            <a:r>
              <a:rPr lang="pt-P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Sede </a:t>
            </a:r>
            <a:endParaRPr lang="pt-PT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tabLst/>
              <a:defRPr/>
            </a:pPr>
            <a:endParaRPr lang="pt-PT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 Industrial: </a:t>
            </a:r>
          </a:p>
          <a:p>
            <a:pPr marL="1005840" lvl="3" indent="0">
              <a:buClr>
                <a:srgbClr val="002060"/>
              </a:buClr>
              <a:buNone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pontos de acesso</a:t>
            </a:r>
          </a:p>
          <a:p>
            <a:pPr marL="1005840" lvl="3" indent="0">
              <a:buClr>
                <a:srgbClr val="002060"/>
              </a:buClr>
              <a:buNone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telefones</a:t>
            </a:r>
          </a:p>
          <a:p>
            <a:pPr marL="1005840" lvl="3" indent="0">
              <a:buClr>
                <a:srgbClr val="002060"/>
              </a:buClr>
              <a:buNone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computadores </a:t>
            </a:r>
          </a:p>
          <a:p>
            <a:pPr marL="1005840" lvl="3" indent="0">
              <a:buClr>
                <a:srgbClr val="002060"/>
              </a:buClr>
              <a:buNone/>
            </a:pPr>
            <a:endParaRPr lang="pt-PT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Edifício Administrativo A: 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pontos de acesso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telefones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computadores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endParaRPr lang="pt-PT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Edifício Administrativo B: 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pontos de </a:t>
            </a: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telefones</a:t>
            </a:r>
          </a:p>
          <a:p>
            <a:pPr marL="1005840" lvl="3" indent="0">
              <a:buClr>
                <a:srgbClr val="002060"/>
              </a:buClr>
              <a:buNone/>
              <a:defRPr/>
            </a:pPr>
            <a:r>
              <a:rPr lang="pt-PT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computadores </a:t>
            </a:r>
            <a:endParaRPr lang="pt-P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endParaRPr lang="pt-PT" dirty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90000"/>
              <a:buFont typeface="Wingdings 2"/>
              <a:buChar char=""/>
              <a:tabLst/>
              <a:defRPr/>
            </a:pPr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35000" y="300038"/>
            <a:ext cx="5738812" cy="673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Caraterísticas da Rede</a:t>
            </a:r>
            <a:endParaRPr lang="pt-P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61100" y="5551928"/>
            <a:ext cx="50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2 - Esquema da rede de cablagem estruturada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507686"/>
            <a:ext cx="7142636" cy="472836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181950" y="5575926"/>
            <a:ext cx="50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3 - Esquema lógico da rede sede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321468"/>
            <a:ext cx="5503793" cy="486874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914400" y="990477"/>
            <a:ext cx="4495800" cy="3835523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 2" panose="05020102010507070707" pitchFamily="18" charset="2"/>
              <a:buChar char=""/>
              <a:tabLst/>
              <a:defRPr/>
            </a:pPr>
            <a:r>
              <a:rPr lang="pt-PT" sz="4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Filial Lisboa </a:t>
            </a:r>
          </a:p>
          <a:p>
            <a:pPr marL="36576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tabLst/>
              <a:defRPr/>
            </a:pPr>
            <a:endParaRPr lang="pt-PT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PT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pontos de acesso</a:t>
            </a: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telefones</a:t>
            </a: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computadores </a:t>
            </a:r>
          </a:p>
          <a:p>
            <a:pPr marL="731520" lvl="2" indent="0">
              <a:buClr>
                <a:srgbClr val="002060"/>
              </a:buClr>
              <a:buNone/>
            </a:pPr>
            <a:endParaRPr lang="pt-PT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2060"/>
              </a:buClr>
              <a:buFont typeface="Wingdings 2" panose="05020102010507070707" pitchFamily="18" charset="2"/>
              <a:buChar char=""/>
              <a:defRPr/>
            </a:pPr>
            <a:r>
              <a:rPr lang="pt-PT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Filial </a:t>
            </a:r>
            <a:r>
              <a:rPr lang="pt-PT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</a:t>
            </a:r>
            <a:endParaRPr lang="pt-PT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lvl="0" indent="0">
              <a:lnSpc>
                <a:spcPct val="120000"/>
              </a:lnSpc>
              <a:buClr>
                <a:srgbClr val="002060"/>
              </a:buClr>
              <a:buNone/>
              <a:defRPr/>
            </a:pPr>
            <a:endParaRPr lang="pt-PT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pontos de acesso</a:t>
            </a: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telefones</a:t>
            </a:r>
          </a:p>
          <a:p>
            <a:pPr marL="1074420" lvl="2" indent="-342900">
              <a:lnSpc>
                <a:spcPct val="12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PT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computadores </a:t>
            </a:r>
          </a:p>
          <a:p>
            <a:pPr marL="731520" lvl="2" indent="0">
              <a:buClr>
                <a:srgbClr val="002060"/>
              </a:buClr>
              <a:buNone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3" indent="0">
              <a:buClr>
                <a:srgbClr val="002060"/>
              </a:buClr>
              <a:buNone/>
            </a:pPr>
            <a:endParaRPr lang="pt-PT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8056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Pct val="90000"/>
              <a:buNone/>
              <a:tabLst/>
              <a:defRPr/>
            </a:pPr>
            <a:endParaRPr lang="pt-PT" dirty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/>
              </a:buClr>
              <a:buSzPct val="90000"/>
              <a:buFont typeface="Wingdings 2"/>
              <a:buChar char=""/>
              <a:tabLst/>
              <a:defRPr/>
            </a:pP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61100" y="5551928"/>
            <a:ext cx="50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 4 - Esquema lógico de rede das filiais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130"/>
              </p:ext>
            </p:extLst>
          </p:nvPr>
        </p:nvGraphicFramePr>
        <p:xfrm>
          <a:off x="998538" y="2590165"/>
          <a:ext cx="9390062" cy="2926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5699"/>
                <a:gridCol w="1796335"/>
                <a:gridCol w="1738775"/>
                <a:gridCol w="1853894"/>
                <a:gridCol w="1795359"/>
              </a:tblGrid>
              <a:tr h="3620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Endereço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</a:t>
                      </a:r>
                      <a:r>
                        <a:rPr lang="pt-PT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Último </a:t>
                      </a:r>
                      <a:r>
                        <a:rPr lang="pt-PT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Mascara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56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Ed.Administrativo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192.168.20.0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192.168.20.1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192.168.20.254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56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Nave Industrial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192.168.21.0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192.168.21.1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192.168.21.254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56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VoIP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192.168.22.0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192.168.22.1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192.168.22.254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56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Ed.Administrativo</a:t>
                      </a: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192.168.23.0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192.168.23.1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192.168.23.254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56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Servidores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192.168.24.0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192.168.24.1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192.168.24.254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520700" y="490538"/>
            <a:ext cx="7467600" cy="6778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Solução de Endereçamento</a:t>
            </a:r>
            <a:endParaRPr lang="pt-PT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97436" y="1415534"/>
            <a:ext cx="2002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002060"/>
              </a:buClr>
              <a:buSzPct val="80000"/>
              <a:buFont typeface="Wingdings 2" panose="05020102010507070707" pitchFamily="18" charset="2"/>
              <a:buChar char=""/>
              <a:defRPr/>
            </a:pPr>
            <a:r>
              <a:rPr lang="pt-P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Sede </a:t>
            </a:r>
            <a:endParaRPr lang="pt-P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8610"/>
              </p:ext>
            </p:extLst>
          </p:nvPr>
        </p:nvGraphicFramePr>
        <p:xfrm>
          <a:off x="1133936" y="2554034"/>
          <a:ext cx="9384981" cy="1463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34882"/>
                <a:gridCol w="1778000"/>
                <a:gridCol w="1752600"/>
                <a:gridCol w="1828800"/>
                <a:gridCol w="179069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Rede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Endereço</a:t>
                      </a:r>
                      <a:endParaRPr lang="pt-PT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Host</a:t>
                      </a:r>
                      <a:endParaRPr lang="pt-PT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Último </a:t>
                      </a:r>
                      <a:r>
                        <a:rPr lang="pt-PT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Mascara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Lisboa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192.168.10.254</a:t>
                      </a:r>
                      <a:endParaRPr lang="pt-PT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192.168.11.0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192.168.11.1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192.168.11.254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133936" y="945634"/>
            <a:ext cx="2002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002060"/>
              </a:buClr>
              <a:buSzPct val="80000"/>
              <a:buFont typeface="Wingdings 2" panose="05020102010507070707" pitchFamily="18" charset="2"/>
              <a:buChar char=""/>
              <a:defRPr/>
            </a:pPr>
            <a:r>
              <a:rPr lang="pt-P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Filiais</a:t>
            </a:r>
            <a:endParaRPr lang="pt-P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30300" y="2154754"/>
            <a:ext cx="8737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lvl="0" algn="just">
              <a:lnSpc>
                <a:spcPct val="150000"/>
              </a:lnSpc>
              <a:spcBef>
                <a:spcPct val="20000"/>
              </a:spcBef>
              <a:buClr>
                <a:srgbClr val="6EA0B0"/>
              </a:buClr>
              <a:buSzPct val="80000"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fim de todos os </a:t>
            </a: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equipamentos passivos e ativos 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utilizados orçamentados </a:t>
            </a: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teve o custo de </a:t>
            </a: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122781,75 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Euros, valor ao qual acresce o IVA.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49300" y="604838"/>
            <a:ext cx="5738812" cy="673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Estimativa Final</a:t>
            </a:r>
            <a:endParaRPr lang="pt-P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5" y="4598216"/>
            <a:ext cx="3022765" cy="5416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90" y="4139566"/>
            <a:ext cx="2414226" cy="7499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715803" y="4869055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47801" y="5094951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5422">
            <a:off x="8840787" y="4193248"/>
            <a:ext cx="1712913" cy="98762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266255" y="5116746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Alicate de cravar Rj45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267</Words>
  <Application>Microsoft Office PowerPoint</Application>
  <PresentationFormat>Ecrã Panorâmico</PresentationFormat>
  <Paragraphs>106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Eras Demi ITC</vt:lpstr>
      <vt:lpstr>Tahoma</vt:lpstr>
      <vt:lpstr>Times New Roman</vt:lpstr>
      <vt:lpstr>Wingdings</vt:lpstr>
      <vt:lpstr>Wingdings 2</vt:lpstr>
      <vt:lpstr>Retrospetiva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cristiana lopes</dc:creator>
  <cp:lastModifiedBy>cristiana lopes</cp:lastModifiedBy>
  <cp:revision>27</cp:revision>
  <dcterms:created xsi:type="dcterms:W3CDTF">2015-06-13T21:50:37Z</dcterms:created>
  <dcterms:modified xsi:type="dcterms:W3CDTF">2015-06-17T13:47:36Z</dcterms:modified>
</cp:coreProperties>
</file>