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6" r:id="rId7"/>
    <p:sldId id="276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  <p:cmAuthor id="5" name="Paloma Edeltrudes" initials="PE" lastIdx="1" clrIdx="4">
    <p:extLst>
      <p:ext uri="{19B8F6BF-5375-455C-9EA6-DF929625EA0E}">
        <p15:presenceInfo xmlns:p15="http://schemas.microsoft.com/office/powerpoint/2012/main" userId="fee42915294451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7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30/08/2022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30/08/2022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5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8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/>
              <a:t>Clique no ícone para adicionar gráfico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/>
              <a:t>Clique no ícone para adicionar elemento gráfico SmartArt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494" y="4434840"/>
            <a:ext cx="6454588" cy="1122202"/>
          </a:xfrm>
        </p:spPr>
        <p:txBody>
          <a:bodyPr rtlCol="0"/>
          <a:lstStyle/>
          <a:p>
            <a:pPr rtl="0"/>
            <a:r>
              <a:rPr lang="pt-BR" dirty="0"/>
              <a:t>[SA2-Encontro Remoto-1]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Modelagem do sistema aplicando o diagrama UML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527386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187388"/>
            <a:ext cx="3597089" cy="3801036"/>
          </a:xfrm>
        </p:spPr>
        <p:txBody>
          <a:bodyPr rtlCol="0">
            <a:noAutofit/>
          </a:bodyPr>
          <a:lstStyle/>
          <a:p>
            <a:pPr rtl="0"/>
            <a:r>
              <a:rPr lang="pt-BR" sz="1300" dirty="0"/>
              <a:t>- Deverá armazenar os cadastros das pessoas físicas e jurídicas;</a:t>
            </a:r>
          </a:p>
          <a:p>
            <a:pPr rtl="0"/>
            <a:r>
              <a:rPr lang="pt-BR" sz="1300" dirty="0"/>
              <a:t>- As pessoas físicas possuem nome, CPF e data de nascimento;</a:t>
            </a:r>
          </a:p>
          <a:p>
            <a:pPr rtl="0"/>
            <a:r>
              <a:rPr lang="pt-BR" sz="1300" dirty="0"/>
              <a:t>- As pessoas jurídicas possuem nome, CNPJ e razão social;</a:t>
            </a:r>
          </a:p>
          <a:p>
            <a:pPr rtl="0"/>
            <a:r>
              <a:rPr lang="pt-BR" sz="1300" dirty="0"/>
              <a:t>- Ambos devem possuir a opção para pagar imposto;</a:t>
            </a:r>
          </a:p>
          <a:p>
            <a:pPr rtl="0"/>
            <a:r>
              <a:rPr lang="pt-BR" sz="1300" dirty="0"/>
              <a:t>- Ambos devem possuir um endereço e indicar se o endereço é comercial ou residencial;</a:t>
            </a:r>
          </a:p>
          <a:p>
            <a:pPr rtl="0"/>
            <a:r>
              <a:rPr lang="pt-BR" sz="1300" dirty="0"/>
              <a:t>- O sistema deve armazenar seus registros em arquivos.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 dirty="0"/>
              <a:t>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99118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Modelagem do sistema aplicando o diagrama UML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2022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660A994-796B-B189-4C7E-0899ED88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85266" y="1565534"/>
            <a:ext cx="8839966" cy="4897818"/>
          </a:xfrm>
          <a:prstGeom prst="rect">
            <a:avLst/>
          </a:prstGeom>
          <a:noFill/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F7F2045-985A-0793-092F-41DE4E267075}"/>
              </a:ext>
            </a:extLst>
          </p:cNvPr>
          <p:cNvSpPr txBox="1"/>
          <p:nvPr/>
        </p:nvSpPr>
        <p:spPr>
          <a:xfrm>
            <a:off x="723567" y="2953240"/>
            <a:ext cx="285783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/>
              <a:t>Herança</a:t>
            </a:r>
            <a:r>
              <a:rPr lang="en-GB" sz="1200" dirty="0"/>
              <a:t> - Classes que </a:t>
            </a:r>
            <a:r>
              <a:rPr lang="en-GB" sz="1200" dirty="0" err="1"/>
              <a:t>herdarão</a:t>
            </a:r>
            <a:r>
              <a:rPr lang="en-GB" sz="1200" dirty="0"/>
              <a:t> </a:t>
            </a:r>
            <a:r>
              <a:rPr lang="en-GB" sz="1200" dirty="0" err="1"/>
              <a:t>os</a:t>
            </a:r>
            <a:r>
              <a:rPr lang="en-GB" sz="1200" dirty="0"/>
              <a:t> </a:t>
            </a:r>
            <a:r>
              <a:rPr lang="en-GB" sz="1200" dirty="0" err="1"/>
              <a:t>atributos</a:t>
            </a:r>
            <a:r>
              <a:rPr lang="en-GB" sz="1200" dirty="0"/>
              <a:t> e metodos da </a:t>
            </a:r>
            <a:r>
              <a:rPr lang="en-GB" sz="1200" dirty="0" err="1"/>
              <a:t>superclasse</a:t>
            </a:r>
            <a:r>
              <a:rPr lang="en-GB" sz="1200" dirty="0"/>
              <a:t>. T</a:t>
            </a:r>
            <a:r>
              <a:rPr lang="pt-BR" sz="1200" dirty="0" err="1"/>
              <a:t>udo</a:t>
            </a:r>
            <a:r>
              <a:rPr lang="pt-BR" sz="1200" dirty="0"/>
              <a:t> que a classe mãe (generalizada) tem, a filha (especializada) terá.</a:t>
            </a:r>
            <a:endParaRPr lang="en-GB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4BC7A42-B9FE-A51C-DF05-36370324F1F5}"/>
              </a:ext>
            </a:extLst>
          </p:cNvPr>
          <p:cNvSpPr txBox="1"/>
          <p:nvPr/>
        </p:nvSpPr>
        <p:spPr>
          <a:xfrm>
            <a:off x="723567" y="2306909"/>
            <a:ext cx="28578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+mj-lt"/>
              </a:rPr>
              <a:t>Superclasse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 err="1">
                <a:latin typeface="+mj-lt"/>
              </a:rPr>
              <a:t>ou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 err="1">
                <a:latin typeface="+mj-lt"/>
              </a:rPr>
              <a:t>classe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 err="1">
                <a:latin typeface="+mj-lt"/>
              </a:rPr>
              <a:t>generalizada</a:t>
            </a:r>
            <a:r>
              <a:rPr lang="en-GB" sz="1200" dirty="0">
                <a:latin typeface="+mj-lt"/>
              </a:rPr>
              <a:t>, que r</a:t>
            </a:r>
            <a:r>
              <a:rPr lang="pt-BR" sz="1200" i="0" dirty="0" err="1">
                <a:effectLst/>
                <a:latin typeface="+mj-lt"/>
              </a:rPr>
              <a:t>epresenta</a:t>
            </a:r>
            <a:r>
              <a:rPr lang="pt-BR" sz="1200" i="0" dirty="0">
                <a:effectLst/>
                <a:latin typeface="+mj-lt"/>
              </a:rPr>
              <a:t> um conjunto de objetos que possuem características comuns.</a:t>
            </a:r>
            <a:endParaRPr lang="en-GB" sz="1200" dirty="0">
              <a:latin typeface="+mj-l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5739453-2998-2FBE-EEC6-C76B3D828968}"/>
              </a:ext>
            </a:extLst>
          </p:cNvPr>
          <p:cNvSpPr txBox="1"/>
          <p:nvPr/>
        </p:nvSpPr>
        <p:spPr>
          <a:xfrm>
            <a:off x="723567" y="3757905"/>
            <a:ext cx="286702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/>
              <a:t>Composição</a:t>
            </a:r>
            <a:r>
              <a:rPr lang="en-GB" sz="1200" dirty="0"/>
              <a:t> - A</a:t>
            </a:r>
            <a:r>
              <a:rPr lang="pt-BR" sz="1200" dirty="0"/>
              <a:t> classe composta depende de outras classes para “existir”.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 dirty="0"/>
              <a:t>OBRIGADA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Paloma Edeltrudes de Souza Silva</a:t>
            </a:r>
          </a:p>
          <a:p>
            <a:pPr rtl="0"/>
            <a:r>
              <a:rPr lang="pt-BR" dirty="0"/>
              <a:t>Codificação Back-</a:t>
            </a:r>
            <a:r>
              <a:rPr lang="pt-BR" dirty="0" err="1"/>
              <a:t>end</a:t>
            </a:r>
            <a:endParaRPr lang="pt-BR" dirty="0"/>
          </a:p>
          <a:p>
            <a:pPr rtl="0"/>
            <a:r>
              <a:rPr lang="pt-BR" dirty="0"/>
              <a:t>PBE – TURMA 10 -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 dirty="0"/>
              <a:t>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99</TotalTime>
  <Words>178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Linha única</vt:lpstr>
      <vt:lpstr>[SA2-Encontro Remoto-1]</vt:lpstr>
      <vt:lpstr>REQUISITOS</vt:lpstr>
      <vt:lpstr>Modelagem do sistema aplicando o diagrama UML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[SA2-Encontro Remoto-1]</dc:title>
  <dc:creator>Paloma Edeltrudes</dc:creator>
  <cp:lastModifiedBy>Paloma Edeltrudes</cp:lastModifiedBy>
  <cp:revision>1</cp:revision>
  <dcterms:created xsi:type="dcterms:W3CDTF">2022-08-30T04:10:19Z</dcterms:created>
  <dcterms:modified xsi:type="dcterms:W3CDTF">2022-08-30T05:49:43Z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