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303" r:id="rId5"/>
    <p:sldId id="305" r:id="rId6"/>
    <p:sldId id="304" r:id="rId7"/>
    <p:sldId id="292" r:id="rId8"/>
    <p:sldId id="294" r:id="rId9"/>
    <p:sldId id="293" r:id="rId10"/>
    <p:sldId id="287" r:id="rId11"/>
    <p:sldId id="288" r:id="rId12"/>
    <p:sldId id="301" r:id="rId13"/>
    <p:sldId id="302" r:id="rId14"/>
    <p:sldId id="295" r:id="rId15"/>
    <p:sldId id="296" r:id="rId16"/>
    <p:sldId id="280" r:id="rId17"/>
    <p:sldId id="282" r:id="rId18"/>
    <p:sldId id="281" r:id="rId19"/>
    <p:sldId id="285" r:id="rId20"/>
    <p:sldId id="286" r:id="rId21"/>
    <p:sldId id="260" r:id="rId22"/>
    <p:sldId id="261" r:id="rId23"/>
    <p:sldId id="271" r:id="rId24"/>
    <p:sldId id="275" r:id="rId25"/>
    <p:sldId id="273" r:id="rId26"/>
    <p:sldId id="272" r:id="rId27"/>
    <p:sldId id="278" r:id="rId28"/>
    <p:sldId id="279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3" descr="Abstract background of green mesh and nodes">
            <a:extLst>
              <a:ext uri="{FF2B5EF4-FFF2-40B4-BE49-F238E27FC236}">
                <a16:creationId xmlns:a16="http://schemas.microsoft.com/office/drawing/2014/main" id="{054EA812-B54C-467C-A01B-BD71D0CC7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99" r="-1" b="1462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408CD-7D06-4160-B139-7F31EA2E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br>
              <a:rPr lang="pt-BR" sz="5200" dirty="0">
                <a:solidFill>
                  <a:srgbClr val="FFFFFF"/>
                </a:solidFill>
              </a:rPr>
            </a:br>
            <a:r>
              <a:rPr lang="pt-BR" sz="5200" dirty="0">
                <a:solidFill>
                  <a:srgbClr val="FFFFFF"/>
                </a:solidFill>
              </a:rPr>
              <a:t>Prática I - Datasets para Classificação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5C14-949A-42A0-B97E-120BF263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Disciplinas: Inteligência Computacional Aplicada (ICA) e Redes Neurais I</a:t>
            </a:r>
          </a:p>
          <a:p>
            <a:r>
              <a:rPr lang="pt-BR" sz="2200" dirty="0">
                <a:solidFill>
                  <a:srgbClr val="FFFFFF"/>
                </a:solidFill>
              </a:rPr>
              <a:t>Departamento de Engenharia Elétrica</a:t>
            </a:r>
          </a:p>
          <a:p>
            <a:r>
              <a:rPr lang="pt-BR" sz="2200" dirty="0">
                <a:solidFill>
                  <a:srgbClr val="FFFFFF"/>
                </a:solidFill>
              </a:rPr>
              <a:t>Pontificia Universidade Católica do Rio de Janeiro</a:t>
            </a:r>
          </a:p>
        </p:txBody>
      </p:sp>
    </p:spTree>
    <p:extLst>
      <p:ext uri="{BB962C8B-B14F-4D97-AF65-F5344CB8AC3E}">
        <p14:creationId xmlns:p14="http://schemas.microsoft.com/office/powerpoint/2010/main" val="151385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Diabetes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119689"/>
              </p:ext>
            </p:extLst>
          </p:nvPr>
        </p:nvGraphicFramePr>
        <p:xfrm>
          <a:off x="994569" y="2700020"/>
          <a:ext cx="10202862" cy="3972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748020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Number of times pregnant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Plasma glucose concentration a 2 hours in an oral glucose tolerance test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Diastolic blood pressure (mm Hg)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Triceps skin fold thickness (mm)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r>
                        <a:rPr lang="pt-BR" dirty="0"/>
                        <a:t>Insu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2-Hour serum insulin (mu U/ml)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 mass index (weight in kg/(height in m)^2)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Diabetes pedigree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0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Diabetes? (0 = No, 1 = Yes)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00453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768 registros e 9 variáveis.</a:t>
            </a:r>
          </a:p>
        </p:txBody>
      </p:sp>
    </p:spTree>
    <p:extLst>
      <p:ext uri="{BB962C8B-B14F-4D97-AF65-F5344CB8AC3E}">
        <p14:creationId xmlns:p14="http://schemas.microsoft.com/office/powerpoint/2010/main" val="7124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Não.</a:t>
            </a:r>
          </a:p>
          <a:p>
            <a:endParaRPr lang="pt-BR" dirty="0"/>
          </a:p>
          <a:p>
            <a:r>
              <a:rPr lang="pt-BR" dirty="0"/>
              <a:t>Classes ligeiramente balanceadas (tested_negative = 500; tested_positive = 268;)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0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Thyroid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279930"/>
              </p:ext>
            </p:extLst>
          </p:nvPr>
        </p:nvGraphicFramePr>
        <p:xfrm>
          <a:off x="994569" y="3005773"/>
          <a:ext cx="10202862" cy="313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2531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6365081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Percentual da resina-T3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Tiroxina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Triiodotironina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Hormônio estimulador da tiróide (TSH)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Diferença absoluta máxima no valor da TSH após a injeção de 200 micro gramas de hormônio de liberação de tirotropina.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Classe (1 = normal, 2 = hyper, 3 = hypo).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215 registros e 6 variáveis.</a:t>
            </a:r>
          </a:p>
        </p:txBody>
      </p:sp>
    </p:spTree>
    <p:extLst>
      <p:ext uri="{BB962C8B-B14F-4D97-AF65-F5344CB8AC3E}">
        <p14:creationId xmlns:p14="http://schemas.microsoft.com/office/powerpoint/2010/main" val="227775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Thyroid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já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ligeiramente balanceadas (1 = 150; 2 = 35; 3 = 30;)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01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de Crédito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005935"/>
              </p:ext>
            </p:extLst>
          </p:nvPr>
        </p:nvGraphicFramePr>
        <p:xfrm>
          <a:off x="804816" y="2008097"/>
          <a:ext cx="10202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1870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135742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 Civil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NDEP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dependentes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Renda Familiar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residência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VBEM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do bem a ser adquirido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NPARC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parcelas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VPARC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da parcela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 o cliente possui telefone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 do 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da moradia (em meses)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2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da entrada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=1, se o cliente pagou a dívida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4995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1500 registros e 12 variáveis.</a:t>
            </a:r>
          </a:p>
        </p:txBody>
      </p:sp>
    </p:spTree>
    <p:extLst>
      <p:ext uri="{BB962C8B-B14F-4D97-AF65-F5344CB8AC3E}">
        <p14:creationId xmlns:p14="http://schemas.microsoft.com/office/powerpoint/2010/main" val="147551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Crédito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balanceadas (0 = 785; 1 = 715;)</a:t>
            </a:r>
          </a:p>
        </p:txBody>
      </p:sp>
    </p:spTree>
    <p:extLst>
      <p:ext uri="{BB962C8B-B14F-4D97-AF65-F5344CB8AC3E}">
        <p14:creationId xmlns:p14="http://schemas.microsoft.com/office/powerpoint/2010/main" val="422040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Bank Marketing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244281"/>
              </p:ext>
            </p:extLst>
          </p:nvPr>
        </p:nvGraphicFramePr>
        <p:xfrm>
          <a:off x="994569" y="2613297"/>
          <a:ext cx="10202862" cy="452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748020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 da pessoa.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"admin.","unknown","unemployed","management","housemaid","entrepreneur","student", “blue-collar”, “self-employed”, “retired”, “technician”, “services”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“married”, “divorced/widowed”, “single”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“unknown”, “secondary”, “primary”, “tertiary”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inadimplente?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Salário anual, em euros.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Housing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 crédito imobiliário?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Loan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 empréstimo pessoal?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comunicação telefônico (“unknown, “telephone”, “cellular”)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173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4521 registros e 17 variáveis.</a:t>
            </a:r>
          </a:p>
        </p:txBody>
      </p:sp>
    </p:spTree>
    <p:extLst>
      <p:ext uri="{BB962C8B-B14F-4D97-AF65-F5344CB8AC3E}">
        <p14:creationId xmlns:p14="http://schemas.microsoft.com/office/powerpoint/2010/main" val="70852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Bank Marketing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38266"/>
              </p:ext>
            </p:extLst>
          </p:nvPr>
        </p:nvGraphicFramePr>
        <p:xfrm>
          <a:off x="994569" y="2613297"/>
          <a:ext cx="10202862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1545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906067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Último dia de contato.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Último mês de contato.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Duração da conversa do último contato, em segundos.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Campaign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contatos realizados durante a campanha.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dias corridos desde o último contato ( -1 siginfica que o cliente nunca foi contactado).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Previous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contatos realizados antes da campanha.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 da campanha anterior (“unknown, “other”, “failure”, “success”)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cliente contratou o serviço de empréstimo? (“yes”, “no”)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4521 registros e 17 variáveis.</a:t>
            </a:r>
          </a:p>
        </p:txBody>
      </p:sp>
    </p:spTree>
    <p:extLst>
      <p:ext uri="{BB962C8B-B14F-4D97-AF65-F5344CB8AC3E}">
        <p14:creationId xmlns:p14="http://schemas.microsoft.com/office/powerpoint/2010/main" val="84715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Bank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ligeiramente desbalanceadas (no = 4000; yes = 521;)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79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/>
          </a:bodyPr>
          <a:lstStyle/>
          <a:p>
            <a:r>
              <a:rPr lang="pt-BR" dirty="0"/>
              <a:t>German Credit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10918"/>
              </p:ext>
            </p:extLst>
          </p:nvPr>
        </p:nvGraphicFramePr>
        <p:xfrm>
          <a:off x="804816" y="1325563"/>
          <a:ext cx="10202862" cy="5532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748020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Identificação do usuário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profissão (</a:t>
                      </a:r>
                      <a:r>
                        <a:rPr lang="en-US" dirty="0"/>
                        <a:t>0 - unskilled and non-resident, 1 - unskilled and resident, 2 - skilled, 3 - highly skilled)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Housing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residência (“own”, “rent”, “free”)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Saving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Poupança (“little”, “moderate”, “quite rich”, “rich”)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Checking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Conta (“little”, “moderate”, “quite rich”, “rich”)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Credit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crédito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30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Duração (em meses)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Propósito do empréstimo (</a:t>
                      </a:r>
                      <a:r>
                        <a:rPr lang="en-US" dirty="0"/>
                        <a:t>car, furniture/equipment, radio/TV, domestic appliances, repairs, education, business, vacation/others)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31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 de empréstimo (“good”, “bad”)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9294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937418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Treinamento: 1000 registros e 11 variáveis.</a:t>
            </a:r>
          </a:p>
        </p:txBody>
      </p:sp>
    </p:spTree>
    <p:extLst>
      <p:ext uri="{BB962C8B-B14F-4D97-AF65-F5344CB8AC3E}">
        <p14:creationId xmlns:p14="http://schemas.microsoft.com/office/powerpoint/2010/main" val="26597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geral dos trabalhos</a:t>
            </a:r>
          </a:p>
          <a:p>
            <a:endParaRPr lang="pt-BR" dirty="0"/>
          </a:p>
          <a:p>
            <a:r>
              <a:rPr lang="pt-BR" dirty="0"/>
              <a:t>Saúde</a:t>
            </a:r>
          </a:p>
          <a:p>
            <a:pPr lvl="1"/>
            <a:r>
              <a:rPr lang="pt-BR" dirty="0"/>
              <a:t>Heart Disease</a:t>
            </a:r>
          </a:p>
          <a:p>
            <a:pPr lvl="1"/>
            <a:r>
              <a:rPr lang="pt-BR" dirty="0"/>
              <a:t>Breast Cancer</a:t>
            </a:r>
          </a:p>
          <a:p>
            <a:pPr lvl="1"/>
            <a:r>
              <a:rPr lang="pt-BR" dirty="0"/>
              <a:t>Diabetes</a:t>
            </a:r>
          </a:p>
          <a:p>
            <a:pPr lvl="1"/>
            <a:r>
              <a:rPr lang="pt-BR" dirty="0"/>
              <a:t>Thyroid</a:t>
            </a:r>
          </a:p>
          <a:p>
            <a:r>
              <a:rPr lang="pt-BR" dirty="0"/>
              <a:t>Bancário</a:t>
            </a:r>
          </a:p>
          <a:p>
            <a:pPr lvl="1"/>
            <a:r>
              <a:rPr lang="pt-BR" dirty="0"/>
              <a:t>Análise de crédito</a:t>
            </a:r>
          </a:p>
          <a:p>
            <a:pPr lvl="1"/>
            <a:r>
              <a:rPr lang="pt-BR" dirty="0"/>
              <a:t>Bank Marketing </a:t>
            </a:r>
          </a:p>
          <a:p>
            <a:pPr lvl="1"/>
            <a:r>
              <a:rPr lang="pt-BR" dirty="0"/>
              <a:t>German Credit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German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já dividida entre treinamento e teste.</a:t>
            </a:r>
          </a:p>
          <a:p>
            <a:endParaRPr lang="pt-BR" dirty="0"/>
          </a:p>
          <a:p>
            <a:r>
              <a:rPr lang="pt-BR" dirty="0"/>
              <a:t>Dados faltantes? Sim</a:t>
            </a:r>
          </a:p>
          <a:p>
            <a:endParaRPr lang="pt-BR" dirty="0"/>
          </a:p>
          <a:p>
            <a:r>
              <a:rPr lang="pt-BR" dirty="0"/>
              <a:t>Classes ligeiramente desbalanceadas (bad = 300; good = 700;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79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Occupancy Detection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044416"/>
              </p:ext>
            </p:extLst>
          </p:nvPr>
        </p:nvGraphicFramePr>
        <p:xfrm>
          <a:off x="994569" y="3266440"/>
          <a:ext cx="10202862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748020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aquisição dos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Temperatura do quarto, em ºC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Umidade relativa do quarto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Medida de iluminação do quarto, em lux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Concentração do gás CO2 no quarto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HumidityRatio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Medida derivada da temperatura e umidade relativa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Occupancy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Variável alvo (1 = Ocupado)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8143 registros e 7 variáveis.</a:t>
            </a:r>
          </a:p>
        </p:txBody>
      </p:sp>
    </p:spTree>
    <p:extLst>
      <p:ext uri="{BB962C8B-B14F-4D97-AF65-F5344CB8AC3E}">
        <p14:creationId xmlns:p14="http://schemas.microsoft.com/office/powerpoint/2010/main" val="129420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Occupancy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já dividida entre treinamento e teste.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ligeiramente balanceadas (0 = 6414; 1 = 1729)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Wine Quality - White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53924"/>
              </p:ext>
            </p:extLst>
          </p:nvPr>
        </p:nvGraphicFramePr>
        <p:xfrm>
          <a:off x="804816" y="2008097"/>
          <a:ext cx="10202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1870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135742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Fixed Acidity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Volatile Acidity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Citric Acid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Residual Sugar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Chlorides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Free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Sulphates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2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Alcohol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4995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4898 registros e 12 variáveis.</a:t>
            </a:r>
          </a:p>
        </p:txBody>
      </p:sp>
    </p:spTree>
    <p:extLst>
      <p:ext uri="{BB962C8B-B14F-4D97-AF65-F5344CB8AC3E}">
        <p14:creationId xmlns:p14="http://schemas.microsoft.com/office/powerpoint/2010/main" val="249908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Wine Quality -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desbalanceadas (3 = 20; 4 = 163; 5 = 1457; 6 = 2198; 7 = 880; 8 = 175; 9 = 5;)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85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Wine Quality - Red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816" y="2008097"/>
          <a:ext cx="10202862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1870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135742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Fixed Acidity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Volatile Acidity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Citric Acid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Residual Sugar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Chlorides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Free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 sulfur dioxide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Sulphates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2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Alcohol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4995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1599 registros e 12 variáveis.</a:t>
            </a:r>
          </a:p>
        </p:txBody>
      </p:sp>
    </p:spTree>
    <p:extLst>
      <p:ext uri="{BB962C8B-B14F-4D97-AF65-F5344CB8AC3E}">
        <p14:creationId xmlns:p14="http://schemas.microsoft.com/office/powerpoint/2010/main" val="124352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Wine Quality -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desbalanceadas (3 = 10; 4 = 53; 5 = 681; 6 = 638; 7 = 199; 8 = 18;)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81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Ionosphere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7DA5F-8574-4B3E-9C09-4B10C9F8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Treinamento: 351 registros e 35 variáveis.</a:t>
            </a:r>
          </a:p>
          <a:p>
            <a:endParaRPr lang="pt-BR" dirty="0"/>
          </a:p>
          <a:p>
            <a:r>
              <a:rPr lang="pt-BR" dirty="0"/>
              <a:t>Variável 1 a 34: Sinais de radiofrequência recebidos.</a:t>
            </a:r>
          </a:p>
          <a:p>
            <a:endParaRPr lang="pt-BR" dirty="0"/>
          </a:p>
          <a:p>
            <a:r>
              <a:rPr lang="pt-BR" dirty="0"/>
              <a:t>Variável 35: Presença de elétrons livres na ionosfera (‘g’ ou ‘b’).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93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Ionosphere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</a:t>
            </a:r>
          </a:p>
          <a:p>
            <a:endParaRPr lang="pt-BR" dirty="0"/>
          </a:p>
          <a:p>
            <a:r>
              <a:rPr lang="pt-BR" dirty="0"/>
              <a:t>Classes ligeiramente balanceadas (b = 126; g = 225;)</a:t>
            </a:r>
          </a:p>
        </p:txBody>
      </p:sp>
    </p:spTree>
    <p:extLst>
      <p:ext uri="{BB962C8B-B14F-4D97-AF65-F5344CB8AC3E}">
        <p14:creationId xmlns:p14="http://schemas.microsoft.com/office/powerpoint/2010/main" val="180478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23916"/>
            <a:ext cx="10895106" cy="1325563"/>
          </a:xfrm>
        </p:spPr>
        <p:txBody>
          <a:bodyPr>
            <a:normAutofit/>
          </a:bodyPr>
          <a:lstStyle/>
          <a:p>
            <a:r>
              <a:rPr lang="pt-BR" dirty="0"/>
              <a:t>Titanic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781078"/>
              </p:ext>
            </p:extLst>
          </p:nvPr>
        </p:nvGraphicFramePr>
        <p:xfrm>
          <a:off x="804816" y="1767840"/>
          <a:ext cx="10202862" cy="5090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9592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748020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PassengerID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Identificação do usuário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Status socio-economico (1st = Upper, 2nd = Middle, 3rd = Lower)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usuário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SibSp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irmãos à bordo.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pais/filhos à bordo.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do ticket.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30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Taxa da passagem.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7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Cabin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de cabine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31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Embarked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de embarcação.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9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Survived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Sobreviveu? (0 = “No”, 1 = “Yes”)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1234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242218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891 registros e 12 variáveis.</a:t>
            </a:r>
          </a:p>
        </p:txBody>
      </p:sp>
    </p:spTree>
    <p:extLst>
      <p:ext uri="{BB962C8B-B14F-4D97-AF65-F5344CB8AC3E}">
        <p14:creationId xmlns:p14="http://schemas.microsoft.com/office/powerpoint/2010/main" val="12947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  <a:p>
            <a:pPr lvl="1"/>
            <a:r>
              <a:rPr lang="pt-BR" dirty="0"/>
              <a:t>Occupancy Detection</a:t>
            </a:r>
          </a:p>
          <a:p>
            <a:pPr lvl="1"/>
            <a:r>
              <a:rPr lang="pt-BR" dirty="0"/>
              <a:t>Wine Quality</a:t>
            </a:r>
          </a:p>
          <a:p>
            <a:pPr lvl="1"/>
            <a:r>
              <a:rPr lang="pt-BR" dirty="0"/>
              <a:t>Ionosphere</a:t>
            </a:r>
          </a:p>
          <a:p>
            <a:pPr lvl="1"/>
            <a:r>
              <a:rPr lang="pt-BR" dirty="0"/>
              <a:t>Titanic</a:t>
            </a:r>
          </a:p>
        </p:txBody>
      </p:sp>
    </p:spTree>
    <p:extLst>
      <p:ext uri="{BB962C8B-B14F-4D97-AF65-F5344CB8AC3E}">
        <p14:creationId xmlns:p14="http://schemas.microsoft.com/office/powerpoint/2010/main" val="90109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Titanic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já dividida entre treinamento e teste.</a:t>
            </a:r>
          </a:p>
          <a:p>
            <a:endParaRPr lang="pt-BR" dirty="0"/>
          </a:p>
          <a:p>
            <a:r>
              <a:rPr lang="pt-BR" dirty="0"/>
              <a:t>Dados faltantes? Sim</a:t>
            </a:r>
          </a:p>
          <a:p>
            <a:endParaRPr lang="pt-BR" dirty="0"/>
          </a:p>
          <a:p>
            <a:r>
              <a:rPr lang="pt-BR" dirty="0"/>
              <a:t>Classes balanceadas (0 = 549; 1 = 342;)</a:t>
            </a:r>
          </a:p>
        </p:txBody>
      </p:sp>
    </p:spTree>
    <p:extLst>
      <p:ext uri="{BB962C8B-B14F-4D97-AF65-F5344CB8AC3E}">
        <p14:creationId xmlns:p14="http://schemas.microsoft.com/office/powerpoint/2010/main" val="218223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-151834"/>
            <a:ext cx="10895106" cy="1325563"/>
          </a:xfrm>
        </p:spPr>
        <p:txBody>
          <a:bodyPr>
            <a:normAutofit/>
          </a:bodyPr>
          <a:lstStyle/>
          <a:p>
            <a:r>
              <a:rPr lang="pt-BR" dirty="0"/>
              <a:t>Heart Disease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637744"/>
              </p:ext>
            </p:extLst>
          </p:nvPr>
        </p:nvGraphicFramePr>
        <p:xfrm>
          <a:off x="804816" y="1325563"/>
          <a:ext cx="10202862" cy="5237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1870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135742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 do paciente.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 do paciente.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 type (1 - typical angina, 2 - atypical angina, 3 - non-anginal pain, 4 – asymptomatic).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Trestbps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 (in mm Hg on admission to the hospital)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serum cholestoral in mg/dl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fasting blood sugar &gt; 120 mg/dl?  (1 = true; 0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Restecg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resting electrocardiographic results (0 – normal, 1 - having ST-T wave abnormality (T wave inversions and/or ST elevation or depression of &gt; 0.05 mV); 2 - showing probable or definite left ventricular hypertrophy by Estes' criteria)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Thalach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maximum heart rate achieved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082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8391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Treinamento: 303 registros e 14 variáveis.</a:t>
            </a:r>
          </a:p>
        </p:txBody>
      </p:sp>
    </p:spTree>
    <p:extLst>
      <p:ext uri="{BB962C8B-B14F-4D97-AF65-F5344CB8AC3E}">
        <p14:creationId xmlns:p14="http://schemas.microsoft.com/office/powerpoint/2010/main" val="251622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41" y="169407"/>
            <a:ext cx="10895106" cy="1325563"/>
          </a:xfrm>
        </p:spPr>
        <p:txBody>
          <a:bodyPr>
            <a:normAutofit/>
          </a:bodyPr>
          <a:lstStyle/>
          <a:p>
            <a:r>
              <a:rPr lang="pt-BR" dirty="0"/>
              <a:t>Heart Disease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390961"/>
              </p:ext>
            </p:extLst>
          </p:nvPr>
        </p:nvGraphicFramePr>
        <p:xfrm>
          <a:off x="804816" y="2352971"/>
          <a:ext cx="10202862" cy="3672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1870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5135742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 (1 = yes; 0 = no)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Oldpeak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2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Slope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Slope of the peak exercise ST segment (1 – upsloping; 2 – flat; 3 – </a:t>
                      </a:r>
                      <a:r>
                        <a:rPr lang="en-US" dirty="0" err="1"/>
                        <a:t>downsloping</a:t>
                      </a:r>
                      <a:r>
                        <a:rPr lang="en-US" dirty="0"/>
                        <a:t>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vessels (0-3) colored by </a:t>
                      </a:r>
                      <a:r>
                        <a:rPr lang="en-US" dirty="0" err="1"/>
                        <a:t>flourosopy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 = normal; 6 = fixed defect; 7 = reversable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7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 prevista para a doença (0 a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6405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357841" y="15376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Treinamento: 303 registros e 14 variáveis.</a:t>
            </a:r>
          </a:p>
        </p:txBody>
      </p:sp>
    </p:spTree>
    <p:extLst>
      <p:ext uri="{BB962C8B-B14F-4D97-AF65-F5344CB8AC3E}">
        <p14:creationId xmlns:p14="http://schemas.microsoft.com/office/powerpoint/2010/main" val="9638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Sim.</a:t>
            </a:r>
          </a:p>
          <a:p>
            <a:endParaRPr lang="pt-BR" dirty="0"/>
          </a:p>
          <a:p>
            <a:r>
              <a:rPr lang="pt-BR" dirty="0"/>
              <a:t>Classes desbalanceadas (0 = 164; 1 = 55; 2 = 36; 3 = 35; 4 = 13;)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2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Breast Cancer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80025"/>
              </p:ext>
            </p:extLst>
          </p:nvPr>
        </p:nvGraphicFramePr>
        <p:xfrm>
          <a:off x="804816" y="2008097"/>
          <a:ext cx="10202862" cy="404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5284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6302328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Identificação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2,12, 22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Raio (distância média dos centros ao perímetro)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4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3, 13, 23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Textura (desvio padrão do nível de cinza)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22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4, 14, 24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Perímetro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5, 15, 25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Área média,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3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6, 16, 26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Suavização (variação local no comprimento do raio)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3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7, 17, 27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Compacidade (perímetro² / área – 1.0)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34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4995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569 registros e 32 variáveis.</a:t>
            </a:r>
          </a:p>
        </p:txBody>
      </p:sp>
    </p:spTree>
    <p:extLst>
      <p:ext uri="{BB962C8B-B14F-4D97-AF65-F5344CB8AC3E}">
        <p14:creationId xmlns:p14="http://schemas.microsoft.com/office/powerpoint/2010/main" val="250444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Breast Cancer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F86233-BCE5-4493-9613-B0D86C237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804184"/>
              </p:ext>
            </p:extLst>
          </p:nvPr>
        </p:nvGraphicFramePr>
        <p:xfrm>
          <a:off x="804816" y="2401048"/>
          <a:ext cx="10202862" cy="3032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5284">
                  <a:extLst>
                    <a:ext uri="{9D8B030D-6E8A-4147-A177-3AD203B41FA5}">
                      <a16:colId xmlns:a16="http://schemas.microsoft.com/office/drawing/2014/main" val="1402273806"/>
                    </a:ext>
                  </a:extLst>
                </a:gridCol>
                <a:gridCol w="6302328">
                  <a:extLst>
                    <a:ext uri="{9D8B030D-6E8A-4147-A177-3AD203B41FA5}">
                      <a16:colId xmlns:a16="http://schemas.microsoft.com/office/drawing/2014/main" val="2496654246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945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Variáveis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Categórico/Numérico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8, 18, 28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Concavidade (severidade das porções côncavas do contorno)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5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9, 19, 29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Pontos côncavos (números de porções côncavas do contorno)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10, 20, 30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Simetria média,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2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11, 21, 31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Dimensão fractal (“coastline approximation” – 1.0) médio, desvio padrão e menor valor.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Numérico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8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Identificação do câncer (M = maligno, B = benigno)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22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5521C-E623-412E-97DC-2DD48A89F701}"/>
              </a:ext>
            </a:extLst>
          </p:cNvPr>
          <p:cNvSpPr txBox="1">
            <a:spLocks/>
          </p:cNvSpPr>
          <p:nvPr/>
        </p:nvSpPr>
        <p:spPr>
          <a:xfrm>
            <a:off x="268941" y="1499507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Treinamento: 569 registros e 32 variáveis.</a:t>
            </a:r>
          </a:p>
        </p:txBody>
      </p:sp>
    </p:spTree>
    <p:extLst>
      <p:ext uri="{BB962C8B-B14F-4D97-AF65-F5344CB8AC3E}">
        <p14:creationId xmlns:p14="http://schemas.microsoft.com/office/powerpoint/2010/main" val="23941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9913-A3C9-4989-831A-BFE94692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19B8-CABC-4366-A500-ED0DF057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Base de dados não é dividida entre treinamento e teste.</a:t>
            </a:r>
          </a:p>
          <a:p>
            <a:endParaRPr lang="pt-BR" dirty="0"/>
          </a:p>
          <a:p>
            <a:r>
              <a:rPr lang="pt-BR" dirty="0"/>
              <a:t>Dados faltantes? Não.</a:t>
            </a:r>
          </a:p>
          <a:p>
            <a:endParaRPr lang="pt-BR" dirty="0"/>
          </a:p>
          <a:p>
            <a:r>
              <a:rPr lang="pt-BR" dirty="0"/>
              <a:t>Classes balanceadas (B = 357; M = 212;).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35822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33B938"/>
      </a:accent1>
      <a:accent2>
        <a:srgbClr val="26B869"/>
      </a:accent2>
      <a:accent3>
        <a:srgbClr val="31B3A2"/>
      </a:accent3>
      <a:accent4>
        <a:srgbClr val="2897C4"/>
      </a:accent4>
      <a:accent5>
        <a:srgbClr val="3A68D6"/>
      </a:accent5>
      <a:accent6>
        <a:srgbClr val="5544CB"/>
      </a:accent6>
      <a:hlink>
        <a:srgbClr val="B87F3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1942</Words>
  <Application>Microsoft Office PowerPoint</Application>
  <PresentationFormat>Widescreen</PresentationFormat>
  <Paragraphs>543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AvenirNext LT Pro Medium</vt:lpstr>
      <vt:lpstr>Sabon Next LT</vt:lpstr>
      <vt:lpstr>DappledVTI</vt:lpstr>
      <vt:lpstr> Prática I - Datasets para Classificação</vt:lpstr>
      <vt:lpstr>Sumário</vt:lpstr>
      <vt:lpstr>Sumário</vt:lpstr>
      <vt:lpstr>Heart Disease</vt:lpstr>
      <vt:lpstr>Heart Disease</vt:lpstr>
      <vt:lpstr>Heart Disease</vt:lpstr>
      <vt:lpstr>Breast Cancer</vt:lpstr>
      <vt:lpstr>Breast Cancer</vt:lpstr>
      <vt:lpstr>Breast Cancer</vt:lpstr>
      <vt:lpstr>Diabetes</vt:lpstr>
      <vt:lpstr>Diabetes</vt:lpstr>
      <vt:lpstr>Thyroid</vt:lpstr>
      <vt:lpstr>Thyroid</vt:lpstr>
      <vt:lpstr>Análise de Crédito</vt:lpstr>
      <vt:lpstr>Análise de Crédito</vt:lpstr>
      <vt:lpstr>Bank Marketing</vt:lpstr>
      <vt:lpstr>Bank Marketing</vt:lpstr>
      <vt:lpstr>Bank Marketing</vt:lpstr>
      <vt:lpstr>German Credit</vt:lpstr>
      <vt:lpstr>German Credit</vt:lpstr>
      <vt:lpstr>Occupancy Detection</vt:lpstr>
      <vt:lpstr>Occupancy Detection</vt:lpstr>
      <vt:lpstr>Wine Quality - White</vt:lpstr>
      <vt:lpstr>Wine Quality - White</vt:lpstr>
      <vt:lpstr>Wine Quality - Red</vt:lpstr>
      <vt:lpstr>Wine Quality - Red</vt:lpstr>
      <vt:lpstr>Ionosphere</vt:lpstr>
      <vt:lpstr>Ionosphere</vt:lpstr>
      <vt:lpstr>Titanic</vt:lpstr>
      <vt:lpstr>Titanic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I - Datasets para Classificação</dc:title>
  <dc:creator>Thiago Medeiros</dc:creator>
  <cp:lastModifiedBy>Thiago Medeiros</cp:lastModifiedBy>
  <cp:revision>41</cp:revision>
  <dcterms:created xsi:type="dcterms:W3CDTF">2021-02-22T19:52:59Z</dcterms:created>
  <dcterms:modified xsi:type="dcterms:W3CDTF">2021-04-07T19:18:27Z</dcterms:modified>
</cp:coreProperties>
</file>