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BC52"/>
    <a:srgbClr val="DEE06C"/>
    <a:srgbClr val="B2DBF9"/>
    <a:srgbClr val="9280A8"/>
    <a:srgbClr val="5B4920"/>
    <a:srgbClr val="368B48"/>
    <a:srgbClr val="14431D"/>
    <a:srgbClr val="09260F"/>
    <a:srgbClr val="FFEC1E"/>
    <a:srgbClr val="2F7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90" d="100"/>
          <a:sy n="90" d="100"/>
        </p:scale>
        <p:origin x="398"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BE2D7-8ABA-49A9-9CA3-FD25875815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745A36-5D81-4B4C-8814-938EBCE92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E7778A-4278-4AB3-B13E-CF0623E4FE45}"/>
              </a:ext>
            </a:extLst>
          </p:cNvPr>
          <p:cNvSpPr>
            <a:spLocks noGrp="1"/>
          </p:cNvSpPr>
          <p:nvPr>
            <p:ph type="dt" sz="half" idx="10"/>
          </p:nvPr>
        </p:nvSpPr>
        <p:spPr/>
        <p:txBody>
          <a:bodyPr/>
          <a:lstStyle/>
          <a:p>
            <a:fld id="{CE10518F-ED71-42B7-A7C7-0C7521D5B6CE}" type="datetimeFigureOut">
              <a:rPr lang="en-US" smtClean="0"/>
              <a:t>5/11/2020</a:t>
            </a:fld>
            <a:endParaRPr lang="en-US"/>
          </a:p>
        </p:txBody>
      </p:sp>
      <p:sp>
        <p:nvSpPr>
          <p:cNvPr id="5" name="Footer Placeholder 4">
            <a:extLst>
              <a:ext uri="{FF2B5EF4-FFF2-40B4-BE49-F238E27FC236}">
                <a16:creationId xmlns:a16="http://schemas.microsoft.com/office/drawing/2014/main" id="{28B3AA3E-10CF-4CE8-A9D9-F297CB2FAA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49F833-FC5B-4F8E-87A1-11714F029B09}"/>
              </a:ext>
            </a:extLst>
          </p:cNvPr>
          <p:cNvSpPr>
            <a:spLocks noGrp="1"/>
          </p:cNvSpPr>
          <p:nvPr>
            <p:ph type="sldNum" sz="quarter" idx="12"/>
          </p:nvPr>
        </p:nvSpPr>
        <p:spPr/>
        <p:txBody>
          <a:bodyPr/>
          <a:lstStyle/>
          <a:p>
            <a:fld id="{157C90EA-039A-424C-8E76-38A5902721AE}" type="slidenum">
              <a:rPr lang="en-US" smtClean="0"/>
              <a:t>‹#›</a:t>
            </a:fld>
            <a:endParaRPr lang="en-US"/>
          </a:p>
        </p:txBody>
      </p:sp>
    </p:spTree>
    <p:extLst>
      <p:ext uri="{BB962C8B-B14F-4D97-AF65-F5344CB8AC3E}">
        <p14:creationId xmlns:p14="http://schemas.microsoft.com/office/powerpoint/2010/main" val="4272178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5A65F-5879-41E0-A88B-09AB7BD69A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60C668-228B-4A88-93DB-BCF3C913A2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668FED-CFC8-4EE5-BC5E-53C35226FF6E}"/>
              </a:ext>
            </a:extLst>
          </p:cNvPr>
          <p:cNvSpPr>
            <a:spLocks noGrp="1"/>
          </p:cNvSpPr>
          <p:nvPr>
            <p:ph type="dt" sz="half" idx="10"/>
          </p:nvPr>
        </p:nvSpPr>
        <p:spPr/>
        <p:txBody>
          <a:bodyPr/>
          <a:lstStyle/>
          <a:p>
            <a:fld id="{CE10518F-ED71-42B7-A7C7-0C7521D5B6CE}" type="datetimeFigureOut">
              <a:rPr lang="en-US" smtClean="0"/>
              <a:t>5/11/2020</a:t>
            </a:fld>
            <a:endParaRPr lang="en-US"/>
          </a:p>
        </p:txBody>
      </p:sp>
      <p:sp>
        <p:nvSpPr>
          <p:cNvPr id="5" name="Footer Placeholder 4">
            <a:extLst>
              <a:ext uri="{FF2B5EF4-FFF2-40B4-BE49-F238E27FC236}">
                <a16:creationId xmlns:a16="http://schemas.microsoft.com/office/drawing/2014/main" id="{20E91882-AF3A-48A2-830D-96D87EED29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FC7314-A0FA-46F6-8A98-C1F4EBA2CF42}"/>
              </a:ext>
            </a:extLst>
          </p:cNvPr>
          <p:cNvSpPr>
            <a:spLocks noGrp="1"/>
          </p:cNvSpPr>
          <p:nvPr>
            <p:ph type="sldNum" sz="quarter" idx="12"/>
          </p:nvPr>
        </p:nvSpPr>
        <p:spPr/>
        <p:txBody>
          <a:bodyPr/>
          <a:lstStyle/>
          <a:p>
            <a:fld id="{157C90EA-039A-424C-8E76-38A5902721AE}" type="slidenum">
              <a:rPr lang="en-US" smtClean="0"/>
              <a:t>‹#›</a:t>
            </a:fld>
            <a:endParaRPr lang="en-US"/>
          </a:p>
        </p:txBody>
      </p:sp>
    </p:spTree>
    <p:extLst>
      <p:ext uri="{BB962C8B-B14F-4D97-AF65-F5344CB8AC3E}">
        <p14:creationId xmlns:p14="http://schemas.microsoft.com/office/powerpoint/2010/main" val="2135800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A9D65D-757E-4B71-A217-DC4812AA3E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FD5A8E-8A7C-40AF-91C8-AB0CB94FAD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171F4-EB2E-400E-A67E-7B205C8C1E30}"/>
              </a:ext>
            </a:extLst>
          </p:cNvPr>
          <p:cNvSpPr>
            <a:spLocks noGrp="1"/>
          </p:cNvSpPr>
          <p:nvPr>
            <p:ph type="dt" sz="half" idx="10"/>
          </p:nvPr>
        </p:nvSpPr>
        <p:spPr/>
        <p:txBody>
          <a:bodyPr/>
          <a:lstStyle/>
          <a:p>
            <a:fld id="{CE10518F-ED71-42B7-A7C7-0C7521D5B6CE}" type="datetimeFigureOut">
              <a:rPr lang="en-US" smtClean="0"/>
              <a:t>5/11/2020</a:t>
            </a:fld>
            <a:endParaRPr lang="en-US"/>
          </a:p>
        </p:txBody>
      </p:sp>
      <p:sp>
        <p:nvSpPr>
          <p:cNvPr id="5" name="Footer Placeholder 4">
            <a:extLst>
              <a:ext uri="{FF2B5EF4-FFF2-40B4-BE49-F238E27FC236}">
                <a16:creationId xmlns:a16="http://schemas.microsoft.com/office/drawing/2014/main" id="{72EE35AA-371B-44FD-9A8F-3A1F776CE7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1254F-F1C1-4A5E-954C-E7488731A38B}"/>
              </a:ext>
            </a:extLst>
          </p:cNvPr>
          <p:cNvSpPr>
            <a:spLocks noGrp="1"/>
          </p:cNvSpPr>
          <p:nvPr>
            <p:ph type="sldNum" sz="quarter" idx="12"/>
          </p:nvPr>
        </p:nvSpPr>
        <p:spPr/>
        <p:txBody>
          <a:bodyPr/>
          <a:lstStyle/>
          <a:p>
            <a:fld id="{157C90EA-039A-424C-8E76-38A5902721AE}" type="slidenum">
              <a:rPr lang="en-US" smtClean="0"/>
              <a:t>‹#›</a:t>
            </a:fld>
            <a:endParaRPr lang="en-US"/>
          </a:p>
        </p:txBody>
      </p:sp>
    </p:spTree>
    <p:extLst>
      <p:ext uri="{BB962C8B-B14F-4D97-AF65-F5344CB8AC3E}">
        <p14:creationId xmlns:p14="http://schemas.microsoft.com/office/powerpoint/2010/main" val="3207428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40FB9-E502-4D1B-BA03-77AD3F95E2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CEE012-5D54-4989-9321-4B9F5E02CA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2B052-8D30-4A3D-82AB-819995DCFE56}"/>
              </a:ext>
            </a:extLst>
          </p:cNvPr>
          <p:cNvSpPr>
            <a:spLocks noGrp="1"/>
          </p:cNvSpPr>
          <p:nvPr>
            <p:ph type="dt" sz="half" idx="10"/>
          </p:nvPr>
        </p:nvSpPr>
        <p:spPr/>
        <p:txBody>
          <a:bodyPr/>
          <a:lstStyle/>
          <a:p>
            <a:fld id="{CE10518F-ED71-42B7-A7C7-0C7521D5B6CE}" type="datetimeFigureOut">
              <a:rPr lang="en-US" smtClean="0"/>
              <a:t>5/11/2020</a:t>
            </a:fld>
            <a:endParaRPr lang="en-US"/>
          </a:p>
        </p:txBody>
      </p:sp>
      <p:sp>
        <p:nvSpPr>
          <p:cNvPr id="5" name="Footer Placeholder 4">
            <a:extLst>
              <a:ext uri="{FF2B5EF4-FFF2-40B4-BE49-F238E27FC236}">
                <a16:creationId xmlns:a16="http://schemas.microsoft.com/office/drawing/2014/main" id="{E19E9A12-BFB6-43A7-BCF0-2A2FCFF4C7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E31630-616F-4A88-80A7-EE93F10EF100}"/>
              </a:ext>
            </a:extLst>
          </p:cNvPr>
          <p:cNvSpPr>
            <a:spLocks noGrp="1"/>
          </p:cNvSpPr>
          <p:nvPr>
            <p:ph type="sldNum" sz="quarter" idx="12"/>
          </p:nvPr>
        </p:nvSpPr>
        <p:spPr/>
        <p:txBody>
          <a:bodyPr/>
          <a:lstStyle/>
          <a:p>
            <a:fld id="{157C90EA-039A-424C-8E76-38A5902721AE}" type="slidenum">
              <a:rPr lang="en-US" smtClean="0"/>
              <a:t>‹#›</a:t>
            </a:fld>
            <a:endParaRPr lang="en-US"/>
          </a:p>
        </p:txBody>
      </p:sp>
    </p:spTree>
    <p:extLst>
      <p:ext uri="{BB962C8B-B14F-4D97-AF65-F5344CB8AC3E}">
        <p14:creationId xmlns:p14="http://schemas.microsoft.com/office/powerpoint/2010/main" val="3333587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F00C1-4EC5-425C-8A43-B5C000E9FF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6ACB63-B722-4FE6-AF69-F8157E6E2E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0CF215-9383-47D9-8372-F91B19469B49}"/>
              </a:ext>
            </a:extLst>
          </p:cNvPr>
          <p:cNvSpPr>
            <a:spLocks noGrp="1"/>
          </p:cNvSpPr>
          <p:nvPr>
            <p:ph type="dt" sz="half" idx="10"/>
          </p:nvPr>
        </p:nvSpPr>
        <p:spPr/>
        <p:txBody>
          <a:bodyPr/>
          <a:lstStyle/>
          <a:p>
            <a:fld id="{CE10518F-ED71-42B7-A7C7-0C7521D5B6CE}" type="datetimeFigureOut">
              <a:rPr lang="en-US" smtClean="0"/>
              <a:t>5/11/2020</a:t>
            </a:fld>
            <a:endParaRPr lang="en-US"/>
          </a:p>
        </p:txBody>
      </p:sp>
      <p:sp>
        <p:nvSpPr>
          <p:cNvPr id="5" name="Footer Placeholder 4">
            <a:extLst>
              <a:ext uri="{FF2B5EF4-FFF2-40B4-BE49-F238E27FC236}">
                <a16:creationId xmlns:a16="http://schemas.microsoft.com/office/drawing/2014/main" id="{BA555D13-E7EA-4BEC-94FF-B0B6FBA99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58ABBD-8FF9-4977-90B8-B75FB698F032}"/>
              </a:ext>
            </a:extLst>
          </p:cNvPr>
          <p:cNvSpPr>
            <a:spLocks noGrp="1"/>
          </p:cNvSpPr>
          <p:nvPr>
            <p:ph type="sldNum" sz="quarter" idx="12"/>
          </p:nvPr>
        </p:nvSpPr>
        <p:spPr/>
        <p:txBody>
          <a:bodyPr/>
          <a:lstStyle/>
          <a:p>
            <a:fld id="{157C90EA-039A-424C-8E76-38A5902721AE}" type="slidenum">
              <a:rPr lang="en-US" smtClean="0"/>
              <a:t>‹#›</a:t>
            </a:fld>
            <a:endParaRPr lang="en-US"/>
          </a:p>
        </p:txBody>
      </p:sp>
    </p:spTree>
    <p:extLst>
      <p:ext uri="{BB962C8B-B14F-4D97-AF65-F5344CB8AC3E}">
        <p14:creationId xmlns:p14="http://schemas.microsoft.com/office/powerpoint/2010/main" val="1049547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8CF06-4262-41BD-8F6C-643ABF7929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C42326-FE81-4D69-938A-2D745F941C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282331-2E1C-4B3F-9421-A8EBC2CA79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11D5E2-C548-4074-B82D-5A63F22833FD}"/>
              </a:ext>
            </a:extLst>
          </p:cNvPr>
          <p:cNvSpPr>
            <a:spLocks noGrp="1"/>
          </p:cNvSpPr>
          <p:nvPr>
            <p:ph type="dt" sz="half" idx="10"/>
          </p:nvPr>
        </p:nvSpPr>
        <p:spPr/>
        <p:txBody>
          <a:bodyPr/>
          <a:lstStyle/>
          <a:p>
            <a:fld id="{CE10518F-ED71-42B7-A7C7-0C7521D5B6CE}" type="datetimeFigureOut">
              <a:rPr lang="en-US" smtClean="0"/>
              <a:t>5/11/2020</a:t>
            </a:fld>
            <a:endParaRPr lang="en-US"/>
          </a:p>
        </p:txBody>
      </p:sp>
      <p:sp>
        <p:nvSpPr>
          <p:cNvPr id="6" name="Footer Placeholder 5">
            <a:extLst>
              <a:ext uri="{FF2B5EF4-FFF2-40B4-BE49-F238E27FC236}">
                <a16:creationId xmlns:a16="http://schemas.microsoft.com/office/drawing/2014/main" id="{34427AE0-2C4D-43C1-B987-C1CBFBF3D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ECE684-A0FB-40C8-A843-9B8C3DB9DB53}"/>
              </a:ext>
            </a:extLst>
          </p:cNvPr>
          <p:cNvSpPr>
            <a:spLocks noGrp="1"/>
          </p:cNvSpPr>
          <p:nvPr>
            <p:ph type="sldNum" sz="quarter" idx="12"/>
          </p:nvPr>
        </p:nvSpPr>
        <p:spPr/>
        <p:txBody>
          <a:bodyPr/>
          <a:lstStyle/>
          <a:p>
            <a:fld id="{157C90EA-039A-424C-8E76-38A5902721AE}" type="slidenum">
              <a:rPr lang="en-US" smtClean="0"/>
              <a:t>‹#›</a:t>
            </a:fld>
            <a:endParaRPr lang="en-US"/>
          </a:p>
        </p:txBody>
      </p:sp>
    </p:spTree>
    <p:extLst>
      <p:ext uri="{BB962C8B-B14F-4D97-AF65-F5344CB8AC3E}">
        <p14:creationId xmlns:p14="http://schemas.microsoft.com/office/powerpoint/2010/main" val="3481479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8D960-3EE8-4B42-908C-683BEE23AD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0B7E6B-DA54-4739-BC7E-33746CE582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DEE6F6-BDC0-4E7F-A80D-8BCD466608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9CB724-BE4E-4C7D-859D-6C6EC2899F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632D75-6847-4A9B-AA16-68F81E3428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A278C0-070F-4E33-9727-EF7507D68528}"/>
              </a:ext>
            </a:extLst>
          </p:cNvPr>
          <p:cNvSpPr>
            <a:spLocks noGrp="1"/>
          </p:cNvSpPr>
          <p:nvPr>
            <p:ph type="dt" sz="half" idx="10"/>
          </p:nvPr>
        </p:nvSpPr>
        <p:spPr/>
        <p:txBody>
          <a:bodyPr/>
          <a:lstStyle/>
          <a:p>
            <a:fld id="{CE10518F-ED71-42B7-A7C7-0C7521D5B6CE}" type="datetimeFigureOut">
              <a:rPr lang="en-US" smtClean="0"/>
              <a:t>5/11/2020</a:t>
            </a:fld>
            <a:endParaRPr lang="en-US"/>
          </a:p>
        </p:txBody>
      </p:sp>
      <p:sp>
        <p:nvSpPr>
          <p:cNvPr id="8" name="Footer Placeholder 7">
            <a:extLst>
              <a:ext uri="{FF2B5EF4-FFF2-40B4-BE49-F238E27FC236}">
                <a16:creationId xmlns:a16="http://schemas.microsoft.com/office/drawing/2014/main" id="{12CC77F5-BCA0-4136-9814-FE34914739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91FAB6-B728-46A7-A9BD-7B5996237069}"/>
              </a:ext>
            </a:extLst>
          </p:cNvPr>
          <p:cNvSpPr>
            <a:spLocks noGrp="1"/>
          </p:cNvSpPr>
          <p:nvPr>
            <p:ph type="sldNum" sz="quarter" idx="12"/>
          </p:nvPr>
        </p:nvSpPr>
        <p:spPr/>
        <p:txBody>
          <a:bodyPr/>
          <a:lstStyle/>
          <a:p>
            <a:fld id="{157C90EA-039A-424C-8E76-38A5902721AE}" type="slidenum">
              <a:rPr lang="en-US" smtClean="0"/>
              <a:t>‹#›</a:t>
            </a:fld>
            <a:endParaRPr lang="en-US"/>
          </a:p>
        </p:txBody>
      </p:sp>
    </p:spTree>
    <p:extLst>
      <p:ext uri="{BB962C8B-B14F-4D97-AF65-F5344CB8AC3E}">
        <p14:creationId xmlns:p14="http://schemas.microsoft.com/office/powerpoint/2010/main" val="268555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7D0AE-7D46-4666-AEC0-7C439F0000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0B4981-A1A4-488B-91E8-15A7BFD59EED}"/>
              </a:ext>
            </a:extLst>
          </p:cNvPr>
          <p:cNvSpPr>
            <a:spLocks noGrp="1"/>
          </p:cNvSpPr>
          <p:nvPr>
            <p:ph type="dt" sz="half" idx="10"/>
          </p:nvPr>
        </p:nvSpPr>
        <p:spPr/>
        <p:txBody>
          <a:bodyPr/>
          <a:lstStyle/>
          <a:p>
            <a:fld id="{CE10518F-ED71-42B7-A7C7-0C7521D5B6CE}" type="datetimeFigureOut">
              <a:rPr lang="en-US" smtClean="0"/>
              <a:t>5/11/2020</a:t>
            </a:fld>
            <a:endParaRPr lang="en-US"/>
          </a:p>
        </p:txBody>
      </p:sp>
      <p:sp>
        <p:nvSpPr>
          <p:cNvPr id="4" name="Footer Placeholder 3">
            <a:extLst>
              <a:ext uri="{FF2B5EF4-FFF2-40B4-BE49-F238E27FC236}">
                <a16:creationId xmlns:a16="http://schemas.microsoft.com/office/drawing/2014/main" id="{BBFDBFDF-6375-4918-B26F-DBC8315C55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20C74C-50F1-47F2-AB1F-5045A2776EF3}"/>
              </a:ext>
            </a:extLst>
          </p:cNvPr>
          <p:cNvSpPr>
            <a:spLocks noGrp="1"/>
          </p:cNvSpPr>
          <p:nvPr>
            <p:ph type="sldNum" sz="quarter" idx="12"/>
          </p:nvPr>
        </p:nvSpPr>
        <p:spPr/>
        <p:txBody>
          <a:bodyPr/>
          <a:lstStyle/>
          <a:p>
            <a:fld id="{157C90EA-039A-424C-8E76-38A5902721AE}" type="slidenum">
              <a:rPr lang="en-US" smtClean="0"/>
              <a:t>‹#›</a:t>
            </a:fld>
            <a:endParaRPr lang="en-US"/>
          </a:p>
        </p:txBody>
      </p:sp>
    </p:spTree>
    <p:extLst>
      <p:ext uri="{BB962C8B-B14F-4D97-AF65-F5344CB8AC3E}">
        <p14:creationId xmlns:p14="http://schemas.microsoft.com/office/powerpoint/2010/main" val="114179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BC98BF-941A-4014-B041-24AF0D2BAE8A}"/>
              </a:ext>
            </a:extLst>
          </p:cNvPr>
          <p:cNvSpPr>
            <a:spLocks noGrp="1"/>
          </p:cNvSpPr>
          <p:nvPr>
            <p:ph type="dt" sz="half" idx="10"/>
          </p:nvPr>
        </p:nvSpPr>
        <p:spPr/>
        <p:txBody>
          <a:bodyPr/>
          <a:lstStyle/>
          <a:p>
            <a:fld id="{CE10518F-ED71-42B7-A7C7-0C7521D5B6CE}" type="datetimeFigureOut">
              <a:rPr lang="en-US" smtClean="0"/>
              <a:t>5/11/2020</a:t>
            </a:fld>
            <a:endParaRPr lang="en-US"/>
          </a:p>
        </p:txBody>
      </p:sp>
      <p:sp>
        <p:nvSpPr>
          <p:cNvPr id="3" name="Footer Placeholder 2">
            <a:extLst>
              <a:ext uri="{FF2B5EF4-FFF2-40B4-BE49-F238E27FC236}">
                <a16:creationId xmlns:a16="http://schemas.microsoft.com/office/drawing/2014/main" id="{FE1078CD-E0E8-4E70-A2C2-09AA3F3CCF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C4889E-4175-44C5-8810-92CDBBD3032A}"/>
              </a:ext>
            </a:extLst>
          </p:cNvPr>
          <p:cNvSpPr>
            <a:spLocks noGrp="1"/>
          </p:cNvSpPr>
          <p:nvPr>
            <p:ph type="sldNum" sz="quarter" idx="12"/>
          </p:nvPr>
        </p:nvSpPr>
        <p:spPr/>
        <p:txBody>
          <a:bodyPr/>
          <a:lstStyle/>
          <a:p>
            <a:fld id="{157C90EA-039A-424C-8E76-38A5902721AE}" type="slidenum">
              <a:rPr lang="en-US" smtClean="0"/>
              <a:t>‹#›</a:t>
            </a:fld>
            <a:endParaRPr lang="en-US"/>
          </a:p>
        </p:txBody>
      </p:sp>
    </p:spTree>
    <p:extLst>
      <p:ext uri="{BB962C8B-B14F-4D97-AF65-F5344CB8AC3E}">
        <p14:creationId xmlns:p14="http://schemas.microsoft.com/office/powerpoint/2010/main" val="16484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24863-A6DC-46CC-8723-4C6C7B54B1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99FE2B-A275-4595-8FE0-BEBB97972B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C56CF1-B54F-491A-8C20-DCE81EEB9A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EFA128-30BD-4AE8-9431-37EB25153032}"/>
              </a:ext>
            </a:extLst>
          </p:cNvPr>
          <p:cNvSpPr>
            <a:spLocks noGrp="1"/>
          </p:cNvSpPr>
          <p:nvPr>
            <p:ph type="dt" sz="half" idx="10"/>
          </p:nvPr>
        </p:nvSpPr>
        <p:spPr/>
        <p:txBody>
          <a:bodyPr/>
          <a:lstStyle/>
          <a:p>
            <a:fld id="{CE10518F-ED71-42B7-A7C7-0C7521D5B6CE}" type="datetimeFigureOut">
              <a:rPr lang="en-US" smtClean="0"/>
              <a:t>5/11/2020</a:t>
            </a:fld>
            <a:endParaRPr lang="en-US"/>
          </a:p>
        </p:txBody>
      </p:sp>
      <p:sp>
        <p:nvSpPr>
          <p:cNvPr id="6" name="Footer Placeholder 5">
            <a:extLst>
              <a:ext uri="{FF2B5EF4-FFF2-40B4-BE49-F238E27FC236}">
                <a16:creationId xmlns:a16="http://schemas.microsoft.com/office/drawing/2014/main" id="{3F55FC99-EAA2-4630-A4ED-56C3336F1A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A8AF47-6AFA-4795-AB70-0416679B4A50}"/>
              </a:ext>
            </a:extLst>
          </p:cNvPr>
          <p:cNvSpPr>
            <a:spLocks noGrp="1"/>
          </p:cNvSpPr>
          <p:nvPr>
            <p:ph type="sldNum" sz="quarter" idx="12"/>
          </p:nvPr>
        </p:nvSpPr>
        <p:spPr/>
        <p:txBody>
          <a:bodyPr/>
          <a:lstStyle/>
          <a:p>
            <a:fld id="{157C90EA-039A-424C-8E76-38A5902721AE}" type="slidenum">
              <a:rPr lang="en-US" smtClean="0"/>
              <a:t>‹#›</a:t>
            </a:fld>
            <a:endParaRPr lang="en-US"/>
          </a:p>
        </p:txBody>
      </p:sp>
    </p:spTree>
    <p:extLst>
      <p:ext uri="{BB962C8B-B14F-4D97-AF65-F5344CB8AC3E}">
        <p14:creationId xmlns:p14="http://schemas.microsoft.com/office/powerpoint/2010/main" val="2179989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4231A-2820-4C18-915F-5BE6B44200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281914-4840-4FD0-ABAA-9DFC1E241E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1CFBB8-A89A-4CE7-9BA8-D5B4091761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B28A3-5307-425A-B788-0821BC3C7AAD}"/>
              </a:ext>
            </a:extLst>
          </p:cNvPr>
          <p:cNvSpPr>
            <a:spLocks noGrp="1"/>
          </p:cNvSpPr>
          <p:nvPr>
            <p:ph type="dt" sz="half" idx="10"/>
          </p:nvPr>
        </p:nvSpPr>
        <p:spPr/>
        <p:txBody>
          <a:bodyPr/>
          <a:lstStyle/>
          <a:p>
            <a:fld id="{CE10518F-ED71-42B7-A7C7-0C7521D5B6CE}" type="datetimeFigureOut">
              <a:rPr lang="en-US" smtClean="0"/>
              <a:t>5/11/2020</a:t>
            </a:fld>
            <a:endParaRPr lang="en-US"/>
          </a:p>
        </p:txBody>
      </p:sp>
      <p:sp>
        <p:nvSpPr>
          <p:cNvPr id="6" name="Footer Placeholder 5">
            <a:extLst>
              <a:ext uri="{FF2B5EF4-FFF2-40B4-BE49-F238E27FC236}">
                <a16:creationId xmlns:a16="http://schemas.microsoft.com/office/drawing/2014/main" id="{A66FDB97-43AA-4BFE-B0F5-3D9C8C5306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9C8A79-13C3-4CC4-84E9-8057A4C9663D}"/>
              </a:ext>
            </a:extLst>
          </p:cNvPr>
          <p:cNvSpPr>
            <a:spLocks noGrp="1"/>
          </p:cNvSpPr>
          <p:nvPr>
            <p:ph type="sldNum" sz="quarter" idx="12"/>
          </p:nvPr>
        </p:nvSpPr>
        <p:spPr/>
        <p:txBody>
          <a:bodyPr/>
          <a:lstStyle/>
          <a:p>
            <a:fld id="{157C90EA-039A-424C-8E76-38A5902721AE}" type="slidenum">
              <a:rPr lang="en-US" smtClean="0"/>
              <a:t>‹#›</a:t>
            </a:fld>
            <a:endParaRPr lang="en-US"/>
          </a:p>
        </p:txBody>
      </p:sp>
    </p:spTree>
    <p:extLst>
      <p:ext uri="{BB962C8B-B14F-4D97-AF65-F5344CB8AC3E}">
        <p14:creationId xmlns:p14="http://schemas.microsoft.com/office/powerpoint/2010/main" val="3680339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2F6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F194DB-A0AD-4051-9979-9B022002EA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6F3BB1-00A3-4F29-BD02-ED88C3B3D1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3D501C-A33C-4FE4-A566-274E34224E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0518F-ED71-42B7-A7C7-0C7521D5B6CE}" type="datetimeFigureOut">
              <a:rPr lang="en-US" smtClean="0"/>
              <a:t>5/11/2020</a:t>
            </a:fld>
            <a:endParaRPr lang="en-US"/>
          </a:p>
        </p:txBody>
      </p:sp>
      <p:sp>
        <p:nvSpPr>
          <p:cNvPr id="5" name="Footer Placeholder 4">
            <a:extLst>
              <a:ext uri="{FF2B5EF4-FFF2-40B4-BE49-F238E27FC236}">
                <a16:creationId xmlns:a16="http://schemas.microsoft.com/office/drawing/2014/main" id="{FF98B785-490C-49DB-A7BF-3AD452EE39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A405BD-1F97-4C17-9885-1F3DA2374F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7C90EA-039A-424C-8E76-38A5902721AE}" type="slidenum">
              <a:rPr lang="en-US" smtClean="0"/>
              <a:t>‹#›</a:t>
            </a:fld>
            <a:endParaRPr lang="en-US"/>
          </a:p>
        </p:txBody>
      </p:sp>
    </p:spTree>
    <p:extLst>
      <p:ext uri="{BB962C8B-B14F-4D97-AF65-F5344CB8AC3E}">
        <p14:creationId xmlns:p14="http://schemas.microsoft.com/office/powerpoint/2010/main" val="2813876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G"/><Relationship Id="rId7" Type="http://schemas.openxmlformats.org/officeDocument/2006/relationships/image" Target="../media/image25.JPG"/><Relationship Id="rId2" Type="http://schemas.openxmlformats.org/officeDocument/2006/relationships/image" Target="../media/image20.JPG"/><Relationship Id="rId1" Type="http://schemas.openxmlformats.org/officeDocument/2006/relationships/slideLayout" Target="../slideLayouts/slideLayout2.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JPG"/></Relationships>
</file>

<file path=ppt/slides/_rels/slide1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JPG"/><Relationship Id="rId7" Type="http://schemas.openxmlformats.org/officeDocument/2006/relationships/image" Target="../media/image14.JPG"/><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image" Target="../media/image13.JPG"/><Relationship Id="rId11" Type="http://schemas.openxmlformats.org/officeDocument/2006/relationships/image" Target="../media/image18.JPG"/><Relationship Id="rId5" Type="http://schemas.openxmlformats.org/officeDocument/2006/relationships/image" Target="../media/image12.JPG"/><Relationship Id="rId10" Type="http://schemas.openxmlformats.org/officeDocument/2006/relationships/image" Target="../media/image17.JPG"/><Relationship Id="rId4" Type="http://schemas.openxmlformats.org/officeDocument/2006/relationships/image" Target="../media/image11.JPG"/><Relationship Id="rId9" Type="http://schemas.openxmlformats.org/officeDocument/2006/relationships/image" Target="../media/image16.JPG"/></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9CA4FCE7-0105-4330-8B26-FCBED214A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6858000"/>
          </a:xfrm>
          <a:prstGeom prst="rect">
            <a:avLst/>
          </a:prstGeom>
        </p:spPr>
      </p:pic>
      <p:sp>
        <p:nvSpPr>
          <p:cNvPr id="8" name="TextBox 7">
            <a:extLst>
              <a:ext uri="{FF2B5EF4-FFF2-40B4-BE49-F238E27FC236}">
                <a16:creationId xmlns:a16="http://schemas.microsoft.com/office/drawing/2014/main" id="{B784021C-F6E0-49BD-BC52-0321AC744BB7}"/>
              </a:ext>
            </a:extLst>
          </p:cNvPr>
          <p:cNvSpPr txBox="1"/>
          <p:nvPr/>
        </p:nvSpPr>
        <p:spPr>
          <a:xfrm>
            <a:off x="4876800" y="1731146"/>
            <a:ext cx="7315200" cy="3139321"/>
          </a:xfrm>
          <a:prstGeom prst="rect">
            <a:avLst/>
          </a:prstGeom>
          <a:noFill/>
        </p:spPr>
        <p:txBody>
          <a:bodyPr wrap="square" rtlCol="0">
            <a:spAutoFit/>
          </a:bodyPr>
          <a:lstStyle/>
          <a:p>
            <a:pPr algn="ctr"/>
            <a:r>
              <a:rPr lang="en-US" sz="6600" dirty="0">
                <a:solidFill>
                  <a:schemeClr val="bg1">
                    <a:lumMod val="50000"/>
                  </a:schemeClr>
                </a:solidFill>
                <a:latin typeface="Masqualero Light" panose="02050304080505020303" pitchFamily="18" charset="0"/>
              </a:rPr>
              <a:t>Face the silent killer haunting Twin Peaks.</a:t>
            </a:r>
          </a:p>
        </p:txBody>
      </p:sp>
    </p:spTree>
    <p:extLst>
      <p:ext uri="{BB962C8B-B14F-4D97-AF65-F5344CB8AC3E}">
        <p14:creationId xmlns:p14="http://schemas.microsoft.com/office/powerpoint/2010/main" val="2737194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0A3E9-ED8B-4B4F-9DC5-33C13436374E}"/>
              </a:ext>
            </a:extLst>
          </p:cNvPr>
          <p:cNvSpPr>
            <a:spLocks noGrp="1"/>
          </p:cNvSpPr>
          <p:nvPr>
            <p:ph type="title"/>
          </p:nvPr>
        </p:nvSpPr>
        <p:spPr>
          <a:xfrm>
            <a:off x="215202" y="83771"/>
            <a:ext cx="10515600" cy="1325563"/>
          </a:xfrm>
        </p:spPr>
        <p:txBody>
          <a:bodyPr/>
          <a:lstStyle/>
          <a:p>
            <a:r>
              <a:rPr lang="en-US" dirty="0">
                <a:solidFill>
                  <a:schemeClr val="tx1">
                    <a:lumMod val="50000"/>
                    <a:lumOff val="50000"/>
                  </a:schemeClr>
                </a:solidFill>
                <a:latin typeface="Masqualero" panose="02050504080505020303" pitchFamily="18" charset="0"/>
              </a:rPr>
              <a:t>Surveys/ Design responses:</a:t>
            </a:r>
          </a:p>
        </p:txBody>
      </p:sp>
      <p:pic>
        <p:nvPicPr>
          <p:cNvPr id="5" name="Picture 4">
            <a:extLst>
              <a:ext uri="{FF2B5EF4-FFF2-40B4-BE49-F238E27FC236}">
                <a16:creationId xmlns:a16="http://schemas.microsoft.com/office/drawing/2014/main" id="{69BA5B7E-7DA6-4C94-9993-0100EE2047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2734" y="2633896"/>
            <a:ext cx="5806440" cy="594360"/>
          </a:xfrm>
          <a:prstGeom prst="rect">
            <a:avLst/>
          </a:prstGeom>
        </p:spPr>
      </p:pic>
      <p:pic>
        <p:nvPicPr>
          <p:cNvPr id="7" name="Picture 6">
            <a:extLst>
              <a:ext uri="{FF2B5EF4-FFF2-40B4-BE49-F238E27FC236}">
                <a16:creationId xmlns:a16="http://schemas.microsoft.com/office/drawing/2014/main" id="{220B94F0-B8BF-45AF-932F-BF68AC26F6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2734" y="3910500"/>
            <a:ext cx="5913120" cy="457200"/>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9115A2C4-BD10-41B4-B054-F77341D25B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210" y="3829050"/>
            <a:ext cx="4938521" cy="2256945"/>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03A33410-1D41-432A-81FD-A59EE8B1CE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210" y="1260313"/>
            <a:ext cx="4938521" cy="2236420"/>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3EB5B476-399D-4674-B575-F368EA74769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83674" y="1260313"/>
            <a:ext cx="5966460" cy="960120"/>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A4F26926-00B1-484D-9176-62F025B9DB1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75114" y="5049944"/>
            <a:ext cx="5928360" cy="769620"/>
          </a:xfrm>
          <a:prstGeom prst="rect">
            <a:avLst/>
          </a:prstGeom>
        </p:spPr>
      </p:pic>
    </p:spTree>
    <p:extLst>
      <p:ext uri="{BB962C8B-B14F-4D97-AF65-F5344CB8AC3E}">
        <p14:creationId xmlns:p14="http://schemas.microsoft.com/office/powerpoint/2010/main" val="3175751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956631-BAC0-4394-ADBE-AC6F0DCFE4F1}"/>
              </a:ext>
            </a:extLst>
          </p:cNvPr>
          <p:cNvSpPr>
            <a:spLocks noGrp="1"/>
          </p:cNvSpPr>
          <p:nvPr>
            <p:ph idx="1"/>
          </p:nvPr>
        </p:nvSpPr>
        <p:spPr>
          <a:xfrm>
            <a:off x="660400" y="1283757"/>
            <a:ext cx="6223000" cy="5184776"/>
          </a:xfrm>
        </p:spPr>
        <p:txBody>
          <a:bodyPr>
            <a:normAutofit/>
          </a:bodyPr>
          <a:lstStyle/>
          <a:p>
            <a:pPr marL="0" indent="0">
              <a:buNone/>
            </a:pPr>
            <a:r>
              <a:rPr lang="en-US" sz="2500" dirty="0">
                <a:solidFill>
                  <a:schemeClr val="tx1">
                    <a:lumMod val="50000"/>
                    <a:lumOff val="50000"/>
                  </a:schemeClr>
                </a:solidFill>
                <a:latin typeface="Masqualero" panose="02050504080505020303" pitchFamily="18" charset="0"/>
              </a:rPr>
              <a:t>In order to respond to people’s feedback, I significantly modified the inventory system:</a:t>
            </a:r>
          </a:p>
          <a:p>
            <a:pPr>
              <a:buFontTx/>
              <a:buChar char="-"/>
            </a:pPr>
            <a:r>
              <a:rPr lang="en-US" sz="2500" dirty="0">
                <a:solidFill>
                  <a:schemeClr val="tx1">
                    <a:lumMod val="50000"/>
                    <a:lumOff val="50000"/>
                  </a:schemeClr>
                </a:solidFill>
                <a:latin typeface="Masqualero" panose="02050504080505020303" pitchFamily="18" charset="0"/>
              </a:rPr>
              <a:t>Giving people objects now requires a click in the inventory</a:t>
            </a:r>
          </a:p>
          <a:p>
            <a:pPr>
              <a:buFontTx/>
              <a:buChar char="-"/>
            </a:pPr>
            <a:r>
              <a:rPr lang="en-US" sz="2500" dirty="0">
                <a:solidFill>
                  <a:schemeClr val="tx1">
                    <a:lumMod val="50000"/>
                    <a:lumOff val="50000"/>
                  </a:schemeClr>
                </a:solidFill>
                <a:latin typeface="Masqualero" panose="02050504080505020303" pitchFamily="18" charset="0"/>
              </a:rPr>
              <a:t>The empty slot sprites are now much more transparent</a:t>
            </a:r>
          </a:p>
          <a:p>
            <a:pPr>
              <a:buFontTx/>
              <a:buChar char="-"/>
            </a:pPr>
            <a:r>
              <a:rPr lang="en-US" sz="2500" dirty="0">
                <a:solidFill>
                  <a:schemeClr val="tx1">
                    <a:lumMod val="50000"/>
                    <a:lumOff val="50000"/>
                  </a:schemeClr>
                </a:solidFill>
                <a:latin typeface="Masqualero" panose="02050504080505020303" pitchFamily="18" charset="0"/>
              </a:rPr>
              <a:t>When you hover over an item, it will tell you its name</a:t>
            </a:r>
          </a:p>
          <a:p>
            <a:pPr>
              <a:buFontTx/>
              <a:buChar char="-"/>
            </a:pPr>
            <a:endParaRPr lang="en-US" sz="2500" dirty="0">
              <a:solidFill>
                <a:schemeClr val="tx1">
                  <a:lumMod val="50000"/>
                  <a:lumOff val="50000"/>
                </a:schemeClr>
              </a:solidFill>
              <a:latin typeface="Masqualero" panose="02050504080505020303" pitchFamily="18" charset="0"/>
            </a:endParaRPr>
          </a:p>
          <a:p>
            <a:pPr marL="0" indent="0">
              <a:buNone/>
            </a:pPr>
            <a:r>
              <a:rPr lang="en-US" sz="2500" dirty="0">
                <a:solidFill>
                  <a:schemeClr val="tx1">
                    <a:lumMod val="50000"/>
                    <a:lumOff val="50000"/>
                  </a:schemeClr>
                </a:solidFill>
                <a:latin typeface="Masqualero" panose="02050504080505020303" pitchFamily="18" charset="0"/>
              </a:rPr>
              <a:t>Other feedback I took into account was delaying the text so it would move slower.</a:t>
            </a:r>
          </a:p>
          <a:p>
            <a:pPr>
              <a:buFontTx/>
              <a:buChar char="-"/>
            </a:pPr>
            <a:endParaRPr lang="en-US" dirty="0">
              <a:solidFill>
                <a:schemeClr val="tx1">
                  <a:lumMod val="50000"/>
                  <a:lumOff val="50000"/>
                </a:schemeClr>
              </a:solidFill>
              <a:latin typeface="Masqualero" panose="02050504080505020303" pitchFamily="18" charset="0"/>
            </a:endParaRPr>
          </a:p>
        </p:txBody>
      </p:sp>
      <p:sp>
        <p:nvSpPr>
          <p:cNvPr id="4" name="Title 1">
            <a:extLst>
              <a:ext uri="{FF2B5EF4-FFF2-40B4-BE49-F238E27FC236}">
                <a16:creationId xmlns:a16="http://schemas.microsoft.com/office/drawing/2014/main" id="{E5F839A3-E1C4-45E6-BC47-18DEDEDA28CC}"/>
              </a:ext>
            </a:extLst>
          </p:cNvPr>
          <p:cNvSpPr txBox="1">
            <a:spLocks/>
          </p:cNvSpPr>
          <p:nvPr/>
        </p:nvSpPr>
        <p:spPr>
          <a:xfrm>
            <a:off x="215202" y="8377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tx1">
                    <a:lumMod val="50000"/>
                    <a:lumOff val="50000"/>
                  </a:schemeClr>
                </a:solidFill>
                <a:latin typeface="Masqualero" panose="02050504080505020303" pitchFamily="18" charset="0"/>
              </a:rPr>
              <a:t>Surveys/ Design responses pt. 2:</a:t>
            </a:r>
          </a:p>
        </p:txBody>
      </p:sp>
      <p:pic>
        <p:nvPicPr>
          <p:cNvPr id="6" name="Picture 5">
            <a:extLst>
              <a:ext uri="{FF2B5EF4-FFF2-40B4-BE49-F238E27FC236}">
                <a16:creationId xmlns:a16="http://schemas.microsoft.com/office/drawing/2014/main" id="{2230B9C1-AB62-428E-860C-20794353AF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9784" y="1409334"/>
            <a:ext cx="3916680" cy="4434840"/>
          </a:xfrm>
          <a:prstGeom prst="rect">
            <a:avLst/>
          </a:prstGeom>
        </p:spPr>
      </p:pic>
    </p:spTree>
    <p:extLst>
      <p:ext uri="{BB962C8B-B14F-4D97-AF65-F5344CB8AC3E}">
        <p14:creationId xmlns:p14="http://schemas.microsoft.com/office/powerpoint/2010/main" val="1389541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E02DF-C66D-4913-95D6-9F5B615D2FF2}"/>
              </a:ext>
            </a:extLst>
          </p:cNvPr>
          <p:cNvSpPr>
            <a:spLocks noGrp="1"/>
          </p:cNvSpPr>
          <p:nvPr>
            <p:ph type="title"/>
          </p:nvPr>
        </p:nvSpPr>
        <p:spPr>
          <a:xfrm>
            <a:off x="589626" y="2149536"/>
            <a:ext cx="4816876" cy="2395830"/>
          </a:xfrm>
        </p:spPr>
        <p:txBody>
          <a:bodyPr>
            <a:normAutofit fontScale="90000"/>
          </a:bodyPr>
          <a:lstStyle/>
          <a:p>
            <a:r>
              <a:rPr lang="en-US" dirty="0">
                <a:solidFill>
                  <a:schemeClr val="bg1">
                    <a:lumMod val="50000"/>
                  </a:schemeClr>
                </a:solidFill>
                <a:latin typeface="Masqualero Light" panose="02050304080505020303" pitchFamily="18" charset="0"/>
              </a:rPr>
              <a:t>An adventure by Turtle Boy Studios (Paloma González Gálvez)</a:t>
            </a:r>
          </a:p>
        </p:txBody>
      </p:sp>
      <p:pic>
        <p:nvPicPr>
          <p:cNvPr id="5" name="Picture 4" descr="A close up of a logo&#10;&#10;Description automatically generated">
            <a:extLst>
              <a:ext uri="{FF2B5EF4-FFF2-40B4-BE49-F238E27FC236}">
                <a16:creationId xmlns:a16="http://schemas.microsoft.com/office/drawing/2014/main" id="{98A841A1-6FB9-4B5A-9B5F-8198555058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4374" y="0"/>
            <a:ext cx="6858000" cy="6858000"/>
          </a:xfrm>
          <a:prstGeom prst="rect">
            <a:avLst/>
          </a:prstGeom>
        </p:spPr>
      </p:pic>
    </p:spTree>
    <p:extLst>
      <p:ext uri="{BB962C8B-B14F-4D97-AF65-F5344CB8AC3E}">
        <p14:creationId xmlns:p14="http://schemas.microsoft.com/office/powerpoint/2010/main" val="4264956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71A2A-32A5-494E-AED9-E5A51D1630CF}"/>
              </a:ext>
            </a:extLst>
          </p:cNvPr>
          <p:cNvSpPr>
            <a:spLocks noGrp="1"/>
          </p:cNvSpPr>
          <p:nvPr>
            <p:ph type="title"/>
          </p:nvPr>
        </p:nvSpPr>
        <p:spPr/>
        <p:txBody>
          <a:bodyPr/>
          <a:lstStyle/>
          <a:p>
            <a:r>
              <a:rPr lang="en-US" dirty="0">
                <a:solidFill>
                  <a:schemeClr val="bg1">
                    <a:lumMod val="50000"/>
                  </a:schemeClr>
                </a:solidFill>
                <a:latin typeface="Masqualero Light" panose="02050304080505020303" pitchFamily="18" charset="0"/>
              </a:rPr>
              <a:t>Features!</a:t>
            </a:r>
          </a:p>
        </p:txBody>
      </p:sp>
      <p:sp>
        <p:nvSpPr>
          <p:cNvPr id="3" name="Content Placeholder 2">
            <a:extLst>
              <a:ext uri="{FF2B5EF4-FFF2-40B4-BE49-F238E27FC236}">
                <a16:creationId xmlns:a16="http://schemas.microsoft.com/office/drawing/2014/main" id="{8E4A1545-F606-4B34-8878-2EAB44CBCC6A}"/>
              </a:ext>
            </a:extLst>
          </p:cNvPr>
          <p:cNvSpPr>
            <a:spLocks noGrp="1"/>
          </p:cNvSpPr>
          <p:nvPr>
            <p:ph idx="1"/>
          </p:nvPr>
        </p:nvSpPr>
        <p:spPr/>
        <p:txBody>
          <a:bodyPr/>
          <a:lstStyle/>
          <a:p>
            <a:r>
              <a:rPr lang="en-US" dirty="0">
                <a:solidFill>
                  <a:schemeClr val="bg1">
                    <a:lumMod val="50000"/>
                  </a:schemeClr>
                </a:solidFill>
                <a:latin typeface="Masqualero Light" panose="02050304080505020303" pitchFamily="18" charset="0"/>
              </a:rPr>
              <a:t>Investigate the town on Twin Peaks (yes, from the 1990 show) in order to find the answer to a burning question: who killed town sweetheart Laura Palmer?</a:t>
            </a:r>
          </a:p>
          <a:p>
            <a:r>
              <a:rPr lang="en-US" dirty="0">
                <a:solidFill>
                  <a:schemeClr val="bg1">
                    <a:lumMod val="50000"/>
                  </a:schemeClr>
                </a:solidFill>
                <a:latin typeface="Masqualero Light" panose="02050304080505020303" pitchFamily="18" charset="0"/>
              </a:rPr>
              <a:t>Play as FBI agent Dale Cooper</a:t>
            </a:r>
          </a:p>
          <a:p>
            <a:r>
              <a:rPr lang="en-US" dirty="0">
                <a:solidFill>
                  <a:schemeClr val="bg1">
                    <a:lumMod val="50000"/>
                  </a:schemeClr>
                </a:solidFill>
                <a:latin typeface="Masqualero Light" panose="02050304080505020303" pitchFamily="18" charset="0"/>
              </a:rPr>
              <a:t>Point and click on objects to collect clues</a:t>
            </a:r>
          </a:p>
          <a:p>
            <a:r>
              <a:rPr lang="en-US" dirty="0">
                <a:solidFill>
                  <a:schemeClr val="bg1">
                    <a:lumMod val="50000"/>
                  </a:schemeClr>
                </a:solidFill>
                <a:latin typeface="Masqualero Light" panose="02050304080505020303" pitchFamily="18" charset="0"/>
              </a:rPr>
              <a:t>Interview the townspeople</a:t>
            </a:r>
          </a:p>
          <a:p>
            <a:r>
              <a:rPr lang="en-US" dirty="0">
                <a:solidFill>
                  <a:schemeClr val="bg1">
                    <a:lumMod val="50000"/>
                  </a:schemeClr>
                </a:solidFill>
                <a:latin typeface="Masqualero Light" panose="02050304080505020303" pitchFamily="18" charset="0"/>
              </a:rPr>
              <a:t>Inventory to collect items</a:t>
            </a:r>
          </a:p>
          <a:p>
            <a:r>
              <a:rPr lang="en-US" dirty="0">
                <a:solidFill>
                  <a:schemeClr val="bg1">
                    <a:lumMod val="50000"/>
                  </a:schemeClr>
                </a:solidFill>
                <a:latin typeface="Masqualero Light" panose="02050304080505020303" pitchFamily="18" charset="0"/>
              </a:rPr>
              <a:t>Face a final battle against the killer</a:t>
            </a:r>
          </a:p>
        </p:txBody>
      </p:sp>
      <p:pic>
        <p:nvPicPr>
          <p:cNvPr id="6" name="Picture 5" descr="A picture containing drawing&#10;&#10;Description automatically generated">
            <a:extLst>
              <a:ext uri="{FF2B5EF4-FFF2-40B4-BE49-F238E27FC236}">
                <a16:creationId xmlns:a16="http://schemas.microsoft.com/office/drawing/2014/main" id="{630BEE94-B85F-466A-8041-28B8D185B60A}"/>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6313" b="99875" l="16550" r="81950">
                        <a14:foregroundMark x1="34850" y1="7062" x2="44100" y2="7875"/>
                        <a14:foregroundMark x1="44100" y1="7875" x2="52850" y2="7500"/>
                        <a14:foregroundMark x1="52850" y1="7500" x2="61850" y2="8813"/>
                        <a14:foregroundMark x1="61850" y1="8813" x2="63600" y2="13563"/>
                        <a14:foregroundMark x1="34500" y1="7062" x2="29800" y2="16063"/>
                        <a14:foregroundMark x1="29800" y1="16063" x2="30100" y2="27000"/>
                        <a14:foregroundMark x1="30100" y1="27000" x2="26500" y2="37125"/>
                        <a14:foregroundMark x1="26500" y1="37125" x2="26000" y2="48313"/>
                        <a14:foregroundMark x1="26000" y1="48313" x2="21750" y2="60313"/>
                        <a14:foregroundMark x1="21750" y1="60313" x2="26900" y2="70875"/>
                        <a14:foregroundMark x1="26900" y1="70875" x2="33900" y2="76938"/>
                        <a14:foregroundMark x1="33900" y1="76938" x2="33900" y2="88063"/>
                        <a14:foregroundMark x1="33900" y1="88063" x2="45050" y2="91438"/>
                        <a14:foregroundMark x1="45050" y1="91438" x2="36800" y2="97313"/>
                        <a14:foregroundMark x1="36800" y1="97313" x2="48250" y2="99563"/>
                        <a14:foregroundMark x1="48250" y1="99563" x2="57850" y2="97938"/>
                        <a14:foregroundMark x1="57850" y1="97938" x2="65850" y2="88625"/>
                        <a14:foregroundMark x1="65850" y1="88625" x2="73650" y2="64313"/>
                        <a14:foregroundMark x1="73650" y1="64313" x2="74450" y2="52750"/>
                        <a14:foregroundMark x1="74450" y1="52750" x2="68350" y2="42688"/>
                        <a14:foregroundMark x1="68350" y1="42688" x2="69900" y2="31000"/>
                        <a14:foregroundMark x1="69900" y1="31000" x2="62000" y2="10813"/>
                        <a14:foregroundMark x1="62000" y1="10813" x2="53900" y2="6750"/>
                        <a14:foregroundMark x1="53900" y1="6750" x2="34450" y2="6313"/>
                        <a14:foregroundMark x1="34450" y1="6313" x2="34850" y2="6875"/>
                        <a14:foregroundMark x1="46000" y1="81563" x2="47050" y2="92250"/>
                        <a14:foregroundMark x1="47050" y1="92250" x2="62350" y2="99688"/>
                        <a14:foregroundMark x1="62350" y1="99688" x2="61900" y2="87625"/>
                        <a14:foregroundMark x1="61900" y1="87625" x2="51750" y2="94813"/>
                        <a14:foregroundMark x1="51750" y1="94813" x2="53250" y2="84313"/>
                        <a14:foregroundMark x1="53250" y1="84313" x2="49600" y2="95250"/>
                        <a14:foregroundMark x1="49600" y1="95250" x2="47900" y2="83625"/>
                        <a14:foregroundMark x1="47900" y1="83625" x2="41700" y2="92250"/>
                        <a14:foregroundMark x1="41700" y1="92250" x2="40650" y2="81188"/>
                        <a14:foregroundMark x1="40650" y1="81188" x2="32950" y2="95750"/>
                        <a14:foregroundMark x1="32950" y1="95750" x2="32950" y2="82000"/>
                        <a14:foregroundMark x1="32950" y1="82000" x2="30950" y2="92250"/>
                        <a14:foregroundMark x1="30950" y1="92250" x2="39000" y2="66000"/>
                        <a14:foregroundMark x1="39000" y1="66000" x2="31700" y2="72563"/>
                        <a14:foregroundMark x1="31700" y1="72563" x2="33750" y2="70750"/>
                        <a14:foregroundMark x1="32220" y1="97606" x2="59400" y2="98875"/>
                        <a14:foregroundMark x1="59400" y1="98875" x2="32700" y2="96500"/>
                        <a14:foregroundMark x1="32700" y1="96500" x2="42600" y2="99875"/>
                        <a14:foregroundMark x1="42600" y1="99875" x2="51100" y2="99875"/>
                        <a14:foregroundMark x1="51100" y1="99875" x2="64850" y2="98500"/>
                        <a14:backgroundMark x1="31350" y1="96313" x2="29800" y2="97313"/>
                        <a14:backgroundMark x1="31350" y1="96938" x2="32150" y2="97688"/>
                      </a14:backgroundRemoval>
                    </a14:imgEffect>
                  </a14:imgLayer>
                </a14:imgProps>
              </a:ext>
              <a:ext uri="{28A0092B-C50C-407E-A947-70E740481C1C}">
                <a14:useLocalDpi xmlns:a14="http://schemas.microsoft.com/office/drawing/2010/main" val="0"/>
              </a:ext>
            </a:extLst>
          </a:blip>
          <a:srcRect l="8408" r="9854" b="-3"/>
          <a:stretch/>
        </p:blipFill>
        <p:spPr>
          <a:xfrm rot="259548">
            <a:off x="7017943" y="2635952"/>
            <a:ext cx="4545215" cy="4448648"/>
          </a:xfrm>
          <a:prstGeom prst="rect">
            <a:avLst/>
          </a:prstGeom>
        </p:spPr>
      </p:pic>
    </p:spTree>
    <p:extLst>
      <p:ext uri="{BB962C8B-B14F-4D97-AF65-F5344CB8AC3E}">
        <p14:creationId xmlns:p14="http://schemas.microsoft.com/office/powerpoint/2010/main" val="2662033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70130-86F9-464A-8B99-04A42D59F7F9}"/>
              </a:ext>
            </a:extLst>
          </p:cNvPr>
          <p:cNvSpPr>
            <a:spLocks noGrp="1"/>
          </p:cNvSpPr>
          <p:nvPr>
            <p:ph type="title"/>
          </p:nvPr>
        </p:nvSpPr>
        <p:spPr/>
        <p:txBody>
          <a:bodyPr/>
          <a:lstStyle/>
          <a:p>
            <a:r>
              <a:rPr lang="en-US" dirty="0">
                <a:solidFill>
                  <a:schemeClr val="bg1">
                    <a:lumMod val="50000"/>
                  </a:schemeClr>
                </a:solidFill>
                <a:latin typeface="Masqualero Light" panose="02050304080505020303" pitchFamily="18" charset="0"/>
              </a:rPr>
              <a:t>Artist statement</a:t>
            </a:r>
          </a:p>
        </p:txBody>
      </p:sp>
      <p:sp>
        <p:nvSpPr>
          <p:cNvPr id="3" name="Content Placeholder 2">
            <a:extLst>
              <a:ext uri="{FF2B5EF4-FFF2-40B4-BE49-F238E27FC236}">
                <a16:creationId xmlns:a16="http://schemas.microsoft.com/office/drawing/2014/main" id="{CB8CD216-C7B4-4284-A589-98A6FA6B857F}"/>
              </a:ext>
            </a:extLst>
          </p:cNvPr>
          <p:cNvSpPr>
            <a:spLocks noGrp="1"/>
          </p:cNvSpPr>
          <p:nvPr>
            <p:ph idx="1"/>
          </p:nvPr>
        </p:nvSpPr>
        <p:spPr/>
        <p:txBody>
          <a:bodyPr/>
          <a:lstStyle/>
          <a:p>
            <a:pPr marL="0" indent="0">
              <a:buNone/>
            </a:pPr>
            <a:r>
              <a:rPr lang="en-US" dirty="0">
                <a:solidFill>
                  <a:schemeClr val="bg1">
                    <a:lumMod val="50000"/>
                  </a:schemeClr>
                </a:solidFill>
                <a:latin typeface="Masqualero Light" panose="02050304080505020303" pitchFamily="18" charset="0"/>
              </a:rPr>
              <a:t>This game will provide entertainment, distraction and some level of reward for players who are stuck at home, feeling unproductive and helpless because of COVID-19. Playing an adventure game, especially as a successful FBI detective can certainly help the player feel productive as they figure out clues and are on their way to finding the killer. Fans of the show will hopefully also find some humor in the references to the well known world of Twin Peaks. Overall, </a:t>
            </a:r>
            <a:r>
              <a:rPr lang="en-US" u="sng" dirty="0">
                <a:solidFill>
                  <a:schemeClr val="bg1">
                    <a:lumMod val="50000"/>
                  </a:schemeClr>
                </a:solidFill>
                <a:latin typeface="Masqualero Light" panose="02050304080505020303" pitchFamily="18" charset="0"/>
              </a:rPr>
              <a:t>Wrapped in Plastic</a:t>
            </a:r>
            <a:r>
              <a:rPr lang="en-US" dirty="0">
                <a:solidFill>
                  <a:schemeClr val="bg1">
                    <a:lumMod val="50000"/>
                  </a:schemeClr>
                </a:solidFill>
                <a:latin typeface="Masqualero Light" panose="02050304080505020303" pitchFamily="18" charset="0"/>
              </a:rPr>
              <a:t> hopes to entertain players by helping them go out an explore in the virtual world while they are stuck inside.</a:t>
            </a:r>
          </a:p>
        </p:txBody>
      </p:sp>
    </p:spTree>
    <p:extLst>
      <p:ext uri="{BB962C8B-B14F-4D97-AF65-F5344CB8AC3E}">
        <p14:creationId xmlns:p14="http://schemas.microsoft.com/office/powerpoint/2010/main" val="1136969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2F6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8BCAC-97BF-4C6C-B721-D8B41A2CF853}"/>
              </a:ext>
            </a:extLst>
          </p:cNvPr>
          <p:cNvSpPr>
            <a:spLocks noGrp="1"/>
          </p:cNvSpPr>
          <p:nvPr>
            <p:ph type="title"/>
          </p:nvPr>
        </p:nvSpPr>
        <p:spPr>
          <a:xfrm>
            <a:off x="8122341" y="1445684"/>
            <a:ext cx="3336545" cy="1657614"/>
          </a:xfrm>
        </p:spPr>
        <p:txBody>
          <a:bodyPr>
            <a:normAutofit/>
          </a:bodyPr>
          <a:lstStyle/>
          <a:p>
            <a:r>
              <a:rPr lang="en-US" sz="3600" dirty="0">
                <a:solidFill>
                  <a:schemeClr val="bg1">
                    <a:lumMod val="50000"/>
                  </a:schemeClr>
                </a:solidFill>
                <a:latin typeface="Masqualero Light" panose="02050304080505020303" pitchFamily="18" charset="0"/>
              </a:rPr>
              <a:t>Play description</a:t>
            </a:r>
          </a:p>
        </p:txBody>
      </p:sp>
      <p:pic>
        <p:nvPicPr>
          <p:cNvPr id="33" name="Picture 32" descr="A picture containing drawing&#10;&#10;Description automatically generated">
            <a:extLst>
              <a:ext uri="{FF2B5EF4-FFF2-40B4-BE49-F238E27FC236}">
                <a16:creationId xmlns:a16="http://schemas.microsoft.com/office/drawing/2014/main" id="{74EF91A8-5AB0-4CF6-829C-91CB639127B9}"/>
              </a:ext>
            </a:extLst>
          </p:cNvPr>
          <p:cNvPicPr>
            <a:picLocks noChangeAspect="1"/>
          </p:cNvPicPr>
          <p:nvPr/>
        </p:nvPicPr>
        <p:blipFill rotWithShape="1">
          <a:blip r:embed="rId2">
            <a:extLst>
              <a:ext uri="{28A0092B-C50C-407E-A947-70E740481C1C}">
                <a14:useLocalDpi xmlns:a14="http://schemas.microsoft.com/office/drawing/2010/main" val="0"/>
              </a:ext>
            </a:extLst>
          </a:blip>
          <a:srcRect l="8408" r="9854" b="-3"/>
          <a:stretch/>
        </p:blipFill>
        <p:spPr>
          <a:xfrm>
            <a:off x="20" y="-1"/>
            <a:ext cx="4613982" cy="4515954"/>
          </a:xfrm>
          <a:prstGeom prst="rect">
            <a:avLst/>
          </a:prstGeom>
        </p:spPr>
      </p:pic>
      <p:pic>
        <p:nvPicPr>
          <p:cNvPr id="29" name="Picture 28" descr="A picture containing drawing, clock&#10;&#10;Description automatically generated">
            <a:extLst>
              <a:ext uri="{FF2B5EF4-FFF2-40B4-BE49-F238E27FC236}">
                <a16:creationId xmlns:a16="http://schemas.microsoft.com/office/drawing/2014/main" id="{12820FD7-78D0-454E-83ED-AC728D3F1018}"/>
              </a:ext>
            </a:extLst>
          </p:cNvPr>
          <p:cNvPicPr>
            <a:picLocks noChangeAspect="1"/>
          </p:cNvPicPr>
          <p:nvPr/>
        </p:nvPicPr>
        <p:blipFill rotWithShape="1">
          <a:blip r:embed="rId3">
            <a:extLst>
              <a:ext uri="{28A0092B-C50C-407E-A947-70E740481C1C}">
                <a14:useLocalDpi xmlns:a14="http://schemas.microsoft.com/office/drawing/2010/main" val="0"/>
              </a:ext>
            </a:extLst>
          </a:blip>
          <a:srcRect t="3549"/>
          <a:stretch/>
        </p:blipFill>
        <p:spPr>
          <a:xfrm>
            <a:off x="4705442" y="-1"/>
            <a:ext cx="2829214" cy="2183054"/>
          </a:xfrm>
          <a:prstGeom prst="rect">
            <a:avLst/>
          </a:prstGeom>
        </p:spPr>
      </p:pic>
      <p:pic>
        <p:nvPicPr>
          <p:cNvPr id="25" name="Picture 24" descr="A picture containing drawing&#10;&#10;Description automatically generated">
            <a:extLst>
              <a:ext uri="{FF2B5EF4-FFF2-40B4-BE49-F238E27FC236}">
                <a16:creationId xmlns:a16="http://schemas.microsoft.com/office/drawing/2014/main" id="{E3996002-6AE2-47D0-ABE4-5A8D0547456D}"/>
              </a:ext>
            </a:extLst>
          </p:cNvPr>
          <p:cNvPicPr>
            <a:picLocks noChangeAspect="1"/>
          </p:cNvPicPr>
          <p:nvPr/>
        </p:nvPicPr>
        <p:blipFill rotWithShape="1">
          <a:blip r:embed="rId4">
            <a:extLst>
              <a:ext uri="{28A0092B-C50C-407E-A947-70E740481C1C}">
                <a14:useLocalDpi xmlns:a14="http://schemas.microsoft.com/office/drawing/2010/main" val="0"/>
              </a:ext>
            </a:extLst>
          </a:blip>
          <a:srcRect r="4" b="841"/>
          <a:stretch/>
        </p:blipFill>
        <p:spPr>
          <a:xfrm>
            <a:off x="4705442" y="2274491"/>
            <a:ext cx="2825496" cy="2241463"/>
          </a:xfrm>
          <a:prstGeom prst="rect">
            <a:avLst/>
          </a:prstGeom>
        </p:spPr>
      </p:pic>
      <p:pic>
        <p:nvPicPr>
          <p:cNvPr id="27" name="Picture 26" descr="A picture containing drawing&#10;&#10;Description automatically generated">
            <a:extLst>
              <a:ext uri="{FF2B5EF4-FFF2-40B4-BE49-F238E27FC236}">
                <a16:creationId xmlns:a16="http://schemas.microsoft.com/office/drawing/2014/main" id="{3A9744B7-CD76-41AD-A2FF-09CD2B551649}"/>
              </a:ext>
            </a:extLst>
          </p:cNvPr>
          <p:cNvPicPr>
            <a:picLocks noChangeAspect="1"/>
          </p:cNvPicPr>
          <p:nvPr/>
        </p:nvPicPr>
        <p:blipFill rotWithShape="1">
          <a:blip r:embed="rId5">
            <a:extLst>
              <a:ext uri="{28A0092B-C50C-407E-A947-70E740481C1C}">
                <a14:useLocalDpi xmlns:a14="http://schemas.microsoft.com/office/drawing/2010/main" val="0"/>
              </a:ext>
            </a:extLst>
          </a:blip>
          <a:srcRect b="967"/>
          <a:stretch/>
        </p:blipFill>
        <p:spPr>
          <a:xfrm>
            <a:off x="-3717" y="4616536"/>
            <a:ext cx="2829212" cy="2241464"/>
          </a:xfrm>
          <a:prstGeom prst="rect">
            <a:avLst/>
          </a:prstGeom>
        </p:spPr>
      </p:pic>
      <p:pic>
        <p:nvPicPr>
          <p:cNvPr id="31" name="Picture 30" descr="A picture containing drawing&#10;&#10;Description automatically generated">
            <a:extLst>
              <a:ext uri="{FF2B5EF4-FFF2-40B4-BE49-F238E27FC236}">
                <a16:creationId xmlns:a16="http://schemas.microsoft.com/office/drawing/2014/main" id="{1C34AFF4-06A4-4936-AA48-DFDC074CA8B1}"/>
              </a:ext>
            </a:extLst>
          </p:cNvPr>
          <p:cNvPicPr>
            <a:picLocks noChangeAspect="1"/>
          </p:cNvPicPr>
          <p:nvPr/>
        </p:nvPicPr>
        <p:blipFill rotWithShape="1">
          <a:blip r:embed="rId6">
            <a:extLst>
              <a:ext uri="{28A0092B-C50C-407E-A947-70E740481C1C}">
                <a14:useLocalDpi xmlns:a14="http://schemas.microsoft.com/office/drawing/2010/main" val="0"/>
              </a:ext>
            </a:extLst>
          </a:blip>
          <a:srcRect t="6069" b="32959"/>
          <a:stretch/>
        </p:blipFill>
        <p:spPr>
          <a:xfrm>
            <a:off x="2913221" y="4616917"/>
            <a:ext cx="4614002" cy="2336334"/>
          </a:xfrm>
          <a:prstGeom prst="rect">
            <a:avLst/>
          </a:prstGeom>
        </p:spPr>
      </p:pic>
      <p:sp>
        <p:nvSpPr>
          <p:cNvPr id="3" name="Content Placeholder 2">
            <a:extLst>
              <a:ext uri="{FF2B5EF4-FFF2-40B4-BE49-F238E27FC236}">
                <a16:creationId xmlns:a16="http://schemas.microsoft.com/office/drawing/2014/main" id="{08DA5F4C-C231-4F65-BD06-DDFBC9C1128A}"/>
              </a:ext>
            </a:extLst>
          </p:cNvPr>
          <p:cNvSpPr>
            <a:spLocks noGrp="1"/>
          </p:cNvSpPr>
          <p:nvPr>
            <p:ph idx="1"/>
          </p:nvPr>
        </p:nvSpPr>
        <p:spPr>
          <a:xfrm>
            <a:off x="8114908" y="2628649"/>
            <a:ext cx="3336546" cy="3902472"/>
          </a:xfrm>
        </p:spPr>
        <p:txBody>
          <a:bodyPr>
            <a:normAutofit/>
          </a:bodyPr>
          <a:lstStyle/>
          <a:p>
            <a:pPr marL="0" indent="0" algn="ctr">
              <a:buNone/>
            </a:pPr>
            <a:r>
              <a:rPr lang="en-US" sz="2000" dirty="0">
                <a:solidFill>
                  <a:schemeClr val="bg1">
                    <a:lumMod val="50000"/>
                  </a:schemeClr>
                </a:solidFill>
                <a:latin typeface="Masqualero Light" panose="02050304080505020303" pitchFamily="18" charset="0"/>
              </a:rPr>
              <a:t>In this point and click adventure game the player will control agent Cooper and move around the town of Twin Peaks, clicking objects to collect clues and interviewing suspects. </a:t>
            </a:r>
          </a:p>
        </p:txBody>
      </p:sp>
    </p:spTree>
    <p:extLst>
      <p:ext uri="{BB962C8B-B14F-4D97-AF65-F5344CB8AC3E}">
        <p14:creationId xmlns:p14="http://schemas.microsoft.com/office/powerpoint/2010/main" val="1404177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37EDF-5389-4290-9955-5B35B82C3976}"/>
              </a:ext>
            </a:extLst>
          </p:cNvPr>
          <p:cNvSpPr>
            <a:spLocks noGrp="1"/>
          </p:cNvSpPr>
          <p:nvPr>
            <p:ph type="title"/>
          </p:nvPr>
        </p:nvSpPr>
        <p:spPr/>
        <p:txBody>
          <a:bodyPr/>
          <a:lstStyle/>
          <a:p>
            <a:r>
              <a:rPr lang="en-US" dirty="0">
                <a:solidFill>
                  <a:schemeClr val="bg1">
                    <a:lumMod val="50000"/>
                  </a:schemeClr>
                </a:solidFill>
                <a:latin typeface="Masqualero Light" panose="02050304080505020303" pitchFamily="18" charset="0"/>
              </a:rPr>
              <a:t>Color scheme</a:t>
            </a:r>
          </a:p>
        </p:txBody>
      </p:sp>
      <p:sp>
        <p:nvSpPr>
          <p:cNvPr id="3" name="Content Placeholder 2">
            <a:extLst>
              <a:ext uri="{FF2B5EF4-FFF2-40B4-BE49-F238E27FC236}">
                <a16:creationId xmlns:a16="http://schemas.microsoft.com/office/drawing/2014/main" id="{5D8CD058-E1AC-48D1-88F5-3629042FC5A2}"/>
              </a:ext>
            </a:extLst>
          </p:cNvPr>
          <p:cNvSpPr>
            <a:spLocks noGrp="1"/>
          </p:cNvSpPr>
          <p:nvPr>
            <p:ph idx="1"/>
          </p:nvPr>
        </p:nvSpPr>
        <p:spPr>
          <a:xfrm>
            <a:off x="838200" y="1825625"/>
            <a:ext cx="10515600" cy="1603375"/>
          </a:xfrm>
        </p:spPr>
        <p:txBody>
          <a:bodyPr>
            <a:normAutofit lnSpcReduction="10000"/>
          </a:bodyPr>
          <a:lstStyle/>
          <a:p>
            <a:pPr marL="0" indent="0">
              <a:buNone/>
            </a:pPr>
            <a:r>
              <a:rPr lang="en-US" dirty="0">
                <a:solidFill>
                  <a:schemeClr val="bg1">
                    <a:lumMod val="50000"/>
                  </a:schemeClr>
                </a:solidFill>
                <a:latin typeface="Masqualero Light" panose="02050304080505020303" pitchFamily="18" charset="0"/>
              </a:rPr>
              <a:t>When outside in the town of Twin Peaks, the main colors will be greens and browns. In the infamous Red Room, the main colors will be red, black and white. The game will have a relatively bright but natural color palette.</a:t>
            </a:r>
          </a:p>
        </p:txBody>
      </p:sp>
      <p:sp>
        <p:nvSpPr>
          <p:cNvPr id="4" name="Rectangle 3">
            <a:extLst>
              <a:ext uri="{FF2B5EF4-FFF2-40B4-BE49-F238E27FC236}">
                <a16:creationId xmlns:a16="http://schemas.microsoft.com/office/drawing/2014/main" id="{43348085-7AEA-48B7-A683-670C89790C86}"/>
              </a:ext>
            </a:extLst>
          </p:cNvPr>
          <p:cNvSpPr/>
          <p:nvPr/>
        </p:nvSpPr>
        <p:spPr>
          <a:xfrm>
            <a:off x="3657600" y="3752850"/>
            <a:ext cx="695325" cy="695325"/>
          </a:xfrm>
          <a:prstGeom prst="rect">
            <a:avLst/>
          </a:prstGeom>
          <a:solidFill>
            <a:srgbClr val="E0031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4E2AB67-3722-4FF3-A041-AB69FBF97299}"/>
              </a:ext>
            </a:extLst>
          </p:cNvPr>
          <p:cNvSpPr/>
          <p:nvPr/>
        </p:nvSpPr>
        <p:spPr>
          <a:xfrm>
            <a:off x="4572000" y="3752850"/>
            <a:ext cx="695325" cy="695325"/>
          </a:xfrm>
          <a:prstGeom prst="rect">
            <a:avLst/>
          </a:prstGeom>
          <a:solidFill>
            <a:srgbClr val="368B4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A2DCFF4-E533-4E54-B9DD-C58183E8C5F2}"/>
              </a:ext>
            </a:extLst>
          </p:cNvPr>
          <p:cNvSpPr/>
          <p:nvPr/>
        </p:nvSpPr>
        <p:spPr>
          <a:xfrm>
            <a:off x="5486400" y="4614862"/>
            <a:ext cx="695325" cy="695325"/>
          </a:xfrm>
          <a:prstGeom prst="rect">
            <a:avLst/>
          </a:prstGeom>
          <a:solidFill>
            <a:srgbClr val="2F7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A84E752-5580-4AD4-91F0-B444FDD969B0}"/>
              </a:ext>
            </a:extLst>
          </p:cNvPr>
          <p:cNvSpPr/>
          <p:nvPr/>
        </p:nvSpPr>
        <p:spPr>
          <a:xfrm>
            <a:off x="3652838" y="4610098"/>
            <a:ext cx="695325" cy="695325"/>
          </a:xfrm>
          <a:prstGeom prst="rect">
            <a:avLst/>
          </a:prstGeom>
          <a:solidFill>
            <a:srgbClr val="FFEC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4294C48-ACC2-4246-9ABA-AB47D3161239}"/>
              </a:ext>
            </a:extLst>
          </p:cNvPr>
          <p:cNvSpPr/>
          <p:nvPr/>
        </p:nvSpPr>
        <p:spPr>
          <a:xfrm>
            <a:off x="6400800" y="3752849"/>
            <a:ext cx="695325" cy="695325"/>
          </a:xfrm>
          <a:prstGeom prst="rect">
            <a:avLst/>
          </a:prstGeom>
          <a:solidFill>
            <a:srgbClr val="0926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A32DB73-CAE6-48FB-8296-8EDB84E0667D}"/>
              </a:ext>
            </a:extLst>
          </p:cNvPr>
          <p:cNvSpPr/>
          <p:nvPr/>
        </p:nvSpPr>
        <p:spPr>
          <a:xfrm>
            <a:off x="5486400" y="3752850"/>
            <a:ext cx="695325" cy="695325"/>
          </a:xfrm>
          <a:prstGeom prst="rect">
            <a:avLst/>
          </a:prstGeom>
          <a:solidFill>
            <a:srgbClr val="14431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CAA3E9-7F66-48F7-B42B-01947273CB11}"/>
              </a:ext>
            </a:extLst>
          </p:cNvPr>
          <p:cNvSpPr/>
          <p:nvPr/>
        </p:nvSpPr>
        <p:spPr>
          <a:xfrm>
            <a:off x="7319962" y="3752848"/>
            <a:ext cx="695325" cy="695325"/>
          </a:xfrm>
          <a:prstGeom prst="rect">
            <a:avLst/>
          </a:prstGeom>
          <a:solidFill>
            <a:srgbClr val="5B492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9A608AA-5F35-4AFC-BC92-8B51CF2050B9}"/>
              </a:ext>
            </a:extLst>
          </p:cNvPr>
          <p:cNvSpPr/>
          <p:nvPr/>
        </p:nvSpPr>
        <p:spPr>
          <a:xfrm>
            <a:off x="7319962" y="4610099"/>
            <a:ext cx="695325" cy="695325"/>
          </a:xfrm>
          <a:prstGeom prst="rect">
            <a:avLst/>
          </a:prstGeom>
          <a:solidFill>
            <a:srgbClr val="9280A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59E3FF7-3B74-4A63-8C80-C48428F46DA6}"/>
              </a:ext>
            </a:extLst>
          </p:cNvPr>
          <p:cNvSpPr/>
          <p:nvPr/>
        </p:nvSpPr>
        <p:spPr>
          <a:xfrm>
            <a:off x="6400800" y="4610099"/>
            <a:ext cx="695325" cy="695325"/>
          </a:xfrm>
          <a:prstGeom prst="rect">
            <a:avLst/>
          </a:prstGeom>
          <a:solidFill>
            <a:srgbClr val="B2DB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5126544-3D36-4136-AAF5-B7A5F1B259A3}"/>
              </a:ext>
            </a:extLst>
          </p:cNvPr>
          <p:cNvSpPr/>
          <p:nvPr/>
        </p:nvSpPr>
        <p:spPr>
          <a:xfrm>
            <a:off x="4572000" y="4610098"/>
            <a:ext cx="695325" cy="695325"/>
          </a:xfrm>
          <a:prstGeom prst="rect">
            <a:avLst/>
          </a:prstGeom>
          <a:solidFill>
            <a:srgbClr val="BABC5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87403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9D76D-11D4-488E-9F27-60536C12C4A6}"/>
              </a:ext>
            </a:extLst>
          </p:cNvPr>
          <p:cNvSpPr>
            <a:spLocks noGrp="1"/>
          </p:cNvSpPr>
          <p:nvPr>
            <p:ph type="title"/>
          </p:nvPr>
        </p:nvSpPr>
        <p:spPr>
          <a:xfrm>
            <a:off x="199008" y="107672"/>
            <a:ext cx="10515600" cy="1325563"/>
          </a:xfrm>
        </p:spPr>
        <p:txBody>
          <a:bodyPr/>
          <a:lstStyle/>
          <a:p>
            <a:r>
              <a:rPr lang="en-US" dirty="0">
                <a:solidFill>
                  <a:schemeClr val="tx1">
                    <a:lumMod val="65000"/>
                    <a:lumOff val="35000"/>
                  </a:schemeClr>
                </a:solidFill>
                <a:latin typeface="Masqualero Light" panose="02050304080505020303" pitchFamily="18" charset="0"/>
              </a:rPr>
              <a:t>Level design/ screen mockups:</a:t>
            </a:r>
          </a:p>
        </p:txBody>
      </p:sp>
      <p:pic>
        <p:nvPicPr>
          <p:cNvPr id="4" name="Picture 3" descr="A picture containing toy, room&#10;&#10;Description automatically generated">
            <a:extLst>
              <a:ext uri="{FF2B5EF4-FFF2-40B4-BE49-F238E27FC236}">
                <a16:creationId xmlns:a16="http://schemas.microsoft.com/office/drawing/2014/main" id="{ABD59EA0-D63F-413B-9BD4-376618D0FA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1815" y="1527234"/>
            <a:ext cx="2119750" cy="21861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A0258A5-BE7F-4719-B189-E3D023A886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3553" y="4245198"/>
            <a:ext cx="2105259" cy="2167057"/>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84FF806A-F5B5-4537-AAC4-F4B9842CB1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8432" y="4245198"/>
            <a:ext cx="2105259" cy="2162825"/>
          </a:xfrm>
          <a:prstGeom prst="rect">
            <a:avLst/>
          </a:prstGeom>
        </p:spPr>
      </p:pic>
      <p:pic>
        <p:nvPicPr>
          <p:cNvPr id="13" name="Picture 12" descr="A picture containing screenshot&#10;&#10;Description automatically generated">
            <a:extLst>
              <a:ext uri="{FF2B5EF4-FFF2-40B4-BE49-F238E27FC236}">
                <a16:creationId xmlns:a16="http://schemas.microsoft.com/office/drawing/2014/main" id="{43D14A55-380D-4763-8279-79529305B2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1815" y="4245198"/>
            <a:ext cx="2105259" cy="2191946"/>
          </a:xfrm>
          <a:prstGeom prst="rect">
            <a:avLst/>
          </a:prstGeom>
        </p:spPr>
      </p:pic>
      <p:pic>
        <p:nvPicPr>
          <p:cNvPr id="15" name="Picture 14">
            <a:extLst>
              <a:ext uri="{FF2B5EF4-FFF2-40B4-BE49-F238E27FC236}">
                <a16:creationId xmlns:a16="http://schemas.microsoft.com/office/drawing/2014/main" id="{3CE57E2D-280F-4693-9CA2-D26DE6CEE9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61499" y="4245198"/>
            <a:ext cx="2105259" cy="2162601"/>
          </a:xfrm>
          <a:prstGeom prst="rect">
            <a:avLst/>
          </a:prstGeom>
        </p:spPr>
      </p:pic>
      <p:pic>
        <p:nvPicPr>
          <p:cNvPr id="17" name="Picture 16">
            <a:extLst>
              <a:ext uri="{FF2B5EF4-FFF2-40B4-BE49-F238E27FC236}">
                <a16:creationId xmlns:a16="http://schemas.microsoft.com/office/drawing/2014/main" id="{F06E35B8-5D06-4160-BD8E-675B8D60743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4209" y="4245198"/>
            <a:ext cx="2108743" cy="2162601"/>
          </a:xfrm>
          <a:prstGeom prst="rect">
            <a:avLst/>
          </a:prstGeom>
        </p:spPr>
      </p:pic>
      <p:pic>
        <p:nvPicPr>
          <p:cNvPr id="19" name="Picture 18" descr="A picture containing drawing&#10;&#10;Description automatically generated">
            <a:extLst>
              <a:ext uri="{FF2B5EF4-FFF2-40B4-BE49-F238E27FC236}">
                <a16:creationId xmlns:a16="http://schemas.microsoft.com/office/drawing/2014/main" id="{E65500E7-385E-4776-AF56-4E8A6FF6F00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53553" y="1527234"/>
            <a:ext cx="2119876" cy="2186122"/>
          </a:xfrm>
          <a:prstGeom prst="rect">
            <a:avLst/>
          </a:prstGeom>
        </p:spPr>
      </p:pic>
      <p:pic>
        <p:nvPicPr>
          <p:cNvPr id="21" name="Picture 20" descr="A picture containing toy&#10;&#10;Description automatically generated">
            <a:extLst>
              <a:ext uri="{FF2B5EF4-FFF2-40B4-BE49-F238E27FC236}">
                <a16:creationId xmlns:a16="http://schemas.microsoft.com/office/drawing/2014/main" id="{8169DBB9-49EB-4A16-9203-0CD84DCE448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48432" y="1535586"/>
            <a:ext cx="2108742" cy="2174769"/>
          </a:xfrm>
          <a:prstGeom prst="rect">
            <a:avLst/>
          </a:prstGeom>
        </p:spPr>
      </p:pic>
      <p:pic>
        <p:nvPicPr>
          <p:cNvPr id="23" name="Picture 22">
            <a:extLst>
              <a:ext uri="{FF2B5EF4-FFF2-40B4-BE49-F238E27FC236}">
                <a16:creationId xmlns:a16="http://schemas.microsoft.com/office/drawing/2014/main" id="{1DFE0AC2-5178-4DD9-B548-4FB4FF3A649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51849" y="1533274"/>
            <a:ext cx="2100349" cy="2149769"/>
          </a:xfrm>
          <a:prstGeom prst="rect">
            <a:avLst/>
          </a:prstGeom>
        </p:spPr>
      </p:pic>
      <p:pic>
        <p:nvPicPr>
          <p:cNvPr id="25" name="Picture 24" descr="A picture containing toy&#10;&#10;Description automatically generated">
            <a:extLst>
              <a:ext uri="{FF2B5EF4-FFF2-40B4-BE49-F238E27FC236}">
                <a16:creationId xmlns:a16="http://schemas.microsoft.com/office/drawing/2014/main" id="{C31B095B-8102-4D9A-9E66-7BD108FC8C3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4209" y="1552994"/>
            <a:ext cx="2108743" cy="2149769"/>
          </a:xfrm>
          <a:prstGeom prst="rect">
            <a:avLst/>
          </a:prstGeom>
        </p:spPr>
      </p:pic>
    </p:spTree>
    <p:extLst>
      <p:ext uri="{BB962C8B-B14F-4D97-AF65-F5344CB8AC3E}">
        <p14:creationId xmlns:p14="http://schemas.microsoft.com/office/powerpoint/2010/main" val="3304915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7039A-7D41-4CAF-819D-A6B9B32A0406}"/>
              </a:ext>
            </a:extLst>
          </p:cNvPr>
          <p:cNvSpPr>
            <a:spLocks noGrp="1"/>
          </p:cNvSpPr>
          <p:nvPr>
            <p:ph type="title"/>
          </p:nvPr>
        </p:nvSpPr>
        <p:spPr>
          <a:xfrm>
            <a:off x="406121" y="264642"/>
            <a:ext cx="10515600" cy="1325563"/>
          </a:xfrm>
        </p:spPr>
        <p:txBody>
          <a:bodyPr/>
          <a:lstStyle/>
          <a:p>
            <a:r>
              <a:rPr lang="en-US" dirty="0">
                <a:solidFill>
                  <a:schemeClr val="tx1">
                    <a:lumMod val="50000"/>
                    <a:lumOff val="50000"/>
                  </a:schemeClr>
                </a:solidFill>
                <a:latin typeface="Masqualero" panose="02050504080505020303" pitchFamily="18" charset="0"/>
              </a:rPr>
              <a:t>Puzzle example</a:t>
            </a:r>
          </a:p>
        </p:txBody>
      </p:sp>
      <p:sp>
        <p:nvSpPr>
          <p:cNvPr id="3" name="Content Placeholder 2">
            <a:extLst>
              <a:ext uri="{FF2B5EF4-FFF2-40B4-BE49-F238E27FC236}">
                <a16:creationId xmlns:a16="http://schemas.microsoft.com/office/drawing/2014/main" id="{EEE236EA-DFF0-4714-A618-FDC37ACEF497}"/>
              </a:ext>
            </a:extLst>
          </p:cNvPr>
          <p:cNvSpPr>
            <a:spLocks noGrp="1"/>
          </p:cNvSpPr>
          <p:nvPr>
            <p:ph idx="1"/>
          </p:nvPr>
        </p:nvSpPr>
        <p:spPr>
          <a:xfrm>
            <a:off x="6541477" y="2506662"/>
            <a:ext cx="4611356" cy="4351338"/>
          </a:xfrm>
        </p:spPr>
        <p:txBody>
          <a:bodyPr/>
          <a:lstStyle/>
          <a:p>
            <a:pPr marL="0" indent="0" algn="ctr">
              <a:buNone/>
            </a:pPr>
            <a:r>
              <a:rPr lang="en-US" dirty="0">
                <a:solidFill>
                  <a:schemeClr val="tx1">
                    <a:lumMod val="50000"/>
                    <a:lumOff val="50000"/>
                  </a:schemeClr>
                </a:solidFill>
                <a:latin typeface="Masqualero" panose="02050504080505020303" pitchFamily="18" charset="0"/>
              </a:rPr>
              <a:t>In this puzzle, the player will have to remember a code that was given to them earlier by the Log Lady in order to be able to open the door and proceed in the game.</a:t>
            </a:r>
          </a:p>
        </p:txBody>
      </p:sp>
      <p:pic>
        <p:nvPicPr>
          <p:cNvPr id="4" name="Picture 3" descr="A picture containing screenshot&#10;&#10;Description automatically generated">
            <a:extLst>
              <a:ext uri="{FF2B5EF4-FFF2-40B4-BE49-F238E27FC236}">
                <a16:creationId xmlns:a16="http://schemas.microsoft.com/office/drawing/2014/main" id="{D7C91ABC-3AED-484A-936F-C7248EE75E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3631" y="1590205"/>
            <a:ext cx="4523837" cy="4710112"/>
          </a:xfrm>
          <a:prstGeom prst="rect">
            <a:avLst/>
          </a:prstGeom>
        </p:spPr>
      </p:pic>
    </p:spTree>
    <p:extLst>
      <p:ext uri="{BB962C8B-B14F-4D97-AF65-F5344CB8AC3E}">
        <p14:creationId xmlns:p14="http://schemas.microsoft.com/office/powerpoint/2010/main" val="2611044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E14C2-667D-4E65-8647-65ED9696EC16}"/>
              </a:ext>
            </a:extLst>
          </p:cNvPr>
          <p:cNvSpPr>
            <a:spLocks noGrp="1"/>
          </p:cNvSpPr>
          <p:nvPr>
            <p:ph type="title"/>
          </p:nvPr>
        </p:nvSpPr>
        <p:spPr>
          <a:xfrm>
            <a:off x="607088" y="251123"/>
            <a:ext cx="10515600" cy="1325563"/>
          </a:xfrm>
        </p:spPr>
        <p:txBody>
          <a:bodyPr/>
          <a:lstStyle/>
          <a:p>
            <a:r>
              <a:rPr lang="en-US" dirty="0">
                <a:solidFill>
                  <a:schemeClr val="tx1">
                    <a:lumMod val="50000"/>
                    <a:lumOff val="50000"/>
                  </a:schemeClr>
                </a:solidFill>
                <a:latin typeface="Masqualero" panose="02050504080505020303" pitchFamily="18" charset="0"/>
              </a:rPr>
              <a:t>Final battle design</a:t>
            </a:r>
          </a:p>
        </p:txBody>
      </p:sp>
      <p:sp>
        <p:nvSpPr>
          <p:cNvPr id="3" name="Content Placeholder 2">
            <a:extLst>
              <a:ext uri="{FF2B5EF4-FFF2-40B4-BE49-F238E27FC236}">
                <a16:creationId xmlns:a16="http://schemas.microsoft.com/office/drawing/2014/main" id="{041F578A-F93B-4C86-9624-88DF472C9785}"/>
              </a:ext>
            </a:extLst>
          </p:cNvPr>
          <p:cNvSpPr>
            <a:spLocks noGrp="1"/>
          </p:cNvSpPr>
          <p:nvPr>
            <p:ph idx="1"/>
          </p:nvPr>
        </p:nvSpPr>
        <p:spPr>
          <a:xfrm>
            <a:off x="6209882" y="1767151"/>
            <a:ext cx="5164015" cy="4351338"/>
          </a:xfrm>
        </p:spPr>
        <p:txBody>
          <a:bodyPr>
            <a:normAutofit fontScale="92500" lnSpcReduction="10000"/>
          </a:bodyPr>
          <a:lstStyle/>
          <a:p>
            <a:pPr marL="0" indent="0" algn="ctr">
              <a:buNone/>
            </a:pPr>
            <a:r>
              <a:rPr lang="en-US" dirty="0">
                <a:solidFill>
                  <a:schemeClr val="tx1">
                    <a:lumMod val="50000"/>
                    <a:lumOff val="50000"/>
                  </a:schemeClr>
                </a:solidFill>
                <a:latin typeface="Masqualero" panose="02050504080505020303" pitchFamily="18" charset="0"/>
              </a:rPr>
              <a:t>For the final battle, I chose to incorporate a space invaders style battle between Agent Cooper and the coronavirus. This was my favorite level to design, as it seems like a good climax for the game and final revelation of the mystery of the game. The player has to click to shoot the virus, until it no longer takes any damage. They must then put on a mask and disinfectant they got earlier in the game and finally are able to finish the virus!</a:t>
            </a:r>
          </a:p>
        </p:txBody>
      </p:sp>
      <p:pic>
        <p:nvPicPr>
          <p:cNvPr id="4" name="Picture 3" descr="A picture containing clock, drawing&#10;&#10;Description automatically generated">
            <a:extLst>
              <a:ext uri="{FF2B5EF4-FFF2-40B4-BE49-F238E27FC236}">
                <a16:creationId xmlns:a16="http://schemas.microsoft.com/office/drawing/2014/main" id="{D9DCCDA1-CCFE-4CC2-B7AD-8A91C7867F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519" y="1576686"/>
            <a:ext cx="4493444" cy="4732269"/>
          </a:xfrm>
          <a:prstGeom prst="rect">
            <a:avLst/>
          </a:prstGeom>
        </p:spPr>
      </p:pic>
    </p:spTree>
    <p:extLst>
      <p:ext uri="{BB962C8B-B14F-4D97-AF65-F5344CB8AC3E}">
        <p14:creationId xmlns:p14="http://schemas.microsoft.com/office/powerpoint/2010/main" val="2240383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3644</TotalTime>
  <Words>489</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Masqualero</vt:lpstr>
      <vt:lpstr>Masqualero Light</vt:lpstr>
      <vt:lpstr>Office Theme</vt:lpstr>
      <vt:lpstr>PowerPoint Presentation</vt:lpstr>
      <vt:lpstr>An adventure by Turtle Boy Studios (Paloma González Gálvez)</vt:lpstr>
      <vt:lpstr>Features!</vt:lpstr>
      <vt:lpstr>Artist statement</vt:lpstr>
      <vt:lpstr>Play description</vt:lpstr>
      <vt:lpstr>Color scheme</vt:lpstr>
      <vt:lpstr>Level design/ screen mockups:</vt:lpstr>
      <vt:lpstr>Puzzle example</vt:lpstr>
      <vt:lpstr>Final battle design</vt:lpstr>
      <vt:lpstr>Surveys/ Design responses: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Paloma Gonzalez</dc:creator>
  <cp:lastModifiedBy>Paloma Gonzalez</cp:lastModifiedBy>
  <cp:revision>17</cp:revision>
  <dcterms:created xsi:type="dcterms:W3CDTF">2020-04-17T13:32:14Z</dcterms:created>
  <dcterms:modified xsi:type="dcterms:W3CDTF">2020-05-12T13:59:44Z</dcterms:modified>
</cp:coreProperties>
</file>