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97" r:id="rId3"/>
    <p:sldMasterId id="2147483709" r:id="rId4"/>
  </p:sldMasterIdLst>
  <p:notesMasterIdLst>
    <p:notesMasterId r:id="rId17"/>
  </p:notesMasterIdLst>
  <p:sldIdLst>
    <p:sldId id="283" r:id="rId5"/>
    <p:sldId id="287" r:id="rId6"/>
    <p:sldId id="288" r:id="rId7"/>
    <p:sldId id="302" r:id="rId8"/>
    <p:sldId id="289" r:id="rId9"/>
    <p:sldId id="290" r:id="rId10"/>
    <p:sldId id="291" r:id="rId11"/>
    <p:sldId id="301" r:id="rId12"/>
    <p:sldId id="297" r:id="rId13"/>
    <p:sldId id="298" r:id="rId14"/>
    <p:sldId id="299" r:id="rId15"/>
    <p:sldId id="300"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5" userDrawn="1">
          <p15:clr>
            <a:srgbClr val="A4A3A4"/>
          </p15:clr>
        </p15:guide>
        <p15:guide id="2" orient="horz" pos="1253" userDrawn="1">
          <p15:clr>
            <a:srgbClr val="A4A3A4"/>
          </p15:clr>
        </p15:guide>
        <p15:guide id="3" pos="3840">
          <p15:clr>
            <a:srgbClr val="A4A3A4"/>
          </p15:clr>
        </p15:guide>
        <p15:guide id="4" orient="horz" pos="3589" userDrawn="1">
          <p15:clr>
            <a:srgbClr val="A4A3A4"/>
          </p15:clr>
        </p15:guide>
        <p15:guide id="5" orient="horz" pos="36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76BB"/>
    <a:srgbClr val="676B70"/>
    <a:srgbClr val="A2ADC3"/>
    <a:srgbClr val="222222"/>
    <a:srgbClr val="0000CC"/>
    <a:srgbClr val="9BAE04"/>
    <a:srgbClr val="FF7C80"/>
    <a:srgbClr val="3076BB"/>
    <a:srgbClr val="2651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orient="horz" pos="935"/>
        <p:guide orient="horz" pos="1253"/>
        <p:guide pos="3840"/>
        <p:guide orient="horz" pos="3589"/>
        <p:guide orient="horz" pos="3612"/>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A34AD3-753B-4C60-99E9-4DA3F82A47F0}" type="datetimeFigureOut">
              <a:rPr lang="es-ES" smtClean="0"/>
              <a:t>18/09/2017</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840F70-CC70-4B7F-A262-596A02A8AF4D}" type="slidenum">
              <a:rPr lang="es-ES" smtClean="0"/>
              <a:t>‹Nº›</a:t>
            </a:fld>
            <a:endParaRPr lang="es-ES"/>
          </a:p>
        </p:txBody>
      </p:sp>
    </p:spTree>
    <p:extLst>
      <p:ext uri="{BB962C8B-B14F-4D97-AF65-F5344CB8AC3E}">
        <p14:creationId xmlns:p14="http://schemas.microsoft.com/office/powerpoint/2010/main" val="328098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2FC7D2D-1608-428E-9CD6-6EF7583B973C}" type="datetime1">
              <a:rPr lang="es-ES" smtClean="0">
                <a:solidFill>
                  <a:prstClr val="black">
                    <a:tint val="75000"/>
                  </a:prstClr>
                </a:solidFill>
              </a:rPr>
              <a:pPr/>
              <a:t>18/09/2017</a:t>
            </a:fld>
            <a:endParaRPr lang="es-ES">
              <a:solidFill>
                <a:prstClr val="black">
                  <a:tint val="75000"/>
                </a:prstClr>
              </a:solidFill>
            </a:endParaRPr>
          </a:p>
        </p:txBody>
      </p:sp>
      <p:sp>
        <p:nvSpPr>
          <p:cNvPr id="5" name="Footer Placeholder 4"/>
          <p:cNvSpPr>
            <a:spLocks noGrp="1"/>
          </p:cNvSpPr>
          <p:nvPr>
            <p:ph type="ftr" sz="quarter" idx="11"/>
          </p:nvPr>
        </p:nvSpPr>
        <p:spPr/>
        <p:txBody>
          <a:bodyPr/>
          <a:lstStyle/>
          <a:p>
            <a:endParaRPr lang="es-ES">
              <a:solidFill>
                <a:prstClr val="black">
                  <a:tint val="75000"/>
                </a:prstClr>
              </a:solidFill>
            </a:endParaRPr>
          </a:p>
        </p:txBody>
      </p:sp>
      <p:sp>
        <p:nvSpPr>
          <p:cNvPr id="6" name="Slide Number Placeholder 5"/>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791128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0BB865B-829A-4CC2-BFBF-F64225FD8792}" type="datetime1">
              <a:rPr lang="es-ES" smtClean="0">
                <a:solidFill>
                  <a:prstClr val="black">
                    <a:tint val="75000"/>
                  </a:prstClr>
                </a:solidFill>
              </a:rPr>
              <a:pPr/>
              <a:t>18/09/2017</a:t>
            </a:fld>
            <a:endParaRPr lang="es-ES">
              <a:solidFill>
                <a:prstClr val="black">
                  <a:tint val="75000"/>
                </a:prstClr>
              </a:solidFill>
            </a:endParaRPr>
          </a:p>
        </p:txBody>
      </p:sp>
      <p:sp>
        <p:nvSpPr>
          <p:cNvPr id="5" name="Footer Placeholder 4"/>
          <p:cNvSpPr>
            <a:spLocks noGrp="1"/>
          </p:cNvSpPr>
          <p:nvPr>
            <p:ph type="ftr" sz="quarter" idx="11"/>
          </p:nvPr>
        </p:nvSpPr>
        <p:spPr/>
        <p:txBody>
          <a:bodyPr/>
          <a:lstStyle/>
          <a:p>
            <a:endParaRPr lang="es-ES">
              <a:solidFill>
                <a:prstClr val="black">
                  <a:tint val="75000"/>
                </a:prstClr>
              </a:solidFill>
            </a:endParaRPr>
          </a:p>
        </p:txBody>
      </p:sp>
      <p:sp>
        <p:nvSpPr>
          <p:cNvPr id="6" name="Slide Number Placeholder 5"/>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040522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4723EB7-FBC5-41E8-AD03-48ABA713D54F}" type="datetime1">
              <a:rPr lang="es-ES" smtClean="0">
                <a:solidFill>
                  <a:prstClr val="black">
                    <a:tint val="75000"/>
                  </a:prstClr>
                </a:solidFill>
              </a:rPr>
              <a:pPr/>
              <a:t>18/09/2017</a:t>
            </a:fld>
            <a:endParaRPr lang="es-ES">
              <a:solidFill>
                <a:prstClr val="black">
                  <a:tint val="75000"/>
                </a:prstClr>
              </a:solidFill>
            </a:endParaRPr>
          </a:p>
        </p:txBody>
      </p:sp>
      <p:sp>
        <p:nvSpPr>
          <p:cNvPr id="5" name="Footer Placeholder 4"/>
          <p:cNvSpPr>
            <a:spLocks noGrp="1"/>
          </p:cNvSpPr>
          <p:nvPr>
            <p:ph type="ftr" sz="quarter" idx="11"/>
          </p:nvPr>
        </p:nvSpPr>
        <p:spPr/>
        <p:txBody>
          <a:bodyPr/>
          <a:lstStyle/>
          <a:p>
            <a:endParaRPr lang="es-ES">
              <a:solidFill>
                <a:prstClr val="black">
                  <a:tint val="75000"/>
                </a:prstClr>
              </a:solidFill>
            </a:endParaRPr>
          </a:p>
        </p:txBody>
      </p:sp>
      <p:sp>
        <p:nvSpPr>
          <p:cNvPr id="6" name="Slide Number Placeholder 5"/>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698673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3169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pic>
        <p:nvPicPr>
          <p:cNvPr id="10" name="Imagen 9"/>
          <p:cNvPicPr/>
          <p:nvPr userDrawn="1"/>
        </p:nvPicPr>
        <p:blipFill rotWithShape="1">
          <a:blip r:embed="rId2">
            <a:extLst>
              <a:ext uri="{28A0092B-C50C-407E-A947-70E740481C1C}">
                <a14:useLocalDpi xmlns:a14="http://schemas.microsoft.com/office/drawing/2010/main" val="0"/>
              </a:ext>
            </a:extLst>
          </a:blip>
          <a:srcRect l="10887" t="20485" r="10483" b="22126"/>
          <a:stretch/>
        </p:blipFill>
        <p:spPr bwMode="auto">
          <a:xfrm>
            <a:off x="181155" y="629728"/>
            <a:ext cx="1682151" cy="715993"/>
          </a:xfrm>
          <a:prstGeom prst="rect">
            <a:avLst/>
          </a:prstGeom>
          <a:noFill/>
          <a:ln>
            <a:noFill/>
          </a:ln>
        </p:spPr>
      </p:pic>
    </p:spTree>
    <p:extLst>
      <p:ext uri="{BB962C8B-B14F-4D97-AF65-F5344CB8AC3E}">
        <p14:creationId xmlns:p14="http://schemas.microsoft.com/office/powerpoint/2010/main" val="292607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523864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968397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404813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8" name="Marcador de pie de página 7"/>
          <p:cNvSpPr>
            <a:spLocks noGrp="1"/>
          </p:cNvSpPr>
          <p:nvPr>
            <p:ph type="ftr" sz="quarter" idx="11"/>
          </p:nvPr>
        </p:nvSpPr>
        <p:spPr/>
        <p:txBody>
          <a:bodyPr/>
          <a:lstStyle/>
          <a:p>
            <a:endParaRPr lang="es-ES">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983212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4" name="Marcador de pie de página 3"/>
          <p:cNvSpPr>
            <a:spLocks noGrp="1"/>
          </p:cNvSpPr>
          <p:nvPr>
            <p:ph type="ftr" sz="quarter" idx="11"/>
          </p:nvPr>
        </p:nvSpPr>
        <p:spPr/>
        <p:txBody>
          <a:bodyPr/>
          <a:lstStyle/>
          <a:p>
            <a:endParaRPr lang="es-ES">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138120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3" name="Marcador de pie de página 2"/>
          <p:cNvSpPr>
            <a:spLocks noGrp="1"/>
          </p:cNvSpPr>
          <p:nvPr>
            <p:ph type="ftr" sz="quarter" idx="11"/>
          </p:nvPr>
        </p:nvSpPr>
        <p:spPr/>
        <p:txBody>
          <a:bodyPr/>
          <a:lstStyle/>
          <a:p>
            <a:endParaRPr lang="es-ES">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3166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6A64494-2A32-4B1D-99C5-1D7A44ECE130}" type="datetime1">
              <a:rPr lang="es-ES" smtClean="0">
                <a:solidFill>
                  <a:prstClr val="black">
                    <a:tint val="75000"/>
                  </a:prstClr>
                </a:solidFill>
              </a:rPr>
              <a:pPr/>
              <a:t>18/09/2017</a:t>
            </a:fld>
            <a:endParaRPr lang="es-ES">
              <a:solidFill>
                <a:prstClr val="black">
                  <a:tint val="75000"/>
                </a:prstClr>
              </a:solidFill>
            </a:endParaRPr>
          </a:p>
        </p:txBody>
      </p:sp>
      <p:sp>
        <p:nvSpPr>
          <p:cNvPr id="5" name="Footer Placeholder 4"/>
          <p:cNvSpPr>
            <a:spLocks noGrp="1"/>
          </p:cNvSpPr>
          <p:nvPr>
            <p:ph type="ftr" sz="quarter" idx="11"/>
          </p:nvPr>
        </p:nvSpPr>
        <p:spPr/>
        <p:txBody>
          <a:bodyPr/>
          <a:lstStyle/>
          <a:p>
            <a:endParaRPr lang="es-ES">
              <a:solidFill>
                <a:prstClr val="black">
                  <a:tint val="75000"/>
                </a:prstClr>
              </a:solidFill>
            </a:endParaRPr>
          </a:p>
        </p:txBody>
      </p:sp>
      <p:sp>
        <p:nvSpPr>
          <p:cNvPr id="6" name="Slide Number Placeholder 5"/>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376106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41821692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392442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1997835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75805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568838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41890485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1532296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920684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8" name="Marcador de pie de página 7"/>
          <p:cNvSpPr>
            <a:spLocks noGrp="1"/>
          </p:cNvSpPr>
          <p:nvPr>
            <p:ph type="ftr" sz="quarter" idx="11"/>
          </p:nvPr>
        </p:nvSpPr>
        <p:spPr/>
        <p:txBody>
          <a:bodyPr/>
          <a:lstStyle/>
          <a:p>
            <a:endParaRPr lang="es-ES">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9875830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4" name="Marcador de pie de página 3"/>
          <p:cNvSpPr>
            <a:spLocks noGrp="1"/>
          </p:cNvSpPr>
          <p:nvPr>
            <p:ph type="ftr" sz="quarter" idx="11"/>
          </p:nvPr>
        </p:nvSpPr>
        <p:spPr/>
        <p:txBody>
          <a:bodyPr/>
          <a:lstStyle/>
          <a:p>
            <a:endParaRPr lang="es-ES">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716163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29DEDC7-BC46-4A3B-9B8E-379A90C3D0FD}" type="datetime1">
              <a:rPr lang="es-ES" smtClean="0">
                <a:solidFill>
                  <a:prstClr val="black">
                    <a:tint val="75000"/>
                  </a:prstClr>
                </a:solidFill>
              </a:rPr>
              <a:pPr/>
              <a:t>18/09/2017</a:t>
            </a:fld>
            <a:endParaRPr lang="es-ES">
              <a:solidFill>
                <a:prstClr val="black">
                  <a:tint val="75000"/>
                </a:prstClr>
              </a:solidFill>
            </a:endParaRPr>
          </a:p>
        </p:txBody>
      </p:sp>
      <p:sp>
        <p:nvSpPr>
          <p:cNvPr id="5" name="Footer Placeholder 4"/>
          <p:cNvSpPr>
            <a:spLocks noGrp="1"/>
          </p:cNvSpPr>
          <p:nvPr>
            <p:ph type="ftr" sz="quarter" idx="11"/>
          </p:nvPr>
        </p:nvSpPr>
        <p:spPr/>
        <p:txBody>
          <a:bodyPr/>
          <a:lstStyle/>
          <a:p>
            <a:endParaRPr lang="es-ES">
              <a:solidFill>
                <a:prstClr val="black">
                  <a:tint val="75000"/>
                </a:prstClr>
              </a:solidFill>
            </a:endParaRPr>
          </a:p>
        </p:txBody>
      </p:sp>
      <p:sp>
        <p:nvSpPr>
          <p:cNvPr id="6" name="Slide Number Placeholder 5"/>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5365177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3" name="Marcador de pie de página 2"/>
          <p:cNvSpPr>
            <a:spLocks noGrp="1"/>
          </p:cNvSpPr>
          <p:nvPr>
            <p:ph type="ftr" sz="quarter" idx="11"/>
          </p:nvPr>
        </p:nvSpPr>
        <p:spPr/>
        <p:txBody>
          <a:bodyPr/>
          <a:lstStyle/>
          <a:p>
            <a:endParaRPr lang="es-ES">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0160316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0929412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581673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2297652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2558637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pic>
        <p:nvPicPr>
          <p:cNvPr id="8" name="Imagen 7"/>
          <p:cNvPicPr/>
          <p:nvPr userDrawn="1"/>
        </p:nvPicPr>
        <p:blipFill rotWithShape="1">
          <a:blip r:embed="rId2">
            <a:extLst>
              <a:ext uri="{28A0092B-C50C-407E-A947-70E740481C1C}">
                <a14:useLocalDpi xmlns:a14="http://schemas.microsoft.com/office/drawing/2010/main" val="0"/>
              </a:ext>
            </a:extLst>
          </a:blip>
          <a:srcRect l="10887" t="20485" r="10483" b="22126"/>
          <a:stretch/>
        </p:blipFill>
        <p:spPr bwMode="auto">
          <a:xfrm>
            <a:off x="181155" y="629728"/>
            <a:ext cx="1682151" cy="715993"/>
          </a:xfrm>
          <a:prstGeom prst="rect">
            <a:avLst/>
          </a:prstGeom>
          <a:noFill/>
          <a:ln>
            <a:noFill/>
          </a:ln>
        </p:spPr>
      </p:pic>
    </p:spTree>
    <p:extLst>
      <p:ext uri="{BB962C8B-B14F-4D97-AF65-F5344CB8AC3E}">
        <p14:creationId xmlns:p14="http://schemas.microsoft.com/office/powerpoint/2010/main" val="19109627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489693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2482584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6405790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8" name="Marcador de pie de página 7"/>
          <p:cNvSpPr>
            <a:spLocks noGrp="1"/>
          </p:cNvSpPr>
          <p:nvPr>
            <p:ph type="ftr" sz="quarter" idx="11"/>
          </p:nvPr>
        </p:nvSpPr>
        <p:spPr/>
        <p:txBody>
          <a:bodyPr/>
          <a:lstStyle/>
          <a:p>
            <a:endParaRPr lang="es-ES">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59170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0AF23F5-D1BA-47F6-BBD1-91A22D9B525D}" type="datetime1">
              <a:rPr lang="es-ES" smtClean="0">
                <a:solidFill>
                  <a:prstClr val="black">
                    <a:tint val="75000"/>
                  </a:prstClr>
                </a:solidFill>
              </a:rPr>
              <a:pPr/>
              <a:t>18/09/2017</a:t>
            </a:fld>
            <a:endParaRPr lang="es-ES">
              <a:solidFill>
                <a:prstClr val="black">
                  <a:tint val="75000"/>
                </a:prstClr>
              </a:solidFill>
            </a:endParaRPr>
          </a:p>
        </p:txBody>
      </p:sp>
      <p:sp>
        <p:nvSpPr>
          <p:cNvPr id="6" name="Footer Placeholder 5"/>
          <p:cNvSpPr>
            <a:spLocks noGrp="1"/>
          </p:cNvSpPr>
          <p:nvPr>
            <p:ph type="ftr" sz="quarter" idx="11"/>
          </p:nvPr>
        </p:nvSpPr>
        <p:spPr/>
        <p:txBody>
          <a:bodyPr/>
          <a:lstStyle/>
          <a:p>
            <a:endParaRPr lang="es-ES">
              <a:solidFill>
                <a:prstClr val="black">
                  <a:tint val="75000"/>
                </a:prstClr>
              </a:solidFill>
            </a:endParaRPr>
          </a:p>
        </p:txBody>
      </p:sp>
      <p:sp>
        <p:nvSpPr>
          <p:cNvPr id="7" name="Slide Number Placeholder 6"/>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8271823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4" name="Marcador de pie de página 3"/>
          <p:cNvSpPr>
            <a:spLocks noGrp="1"/>
          </p:cNvSpPr>
          <p:nvPr>
            <p:ph type="ftr" sz="quarter" idx="11"/>
          </p:nvPr>
        </p:nvSpPr>
        <p:spPr/>
        <p:txBody>
          <a:bodyPr/>
          <a:lstStyle/>
          <a:p>
            <a:endParaRPr lang="es-ES">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3420529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3" name="Marcador de pie de página 2"/>
          <p:cNvSpPr>
            <a:spLocks noGrp="1"/>
          </p:cNvSpPr>
          <p:nvPr>
            <p:ph type="ftr" sz="quarter" idx="11"/>
          </p:nvPr>
        </p:nvSpPr>
        <p:spPr/>
        <p:txBody>
          <a:bodyPr/>
          <a:lstStyle/>
          <a:p>
            <a:endParaRPr lang="es-ES">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5390930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6760404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1163357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1502"/>
            <a:ext cx="10515600" cy="1325563"/>
          </a:xfrm>
          <a:prstGeom prst="rect">
            <a:avLst/>
          </a:prstGeom>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0753939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A0E3A47-EFAC-4DED-84D2-C4DF957BA084}" type="datetimeFigureOut">
              <a:rPr lang="es-ES" smtClean="0">
                <a:solidFill>
                  <a:prstClr val="black"/>
                </a:solidFill>
              </a:rPr>
              <a:pPr/>
              <a:t>18/09/2017</a:t>
            </a:fld>
            <a:endParaRPr lang="es-ES">
              <a:solidFill>
                <a:prstClr val="black"/>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95814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89"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1"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F5AB0D3-7CE6-4273-A6C2-55AFF1818383}" type="datetime1">
              <a:rPr lang="es-ES" smtClean="0">
                <a:solidFill>
                  <a:prstClr val="black">
                    <a:tint val="75000"/>
                  </a:prstClr>
                </a:solidFill>
              </a:rPr>
              <a:pPr/>
              <a:t>18/09/2017</a:t>
            </a:fld>
            <a:endParaRPr lang="es-ES">
              <a:solidFill>
                <a:prstClr val="black">
                  <a:tint val="75000"/>
                </a:prstClr>
              </a:solidFill>
            </a:endParaRPr>
          </a:p>
        </p:txBody>
      </p:sp>
      <p:sp>
        <p:nvSpPr>
          <p:cNvPr id="8" name="Footer Placeholder 7"/>
          <p:cNvSpPr>
            <a:spLocks noGrp="1"/>
          </p:cNvSpPr>
          <p:nvPr>
            <p:ph type="ftr" sz="quarter" idx="11"/>
          </p:nvPr>
        </p:nvSpPr>
        <p:spPr/>
        <p:txBody>
          <a:bodyPr/>
          <a:lstStyle/>
          <a:p>
            <a:endParaRPr lang="es-ES">
              <a:solidFill>
                <a:prstClr val="black">
                  <a:tint val="75000"/>
                </a:prstClr>
              </a:solidFill>
            </a:endParaRPr>
          </a:p>
        </p:txBody>
      </p:sp>
      <p:sp>
        <p:nvSpPr>
          <p:cNvPr id="9" name="Slide Number Placeholder 8"/>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90783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Rectangle 23"/>
          <p:cNvSpPr/>
          <p:nvPr userDrawn="1"/>
        </p:nvSpPr>
        <p:spPr>
          <a:xfrm>
            <a:off x="0" y="0"/>
            <a:ext cx="12192000" cy="6858000"/>
          </a:xfrm>
          <a:prstGeom prst="rect">
            <a:avLst/>
          </a:prstGeom>
          <a:solidFill>
            <a:srgbClr val="2D52A3">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3" name="Date Placeholder 2"/>
          <p:cNvSpPr>
            <a:spLocks noGrp="1"/>
          </p:cNvSpPr>
          <p:nvPr>
            <p:ph type="dt" sz="half" idx="10"/>
          </p:nvPr>
        </p:nvSpPr>
        <p:spPr/>
        <p:txBody>
          <a:bodyPr/>
          <a:lstStyle/>
          <a:p>
            <a:fld id="{9715D560-82CF-47A2-9837-C1902E326A14}" type="datetime1">
              <a:rPr lang="es-ES" smtClean="0">
                <a:solidFill>
                  <a:prstClr val="black">
                    <a:tint val="75000"/>
                  </a:prstClr>
                </a:solidFill>
              </a:rPr>
              <a:pPr/>
              <a:t>18/09/2017</a:t>
            </a:fld>
            <a:endParaRPr lang="es-ES">
              <a:solidFill>
                <a:prstClr val="black">
                  <a:tint val="75000"/>
                </a:prstClr>
              </a:solidFill>
            </a:endParaRPr>
          </a:p>
        </p:txBody>
      </p:sp>
      <p:sp>
        <p:nvSpPr>
          <p:cNvPr id="4" name="Footer Placeholder 3"/>
          <p:cNvSpPr>
            <a:spLocks noGrp="1"/>
          </p:cNvSpPr>
          <p:nvPr>
            <p:ph type="ftr" sz="quarter" idx="11"/>
          </p:nvPr>
        </p:nvSpPr>
        <p:spPr/>
        <p:txBody>
          <a:bodyPr/>
          <a:lstStyle/>
          <a:p>
            <a:endParaRPr lang="es-ES">
              <a:solidFill>
                <a:prstClr val="black">
                  <a:tint val="75000"/>
                </a:prstClr>
              </a:solidFill>
            </a:endParaRPr>
          </a:p>
        </p:txBody>
      </p:sp>
      <p:sp>
        <p:nvSpPr>
          <p:cNvPr id="5" name="Slide Number Placeholder 4"/>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pic>
        <p:nvPicPr>
          <p:cNvPr id="7" name="Imagen 6"/>
          <p:cNvPicPr/>
          <p:nvPr userDrawn="1"/>
        </p:nvPicPr>
        <p:blipFill>
          <a:blip r:embed="rId2" cstate="print">
            <a:extLst>
              <a:ext uri="{28A0092B-C50C-407E-A947-70E740481C1C}">
                <a14:useLocalDpi xmlns:a14="http://schemas.microsoft.com/office/drawing/2010/main" val="0"/>
              </a:ext>
            </a:extLst>
          </a:blip>
          <a:srcRect l="13336" t="22331" r="14877" b="19389"/>
          <a:stretch>
            <a:fillRect/>
          </a:stretch>
        </p:blipFill>
        <p:spPr bwMode="auto">
          <a:xfrm>
            <a:off x="0" y="501162"/>
            <a:ext cx="1907931" cy="1005251"/>
          </a:xfrm>
          <a:prstGeom prst="rect">
            <a:avLst/>
          </a:prstGeom>
          <a:noFill/>
          <a:ln>
            <a:noFill/>
          </a:ln>
        </p:spPr>
      </p:pic>
    </p:spTree>
    <p:extLst>
      <p:ext uri="{BB962C8B-B14F-4D97-AF65-F5344CB8AC3E}">
        <p14:creationId xmlns:p14="http://schemas.microsoft.com/office/powerpoint/2010/main" val="1198629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64DF9-2989-434C-B296-D216FE0E7AF9}" type="datetime1">
              <a:rPr lang="es-ES" smtClean="0">
                <a:solidFill>
                  <a:prstClr val="black">
                    <a:tint val="75000"/>
                  </a:prstClr>
                </a:solidFill>
              </a:rPr>
              <a:pPr/>
              <a:t>18/09/2017</a:t>
            </a:fld>
            <a:endParaRPr lang="es-ES">
              <a:solidFill>
                <a:prstClr val="black">
                  <a:tint val="75000"/>
                </a:prstClr>
              </a:solidFill>
            </a:endParaRPr>
          </a:p>
        </p:txBody>
      </p:sp>
      <p:sp>
        <p:nvSpPr>
          <p:cNvPr id="3" name="Footer Placeholder 2"/>
          <p:cNvSpPr>
            <a:spLocks noGrp="1"/>
          </p:cNvSpPr>
          <p:nvPr>
            <p:ph type="ftr" sz="quarter" idx="11"/>
          </p:nvPr>
        </p:nvSpPr>
        <p:spPr/>
        <p:txBody>
          <a:bodyPr/>
          <a:lstStyle/>
          <a:p>
            <a:endParaRPr lang="es-ES">
              <a:solidFill>
                <a:prstClr val="black">
                  <a:tint val="75000"/>
                </a:prstClr>
              </a:solidFill>
            </a:endParaRPr>
          </a:p>
        </p:txBody>
      </p:sp>
      <p:sp>
        <p:nvSpPr>
          <p:cNvPr id="4" name="Slide Number Placeholder 3"/>
          <p:cNvSpPr>
            <a:spLocks noGrp="1"/>
          </p:cNvSpPr>
          <p:nvPr>
            <p:ph type="sldNum" sz="quarter" idx="12"/>
          </p:nvPr>
        </p:nvSpPr>
        <p:spPr>
          <a:xfrm>
            <a:off x="9281720" y="6356352"/>
            <a:ext cx="2743200" cy="365125"/>
          </a:xfrm>
        </p:spPr>
        <p:txBody>
          <a:bodyPr/>
          <a:lstStyle>
            <a:lvl1pPr>
              <a:defRPr sz="1050"/>
            </a:lvl1pPr>
          </a:lstStyle>
          <a:p>
            <a:fld id="{C115F9AE-A5C0-4A8C-B16F-8D60BEF2E23B}" type="slidenum">
              <a:rPr lang="es-ES" smtClean="0">
                <a:solidFill>
                  <a:prstClr val="black">
                    <a:tint val="75000"/>
                  </a:prstClr>
                </a:solidFill>
              </a:rPr>
              <a:pPr/>
              <a:t>‹Nº›</a:t>
            </a:fld>
            <a:endParaRPr lang="es-ES" dirty="0">
              <a:solidFill>
                <a:prstClr val="black">
                  <a:tint val="75000"/>
                </a:prstClr>
              </a:solidFill>
            </a:endParaRPr>
          </a:p>
        </p:txBody>
      </p:sp>
      <p:pic>
        <p:nvPicPr>
          <p:cNvPr id="5" name="Imagen 4"/>
          <p:cNvPicPr>
            <a:picLocks noChangeAspect="1"/>
          </p:cNvPicPr>
          <p:nvPr userDrawn="1"/>
        </p:nvPicPr>
        <p:blipFill rotWithShape="1">
          <a:blip r:embed="rId2" cstate="print"/>
          <a:srcRect l="1565" t="9133" r="2629" b="19018"/>
          <a:stretch/>
        </p:blipFill>
        <p:spPr>
          <a:xfrm>
            <a:off x="9261447" y="154787"/>
            <a:ext cx="2720131" cy="416243"/>
          </a:xfrm>
          <a:prstGeom prst="rect">
            <a:avLst/>
          </a:prstGeom>
        </p:spPr>
      </p:pic>
      <p:pic>
        <p:nvPicPr>
          <p:cNvPr id="6" name="Imagen 5"/>
          <p:cNvPicPr/>
          <p:nvPr userDrawn="1"/>
        </p:nvPicPr>
        <p:blipFill>
          <a:blip r:embed="rId3" cstate="print">
            <a:extLst>
              <a:ext uri="{28A0092B-C50C-407E-A947-70E740481C1C}">
                <a14:useLocalDpi xmlns:a14="http://schemas.microsoft.com/office/drawing/2010/main" val="0"/>
              </a:ext>
            </a:extLst>
          </a:blip>
          <a:srcRect l="13336" t="22331" r="14877" b="19389"/>
          <a:stretch>
            <a:fillRect/>
          </a:stretch>
        </p:blipFill>
        <p:spPr bwMode="auto">
          <a:xfrm>
            <a:off x="0" y="501162"/>
            <a:ext cx="1907931" cy="1005251"/>
          </a:xfrm>
          <a:prstGeom prst="rect">
            <a:avLst/>
          </a:prstGeom>
          <a:noFill/>
          <a:ln>
            <a:noFill/>
          </a:ln>
        </p:spPr>
      </p:pic>
    </p:spTree>
    <p:extLst>
      <p:ext uri="{BB962C8B-B14F-4D97-AF65-F5344CB8AC3E}">
        <p14:creationId xmlns:p14="http://schemas.microsoft.com/office/powerpoint/2010/main" val="225937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14CCB0E-3BAE-43ED-B1A3-249F89373488}" type="datetime1">
              <a:rPr lang="es-ES" smtClean="0">
                <a:solidFill>
                  <a:prstClr val="black">
                    <a:tint val="75000"/>
                  </a:prstClr>
                </a:solidFill>
              </a:rPr>
              <a:pPr/>
              <a:t>18/09/2017</a:t>
            </a:fld>
            <a:endParaRPr lang="es-ES">
              <a:solidFill>
                <a:prstClr val="black">
                  <a:tint val="75000"/>
                </a:prstClr>
              </a:solidFill>
            </a:endParaRPr>
          </a:p>
        </p:txBody>
      </p:sp>
      <p:sp>
        <p:nvSpPr>
          <p:cNvPr id="6" name="Footer Placeholder 5"/>
          <p:cNvSpPr>
            <a:spLocks noGrp="1"/>
          </p:cNvSpPr>
          <p:nvPr>
            <p:ph type="ftr" sz="quarter" idx="11"/>
          </p:nvPr>
        </p:nvSpPr>
        <p:spPr/>
        <p:txBody>
          <a:bodyPr/>
          <a:lstStyle/>
          <a:p>
            <a:endParaRPr lang="es-ES">
              <a:solidFill>
                <a:prstClr val="black">
                  <a:tint val="75000"/>
                </a:prstClr>
              </a:solidFill>
            </a:endParaRPr>
          </a:p>
        </p:txBody>
      </p:sp>
      <p:sp>
        <p:nvSpPr>
          <p:cNvPr id="7" name="Slide Number Placeholder 6"/>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339230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A49E5EE-0FE6-4250-9EA2-F9C1F0416B1E}" type="datetime1">
              <a:rPr lang="es-ES" smtClean="0">
                <a:solidFill>
                  <a:prstClr val="black">
                    <a:tint val="75000"/>
                  </a:prstClr>
                </a:solidFill>
              </a:rPr>
              <a:pPr/>
              <a:t>18/09/2017</a:t>
            </a:fld>
            <a:endParaRPr lang="es-ES">
              <a:solidFill>
                <a:prstClr val="black">
                  <a:tint val="75000"/>
                </a:prstClr>
              </a:solidFill>
            </a:endParaRPr>
          </a:p>
        </p:txBody>
      </p:sp>
      <p:sp>
        <p:nvSpPr>
          <p:cNvPr id="6" name="Footer Placeholder 5"/>
          <p:cNvSpPr>
            <a:spLocks noGrp="1"/>
          </p:cNvSpPr>
          <p:nvPr>
            <p:ph type="ftr" sz="quarter" idx="11"/>
          </p:nvPr>
        </p:nvSpPr>
        <p:spPr/>
        <p:txBody>
          <a:bodyPr/>
          <a:lstStyle/>
          <a:p>
            <a:endParaRPr lang="es-ES">
              <a:solidFill>
                <a:prstClr val="black">
                  <a:tint val="75000"/>
                </a:prstClr>
              </a:solidFill>
            </a:endParaRPr>
          </a:p>
        </p:txBody>
      </p:sp>
      <p:sp>
        <p:nvSpPr>
          <p:cNvPr id="7" name="Slide Number Placeholder 6"/>
          <p:cNvSpPr>
            <a:spLocks noGrp="1"/>
          </p:cNvSpPr>
          <p:nvPr>
            <p:ph type="sldNum" sz="quarter" idx="12"/>
          </p:nvPr>
        </p:nvSpPr>
        <p:spPr/>
        <p:txBody>
          <a:body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835933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3.jp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E795C-6173-4DBE-9EEE-176FEFAAFD91}" type="datetime1">
              <a:rPr lang="es-ES" smtClean="0">
                <a:solidFill>
                  <a:prstClr val="black">
                    <a:tint val="75000"/>
                  </a:prstClr>
                </a:solidFill>
              </a:rPr>
              <a:pPr/>
              <a:t>18/09/2017</a:t>
            </a:fld>
            <a:endParaRPr lang="es-E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5F9AE-A5C0-4A8C-B16F-8D60BEF2E23B}"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450961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solidFill>
                <a:prstClr val="black">
                  <a:tint val="75000"/>
                </a:prstClr>
              </a:solidFill>
            </a:endParaRP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
        <p:nvSpPr>
          <p:cNvPr id="8" name="Rectangle 3"/>
          <p:cNvSpPr>
            <a:spLocks/>
          </p:cNvSpPr>
          <p:nvPr userDrawn="1"/>
        </p:nvSpPr>
        <p:spPr bwMode="auto">
          <a:xfrm flipH="1">
            <a:off x="11294547" y="6213600"/>
            <a:ext cx="338400" cy="644400"/>
          </a:xfrm>
          <a:prstGeom prst="rect">
            <a:avLst/>
          </a:prstGeom>
          <a:solidFill>
            <a:srgbClr val="E6E6EB"/>
          </a:solidFill>
          <a:ln>
            <a:noFill/>
          </a:ln>
          <a:extLst/>
        </p:spPr>
        <p:txBody>
          <a:bodyPr lIns="0" tIns="0" rIns="0" bIns="0" anchor="ctr"/>
          <a:lstStyle/>
          <a:p>
            <a:pPr algn="ctr"/>
            <a:fld id="{CDE5DB30-CCA0-43F4-A888-70F08910C6EB}" type="slidenum">
              <a:rPr lang="es-ES" sz="800" smtClean="0">
                <a:solidFill>
                  <a:srgbClr val="26519F"/>
                </a:solidFill>
              </a:rPr>
              <a:pPr algn="ctr"/>
              <a:t>‹Nº›</a:t>
            </a:fld>
            <a:endParaRPr lang="es-ES" sz="800" dirty="0" smtClean="0">
              <a:solidFill>
                <a:srgbClr val="26519F"/>
              </a:solidFill>
            </a:endParaRPr>
          </a:p>
        </p:txBody>
      </p:sp>
    </p:spTree>
    <p:extLst>
      <p:ext uri="{BB962C8B-B14F-4D97-AF65-F5344CB8AC3E}">
        <p14:creationId xmlns:p14="http://schemas.microsoft.com/office/powerpoint/2010/main" val="300740001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solidFill>
                <a:prstClr val="black">
                  <a:tint val="75000"/>
                </a:prstClr>
              </a:solidFill>
            </a:endParaRP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
        <p:nvSpPr>
          <p:cNvPr id="8" name="Rectangle 3"/>
          <p:cNvSpPr>
            <a:spLocks/>
          </p:cNvSpPr>
          <p:nvPr userDrawn="1"/>
        </p:nvSpPr>
        <p:spPr bwMode="auto">
          <a:xfrm flipH="1">
            <a:off x="11294547" y="6213600"/>
            <a:ext cx="338400" cy="644400"/>
          </a:xfrm>
          <a:prstGeom prst="rect">
            <a:avLst/>
          </a:prstGeom>
          <a:solidFill>
            <a:srgbClr val="E6E6EB"/>
          </a:solidFill>
          <a:ln>
            <a:noFill/>
          </a:ln>
          <a:extLst/>
        </p:spPr>
        <p:txBody>
          <a:bodyPr lIns="0" tIns="0" rIns="0" bIns="0" anchor="ctr"/>
          <a:lstStyle/>
          <a:p>
            <a:pPr algn="ctr"/>
            <a:fld id="{CDE5DB30-CCA0-43F4-A888-70F08910C6EB}" type="slidenum">
              <a:rPr lang="es-ES" sz="800" smtClean="0">
                <a:solidFill>
                  <a:srgbClr val="26519F"/>
                </a:solidFill>
              </a:rPr>
              <a:pPr algn="ctr"/>
              <a:t>‹Nº›</a:t>
            </a:fld>
            <a:endParaRPr lang="es-ES" sz="800" dirty="0" smtClean="0">
              <a:solidFill>
                <a:srgbClr val="26519F"/>
              </a:solidFill>
            </a:endParaRPr>
          </a:p>
        </p:txBody>
      </p:sp>
      <p:pic>
        <p:nvPicPr>
          <p:cNvPr id="11" name="Imagen 10"/>
          <p:cNvPicPr/>
          <p:nvPr userDrawn="1"/>
        </p:nvPicPr>
        <p:blipFill rotWithShape="1">
          <a:blip r:embed="rId13">
            <a:extLst>
              <a:ext uri="{28A0092B-C50C-407E-A947-70E740481C1C}">
                <a14:useLocalDpi xmlns:a14="http://schemas.microsoft.com/office/drawing/2010/main" val="0"/>
              </a:ext>
            </a:extLst>
          </a:blip>
          <a:srcRect l="10887" t="20485" r="10483" b="22126"/>
          <a:stretch/>
        </p:blipFill>
        <p:spPr bwMode="auto">
          <a:xfrm>
            <a:off x="181155" y="629728"/>
            <a:ext cx="1682151" cy="715993"/>
          </a:xfrm>
          <a:prstGeom prst="rect">
            <a:avLst/>
          </a:prstGeom>
          <a:noFill/>
          <a:ln>
            <a:noFill/>
          </a:ln>
        </p:spPr>
      </p:pic>
    </p:spTree>
    <p:extLst>
      <p:ext uri="{BB962C8B-B14F-4D97-AF65-F5344CB8AC3E}">
        <p14:creationId xmlns:p14="http://schemas.microsoft.com/office/powerpoint/2010/main" val="421975770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solidFill>
                <a:prstClr val="black">
                  <a:tint val="75000"/>
                </a:prstClr>
              </a:solidFill>
            </a:endParaRP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B044B-7EA2-468C-90B9-628550B73A1E}" type="slidenum">
              <a:rPr lang="es-ES" smtClean="0">
                <a:solidFill>
                  <a:prstClr val="black">
                    <a:tint val="75000"/>
                  </a:prstClr>
                </a:solidFill>
              </a:rPr>
              <a:pPr/>
              <a:t>‹Nº›</a:t>
            </a:fld>
            <a:endParaRPr lang="es-ES">
              <a:solidFill>
                <a:prstClr val="black">
                  <a:tint val="75000"/>
                </a:prstClr>
              </a:solidFill>
            </a:endParaRPr>
          </a:p>
        </p:txBody>
      </p:sp>
      <p:sp>
        <p:nvSpPr>
          <p:cNvPr id="8" name="Rectangle 3"/>
          <p:cNvSpPr>
            <a:spLocks/>
          </p:cNvSpPr>
          <p:nvPr userDrawn="1"/>
        </p:nvSpPr>
        <p:spPr bwMode="auto">
          <a:xfrm flipH="1">
            <a:off x="11294547" y="6213600"/>
            <a:ext cx="338400" cy="644400"/>
          </a:xfrm>
          <a:prstGeom prst="rect">
            <a:avLst/>
          </a:prstGeom>
          <a:solidFill>
            <a:srgbClr val="E6E6EB"/>
          </a:solidFill>
          <a:ln>
            <a:noFill/>
          </a:ln>
          <a:extLst/>
        </p:spPr>
        <p:txBody>
          <a:bodyPr lIns="0" tIns="0" rIns="0" bIns="0" anchor="ctr"/>
          <a:lstStyle/>
          <a:p>
            <a:pPr algn="ctr"/>
            <a:fld id="{CDE5DB30-CCA0-43F4-A888-70F08910C6EB}" type="slidenum">
              <a:rPr lang="es-ES" sz="800" smtClean="0">
                <a:solidFill>
                  <a:srgbClr val="26519F"/>
                </a:solidFill>
              </a:rPr>
              <a:pPr algn="ctr"/>
              <a:t>‹Nº›</a:t>
            </a:fld>
            <a:endParaRPr lang="es-ES" sz="800" dirty="0" smtClean="0">
              <a:solidFill>
                <a:srgbClr val="26519F"/>
              </a:solidFill>
            </a:endParaRPr>
          </a:p>
        </p:txBody>
      </p:sp>
    </p:spTree>
    <p:extLst>
      <p:ext uri="{BB962C8B-B14F-4D97-AF65-F5344CB8AC3E}">
        <p14:creationId xmlns:p14="http://schemas.microsoft.com/office/powerpoint/2010/main" val="154913254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mailto:cargasdetrabajo@madrid.es"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505372" y="6247618"/>
            <a:ext cx="1946729" cy="276999"/>
          </a:xfrm>
          <a:prstGeom prst="rect">
            <a:avLst/>
          </a:prstGeom>
          <a:noFill/>
        </p:spPr>
        <p:txBody>
          <a:bodyPr wrap="square" rtlCol="0">
            <a:spAutoFit/>
          </a:bodyPr>
          <a:lstStyle/>
          <a:p>
            <a:pPr algn="ctr"/>
            <a:r>
              <a:rPr lang="es-ES" sz="1200" b="1" dirty="0" smtClean="0">
                <a:solidFill>
                  <a:prstClr val="white">
                    <a:lumMod val="50000"/>
                  </a:prstClr>
                </a:solidFill>
                <a:latin typeface="Century Gothic" panose="020B0502020202020204" pitchFamily="34" charset="0"/>
              </a:rPr>
              <a:t>OCTUBRE </a:t>
            </a:r>
            <a:r>
              <a:rPr lang="es-ES" sz="1200" b="1" dirty="0">
                <a:solidFill>
                  <a:prstClr val="white">
                    <a:lumMod val="50000"/>
                  </a:prstClr>
                </a:solidFill>
                <a:latin typeface="Century Gothic" panose="020B0502020202020204" pitchFamily="34" charset="0"/>
              </a:rPr>
              <a:t>2017</a:t>
            </a:r>
          </a:p>
        </p:txBody>
      </p:sp>
      <p:sp>
        <p:nvSpPr>
          <p:cNvPr id="9" name="CuadroTexto 8"/>
          <p:cNvSpPr txBox="1"/>
          <p:nvPr/>
        </p:nvSpPr>
        <p:spPr>
          <a:xfrm flipH="1">
            <a:off x="1325215" y="1141587"/>
            <a:ext cx="10204175" cy="1231106"/>
          </a:xfrm>
          <a:prstGeom prst="rect">
            <a:avLst/>
          </a:prstGeom>
          <a:noFill/>
        </p:spPr>
        <p:txBody>
          <a:bodyPr wrap="square" rtlCol="0">
            <a:spAutoFit/>
          </a:bodyPr>
          <a:lstStyle/>
          <a:p>
            <a:pPr algn="ctr"/>
            <a:r>
              <a:rPr lang="es-ES" sz="2000" b="1" dirty="0">
                <a:solidFill>
                  <a:srgbClr val="3176BB"/>
                </a:solidFill>
                <a:latin typeface="Century Gothic" panose="020B0502020202020204" pitchFamily="34" charset="0"/>
              </a:rPr>
              <a:t>Valoración de las cargas de trabajo de las Áreas de Gobierno y Organismos Autónomos del Ayuntamiento de Madrid</a:t>
            </a:r>
          </a:p>
          <a:p>
            <a:pPr algn="ctr"/>
            <a:endParaRPr lang="es-ES" sz="1600" b="1" dirty="0">
              <a:solidFill>
                <a:srgbClr val="2D52A3"/>
              </a:solidFill>
              <a:latin typeface="Century Gothic" panose="020B0502020202020204" pitchFamily="34" charset="0"/>
            </a:endParaRPr>
          </a:p>
          <a:p>
            <a:pPr algn="ctr"/>
            <a:r>
              <a:rPr lang="es-ES" b="1" dirty="0" smtClean="0">
                <a:solidFill>
                  <a:prstClr val="white">
                    <a:lumMod val="50000"/>
                  </a:prstClr>
                </a:solidFill>
                <a:latin typeface="Century Gothic" panose="020B0502020202020204" pitchFamily="34" charset="0"/>
              </a:rPr>
              <a:t>MANUAL DEL CUESTIONARIO ONLINE</a:t>
            </a:r>
            <a:endParaRPr lang="es-ES" b="1" dirty="0">
              <a:solidFill>
                <a:prstClr val="white">
                  <a:lumMod val="50000"/>
                </a:prstClr>
              </a:solidFill>
              <a:latin typeface="Century Gothic" panose="020B0502020202020204" pitchFamily="34" charset="0"/>
            </a:endParaRPr>
          </a:p>
        </p:txBody>
      </p:sp>
      <p:sp>
        <p:nvSpPr>
          <p:cNvPr id="24" name="Rectangle 23"/>
          <p:cNvSpPr/>
          <p:nvPr/>
        </p:nvSpPr>
        <p:spPr>
          <a:xfrm>
            <a:off x="471821" y="0"/>
            <a:ext cx="11720179" cy="6858000"/>
          </a:xfrm>
          <a:prstGeom prst="rect">
            <a:avLst/>
          </a:prstGeom>
          <a:solidFill>
            <a:srgbClr val="D9D9D9">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pic>
        <p:nvPicPr>
          <p:cNvPr id="8" name="Imagen 7"/>
          <p:cNvPicPr>
            <a:picLocks noChangeAspect="1"/>
          </p:cNvPicPr>
          <p:nvPr/>
        </p:nvPicPr>
        <p:blipFill rotWithShape="1">
          <a:blip r:embed="rId2" cstate="print"/>
          <a:srcRect l="1565" t="9133" r="2629" b="19018"/>
          <a:stretch/>
        </p:blipFill>
        <p:spPr>
          <a:xfrm>
            <a:off x="4430784" y="193524"/>
            <a:ext cx="3330430" cy="679510"/>
          </a:xfrm>
          <a:prstGeom prst="rect">
            <a:avLst/>
          </a:prstGeom>
        </p:spPr>
      </p:pic>
      <p:sp>
        <p:nvSpPr>
          <p:cNvPr id="3" name="Rectángulo 2"/>
          <p:cNvSpPr/>
          <p:nvPr/>
        </p:nvSpPr>
        <p:spPr>
          <a:xfrm>
            <a:off x="0" y="0"/>
            <a:ext cx="723900" cy="6858000"/>
          </a:xfrm>
          <a:prstGeom prst="rect">
            <a:avLst/>
          </a:prstGeom>
          <a:solidFill>
            <a:srgbClr val="317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descr="cuestionario online bilaketarekin bat datozen irudia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441" y="2876698"/>
            <a:ext cx="3952599" cy="3647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450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2439211" y="1186113"/>
            <a:ext cx="9577271" cy="646331"/>
          </a:xfrm>
          <a:prstGeom prst="rect">
            <a:avLst/>
          </a:prstGeom>
        </p:spPr>
        <p:txBody>
          <a:bodyPr wrap="square">
            <a:spAutoFit/>
          </a:bodyPr>
          <a:lstStyle/>
          <a:p>
            <a:endParaRPr lang="es-ES" sz="1200" dirty="0" smtClean="0">
              <a:solidFill>
                <a:prstClr val="black"/>
              </a:solidFill>
            </a:endParaRPr>
          </a:p>
          <a:p>
            <a:r>
              <a:rPr lang="es-ES" sz="1200" dirty="0" smtClean="0">
                <a:solidFill>
                  <a:prstClr val="black"/>
                </a:solidFill>
              </a:rPr>
              <a:t>Los resultados que a incluir en el cuestionario del puesto descrito anteriormente son los recogidos en el siguiente cuadro. Para la obtención de los porcentajes exactos de utilización se ha empleado la herramienta de soporte elaborada al efecto.  </a:t>
            </a:r>
            <a:endParaRPr lang="es-ES" sz="1200" b="1" dirty="0">
              <a:solidFill>
                <a:prstClr val="black"/>
              </a:solidFill>
            </a:endParaRPr>
          </a:p>
        </p:txBody>
      </p:sp>
      <p:sp>
        <p:nvSpPr>
          <p:cNvPr id="12" name="Rectángulo 11"/>
          <p:cNvSpPr/>
          <p:nvPr/>
        </p:nvSpPr>
        <p:spPr>
          <a:xfrm>
            <a:off x="2434221" y="814211"/>
            <a:ext cx="4764638" cy="400110"/>
          </a:xfrm>
          <a:prstGeom prst="rect">
            <a:avLst/>
          </a:prstGeom>
        </p:spPr>
        <p:txBody>
          <a:bodyPr wrap="none">
            <a:spAutoFit/>
          </a:bodyPr>
          <a:lstStyle/>
          <a:p>
            <a:r>
              <a:rPr lang="es-ES" sz="2000" b="1" dirty="0" smtClean="0">
                <a:solidFill>
                  <a:srgbClr val="3176BB"/>
                </a:solidFill>
                <a:latin typeface="Calibri Light" panose="020F0302020204030204"/>
              </a:rPr>
              <a:t>Ejemplo de cumplimentación de cuestionario</a:t>
            </a:r>
            <a:endParaRPr lang="es-ES" sz="2000" b="1" dirty="0">
              <a:solidFill>
                <a:srgbClr val="3176BB"/>
              </a:solidFill>
              <a:latin typeface="Calibri Light" panose="020F0302020204030204"/>
            </a:endParaRPr>
          </a:p>
        </p:txBody>
      </p:sp>
      <p:cxnSp>
        <p:nvCxnSpPr>
          <p:cNvPr id="13" name="Conector recto 12"/>
          <p:cNvCxnSpPr/>
          <p:nvPr/>
        </p:nvCxnSpPr>
        <p:spPr>
          <a:xfrm flipH="1">
            <a:off x="2001314" y="-1273"/>
            <a:ext cx="1" cy="6859273"/>
          </a:xfrm>
          <a:prstGeom prst="line">
            <a:avLst/>
          </a:prstGeom>
          <a:ln w="6350">
            <a:solidFill>
              <a:srgbClr val="3176BB"/>
            </a:solidFill>
          </a:ln>
        </p:spPr>
        <p:style>
          <a:lnRef idx="1">
            <a:schemeClr val="accent1"/>
          </a:lnRef>
          <a:fillRef idx="0">
            <a:schemeClr val="accent1"/>
          </a:fillRef>
          <a:effectRef idx="0">
            <a:schemeClr val="accent1"/>
          </a:effectRef>
          <a:fontRef idx="minor">
            <a:schemeClr val="tx1"/>
          </a:fontRef>
        </p:style>
      </p:cxnSp>
      <p:sp>
        <p:nvSpPr>
          <p:cNvPr id="20" name="Rectángulo 19"/>
          <p:cNvSpPr/>
          <p:nvPr/>
        </p:nvSpPr>
        <p:spPr>
          <a:xfrm>
            <a:off x="0" y="1886495"/>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Contexto</a:t>
            </a:r>
            <a:endParaRPr lang="es-ES" sz="1600" b="1" dirty="0">
              <a:solidFill>
                <a:prstClr val="white"/>
              </a:solidFill>
              <a:latin typeface="Calibri Light" panose="020F0302020204030204"/>
            </a:endParaRPr>
          </a:p>
        </p:txBody>
      </p:sp>
      <p:sp>
        <p:nvSpPr>
          <p:cNvPr id="21" name="Rectángulo 20"/>
          <p:cNvSpPr/>
          <p:nvPr/>
        </p:nvSpPr>
        <p:spPr>
          <a:xfrm>
            <a:off x="-3" y="2680143"/>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prstClr val="white"/>
                </a:solidFill>
                <a:latin typeface="Calibri Light" panose="020F0302020204030204"/>
              </a:rPr>
              <a:t>Objetivo </a:t>
            </a:r>
            <a:r>
              <a:rPr lang="es-ES" sz="1600" b="1" dirty="0" smtClean="0">
                <a:solidFill>
                  <a:prstClr val="white"/>
                </a:solidFill>
                <a:latin typeface="Calibri Light" panose="020F0302020204030204"/>
              </a:rPr>
              <a:t>y Consideraciones</a:t>
            </a:r>
            <a:endParaRPr lang="es-ES" sz="1600" b="1" dirty="0">
              <a:solidFill>
                <a:prstClr val="white"/>
              </a:solidFill>
              <a:latin typeface="Calibri Light" panose="020F0302020204030204"/>
            </a:endParaRPr>
          </a:p>
        </p:txBody>
      </p:sp>
      <p:sp>
        <p:nvSpPr>
          <p:cNvPr id="22" name="Rectángulo 21"/>
          <p:cNvSpPr/>
          <p:nvPr/>
        </p:nvSpPr>
        <p:spPr>
          <a:xfrm>
            <a:off x="-1" y="4271821"/>
            <a:ext cx="2009955" cy="655607"/>
          </a:xfrm>
          <a:prstGeom prst="rect">
            <a:avLst/>
          </a:prstGeom>
          <a:noFill/>
          <a:ln w="9525">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rgbClr val="3176BB"/>
                </a:solidFill>
                <a:latin typeface="Calibri Light" panose="020F0302020204030204"/>
              </a:rPr>
              <a:t>Casos Prácticos</a:t>
            </a:r>
            <a:endParaRPr lang="es-ES" sz="1600" b="1" dirty="0">
              <a:solidFill>
                <a:srgbClr val="3176BB"/>
              </a:solidFill>
              <a:latin typeface="Calibri Light" panose="020F0302020204030204"/>
            </a:endParaRPr>
          </a:p>
        </p:txBody>
      </p:sp>
      <p:sp>
        <p:nvSpPr>
          <p:cNvPr id="23" name="Rectángulo 22"/>
          <p:cNvSpPr/>
          <p:nvPr/>
        </p:nvSpPr>
        <p:spPr>
          <a:xfrm>
            <a:off x="-8896" y="3486474"/>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Instrucciones</a:t>
            </a:r>
            <a:endParaRPr lang="es-ES" sz="1600" b="1" dirty="0">
              <a:solidFill>
                <a:prstClr val="white"/>
              </a:solidFill>
              <a:latin typeface="Calibri Light" panose="020F0302020204030204"/>
            </a:endParaRPr>
          </a:p>
        </p:txBody>
      </p:sp>
      <p:cxnSp>
        <p:nvCxnSpPr>
          <p:cNvPr id="24" name="Conector recto 23"/>
          <p:cNvCxnSpPr/>
          <p:nvPr/>
        </p:nvCxnSpPr>
        <p:spPr>
          <a:xfrm flipH="1">
            <a:off x="2003095" y="4271820"/>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H="1">
            <a:off x="1990216" y="4271820"/>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2"/>
          <a:stretch>
            <a:fillRect/>
          </a:stretch>
        </p:blipFill>
        <p:spPr>
          <a:xfrm>
            <a:off x="2856575" y="2525348"/>
            <a:ext cx="8267097" cy="2074275"/>
          </a:xfrm>
          <a:prstGeom prst="rect">
            <a:avLst/>
          </a:prstGeom>
        </p:spPr>
      </p:pic>
    </p:spTree>
    <p:extLst>
      <p:ext uri="{BB962C8B-B14F-4D97-AF65-F5344CB8AC3E}">
        <p14:creationId xmlns:p14="http://schemas.microsoft.com/office/powerpoint/2010/main" val="4244697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p:cNvSpPr/>
          <p:nvPr/>
        </p:nvSpPr>
        <p:spPr>
          <a:xfrm>
            <a:off x="2434221" y="814211"/>
            <a:ext cx="4764638" cy="400110"/>
          </a:xfrm>
          <a:prstGeom prst="rect">
            <a:avLst/>
          </a:prstGeom>
        </p:spPr>
        <p:txBody>
          <a:bodyPr wrap="none">
            <a:spAutoFit/>
          </a:bodyPr>
          <a:lstStyle/>
          <a:p>
            <a:r>
              <a:rPr lang="es-ES" sz="2000" b="1" dirty="0" smtClean="0">
                <a:solidFill>
                  <a:srgbClr val="3176BB"/>
                </a:solidFill>
                <a:latin typeface="Calibri Light" panose="020F0302020204030204"/>
              </a:rPr>
              <a:t>Ejemplo de cumplimentación de cuestionario</a:t>
            </a:r>
            <a:endParaRPr lang="es-ES" sz="2000" b="1" dirty="0">
              <a:solidFill>
                <a:srgbClr val="3176BB"/>
              </a:solidFill>
              <a:latin typeface="Calibri Light" panose="020F0302020204030204"/>
            </a:endParaRPr>
          </a:p>
        </p:txBody>
      </p:sp>
      <p:sp>
        <p:nvSpPr>
          <p:cNvPr id="13" name="Rectángulo 12"/>
          <p:cNvSpPr/>
          <p:nvPr/>
        </p:nvSpPr>
        <p:spPr>
          <a:xfrm>
            <a:off x="2439211" y="1186113"/>
            <a:ext cx="9577271" cy="4893647"/>
          </a:xfrm>
          <a:prstGeom prst="rect">
            <a:avLst/>
          </a:prstGeom>
        </p:spPr>
        <p:txBody>
          <a:bodyPr wrap="square">
            <a:spAutoFit/>
          </a:bodyPr>
          <a:lstStyle/>
          <a:p>
            <a:endParaRPr lang="es-ES" sz="1200" dirty="0" smtClean="0">
              <a:solidFill>
                <a:prstClr val="black"/>
              </a:solidFill>
            </a:endParaRPr>
          </a:p>
          <a:p>
            <a:r>
              <a:rPr lang="es-ES" sz="1200" dirty="0" smtClean="0">
                <a:solidFill>
                  <a:prstClr val="black"/>
                </a:solidFill>
              </a:rPr>
              <a:t>A modo de ejemplo ilustrativo, </a:t>
            </a:r>
            <a:r>
              <a:rPr lang="es-ES" sz="1200" dirty="0">
                <a:solidFill>
                  <a:prstClr val="black"/>
                </a:solidFill>
              </a:rPr>
              <a:t>para </a:t>
            </a:r>
            <a:r>
              <a:rPr lang="es-ES" sz="1200" dirty="0" smtClean="0">
                <a:solidFill>
                  <a:prstClr val="black"/>
                </a:solidFill>
              </a:rPr>
              <a:t>facilitar al </a:t>
            </a:r>
            <a:r>
              <a:rPr lang="es-ES" sz="1200" dirty="0">
                <a:solidFill>
                  <a:prstClr val="black"/>
                </a:solidFill>
              </a:rPr>
              <a:t>personal del Ayuntamiento de Madrid </a:t>
            </a:r>
            <a:r>
              <a:rPr lang="es-ES" sz="1200" dirty="0" smtClean="0">
                <a:solidFill>
                  <a:prstClr val="black"/>
                </a:solidFill>
              </a:rPr>
              <a:t>la cumplimentación del cuestionario de valoración de cargas de trabajo, se muestra para un caso ficticio de un puesto </a:t>
            </a:r>
            <a:r>
              <a:rPr lang="es-ES" sz="1200" dirty="0">
                <a:solidFill>
                  <a:prstClr val="black"/>
                </a:solidFill>
              </a:rPr>
              <a:t>de </a:t>
            </a:r>
            <a:r>
              <a:rPr lang="es-ES" sz="1200" dirty="0" smtClean="0">
                <a:solidFill>
                  <a:prstClr val="black"/>
                </a:solidFill>
              </a:rPr>
              <a:t>trabajo, la actividad que desempeña  así como los resultados que debieran mostrarse en el correspondiente cuestionario por dicho empleado público.    </a:t>
            </a:r>
          </a:p>
          <a:p>
            <a:endParaRPr lang="es-ES" sz="1200" dirty="0">
              <a:solidFill>
                <a:prstClr val="black"/>
              </a:solidFill>
            </a:endParaRPr>
          </a:p>
          <a:p>
            <a:r>
              <a:rPr lang="es-ES" sz="1200" b="1" dirty="0" smtClean="0">
                <a:solidFill>
                  <a:prstClr val="black"/>
                </a:solidFill>
              </a:rPr>
              <a:t>Características generales:</a:t>
            </a:r>
            <a:endParaRPr lang="es-ES" sz="1200" dirty="0" smtClean="0">
              <a:solidFill>
                <a:prstClr val="black"/>
              </a:solidFill>
            </a:endParaRPr>
          </a:p>
          <a:p>
            <a:pPr marL="742950" lvl="1" indent="-285750">
              <a:buFont typeface="Arial" panose="020B0604020202020204" pitchFamily="34" charset="0"/>
              <a:buChar char="•"/>
            </a:pPr>
            <a:r>
              <a:rPr lang="es-ES" sz="1200" dirty="0" smtClean="0">
                <a:solidFill>
                  <a:prstClr val="black"/>
                </a:solidFill>
              </a:rPr>
              <a:t>Puesto de </a:t>
            </a:r>
            <a:r>
              <a:rPr lang="es-ES" sz="1200" dirty="0">
                <a:solidFill>
                  <a:prstClr val="black"/>
                </a:solidFill>
              </a:rPr>
              <a:t>trabajo:  </a:t>
            </a:r>
            <a:r>
              <a:rPr lang="es-ES" sz="1200" dirty="0" smtClean="0">
                <a:solidFill>
                  <a:prstClr val="black"/>
                </a:solidFill>
              </a:rPr>
              <a:t>“</a:t>
            </a:r>
            <a:r>
              <a:rPr lang="es-ES" sz="1200" b="1" dirty="0" smtClean="0">
                <a:solidFill>
                  <a:prstClr val="black"/>
                </a:solidFill>
              </a:rPr>
              <a:t>Jefe/a de Negociado</a:t>
            </a:r>
            <a:r>
              <a:rPr lang="es-ES" sz="1200" dirty="0" smtClean="0">
                <a:solidFill>
                  <a:prstClr val="black"/>
                </a:solidFill>
              </a:rPr>
              <a:t>”  </a:t>
            </a:r>
          </a:p>
          <a:p>
            <a:pPr marL="742950" lvl="1" indent="-285750">
              <a:buFont typeface="Arial" panose="020B0604020202020204" pitchFamily="34" charset="0"/>
              <a:buChar char="•"/>
            </a:pPr>
            <a:r>
              <a:rPr lang="es-ES" sz="1200" dirty="0" smtClean="0">
                <a:solidFill>
                  <a:prstClr val="black"/>
                </a:solidFill>
              </a:rPr>
              <a:t>Jornada </a:t>
            </a:r>
            <a:r>
              <a:rPr lang="es-ES" sz="1200" dirty="0">
                <a:solidFill>
                  <a:prstClr val="black"/>
                </a:solidFill>
              </a:rPr>
              <a:t>laboral </a:t>
            </a:r>
            <a:r>
              <a:rPr lang="es-ES" sz="1200" dirty="0" smtClean="0">
                <a:solidFill>
                  <a:prstClr val="black"/>
                </a:solidFill>
              </a:rPr>
              <a:t>(semanal): 37,5 horas</a:t>
            </a:r>
          </a:p>
          <a:p>
            <a:pPr marL="742950" lvl="1" indent="-285750">
              <a:buFont typeface="Arial" panose="020B0604020202020204" pitchFamily="34" charset="0"/>
              <a:buChar char="•"/>
            </a:pPr>
            <a:r>
              <a:rPr lang="es-ES" sz="1200" dirty="0" smtClean="0">
                <a:solidFill>
                  <a:prstClr val="black"/>
                </a:solidFill>
              </a:rPr>
              <a:t>Periodo analizado: año 2016</a:t>
            </a:r>
          </a:p>
          <a:p>
            <a:endParaRPr lang="es-ES" sz="1200" dirty="0">
              <a:solidFill>
                <a:prstClr val="black"/>
              </a:solidFill>
            </a:endParaRPr>
          </a:p>
          <a:p>
            <a:r>
              <a:rPr lang="es-ES" sz="1200" b="1" dirty="0" smtClean="0">
                <a:solidFill>
                  <a:prstClr val="black"/>
                </a:solidFill>
              </a:rPr>
              <a:t>Funciones realizadas en el periodo</a:t>
            </a:r>
            <a:r>
              <a:rPr lang="es-ES" sz="1200" dirty="0" smtClean="0">
                <a:solidFill>
                  <a:prstClr val="black"/>
                </a:solidFill>
              </a:rPr>
              <a:t> (anualmente):</a:t>
            </a:r>
          </a:p>
          <a:p>
            <a:pPr marL="742950" lvl="1" indent="-285750">
              <a:buFont typeface="Arial" panose="020B0604020202020204" pitchFamily="34" charset="0"/>
              <a:buChar char="•"/>
            </a:pPr>
            <a:r>
              <a:rPr lang="es-ES" sz="1200" dirty="0">
                <a:solidFill>
                  <a:prstClr val="black"/>
                </a:solidFill>
              </a:rPr>
              <a:t>Coordinar al personal adscrito al negociado para la supervisión y enfoque del trabajo </a:t>
            </a:r>
            <a:r>
              <a:rPr lang="es-ES" sz="1200" dirty="0" smtClean="0">
                <a:solidFill>
                  <a:prstClr val="black"/>
                </a:solidFill>
              </a:rPr>
              <a:t>asignado: diariamente durante 2 horas al día</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Organizar y controlar los turnos de trabajo del personal del </a:t>
            </a:r>
            <a:r>
              <a:rPr lang="es-ES" sz="1200" dirty="0" smtClean="0">
                <a:solidFill>
                  <a:prstClr val="black"/>
                </a:solidFill>
              </a:rPr>
              <a:t>negociado: todos los meses (11), durante un día completo (8 horas)</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Trasladar instrucciones de carácter interno, tanto a las unidades orgánicas como a la </a:t>
            </a:r>
            <a:r>
              <a:rPr lang="es-ES" sz="1200" dirty="0" smtClean="0">
                <a:solidFill>
                  <a:prstClr val="black"/>
                </a:solidFill>
              </a:rPr>
              <a:t>plantilla: </a:t>
            </a:r>
            <a:r>
              <a:rPr lang="es-ES" sz="1200" dirty="0">
                <a:solidFill>
                  <a:prstClr val="black"/>
                </a:solidFill>
              </a:rPr>
              <a:t>diariamente durante </a:t>
            </a:r>
            <a:r>
              <a:rPr lang="es-ES" sz="1200" dirty="0" smtClean="0">
                <a:solidFill>
                  <a:prstClr val="black"/>
                </a:solidFill>
              </a:rPr>
              <a:t>media hora </a:t>
            </a:r>
            <a:r>
              <a:rPr lang="es-ES" sz="1200" dirty="0">
                <a:solidFill>
                  <a:prstClr val="black"/>
                </a:solidFill>
              </a:rPr>
              <a:t>al día</a:t>
            </a:r>
          </a:p>
          <a:p>
            <a:pPr marL="742950" lvl="1" indent="-285750">
              <a:buFont typeface="Arial" panose="020B0604020202020204" pitchFamily="34" charset="0"/>
              <a:buChar char="•"/>
            </a:pPr>
            <a:r>
              <a:rPr lang="es-ES" sz="1200" dirty="0">
                <a:solidFill>
                  <a:prstClr val="black"/>
                </a:solidFill>
              </a:rPr>
              <a:t>Supervisar y ejecutar las actividades y procedimientos administrativos asignados a su </a:t>
            </a:r>
            <a:r>
              <a:rPr lang="es-ES" sz="1200" dirty="0" smtClean="0">
                <a:solidFill>
                  <a:prstClr val="black"/>
                </a:solidFill>
              </a:rPr>
              <a:t>unidad: actividad más relevante, prácticamente la mitad de la jornada (4 horas), durante todo el año</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Colaborar en la elaboración de datos, informes y propuestas propias de la actividad </a:t>
            </a:r>
            <a:r>
              <a:rPr lang="es-ES" sz="1200" dirty="0" smtClean="0">
                <a:solidFill>
                  <a:prstClr val="black"/>
                </a:solidFill>
              </a:rPr>
              <a:t>administrativa: puntualmente (2 veces al año), durante 2 horas aproximadamente</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Centralizar toda la información para la elaboración de memorias, planes estratégicos, planes de actuación, documentos marco, documentos de análisis de trabajo, documentos estadísticos, </a:t>
            </a:r>
            <a:r>
              <a:rPr lang="es-ES" sz="1200" dirty="0" err="1" smtClean="0">
                <a:solidFill>
                  <a:prstClr val="black"/>
                </a:solidFill>
              </a:rPr>
              <a:t>etc</a:t>
            </a:r>
            <a:r>
              <a:rPr lang="es-ES" sz="1200" dirty="0" smtClean="0">
                <a:solidFill>
                  <a:prstClr val="black"/>
                </a:solidFill>
              </a:rPr>
              <a:t>: mensualmente supone 2 horas</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Realizar seguimiento de expedientes de contratación, contratos y </a:t>
            </a:r>
            <a:r>
              <a:rPr lang="es-ES" sz="1200" dirty="0" smtClean="0">
                <a:solidFill>
                  <a:prstClr val="black"/>
                </a:solidFill>
              </a:rPr>
              <a:t>facturas: lo realizan otros compañeros de la SG</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Convocar y organizar reuniones y comités de dirección, con la posterior redacción de las actas e </a:t>
            </a:r>
            <a:r>
              <a:rPr lang="es-ES" sz="1200" dirty="0" smtClean="0">
                <a:solidFill>
                  <a:prstClr val="black"/>
                </a:solidFill>
              </a:rPr>
              <a:t>informes: mensualmente supone 2 horas</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Informar y asesorar a personal interno municipal, ciudadanos, asociaciones, </a:t>
            </a:r>
            <a:r>
              <a:rPr lang="es-ES" sz="1200" dirty="0" smtClean="0">
                <a:solidFill>
                  <a:prstClr val="black"/>
                </a:solidFill>
              </a:rPr>
              <a:t>etc., todas las semanas, al menos 2 hora de atención telefónica</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Otros: todas sus funciones están recogidas en las anteriores, no hace funciones adicionales </a:t>
            </a:r>
            <a:r>
              <a:rPr lang="es-ES" sz="1200" dirty="0" smtClean="0">
                <a:solidFill>
                  <a:prstClr val="black"/>
                </a:solidFill>
              </a:rPr>
              <a:t>relevantes</a:t>
            </a:r>
            <a:endParaRPr lang="es-ES" sz="1200" dirty="0">
              <a:solidFill>
                <a:prstClr val="black"/>
              </a:solidFill>
            </a:endParaRPr>
          </a:p>
          <a:p>
            <a:pPr marL="685800" lvl="1" indent="-228600">
              <a:buFont typeface="+mj-lt"/>
              <a:buAutoNum type="arabicPeriod"/>
            </a:pPr>
            <a:endParaRPr lang="es-ES" sz="1200" b="1" dirty="0">
              <a:solidFill>
                <a:prstClr val="black"/>
              </a:solidFill>
            </a:endParaRPr>
          </a:p>
        </p:txBody>
      </p:sp>
      <p:cxnSp>
        <p:nvCxnSpPr>
          <p:cNvPr id="14" name="Conector recto 13"/>
          <p:cNvCxnSpPr/>
          <p:nvPr/>
        </p:nvCxnSpPr>
        <p:spPr>
          <a:xfrm flipH="1">
            <a:off x="2001314" y="-1273"/>
            <a:ext cx="1" cy="6859273"/>
          </a:xfrm>
          <a:prstGeom prst="line">
            <a:avLst/>
          </a:prstGeom>
          <a:ln w="6350">
            <a:solidFill>
              <a:srgbClr val="3176BB"/>
            </a:solidFill>
          </a:ln>
        </p:spPr>
        <p:style>
          <a:lnRef idx="1">
            <a:schemeClr val="accent1"/>
          </a:lnRef>
          <a:fillRef idx="0">
            <a:schemeClr val="accent1"/>
          </a:fillRef>
          <a:effectRef idx="0">
            <a:schemeClr val="accent1"/>
          </a:effectRef>
          <a:fontRef idx="minor">
            <a:schemeClr val="tx1"/>
          </a:fontRef>
        </p:style>
      </p:cxnSp>
      <p:sp>
        <p:nvSpPr>
          <p:cNvPr id="15" name="Rectángulo 14"/>
          <p:cNvSpPr/>
          <p:nvPr/>
        </p:nvSpPr>
        <p:spPr>
          <a:xfrm>
            <a:off x="0" y="1886495"/>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Contexto</a:t>
            </a:r>
            <a:endParaRPr lang="es-ES" sz="1600" b="1" dirty="0">
              <a:solidFill>
                <a:prstClr val="white"/>
              </a:solidFill>
              <a:latin typeface="Calibri Light" panose="020F0302020204030204"/>
            </a:endParaRPr>
          </a:p>
        </p:txBody>
      </p:sp>
      <p:sp>
        <p:nvSpPr>
          <p:cNvPr id="16" name="Rectángulo 15"/>
          <p:cNvSpPr/>
          <p:nvPr/>
        </p:nvSpPr>
        <p:spPr>
          <a:xfrm>
            <a:off x="-3" y="2680143"/>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prstClr val="white"/>
                </a:solidFill>
                <a:latin typeface="Calibri Light" panose="020F0302020204030204"/>
              </a:rPr>
              <a:t>Objetivo </a:t>
            </a:r>
            <a:r>
              <a:rPr lang="es-ES" sz="1600" b="1" dirty="0" smtClean="0">
                <a:solidFill>
                  <a:prstClr val="white"/>
                </a:solidFill>
                <a:latin typeface="Calibri Light" panose="020F0302020204030204"/>
              </a:rPr>
              <a:t>y Consideraciones</a:t>
            </a:r>
            <a:endParaRPr lang="es-ES" sz="1600" b="1" dirty="0">
              <a:solidFill>
                <a:prstClr val="white"/>
              </a:solidFill>
              <a:latin typeface="Calibri Light" panose="020F0302020204030204"/>
            </a:endParaRPr>
          </a:p>
        </p:txBody>
      </p:sp>
      <p:sp>
        <p:nvSpPr>
          <p:cNvPr id="17" name="Rectángulo 16"/>
          <p:cNvSpPr/>
          <p:nvPr/>
        </p:nvSpPr>
        <p:spPr>
          <a:xfrm>
            <a:off x="-1" y="4271821"/>
            <a:ext cx="2009955" cy="655607"/>
          </a:xfrm>
          <a:prstGeom prst="rect">
            <a:avLst/>
          </a:prstGeom>
          <a:noFill/>
          <a:ln w="9525">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rgbClr val="3176BB"/>
                </a:solidFill>
                <a:latin typeface="Calibri Light" panose="020F0302020204030204"/>
              </a:rPr>
              <a:t>Casos Prácticos</a:t>
            </a:r>
            <a:endParaRPr lang="es-ES" sz="1600" b="1" dirty="0">
              <a:solidFill>
                <a:srgbClr val="3176BB"/>
              </a:solidFill>
              <a:latin typeface="Calibri Light" panose="020F0302020204030204"/>
            </a:endParaRPr>
          </a:p>
        </p:txBody>
      </p:sp>
      <p:sp>
        <p:nvSpPr>
          <p:cNvPr id="18" name="Rectángulo 17"/>
          <p:cNvSpPr/>
          <p:nvPr/>
        </p:nvSpPr>
        <p:spPr>
          <a:xfrm>
            <a:off x="-8896" y="3486474"/>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Instrucciones</a:t>
            </a:r>
            <a:endParaRPr lang="es-ES" sz="1600" b="1" dirty="0">
              <a:solidFill>
                <a:prstClr val="white"/>
              </a:solidFill>
              <a:latin typeface="Calibri Light" panose="020F0302020204030204"/>
            </a:endParaRPr>
          </a:p>
        </p:txBody>
      </p:sp>
      <p:cxnSp>
        <p:nvCxnSpPr>
          <p:cNvPr id="19" name="Conector recto 18"/>
          <p:cNvCxnSpPr/>
          <p:nvPr/>
        </p:nvCxnSpPr>
        <p:spPr>
          <a:xfrm flipH="1">
            <a:off x="2003095" y="4271820"/>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flipH="1">
            <a:off x="1990216" y="4271820"/>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089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p:cNvSpPr/>
          <p:nvPr/>
        </p:nvSpPr>
        <p:spPr>
          <a:xfrm>
            <a:off x="2434221" y="814211"/>
            <a:ext cx="4764638" cy="400110"/>
          </a:xfrm>
          <a:prstGeom prst="rect">
            <a:avLst/>
          </a:prstGeom>
        </p:spPr>
        <p:txBody>
          <a:bodyPr wrap="none">
            <a:spAutoFit/>
          </a:bodyPr>
          <a:lstStyle/>
          <a:p>
            <a:r>
              <a:rPr lang="es-ES" sz="2000" b="1" dirty="0" smtClean="0">
                <a:solidFill>
                  <a:srgbClr val="3176BB"/>
                </a:solidFill>
                <a:latin typeface="Calibri Light" panose="020F0302020204030204"/>
              </a:rPr>
              <a:t>Ejemplo de cumplimentación de cuestionario</a:t>
            </a:r>
            <a:endParaRPr lang="es-ES" sz="2000" b="1" dirty="0">
              <a:solidFill>
                <a:srgbClr val="3176BB"/>
              </a:solidFill>
              <a:latin typeface="Calibri Light" panose="020F0302020204030204"/>
            </a:endParaRPr>
          </a:p>
        </p:txBody>
      </p:sp>
      <p:sp>
        <p:nvSpPr>
          <p:cNvPr id="13" name="Rectángulo 12"/>
          <p:cNvSpPr/>
          <p:nvPr/>
        </p:nvSpPr>
        <p:spPr>
          <a:xfrm>
            <a:off x="2439211" y="1186113"/>
            <a:ext cx="9577271" cy="646331"/>
          </a:xfrm>
          <a:prstGeom prst="rect">
            <a:avLst/>
          </a:prstGeom>
        </p:spPr>
        <p:txBody>
          <a:bodyPr wrap="square">
            <a:spAutoFit/>
          </a:bodyPr>
          <a:lstStyle/>
          <a:p>
            <a:endParaRPr lang="es-ES" sz="1200" dirty="0" smtClean="0">
              <a:solidFill>
                <a:prstClr val="black"/>
              </a:solidFill>
            </a:endParaRPr>
          </a:p>
          <a:p>
            <a:r>
              <a:rPr lang="es-ES" sz="1200" dirty="0" smtClean="0">
                <a:solidFill>
                  <a:prstClr val="black"/>
                </a:solidFill>
              </a:rPr>
              <a:t>Los resultados que a incluir en el cuestionario del puesto descrito anteriormente son los recogidos en el siguiente cuadro. Para la obtención de los porcentajes exactos de utilización se ha empleado la herramienta de soporte elaborada al efecto.  </a:t>
            </a:r>
            <a:endParaRPr lang="es-ES" sz="1200" b="1" dirty="0">
              <a:solidFill>
                <a:prstClr val="black"/>
              </a:solidFill>
            </a:endParaRPr>
          </a:p>
        </p:txBody>
      </p:sp>
      <p:pic>
        <p:nvPicPr>
          <p:cNvPr id="4" name="Imagen 3"/>
          <p:cNvPicPr>
            <a:picLocks noChangeAspect="1"/>
          </p:cNvPicPr>
          <p:nvPr/>
        </p:nvPicPr>
        <p:blipFill>
          <a:blip r:embed="rId2"/>
          <a:stretch>
            <a:fillRect/>
          </a:stretch>
        </p:blipFill>
        <p:spPr>
          <a:xfrm>
            <a:off x="2743071" y="2287252"/>
            <a:ext cx="8424000" cy="2697011"/>
          </a:xfrm>
          <a:prstGeom prst="rect">
            <a:avLst/>
          </a:prstGeom>
        </p:spPr>
      </p:pic>
      <p:cxnSp>
        <p:nvCxnSpPr>
          <p:cNvPr id="11" name="Conector recto 10"/>
          <p:cNvCxnSpPr/>
          <p:nvPr/>
        </p:nvCxnSpPr>
        <p:spPr>
          <a:xfrm flipH="1">
            <a:off x="2001314" y="-1273"/>
            <a:ext cx="1" cy="6859273"/>
          </a:xfrm>
          <a:prstGeom prst="line">
            <a:avLst/>
          </a:prstGeom>
          <a:ln w="6350">
            <a:solidFill>
              <a:srgbClr val="3176BB"/>
            </a:solidFill>
          </a:ln>
        </p:spPr>
        <p:style>
          <a:lnRef idx="1">
            <a:schemeClr val="accent1"/>
          </a:lnRef>
          <a:fillRef idx="0">
            <a:schemeClr val="accent1"/>
          </a:fillRef>
          <a:effectRef idx="0">
            <a:schemeClr val="accent1"/>
          </a:effectRef>
          <a:fontRef idx="minor">
            <a:schemeClr val="tx1"/>
          </a:fontRef>
        </p:style>
      </p:cxnSp>
      <p:sp>
        <p:nvSpPr>
          <p:cNvPr id="20" name="Rectángulo 19"/>
          <p:cNvSpPr/>
          <p:nvPr/>
        </p:nvSpPr>
        <p:spPr>
          <a:xfrm>
            <a:off x="0" y="1886495"/>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Contexto</a:t>
            </a:r>
            <a:endParaRPr lang="es-ES" sz="1600" b="1" dirty="0">
              <a:solidFill>
                <a:prstClr val="white"/>
              </a:solidFill>
              <a:latin typeface="Calibri Light" panose="020F0302020204030204"/>
            </a:endParaRPr>
          </a:p>
        </p:txBody>
      </p:sp>
      <p:sp>
        <p:nvSpPr>
          <p:cNvPr id="21" name="Rectángulo 20"/>
          <p:cNvSpPr/>
          <p:nvPr/>
        </p:nvSpPr>
        <p:spPr>
          <a:xfrm>
            <a:off x="-3" y="2680143"/>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prstClr val="white"/>
                </a:solidFill>
                <a:latin typeface="Calibri Light" panose="020F0302020204030204"/>
              </a:rPr>
              <a:t>Objetivo </a:t>
            </a:r>
            <a:r>
              <a:rPr lang="es-ES" sz="1600" b="1" dirty="0" smtClean="0">
                <a:solidFill>
                  <a:prstClr val="white"/>
                </a:solidFill>
                <a:latin typeface="Calibri Light" panose="020F0302020204030204"/>
              </a:rPr>
              <a:t>y Consideraciones</a:t>
            </a:r>
            <a:endParaRPr lang="es-ES" sz="1600" b="1" dirty="0">
              <a:solidFill>
                <a:prstClr val="white"/>
              </a:solidFill>
              <a:latin typeface="Calibri Light" panose="020F0302020204030204"/>
            </a:endParaRPr>
          </a:p>
        </p:txBody>
      </p:sp>
      <p:sp>
        <p:nvSpPr>
          <p:cNvPr id="22" name="Rectángulo 21"/>
          <p:cNvSpPr/>
          <p:nvPr/>
        </p:nvSpPr>
        <p:spPr>
          <a:xfrm>
            <a:off x="-1" y="4271821"/>
            <a:ext cx="2009955" cy="655607"/>
          </a:xfrm>
          <a:prstGeom prst="rect">
            <a:avLst/>
          </a:prstGeom>
          <a:noFill/>
          <a:ln w="9525">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rgbClr val="3176BB"/>
                </a:solidFill>
                <a:latin typeface="Calibri Light" panose="020F0302020204030204"/>
              </a:rPr>
              <a:t>Casos Prácticos</a:t>
            </a:r>
            <a:endParaRPr lang="es-ES" sz="1600" b="1" dirty="0">
              <a:solidFill>
                <a:srgbClr val="3176BB"/>
              </a:solidFill>
              <a:latin typeface="Calibri Light" panose="020F0302020204030204"/>
            </a:endParaRPr>
          </a:p>
        </p:txBody>
      </p:sp>
      <p:sp>
        <p:nvSpPr>
          <p:cNvPr id="23" name="Rectángulo 22"/>
          <p:cNvSpPr/>
          <p:nvPr/>
        </p:nvSpPr>
        <p:spPr>
          <a:xfrm>
            <a:off x="-8896" y="3486474"/>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Instrucciones</a:t>
            </a:r>
            <a:endParaRPr lang="es-ES" sz="1600" b="1" dirty="0">
              <a:solidFill>
                <a:prstClr val="white"/>
              </a:solidFill>
              <a:latin typeface="Calibri Light" panose="020F0302020204030204"/>
            </a:endParaRPr>
          </a:p>
        </p:txBody>
      </p:sp>
      <p:cxnSp>
        <p:nvCxnSpPr>
          <p:cNvPr id="24" name="Conector recto 23"/>
          <p:cNvCxnSpPr/>
          <p:nvPr/>
        </p:nvCxnSpPr>
        <p:spPr>
          <a:xfrm flipH="1">
            <a:off x="2003095" y="4271820"/>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flipH="1">
            <a:off x="1990216" y="4271820"/>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030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p:cNvSpPr/>
          <p:nvPr/>
        </p:nvSpPr>
        <p:spPr>
          <a:xfrm>
            <a:off x="2372346" y="981114"/>
            <a:ext cx="8906608" cy="1862048"/>
          </a:xfrm>
          <a:prstGeom prst="rect">
            <a:avLst/>
          </a:prstGeom>
        </p:spPr>
        <p:txBody>
          <a:bodyPr wrap="square">
            <a:spAutoFit/>
          </a:bodyPr>
          <a:lstStyle/>
          <a:p>
            <a:r>
              <a:rPr lang="es-ES" sz="1200" dirty="0" smtClean="0">
                <a:solidFill>
                  <a:prstClr val="black"/>
                </a:solidFill>
              </a:rPr>
              <a:t>El objeto del proyecto es el desarrollo de un </a:t>
            </a:r>
            <a:r>
              <a:rPr lang="es-ES" sz="1200" b="1" dirty="0" smtClean="0">
                <a:solidFill>
                  <a:prstClr val="black"/>
                </a:solidFill>
              </a:rPr>
              <a:t>estudio de valoración de cargas de trabajo</a:t>
            </a:r>
            <a:r>
              <a:rPr lang="es-ES" sz="1200" dirty="0" smtClean="0">
                <a:solidFill>
                  <a:prstClr val="black"/>
                </a:solidFill>
              </a:rPr>
              <a:t>, que  permita conocer la distribución competencial, los procesos realizados, los recursos asociados y su dedicación; y ponerlo en relación con el resultado que se espera.</a:t>
            </a:r>
          </a:p>
          <a:p>
            <a:endParaRPr lang="es-ES" sz="900" dirty="0" smtClean="0">
              <a:solidFill>
                <a:prstClr val="black"/>
              </a:solidFill>
            </a:endParaRPr>
          </a:p>
          <a:p>
            <a:r>
              <a:rPr lang="es-ES" sz="1200" dirty="0" smtClean="0">
                <a:solidFill>
                  <a:prstClr val="black"/>
                </a:solidFill>
              </a:rPr>
              <a:t>El proyecto se desarrolla en dos grandes bloques:</a:t>
            </a:r>
          </a:p>
          <a:p>
            <a:endParaRPr lang="es-ES" sz="900" dirty="0" smtClean="0">
              <a:solidFill>
                <a:prstClr val="black"/>
              </a:solidFill>
            </a:endParaRPr>
          </a:p>
          <a:p>
            <a:pPr marL="228600" indent="-228600">
              <a:buFont typeface="+mj-lt"/>
              <a:buAutoNum type="arabicPeriod"/>
            </a:pPr>
            <a:r>
              <a:rPr lang="es-ES" sz="1200" dirty="0" smtClean="0">
                <a:solidFill>
                  <a:prstClr val="black"/>
                </a:solidFill>
              </a:rPr>
              <a:t>Preparación del análisis. Trabajos relativos a la recogida de información y la herramienta tecnológica empleada para su recogida.</a:t>
            </a:r>
          </a:p>
          <a:p>
            <a:pPr marL="228600" indent="-228600">
              <a:buFont typeface="+mj-lt"/>
              <a:buAutoNum type="arabicPeriod"/>
            </a:pPr>
            <a:r>
              <a:rPr lang="es-ES" sz="1200" dirty="0" smtClean="0">
                <a:solidFill>
                  <a:prstClr val="black"/>
                </a:solidFill>
              </a:rPr>
              <a:t>Ejecución del análisis e identificación de recomendaciones, con la creación y difusión de cuestionarios adaptados según puestos de trabajo.</a:t>
            </a:r>
          </a:p>
          <a:p>
            <a:endParaRPr lang="es-ES" sz="900" dirty="0" smtClean="0">
              <a:solidFill>
                <a:prstClr val="black"/>
              </a:solidFill>
            </a:endParaRPr>
          </a:p>
          <a:p>
            <a:r>
              <a:rPr lang="es-ES" sz="1200" dirty="0" smtClean="0">
                <a:solidFill>
                  <a:prstClr val="black"/>
                </a:solidFill>
              </a:rPr>
              <a:t>Para dar respuesta a las distintas fases del proyecto, se llevará a cabo una metodología fundamentada en 3 grandes bloques:</a:t>
            </a:r>
            <a:endParaRPr lang="es-ES" sz="1200" dirty="0">
              <a:solidFill>
                <a:prstClr val="black"/>
              </a:solidFill>
            </a:endParaRPr>
          </a:p>
        </p:txBody>
      </p:sp>
      <p:sp>
        <p:nvSpPr>
          <p:cNvPr id="75" name="TextBox 127"/>
          <p:cNvSpPr txBox="1"/>
          <p:nvPr/>
        </p:nvSpPr>
        <p:spPr>
          <a:xfrm>
            <a:off x="2778123" y="5560756"/>
            <a:ext cx="2359934" cy="769441"/>
          </a:xfrm>
          <a:prstGeom prst="rect">
            <a:avLst/>
          </a:prstGeom>
          <a:noFill/>
        </p:spPr>
        <p:txBody>
          <a:bodyPr wrap="square" rtlCol="0">
            <a:spAutoFit/>
          </a:bodyPr>
          <a:lstStyle/>
          <a:p>
            <a:pPr marL="171450" indent="-171450">
              <a:buFont typeface="Wingdings" panose="05000000000000000000" pitchFamily="2" charset="2"/>
              <a:buChar char="ü"/>
            </a:pPr>
            <a:r>
              <a:rPr lang="es-ES" sz="1100" dirty="0" smtClean="0">
                <a:solidFill>
                  <a:prstClr val="white">
                    <a:lumMod val="65000"/>
                  </a:prstClr>
                </a:solidFill>
              </a:rPr>
              <a:t>Entrevistas </a:t>
            </a:r>
            <a:r>
              <a:rPr lang="es-ES" sz="1100" dirty="0">
                <a:solidFill>
                  <a:prstClr val="white">
                    <a:lumMod val="65000"/>
                  </a:prstClr>
                </a:solidFill>
              </a:rPr>
              <a:t>a interlocutores de las Áreas </a:t>
            </a:r>
            <a:r>
              <a:rPr lang="es-ES" sz="1100" dirty="0" smtClean="0">
                <a:solidFill>
                  <a:prstClr val="white">
                    <a:lumMod val="65000"/>
                  </a:prstClr>
                </a:solidFill>
              </a:rPr>
              <a:t>y OOAA.</a:t>
            </a:r>
          </a:p>
          <a:p>
            <a:endParaRPr lang="es-ES" sz="1100" dirty="0" smtClean="0">
              <a:solidFill>
                <a:prstClr val="white">
                  <a:lumMod val="65000"/>
                </a:prstClr>
              </a:solidFill>
            </a:endParaRPr>
          </a:p>
          <a:p>
            <a:pPr marL="171450" indent="-171450">
              <a:buFont typeface="Wingdings" panose="05000000000000000000" pitchFamily="2" charset="2"/>
              <a:buChar char="ü"/>
            </a:pPr>
            <a:r>
              <a:rPr lang="es-ES" sz="1100" b="1" dirty="0" smtClean="0">
                <a:solidFill>
                  <a:prstClr val="black"/>
                </a:solidFill>
              </a:rPr>
              <a:t>Cuestionario </a:t>
            </a:r>
            <a:r>
              <a:rPr lang="es-ES" sz="1100" b="1" dirty="0">
                <a:solidFill>
                  <a:prstClr val="black"/>
                </a:solidFill>
              </a:rPr>
              <a:t>online por </a:t>
            </a:r>
            <a:r>
              <a:rPr lang="es-ES" sz="1100" b="1" dirty="0" smtClean="0">
                <a:solidFill>
                  <a:prstClr val="black"/>
                </a:solidFill>
              </a:rPr>
              <a:t>puesto</a:t>
            </a:r>
            <a:r>
              <a:rPr lang="es-ES" sz="1100" b="1" dirty="0" smtClean="0">
                <a:solidFill>
                  <a:prstClr val="white">
                    <a:lumMod val="65000"/>
                  </a:prstClr>
                </a:solidFill>
              </a:rPr>
              <a:t>.</a:t>
            </a:r>
            <a:endParaRPr lang="es-ES" sz="1100" b="1" dirty="0">
              <a:solidFill>
                <a:prstClr val="white">
                  <a:lumMod val="65000"/>
                </a:prstClr>
              </a:solidFill>
            </a:endParaRPr>
          </a:p>
        </p:txBody>
      </p:sp>
      <p:sp>
        <p:nvSpPr>
          <p:cNvPr id="76" name="TextBox 128"/>
          <p:cNvSpPr txBox="1"/>
          <p:nvPr/>
        </p:nvSpPr>
        <p:spPr>
          <a:xfrm>
            <a:off x="2717199" y="5084414"/>
            <a:ext cx="2234556" cy="338554"/>
          </a:xfrm>
          <a:prstGeom prst="rect">
            <a:avLst/>
          </a:prstGeom>
          <a:noFill/>
        </p:spPr>
        <p:txBody>
          <a:bodyPr wrap="square" rtlCol="0">
            <a:spAutoFit/>
          </a:bodyPr>
          <a:lstStyle/>
          <a:p>
            <a:pPr algn="ctr"/>
            <a:r>
              <a:rPr lang="es-ES" sz="1600" b="1" dirty="0" smtClean="0">
                <a:solidFill>
                  <a:prstClr val="white">
                    <a:lumMod val="50000"/>
                  </a:prstClr>
                </a:solidFill>
                <a:latin typeface="Calibri Light" panose="020F0302020204030204"/>
              </a:rPr>
              <a:t>Recogida de Información</a:t>
            </a:r>
            <a:endParaRPr lang="en-US" sz="1600" b="1" dirty="0">
              <a:solidFill>
                <a:prstClr val="white">
                  <a:lumMod val="50000"/>
                </a:prstClr>
              </a:solidFill>
              <a:latin typeface="Calibri Light" panose="020F0302020204030204"/>
            </a:endParaRPr>
          </a:p>
        </p:txBody>
      </p:sp>
      <p:sp>
        <p:nvSpPr>
          <p:cNvPr id="94" name="TextBox 134"/>
          <p:cNvSpPr txBox="1"/>
          <p:nvPr/>
        </p:nvSpPr>
        <p:spPr>
          <a:xfrm>
            <a:off x="8449828" y="4961304"/>
            <a:ext cx="2940857" cy="584775"/>
          </a:xfrm>
          <a:prstGeom prst="rect">
            <a:avLst/>
          </a:prstGeom>
          <a:noFill/>
        </p:spPr>
        <p:txBody>
          <a:bodyPr wrap="square" rtlCol="0">
            <a:spAutoFit/>
          </a:bodyPr>
          <a:lstStyle>
            <a:defPPr>
              <a:defRPr lang="es-ES"/>
            </a:defPPr>
            <a:lvl1pPr algn="ctr">
              <a:defRPr sz="1600" b="1">
                <a:solidFill>
                  <a:schemeClr val="bg1">
                    <a:lumMod val="50000"/>
                  </a:schemeClr>
                </a:solidFill>
                <a:latin typeface="+mj-lt"/>
              </a:defRPr>
            </a:lvl1pPr>
          </a:lstStyle>
          <a:p>
            <a:r>
              <a:rPr lang="es-ES" dirty="0" smtClean="0">
                <a:solidFill>
                  <a:prstClr val="white">
                    <a:lumMod val="50000"/>
                  </a:prstClr>
                </a:solidFill>
              </a:rPr>
              <a:t>Dimensionamiento, propuesta y recomendaciones</a:t>
            </a:r>
            <a:endParaRPr lang="es-ES" dirty="0">
              <a:solidFill>
                <a:prstClr val="white">
                  <a:lumMod val="50000"/>
                </a:prstClr>
              </a:solidFill>
            </a:endParaRPr>
          </a:p>
        </p:txBody>
      </p:sp>
      <p:sp>
        <p:nvSpPr>
          <p:cNvPr id="96" name="TextBox 132"/>
          <p:cNvSpPr txBox="1"/>
          <p:nvPr/>
        </p:nvSpPr>
        <p:spPr>
          <a:xfrm>
            <a:off x="5516314" y="4961304"/>
            <a:ext cx="2407709" cy="584775"/>
          </a:xfrm>
          <a:prstGeom prst="rect">
            <a:avLst/>
          </a:prstGeom>
          <a:noFill/>
        </p:spPr>
        <p:txBody>
          <a:bodyPr wrap="square" rtlCol="0">
            <a:spAutoFit/>
          </a:bodyPr>
          <a:lstStyle/>
          <a:p>
            <a:pPr algn="ctr"/>
            <a:r>
              <a:rPr lang="es-ES" sz="1600" b="1" dirty="0" smtClean="0">
                <a:solidFill>
                  <a:prstClr val="white">
                    <a:lumMod val="50000"/>
                  </a:prstClr>
                </a:solidFill>
                <a:latin typeface="Calibri Light" panose="020F0302020204030204"/>
              </a:rPr>
              <a:t>Cálculo de productividades: Cargas de trabajo</a:t>
            </a:r>
            <a:endParaRPr lang="es-ES" sz="1600" b="1" dirty="0">
              <a:solidFill>
                <a:prstClr val="white">
                  <a:lumMod val="50000"/>
                </a:prstClr>
              </a:solidFill>
              <a:latin typeface="Calibri Light" panose="020F0302020204030204"/>
            </a:endParaRPr>
          </a:p>
        </p:txBody>
      </p:sp>
      <p:sp>
        <p:nvSpPr>
          <p:cNvPr id="98" name="TextBox 127"/>
          <p:cNvSpPr txBox="1"/>
          <p:nvPr/>
        </p:nvSpPr>
        <p:spPr>
          <a:xfrm>
            <a:off x="5638997" y="5560756"/>
            <a:ext cx="2173632" cy="938719"/>
          </a:xfrm>
          <a:prstGeom prst="rect">
            <a:avLst/>
          </a:prstGeom>
          <a:noFill/>
        </p:spPr>
        <p:txBody>
          <a:bodyPr wrap="square" rtlCol="0">
            <a:spAutoFit/>
          </a:bodyPr>
          <a:lstStyle/>
          <a:p>
            <a:pPr marL="171450" indent="-171450">
              <a:buFont typeface="Wingdings" panose="05000000000000000000" pitchFamily="2" charset="2"/>
              <a:buChar char="ü"/>
            </a:pPr>
            <a:r>
              <a:rPr lang="es-ES" sz="1100" dirty="0" smtClean="0">
                <a:solidFill>
                  <a:prstClr val="white">
                    <a:lumMod val="65000"/>
                  </a:prstClr>
                </a:solidFill>
              </a:rPr>
              <a:t>Identificación de procesos con funciones.</a:t>
            </a:r>
          </a:p>
          <a:p>
            <a:endParaRPr lang="es-ES" sz="1100" dirty="0" smtClean="0">
              <a:solidFill>
                <a:prstClr val="white">
                  <a:lumMod val="65000"/>
                </a:prstClr>
              </a:solidFill>
            </a:endParaRPr>
          </a:p>
          <a:p>
            <a:pPr marL="171450" indent="-171450">
              <a:buFont typeface="Wingdings" panose="05000000000000000000" pitchFamily="2" charset="2"/>
              <a:buChar char="ü"/>
            </a:pPr>
            <a:r>
              <a:rPr lang="es-ES" sz="1100" dirty="0" smtClean="0">
                <a:solidFill>
                  <a:prstClr val="white">
                    <a:lumMod val="65000"/>
                  </a:prstClr>
                </a:solidFill>
              </a:rPr>
              <a:t>Analítica de datos.</a:t>
            </a:r>
            <a:endParaRPr lang="es-ES" sz="1100" dirty="0">
              <a:solidFill>
                <a:prstClr val="white">
                  <a:lumMod val="65000"/>
                </a:prstClr>
              </a:solidFill>
            </a:endParaRPr>
          </a:p>
          <a:p>
            <a:endParaRPr lang="en-US" sz="1100" dirty="0">
              <a:solidFill>
                <a:prstClr val="white">
                  <a:lumMod val="65000"/>
                </a:prstClr>
              </a:solidFill>
            </a:endParaRPr>
          </a:p>
        </p:txBody>
      </p:sp>
      <p:sp>
        <p:nvSpPr>
          <p:cNvPr id="6" name="Rectángulo 5"/>
          <p:cNvSpPr/>
          <p:nvPr/>
        </p:nvSpPr>
        <p:spPr>
          <a:xfrm>
            <a:off x="2717198" y="5999747"/>
            <a:ext cx="2580515" cy="41709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103" name="Rectángulo 102"/>
          <p:cNvSpPr/>
          <p:nvPr/>
        </p:nvSpPr>
        <p:spPr>
          <a:xfrm>
            <a:off x="0" y="1857920"/>
            <a:ext cx="2009955" cy="655607"/>
          </a:xfrm>
          <a:prstGeom prst="rect">
            <a:avLst/>
          </a:prstGeom>
          <a:noFill/>
          <a:ln w="9525">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rgbClr val="3176BB"/>
                </a:solidFill>
                <a:latin typeface="Calibri Light" panose="020F0302020204030204"/>
              </a:rPr>
              <a:t>Contexto</a:t>
            </a:r>
            <a:endParaRPr lang="es-ES" sz="1600" b="1" dirty="0">
              <a:solidFill>
                <a:srgbClr val="3176BB"/>
              </a:solidFill>
              <a:latin typeface="Calibri Light" panose="020F0302020204030204"/>
            </a:endParaRPr>
          </a:p>
        </p:txBody>
      </p:sp>
      <p:sp>
        <p:nvSpPr>
          <p:cNvPr id="104" name="Rectángulo 103"/>
          <p:cNvSpPr/>
          <p:nvPr/>
        </p:nvSpPr>
        <p:spPr>
          <a:xfrm>
            <a:off x="-3" y="2680143"/>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prstClr val="white"/>
                </a:solidFill>
                <a:latin typeface="Calibri Light" panose="020F0302020204030204"/>
              </a:rPr>
              <a:t>Objetivo </a:t>
            </a:r>
            <a:r>
              <a:rPr lang="es-ES" sz="1600" b="1" dirty="0" smtClean="0">
                <a:solidFill>
                  <a:prstClr val="white"/>
                </a:solidFill>
                <a:latin typeface="Calibri Light" panose="020F0302020204030204"/>
              </a:rPr>
              <a:t>y consideraciones</a:t>
            </a:r>
            <a:endParaRPr lang="es-ES" sz="1600" b="1" dirty="0">
              <a:solidFill>
                <a:prstClr val="white"/>
              </a:solidFill>
              <a:latin typeface="Calibri Light" panose="020F0302020204030204"/>
            </a:endParaRPr>
          </a:p>
        </p:txBody>
      </p:sp>
      <p:sp>
        <p:nvSpPr>
          <p:cNvPr id="106" name="Rectángulo 105"/>
          <p:cNvSpPr/>
          <p:nvPr/>
        </p:nvSpPr>
        <p:spPr>
          <a:xfrm>
            <a:off x="-1" y="4317255"/>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Casos Prácticos</a:t>
            </a:r>
            <a:endParaRPr lang="es-ES" sz="1600" b="1" dirty="0">
              <a:solidFill>
                <a:prstClr val="white"/>
              </a:solidFill>
              <a:latin typeface="Calibri Light" panose="020F0302020204030204"/>
            </a:endParaRPr>
          </a:p>
        </p:txBody>
      </p:sp>
      <p:cxnSp>
        <p:nvCxnSpPr>
          <p:cNvPr id="108" name="Conector recto 107"/>
          <p:cNvCxnSpPr/>
          <p:nvPr/>
        </p:nvCxnSpPr>
        <p:spPr>
          <a:xfrm flipH="1">
            <a:off x="2001314" y="-1273"/>
            <a:ext cx="1" cy="6859273"/>
          </a:xfrm>
          <a:prstGeom prst="line">
            <a:avLst/>
          </a:prstGeom>
          <a:ln w="6350">
            <a:solidFill>
              <a:srgbClr val="3176BB"/>
            </a:solidFill>
          </a:ln>
        </p:spPr>
        <p:style>
          <a:lnRef idx="1">
            <a:schemeClr val="accent1"/>
          </a:lnRef>
          <a:fillRef idx="0">
            <a:schemeClr val="accent1"/>
          </a:fillRef>
          <a:effectRef idx="0">
            <a:schemeClr val="accent1"/>
          </a:effectRef>
          <a:fontRef idx="minor">
            <a:schemeClr val="tx1"/>
          </a:fontRef>
        </p:style>
      </p:cxnSp>
      <p:cxnSp>
        <p:nvCxnSpPr>
          <p:cNvPr id="109" name="Conector recto 108"/>
          <p:cNvCxnSpPr/>
          <p:nvPr/>
        </p:nvCxnSpPr>
        <p:spPr>
          <a:xfrm flipH="1">
            <a:off x="2005537" y="1864270"/>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12" name="Rectángulo 111"/>
          <p:cNvSpPr/>
          <p:nvPr/>
        </p:nvSpPr>
        <p:spPr>
          <a:xfrm>
            <a:off x="-8896" y="3486474"/>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Instrucciones</a:t>
            </a:r>
            <a:endParaRPr lang="es-ES" sz="1600" b="1" dirty="0">
              <a:solidFill>
                <a:prstClr val="white"/>
              </a:solidFill>
              <a:latin typeface="Calibri Light" panose="020F0302020204030204"/>
            </a:endParaRPr>
          </a:p>
        </p:txBody>
      </p:sp>
      <p:pic>
        <p:nvPicPr>
          <p:cNvPr id="4" name="Imagen 3"/>
          <p:cNvPicPr>
            <a:picLocks noChangeAspect="1"/>
          </p:cNvPicPr>
          <p:nvPr/>
        </p:nvPicPr>
        <p:blipFill>
          <a:blip r:embed="rId2">
            <a:duotone>
              <a:prstClr val="black"/>
              <a:schemeClr val="accent3">
                <a:tint val="45000"/>
                <a:satMod val="400000"/>
              </a:schemeClr>
            </a:duotone>
          </a:blip>
          <a:stretch>
            <a:fillRect/>
          </a:stretch>
        </p:blipFill>
        <p:spPr>
          <a:xfrm>
            <a:off x="2812293" y="2925608"/>
            <a:ext cx="7815749" cy="1865538"/>
          </a:xfrm>
          <a:prstGeom prst="rect">
            <a:avLst/>
          </a:prstGeom>
        </p:spPr>
      </p:pic>
    </p:spTree>
    <p:extLst>
      <p:ext uri="{BB962C8B-B14F-4D97-AF65-F5344CB8AC3E}">
        <p14:creationId xmlns:p14="http://schemas.microsoft.com/office/powerpoint/2010/main" val="26184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fade">
                                      <p:cBhvr>
                                        <p:cTn id="13" dur="500"/>
                                        <p:tgtEl>
                                          <p:spTgt spid="9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fade">
                                      <p:cBhvr>
                                        <p:cTn id="16" dur="500"/>
                                        <p:tgtEl>
                                          <p:spTgt spid="9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fade">
                                      <p:cBhvr>
                                        <p:cTn id="1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94" grpId="0"/>
      <p:bldP spid="96" grpId="0"/>
      <p:bldP spid="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0" y="1886495"/>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Contexto</a:t>
            </a:r>
            <a:endParaRPr lang="es-ES" sz="1600" b="1" dirty="0">
              <a:solidFill>
                <a:prstClr val="white"/>
              </a:solidFill>
              <a:latin typeface="Calibri Light" panose="020F0302020204030204"/>
            </a:endParaRPr>
          </a:p>
        </p:txBody>
      </p:sp>
      <p:cxnSp>
        <p:nvCxnSpPr>
          <p:cNvPr id="12" name="Conector recto 11"/>
          <p:cNvCxnSpPr/>
          <p:nvPr/>
        </p:nvCxnSpPr>
        <p:spPr>
          <a:xfrm flipH="1">
            <a:off x="2001314" y="-1273"/>
            <a:ext cx="1" cy="6859273"/>
          </a:xfrm>
          <a:prstGeom prst="line">
            <a:avLst/>
          </a:prstGeom>
          <a:ln w="6350">
            <a:solidFill>
              <a:srgbClr val="3176BB"/>
            </a:solidFill>
          </a:ln>
        </p:spPr>
        <p:style>
          <a:lnRef idx="1">
            <a:schemeClr val="accent1"/>
          </a:lnRef>
          <a:fillRef idx="0">
            <a:schemeClr val="accent1"/>
          </a:fillRef>
          <a:effectRef idx="0">
            <a:schemeClr val="accent1"/>
          </a:effectRef>
          <a:fontRef idx="minor">
            <a:schemeClr val="tx1"/>
          </a:fontRef>
        </p:style>
      </p:cxnSp>
      <p:sp>
        <p:nvSpPr>
          <p:cNvPr id="57" name="Rectángulo 56"/>
          <p:cNvSpPr/>
          <p:nvPr/>
        </p:nvSpPr>
        <p:spPr>
          <a:xfrm>
            <a:off x="2459622" y="1085642"/>
            <a:ext cx="2723310" cy="400110"/>
          </a:xfrm>
          <a:prstGeom prst="rect">
            <a:avLst/>
          </a:prstGeom>
        </p:spPr>
        <p:txBody>
          <a:bodyPr wrap="none">
            <a:spAutoFit/>
          </a:bodyPr>
          <a:lstStyle/>
          <a:p>
            <a:r>
              <a:rPr lang="es-ES" sz="2000" b="1" dirty="0" smtClean="0">
                <a:solidFill>
                  <a:srgbClr val="3176BB"/>
                </a:solidFill>
                <a:latin typeface="Calibri Light" panose="020F0302020204030204"/>
              </a:rPr>
              <a:t>Objetivo del cuestionario</a:t>
            </a:r>
            <a:endParaRPr lang="es-ES" sz="2000" b="1" dirty="0">
              <a:solidFill>
                <a:srgbClr val="3176BB"/>
              </a:solidFill>
              <a:latin typeface="Calibri Light" panose="020F0302020204030204"/>
            </a:endParaRPr>
          </a:p>
        </p:txBody>
      </p:sp>
      <p:sp>
        <p:nvSpPr>
          <p:cNvPr id="16" name="Rectángulo 15"/>
          <p:cNvSpPr/>
          <p:nvPr/>
        </p:nvSpPr>
        <p:spPr>
          <a:xfrm>
            <a:off x="2459622" y="1562398"/>
            <a:ext cx="9310236" cy="461665"/>
          </a:xfrm>
          <a:prstGeom prst="rect">
            <a:avLst/>
          </a:prstGeom>
        </p:spPr>
        <p:txBody>
          <a:bodyPr wrap="square">
            <a:spAutoFit/>
          </a:bodyPr>
          <a:lstStyle/>
          <a:p>
            <a:r>
              <a:rPr lang="es-ES" sz="1200" dirty="0">
                <a:solidFill>
                  <a:prstClr val="black"/>
                </a:solidFill>
              </a:rPr>
              <a:t>El objetivo del cuestionario </a:t>
            </a:r>
            <a:r>
              <a:rPr lang="es-ES" sz="1200" dirty="0" smtClean="0">
                <a:solidFill>
                  <a:prstClr val="black"/>
                </a:solidFill>
              </a:rPr>
              <a:t>es conocer el porcentaje de </a:t>
            </a:r>
            <a:r>
              <a:rPr lang="es-ES" sz="1200" b="1" dirty="0" smtClean="0">
                <a:solidFill>
                  <a:prstClr val="black"/>
                </a:solidFill>
              </a:rPr>
              <a:t>dedicación anual de cada trabajador </a:t>
            </a:r>
            <a:r>
              <a:rPr lang="es-ES" sz="1200" dirty="0" smtClean="0">
                <a:solidFill>
                  <a:prstClr val="black"/>
                </a:solidFill>
              </a:rPr>
              <a:t>de las Áreas de Gobierno y Organismos Autónomos del Ayuntamiento de Madrid </a:t>
            </a:r>
            <a:r>
              <a:rPr lang="es-ES" sz="1200" b="1" dirty="0" smtClean="0">
                <a:solidFill>
                  <a:prstClr val="black"/>
                </a:solidFill>
              </a:rPr>
              <a:t>para cada una de las funciones que realiza. </a:t>
            </a:r>
            <a:endParaRPr lang="es-ES" sz="1200" dirty="0">
              <a:solidFill>
                <a:prstClr val="black"/>
              </a:solidFill>
            </a:endParaRPr>
          </a:p>
        </p:txBody>
      </p:sp>
      <p:sp>
        <p:nvSpPr>
          <p:cNvPr id="18" name="Rectángulo 17"/>
          <p:cNvSpPr/>
          <p:nvPr/>
        </p:nvSpPr>
        <p:spPr>
          <a:xfrm>
            <a:off x="-3" y="2680143"/>
            <a:ext cx="2009955" cy="655607"/>
          </a:xfrm>
          <a:prstGeom prst="rect">
            <a:avLst/>
          </a:prstGeom>
          <a:noFill/>
          <a:ln w="9525">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3176BB"/>
                </a:solidFill>
                <a:latin typeface="Calibri Light" panose="020F0302020204030204"/>
              </a:rPr>
              <a:t>Objetivo y c</a:t>
            </a:r>
            <a:r>
              <a:rPr lang="es-ES" sz="1600" b="1" dirty="0" smtClean="0">
                <a:solidFill>
                  <a:srgbClr val="3176BB"/>
                </a:solidFill>
                <a:latin typeface="Calibri Light" panose="020F0302020204030204"/>
              </a:rPr>
              <a:t>onsideraciones</a:t>
            </a:r>
            <a:endParaRPr lang="es-ES" sz="1600" b="1" dirty="0">
              <a:solidFill>
                <a:srgbClr val="3176BB"/>
              </a:solidFill>
              <a:latin typeface="Calibri Light" panose="020F0302020204030204"/>
            </a:endParaRPr>
          </a:p>
        </p:txBody>
      </p:sp>
      <p:sp>
        <p:nvSpPr>
          <p:cNvPr id="22" name="Rectángulo 21"/>
          <p:cNvSpPr/>
          <p:nvPr/>
        </p:nvSpPr>
        <p:spPr>
          <a:xfrm>
            <a:off x="-8896" y="3486474"/>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Instrucciones</a:t>
            </a:r>
            <a:endParaRPr lang="es-ES" sz="1600" b="1" dirty="0">
              <a:solidFill>
                <a:prstClr val="white"/>
              </a:solidFill>
              <a:latin typeface="Calibri Light" panose="020F0302020204030204"/>
            </a:endParaRPr>
          </a:p>
        </p:txBody>
      </p:sp>
      <p:cxnSp>
        <p:nvCxnSpPr>
          <p:cNvPr id="17" name="Conector recto 16"/>
          <p:cNvCxnSpPr/>
          <p:nvPr/>
        </p:nvCxnSpPr>
        <p:spPr>
          <a:xfrm flipH="1">
            <a:off x="2001955" y="2680142"/>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ángulo 22"/>
          <p:cNvSpPr/>
          <p:nvPr/>
        </p:nvSpPr>
        <p:spPr>
          <a:xfrm>
            <a:off x="2459622" y="2244872"/>
            <a:ext cx="2615075" cy="400110"/>
          </a:xfrm>
          <a:prstGeom prst="rect">
            <a:avLst/>
          </a:prstGeom>
        </p:spPr>
        <p:txBody>
          <a:bodyPr wrap="none">
            <a:spAutoFit/>
          </a:bodyPr>
          <a:lstStyle/>
          <a:p>
            <a:r>
              <a:rPr lang="es-ES" sz="2000" b="1" dirty="0">
                <a:solidFill>
                  <a:srgbClr val="3176BB"/>
                </a:solidFill>
                <a:latin typeface="Calibri Light" panose="020F0302020204030204"/>
              </a:rPr>
              <a:t>Consideraciones Previas</a:t>
            </a:r>
          </a:p>
        </p:txBody>
      </p:sp>
      <p:sp>
        <p:nvSpPr>
          <p:cNvPr id="2" name="Rectángulo 1"/>
          <p:cNvSpPr/>
          <p:nvPr/>
        </p:nvSpPr>
        <p:spPr>
          <a:xfrm>
            <a:off x="2459622" y="2708378"/>
            <a:ext cx="9519785" cy="3847207"/>
          </a:xfrm>
          <a:prstGeom prst="rect">
            <a:avLst/>
          </a:prstGeom>
        </p:spPr>
        <p:txBody>
          <a:bodyPr wrap="square">
            <a:spAutoFit/>
          </a:bodyPr>
          <a:lstStyle/>
          <a:p>
            <a:pPr marL="171450" indent="-171450">
              <a:buFont typeface="Arial" panose="020B0604020202020204" pitchFamily="34" charset="0"/>
              <a:buChar char="•"/>
            </a:pPr>
            <a:r>
              <a:rPr lang="es-ES" sz="1200" dirty="0">
                <a:solidFill>
                  <a:prstClr val="black"/>
                </a:solidFill>
              </a:rPr>
              <a:t>Este análisis comprende el trabajo realizado del 1 de enero de 2016 al 31 de diciembre de 2016 y tiene en cuenta todos los puestos ocupados por usted en este periodo, ya sea uno o varios</a:t>
            </a:r>
            <a:r>
              <a:rPr lang="es-ES" sz="1200" dirty="0" smtClean="0">
                <a:solidFill>
                  <a:prstClr val="black"/>
                </a:solidFill>
              </a:rPr>
              <a:t>.</a:t>
            </a:r>
          </a:p>
          <a:p>
            <a:pPr marL="171450" indent="-171450">
              <a:buFont typeface="Arial" panose="020B0604020202020204" pitchFamily="34" charset="0"/>
              <a:buChar char="•"/>
            </a:pPr>
            <a:endParaRPr lang="es-ES" sz="1200" dirty="0">
              <a:solidFill>
                <a:prstClr val="black"/>
              </a:solidFill>
            </a:endParaRPr>
          </a:p>
          <a:p>
            <a:pPr marL="171450" indent="-171450">
              <a:buFont typeface="Arial" panose="020B0604020202020204" pitchFamily="34" charset="0"/>
              <a:buChar char="•"/>
            </a:pPr>
            <a:r>
              <a:rPr lang="es-ES" sz="1200" dirty="0" smtClean="0">
                <a:solidFill>
                  <a:prstClr val="black"/>
                </a:solidFill>
              </a:rPr>
              <a:t>En el caso en el que haya realizado funciones asociadas a varios puestos durante el 2016 deberá tener acceso a tantos cuestionarios diferentes como puestos haya ocupado, debiendo cumplimentar todos ellos.</a:t>
            </a:r>
          </a:p>
          <a:p>
            <a:endParaRPr lang="es-ES" sz="1200" dirty="0">
              <a:solidFill>
                <a:prstClr val="black"/>
              </a:solidFill>
            </a:endParaRPr>
          </a:p>
          <a:p>
            <a:pPr marL="171450" indent="-171450">
              <a:buFont typeface="Arial" panose="020B0604020202020204" pitchFamily="34" charset="0"/>
              <a:buChar char="•"/>
            </a:pPr>
            <a:r>
              <a:rPr lang="es-ES" sz="1200" dirty="0" smtClean="0">
                <a:solidFill>
                  <a:prstClr val="black"/>
                </a:solidFill>
              </a:rPr>
              <a:t>Estará a su disposición durante todo el periodo de cumplimentación del cuestionario el </a:t>
            </a:r>
            <a:r>
              <a:rPr lang="es-ES" sz="1200" dirty="0" smtClean="0">
                <a:solidFill>
                  <a:srgbClr val="222222"/>
                </a:solidFill>
                <a:ea typeface="Times New Roman" panose="02020603050405020304" pitchFamily="18" charset="0"/>
                <a:cs typeface="Arial" panose="020B0604020202020204" pitchFamily="34" charset="0"/>
              </a:rPr>
              <a:t>buzón</a:t>
            </a:r>
            <a:r>
              <a:rPr lang="es-ES" sz="1200" dirty="0">
                <a:solidFill>
                  <a:srgbClr val="222222"/>
                </a:solidFill>
                <a:ea typeface="Times New Roman" panose="02020603050405020304" pitchFamily="18" charset="0"/>
                <a:cs typeface="Arial" panose="020B0604020202020204" pitchFamily="34" charset="0"/>
              </a:rPr>
              <a:t>: </a:t>
            </a:r>
            <a:r>
              <a:rPr lang="es-ES" sz="1200" dirty="0">
                <a:solidFill>
                  <a:srgbClr val="222222"/>
                </a:solidFill>
                <a:ea typeface="Times New Roman" panose="02020603050405020304" pitchFamily="18" charset="0"/>
                <a:cs typeface="Arial" panose="020B0604020202020204" pitchFamily="34" charset="0"/>
                <a:hlinkClick r:id="rId2"/>
              </a:rPr>
              <a:t>cargasdetrabajo@madrid.es</a:t>
            </a:r>
            <a:r>
              <a:rPr lang="es-ES" sz="1200" dirty="0">
                <a:solidFill>
                  <a:srgbClr val="222222"/>
                </a:solidFill>
                <a:ea typeface="Times New Roman" panose="02020603050405020304" pitchFamily="18" charset="0"/>
                <a:cs typeface="Arial" panose="020B0604020202020204" pitchFamily="34" charset="0"/>
              </a:rPr>
              <a:t> </a:t>
            </a:r>
            <a:r>
              <a:rPr lang="es-ES" sz="1200" dirty="0" smtClean="0">
                <a:solidFill>
                  <a:srgbClr val="222222"/>
                </a:solidFill>
                <a:ea typeface="Times New Roman" panose="02020603050405020304" pitchFamily="18" charset="0"/>
                <a:cs typeface="Arial" panose="020B0604020202020204" pitchFamily="34" charset="0"/>
              </a:rPr>
              <a:t>y teléfono</a:t>
            </a:r>
            <a:r>
              <a:rPr lang="es-ES" sz="1200" dirty="0">
                <a:solidFill>
                  <a:srgbClr val="222222"/>
                </a:solidFill>
                <a:ea typeface="Times New Roman" panose="02020603050405020304" pitchFamily="18" charset="0"/>
                <a:cs typeface="Arial" panose="020B0604020202020204" pitchFamily="34" charset="0"/>
              </a:rPr>
              <a:t>: 676 37 56 </a:t>
            </a:r>
            <a:r>
              <a:rPr lang="es-ES" sz="1200" dirty="0" smtClean="0">
                <a:solidFill>
                  <a:srgbClr val="222222"/>
                </a:solidFill>
                <a:ea typeface="Times New Roman" panose="02020603050405020304" pitchFamily="18" charset="0"/>
                <a:cs typeface="Arial" panose="020B0604020202020204" pitchFamily="34" charset="0"/>
              </a:rPr>
              <a:t>85, a través de los cuales deberá contactar en los siguientes casos:</a:t>
            </a:r>
          </a:p>
          <a:p>
            <a:pPr marL="171450" indent="-171450">
              <a:buFont typeface="Arial" panose="020B0604020202020204" pitchFamily="34" charset="0"/>
              <a:buChar char="•"/>
            </a:pPr>
            <a:endParaRPr lang="es-ES" sz="1200" dirty="0">
              <a:solidFill>
                <a:srgbClr val="222222"/>
              </a:solidFill>
              <a:cs typeface="Arial" panose="020B0604020202020204" pitchFamily="34" charset="0"/>
            </a:endParaRPr>
          </a:p>
          <a:p>
            <a:pPr marL="628650" lvl="1" indent="-171450">
              <a:buFont typeface="Arial" panose="020B0604020202020204" pitchFamily="34" charset="0"/>
              <a:buChar char="•"/>
            </a:pPr>
            <a:r>
              <a:rPr lang="es-ES" sz="1200" dirty="0" smtClean="0">
                <a:solidFill>
                  <a:srgbClr val="222222"/>
                </a:solidFill>
                <a:cs typeface="Arial" panose="020B0604020202020204" pitchFamily="34" charset="0"/>
              </a:rPr>
              <a:t>Al acceder a la intranet no le aparece ningún cuestionario o no puede acceder a él</a:t>
            </a:r>
            <a:endParaRPr lang="es-ES" sz="1200" dirty="0">
              <a:solidFill>
                <a:prstClr val="black"/>
              </a:solidFill>
            </a:endParaRPr>
          </a:p>
          <a:p>
            <a:pPr marL="628650" lvl="1" indent="-171450">
              <a:buFont typeface="Arial" panose="020B0604020202020204" pitchFamily="34" charset="0"/>
              <a:buChar char="•"/>
            </a:pPr>
            <a:r>
              <a:rPr lang="es-ES" sz="1200" dirty="0" smtClean="0">
                <a:solidFill>
                  <a:prstClr val="black"/>
                </a:solidFill>
              </a:rPr>
              <a:t>Le aparece un único cuestionario cuando deberían aparecer más  ya que ha ocupado más de un puesto durante el 2016</a:t>
            </a:r>
          </a:p>
          <a:p>
            <a:pPr marL="628650" lvl="1" indent="-171450">
              <a:buFont typeface="Arial" panose="020B0604020202020204" pitchFamily="34" charset="0"/>
              <a:buChar char="•"/>
            </a:pPr>
            <a:r>
              <a:rPr lang="es-ES" sz="1200" dirty="0" smtClean="0">
                <a:solidFill>
                  <a:prstClr val="black"/>
                </a:solidFill>
              </a:rPr>
              <a:t>No se siente identificado con las funciones reflejadas ya que corresponden a puestos diferentes a los que ha ocupado </a:t>
            </a:r>
          </a:p>
          <a:p>
            <a:pPr marL="628650" lvl="1" indent="-171450">
              <a:buFont typeface="Arial" panose="020B0604020202020204" pitchFamily="34" charset="0"/>
              <a:buChar char="•"/>
            </a:pPr>
            <a:r>
              <a:rPr lang="es-ES" sz="1200" dirty="0" smtClean="0">
                <a:solidFill>
                  <a:prstClr val="black"/>
                </a:solidFill>
              </a:rPr>
              <a:t>Tras haber leído las instrucciones, ejemplos y consejos proporcionados, tiene dudas concretas acerca de cómo proceder a la cumplimentación</a:t>
            </a:r>
          </a:p>
          <a:p>
            <a:pPr marL="628650" lvl="1" indent="-171450">
              <a:buFont typeface="Arial" panose="020B0604020202020204" pitchFamily="34" charset="0"/>
              <a:buChar char="•"/>
            </a:pPr>
            <a:endParaRPr lang="es-ES" sz="1200" dirty="0">
              <a:solidFill>
                <a:prstClr val="black"/>
              </a:solidFill>
            </a:endParaRPr>
          </a:p>
          <a:p>
            <a:pPr marL="171450" indent="-171450">
              <a:buFont typeface="Arial" panose="020B0604020202020204" pitchFamily="34" charset="0"/>
              <a:buChar char="•"/>
            </a:pPr>
            <a:r>
              <a:rPr lang="es-ES" sz="1200" dirty="0" smtClean="0">
                <a:solidFill>
                  <a:prstClr val="black"/>
                </a:solidFill>
              </a:rPr>
              <a:t>La fecha final establecida para su cumplimentación es el 20 de Octubre de 2016.</a:t>
            </a:r>
            <a:endParaRPr lang="es-ES" dirty="0" smtClean="0">
              <a:solidFill>
                <a:srgbClr val="FF0000"/>
              </a:solidFill>
            </a:endParaRPr>
          </a:p>
          <a:p>
            <a:pPr marL="171450" indent="-171450">
              <a:buFont typeface="Arial" panose="020B0604020202020204" pitchFamily="34" charset="0"/>
              <a:buChar char="•"/>
            </a:pPr>
            <a:endParaRPr lang="es-ES" sz="1200" dirty="0">
              <a:solidFill>
                <a:prstClr val="black"/>
              </a:solidFill>
            </a:endParaRPr>
          </a:p>
          <a:p>
            <a:pPr marL="171450" indent="-171450">
              <a:buFont typeface="Arial" panose="020B0604020202020204" pitchFamily="34" charset="0"/>
              <a:buChar char="•"/>
            </a:pPr>
            <a:r>
              <a:rPr lang="es-ES" sz="1200" dirty="0" smtClean="0">
                <a:solidFill>
                  <a:prstClr val="black"/>
                </a:solidFill>
              </a:rPr>
              <a:t>A pesar de que los cuestionarios son personalizados, la explotación y muestra de los resultados presentarán un carácter totalmente anónimo. En ninguno caso se mostrarán los resultados individuales sino un agregado de los mismos (a nivel de Dirección y Subdirección).</a:t>
            </a:r>
          </a:p>
          <a:p>
            <a:pPr marL="171450" indent="-171450">
              <a:buFont typeface="Arial" panose="020B0604020202020204" pitchFamily="34" charset="0"/>
              <a:buChar char="•"/>
            </a:pPr>
            <a:endParaRPr lang="es-ES" sz="1200" dirty="0">
              <a:solidFill>
                <a:prstClr val="black"/>
              </a:solidFill>
            </a:endParaRPr>
          </a:p>
        </p:txBody>
      </p:sp>
      <p:sp>
        <p:nvSpPr>
          <p:cNvPr id="15" name="Rectángulo 14"/>
          <p:cNvSpPr/>
          <p:nvPr/>
        </p:nvSpPr>
        <p:spPr>
          <a:xfrm>
            <a:off x="-1" y="4317257"/>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Casos Prácticos</a:t>
            </a:r>
            <a:endParaRPr lang="es-ES" sz="1600" b="1" dirty="0">
              <a:solidFill>
                <a:prstClr val="white"/>
              </a:solidFill>
              <a:latin typeface="Calibri Light" panose="020F0302020204030204"/>
            </a:endParaRPr>
          </a:p>
        </p:txBody>
      </p:sp>
    </p:spTree>
    <p:extLst>
      <p:ext uri="{BB962C8B-B14F-4D97-AF65-F5344CB8AC3E}">
        <p14:creationId xmlns:p14="http://schemas.microsoft.com/office/powerpoint/2010/main" val="741680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2123" y="2654959"/>
            <a:ext cx="4367142" cy="3199111"/>
          </a:xfrm>
          <a:prstGeom prst="rect">
            <a:avLst/>
          </a:prstGeom>
        </p:spPr>
      </p:pic>
      <p:pic>
        <p:nvPicPr>
          <p:cNvPr id="2051" name="Imagen 4" descr="cid:image003.jpg@01D32D52.71CA2E00"/>
          <p:cNvPicPr>
            <a:picLocks noChangeAspect="1" noChangeArrowheads="1"/>
          </p:cNvPicPr>
          <p:nvPr/>
        </p:nvPicPr>
        <p:blipFill rotWithShape="1">
          <a:blip r:embed="rId3">
            <a:extLst>
              <a:ext uri="{28A0092B-C50C-407E-A947-70E740481C1C}">
                <a14:useLocalDpi xmlns:a14="http://schemas.microsoft.com/office/drawing/2010/main" val="0"/>
              </a:ext>
            </a:extLst>
          </a:blip>
          <a:srcRect l="2357" t="2034" r="2619"/>
          <a:stretch/>
        </p:blipFill>
        <p:spPr bwMode="auto">
          <a:xfrm>
            <a:off x="7426567" y="2806548"/>
            <a:ext cx="3757900" cy="193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5571" y="2654960"/>
            <a:ext cx="4367142" cy="3199111"/>
          </a:xfrm>
          <a:prstGeom prst="rect">
            <a:avLst/>
          </a:prstGeom>
        </p:spPr>
      </p:pic>
      <p:sp>
        <p:nvSpPr>
          <p:cNvPr id="46" name="Rectángulo 45"/>
          <p:cNvSpPr/>
          <p:nvPr/>
        </p:nvSpPr>
        <p:spPr>
          <a:xfrm>
            <a:off x="2432883" y="821658"/>
            <a:ext cx="4132991" cy="400110"/>
          </a:xfrm>
          <a:prstGeom prst="rect">
            <a:avLst/>
          </a:prstGeom>
        </p:spPr>
        <p:txBody>
          <a:bodyPr wrap="none">
            <a:spAutoFit/>
          </a:bodyPr>
          <a:lstStyle/>
          <a:p>
            <a:r>
              <a:rPr lang="es-ES" sz="2000" b="1" dirty="0">
                <a:solidFill>
                  <a:srgbClr val="3176BB"/>
                </a:solidFill>
                <a:latin typeface="Calibri Light" panose="020F0302020204030204"/>
              </a:rPr>
              <a:t>Instrucciones de acceso al cuestionario</a:t>
            </a:r>
          </a:p>
        </p:txBody>
      </p:sp>
      <p:pic>
        <p:nvPicPr>
          <p:cNvPr id="13" name="Picture 2"/>
          <p:cNvPicPr/>
          <p:nvPr/>
        </p:nvPicPr>
        <p:blipFill rotWithShape="1">
          <a:blip r:embed="rId4">
            <a:extLst>
              <a:ext uri="{28A0092B-C50C-407E-A947-70E740481C1C}">
                <a14:useLocalDpi xmlns:a14="http://schemas.microsoft.com/office/drawing/2010/main" val="0"/>
              </a:ext>
            </a:extLst>
          </a:blip>
          <a:srcRect l="1818" t="7768" r="2072" b="5382"/>
          <a:stretch/>
        </p:blipFill>
        <p:spPr bwMode="auto">
          <a:xfrm>
            <a:off x="2683933" y="2806548"/>
            <a:ext cx="3826934" cy="1914493"/>
          </a:xfrm>
          <a:prstGeom prst="rect">
            <a:avLst/>
          </a:prstGeom>
          <a:noFill/>
          <a:ln>
            <a:noFill/>
          </a:ln>
          <a:extLst/>
        </p:spPr>
      </p:pic>
      <p:sp>
        <p:nvSpPr>
          <p:cNvPr id="3" name="Rectángulo 2"/>
          <p:cNvSpPr/>
          <p:nvPr/>
        </p:nvSpPr>
        <p:spPr>
          <a:xfrm>
            <a:off x="2432883" y="1585634"/>
            <a:ext cx="9198977" cy="830997"/>
          </a:xfrm>
          <a:prstGeom prst="rect">
            <a:avLst/>
          </a:prstGeom>
        </p:spPr>
        <p:txBody>
          <a:bodyPr wrap="square">
            <a:spAutoFit/>
          </a:bodyPr>
          <a:lstStyle/>
          <a:p>
            <a:pPr marL="342900" indent="-342900">
              <a:buFont typeface="+mj-lt"/>
              <a:buAutoNum type="arabicPeriod"/>
            </a:pPr>
            <a:r>
              <a:rPr lang="es-ES" sz="1200" dirty="0" smtClean="0">
                <a:solidFill>
                  <a:prstClr val="black"/>
                </a:solidFill>
              </a:rPr>
              <a:t>Acceda a AYRE, rellenando los campos  “Usuario” y “Contraseña”</a:t>
            </a:r>
          </a:p>
          <a:p>
            <a:pPr marL="342900" indent="-342900">
              <a:buFont typeface="+mj-lt"/>
              <a:buAutoNum type="arabicPeriod"/>
            </a:pPr>
            <a:r>
              <a:rPr lang="es-ES" sz="1200" dirty="0" smtClean="0">
                <a:solidFill>
                  <a:prstClr val="black"/>
                </a:solidFill>
              </a:rPr>
              <a:t>Una vez haya accedido a AYRE, haga </a:t>
            </a:r>
            <a:r>
              <a:rPr lang="es-ES" sz="1200" i="1" dirty="0" err="1" smtClean="0">
                <a:solidFill>
                  <a:prstClr val="black"/>
                </a:solidFill>
              </a:rPr>
              <a:t>click</a:t>
            </a:r>
            <a:r>
              <a:rPr lang="es-ES" sz="1200" dirty="0" smtClean="0">
                <a:solidFill>
                  <a:prstClr val="black"/>
                </a:solidFill>
              </a:rPr>
              <a:t> en la pestaña “a mi AYRE”</a:t>
            </a:r>
          </a:p>
          <a:p>
            <a:pPr marL="342900" indent="-342900">
              <a:buFont typeface="+mj-lt"/>
              <a:buAutoNum type="arabicPeriod"/>
            </a:pPr>
            <a:r>
              <a:rPr lang="es-ES" sz="1200" dirty="0" smtClean="0">
                <a:solidFill>
                  <a:prstClr val="black"/>
                </a:solidFill>
              </a:rPr>
              <a:t>Una vez dentro de AYRE, seleccione</a:t>
            </a:r>
            <a:r>
              <a:rPr lang="es-ES" sz="1200" i="1" dirty="0" smtClean="0">
                <a:solidFill>
                  <a:prstClr val="black"/>
                </a:solidFill>
              </a:rPr>
              <a:t> </a:t>
            </a:r>
            <a:r>
              <a:rPr lang="es-ES" sz="1200" dirty="0" smtClean="0">
                <a:solidFill>
                  <a:prstClr val="black"/>
                </a:solidFill>
              </a:rPr>
              <a:t>la pestaña</a:t>
            </a:r>
            <a:r>
              <a:rPr lang="es-ES" sz="1200" i="1" dirty="0" smtClean="0">
                <a:solidFill>
                  <a:prstClr val="black"/>
                </a:solidFill>
              </a:rPr>
              <a:t> </a:t>
            </a:r>
            <a:r>
              <a:rPr lang="es-ES" sz="1200" dirty="0" smtClean="0">
                <a:solidFill>
                  <a:prstClr val="black"/>
                </a:solidFill>
              </a:rPr>
              <a:t> “</a:t>
            </a:r>
            <a:r>
              <a:rPr lang="es-ES" altLang="es-ES" sz="1200" dirty="0" smtClean="0">
                <a:solidFill>
                  <a:prstClr val="black"/>
                </a:solidFill>
                <a:ea typeface="Calibri" panose="020F0502020204030204" pitchFamily="34" charset="0"/>
                <a:cs typeface="Times New Roman" panose="02020603050405020304" pitchFamily="18" charset="0"/>
              </a:rPr>
              <a:t>Aplicaciones”</a:t>
            </a:r>
          </a:p>
          <a:p>
            <a:pPr marL="342900" indent="-342900">
              <a:buFont typeface="+mj-lt"/>
              <a:buAutoNum type="arabicPeriod"/>
            </a:pPr>
            <a:r>
              <a:rPr lang="es-ES" altLang="es-ES" sz="1200" dirty="0" smtClean="0">
                <a:solidFill>
                  <a:prstClr val="black"/>
                </a:solidFill>
                <a:cs typeface="Times New Roman" panose="02020603050405020304" pitchFamily="18" charset="0"/>
              </a:rPr>
              <a:t>En la esquina  inferior derecha, presione el botón “administrar”</a:t>
            </a:r>
            <a:endParaRPr lang="es-ES" altLang="es-ES" sz="1200" dirty="0">
              <a:solidFill>
                <a:prstClr val="black"/>
              </a:solidFill>
            </a:endParaRPr>
          </a:p>
        </p:txBody>
      </p:sp>
      <p:sp>
        <p:nvSpPr>
          <p:cNvPr id="4" name="Rectángulo 3"/>
          <p:cNvSpPr/>
          <p:nvPr/>
        </p:nvSpPr>
        <p:spPr>
          <a:xfrm>
            <a:off x="4283541" y="3543336"/>
            <a:ext cx="502467" cy="24899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17" name="Rectángulo 16"/>
          <p:cNvSpPr/>
          <p:nvPr/>
        </p:nvSpPr>
        <p:spPr>
          <a:xfrm>
            <a:off x="9434845" y="2900687"/>
            <a:ext cx="678999" cy="213076"/>
          </a:xfrm>
          <a:prstGeom prst="rect">
            <a:avLst/>
          </a:prstGeom>
          <a:noFill/>
          <a:ln>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6" name="CuadroTexto 5"/>
          <p:cNvSpPr txBox="1"/>
          <p:nvPr/>
        </p:nvSpPr>
        <p:spPr>
          <a:xfrm>
            <a:off x="2983338" y="4344719"/>
            <a:ext cx="420078" cy="307777"/>
          </a:xfrm>
          <a:prstGeom prst="rect">
            <a:avLst/>
          </a:prstGeom>
          <a:noFill/>
        </p:spPr>
        <p:txBody>
          <a:bodyPr wrap="square" rtlCol="0">
            <a:spAutoFit/>
          </a:bodyPr>
          <a:lstStyle/>
          <a:p>
            <a:r>
              <a:rPr lang="es-ES" sz="1400" b="1" dirty="0" smtClean="0">
                <a:solidFill>
                  <a:schemeClr val="bg1"/>
                </a:solidFill>
              </a:rPr>
              <a:t>1</a:t>
            </a:r>
          </a:p>
        </p:txBody>
      </p:sp>
      <p:sp>
        <p:nvSpPr>
          <p:cNvPr id="26" name="CuadroTexto 25"/>
          <p:cNvSpPr txBox="1"/>
          <p:nvPr/>
        </p:nvSpPr>
        <p:spPr>
          <a:xfrm>
            <a:off x="11493877" y="3670805"/>
            <a:ext cx="420078" cy="307777"/>
          </a:xfrm>
          <a:prstGeom prst="rect">
            <a:avLst/>
          </a:prstGeom>
          <a:noFill/>
        </p:spPr>
        <p:txBody>
          <a:bodyPr wrap="square" rtlCol="0">
            <a:spAutoFit/>
          </a:bodyPr>
          <a:lstStyle/>
          <a:p>
            <a:r>
              <a:rPr lang="es-ES" sz="1400" b="1" dirty="0" smtClean="0">
                <a:solidFill>
                  <a:srgbClr val="3176BB"/>
                </a:solidFill>
              </a:rPr>
              <a:t>2</a:t>
            </a:r>
          </a:p>
        </p:txBody>
      </p:sp>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01560" y="3124791"/>
            <a:ext cx="262343" cy="262343"/>
          </a:xfrm>
          <a:prstGeom prst="rect">
            <a:avLst/>
          </a:prstGeom>
        </p:spPr>
      </p:pic>
      <p:pic>
        <p:nvPicPr>
          <p:cNvPr id="29" name="Imagen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6728" y="3845184"/>
            <a:ext cx="262343" cy="262343"/>
          </a:xfrm>
          <a:prstGeom prst="rect">
            <a:avLst/>
          </a:prstGeom>
        </p:spPr>
      </p:pic>
      <p:sp>
        <p:nvSpPr>
          <p:cNvPr id="16" name="Llamada con línea 2 (barra de énfasis) 15"/>
          <p:cNvSpPr/>
          <p:nvPr/>
        </p:nvSpPr>
        <p:spPr>
          <a:xfrm rot="10800000">
            <a:off x="1755551" y="4429587"/>
            <a:ext cx="1354666" cy="138041"/>
          </a:xfrm>
          <a:prstGeom prst="accentCallout2">
            <a:avLst>
              <a:gd name="adj1" fmla="val 54330"/>
              <a:gd name="adj2" fmla="val -10833"/>
              <a:gd name="adj3" fmla="val 55311"/>
              <a:gd name="adj4" fmla="val -25417"/>
              <a:gd name="adj5" fmla="val 672354"/>
              <a:gd name="adj6" fmla="val -86042"/>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32" name="Llamada con línea 2 (barra de énfasis) 31"/>
          <p:cNvSpPr/>
          <p:nvPr/>
        </p:nvSpPr>
        <p:spPr>
          <a:xfrm>
            <a:off x="11635283" y="3760574"/>
            <a:ext cx="1354666" cy="138041"/>
          </a:xfrm>
          <a:prstGeom prst="accentCallout2">
            <a:avLst>
              <a:gd name="adj1" fmla="val 54330"/>
              <a:gd name="adj2" fmla="val -10833"/>
              <a:gd name="adj3" fmla="val 55311"/>
              <a:gd name="adj4" fmla="val -25417"/>
              <a:gd name="adj5" fmla="val -472409"/>
              <a:gd name="adj6" fmla="val -119078"/>
            </a:avLst>
          </a:prstGeom>
          <a:noFill/>
          <a:ln>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38" name="Rectángulo 37"/>
          <p:cNvSpPr/>
          <p:nvPr/>
        </p:nvSpPr>
        <p:spPr>
          <a:xfrm>
            <a:off x="8060267" y="3269518"/>
            <a:ext cx="751719" cy="200627"/>
          </a:xfrm>
          <a:prstGeom prst="rect">
            <a:avLst/>
          </a:prstGeom>
          <a:noFill/>
          <a:ln>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pic>
        <p:nvPicPr>
          <p:cNvPr id="39" name="Imagen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2839" y="3453670"/>
            <a:ext cx="262343" cy="262343"/>
          </a:xfrm>
          <a:prstGeom prst="rect">
            <a:avLst/>
          </a:prstGeom>
        </p:spPr>
      </p:pic>
      <p:sp>
        <p:nvSpPr>
          <p:cNvPr id="40" name="Llamada con línea 2 (barra de énfasis) 39"/>
          <p:cNvSpPr/>
          <p:nvPr/>
        </p:nvSpPr>
        <p:spPr>
          <a:xfrm>
            <a:off x="9896194" y="4431109"/>
            <a:ext cx="1354666" cy="138041"/>
          </a:xfrm>
          <a:prstGeom prst="accentCallout2">
            <a:avLst>
              <a:gd name="adj1" fmla="val 48197"/>
              <a:gd name="adj2" fmla="val 116667"/>
              <a:gd name="adj3" fmla="val 55311"/>
              <a:gd name="adj4" fmla="val 104583"/>
              <a:gd name="adj5" fmla="val -801512"/>
              <a:gd name="adj6" fmla="val -79917"/>
            </a:avLst>
          </a:prstGeom>
          <a:noFill/>
          <a:ln>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41" name="CuadroTexto 40"/>
          <p:cNvSpPr txBox="1"/>
          <p:nvPr/>
        </p:nvSpPr>
        <p:spPr>
          <a:xfrm>
            <a:off x="11493877" y="4328981"/>
            <a:ext cx="420078" cy="307777"/>
          </a:xfrm>
          <a:prstGeom prst="rect">
            <a:avLst/>
          </a:prstGeom>
          <a:noFill/>
        </p:spPr>
        <p:txBody>
          <a:bodyPr wrap="square" rtlCol="0">
            <a:spAutoFit/>
          </a:bodyPr>
          <a:lstStyle/>
          <a:p>
            <a:r>
              <a:rPr lang="es-ES" sz="1400" b="1" dirty="0">
                <a:solidFill>
                  <a:srgbClr val="3176BB"/>
                </a:solidFill>
              </a:rPr>
              <a:t>3</a:t>
            </a:r>
            <a:endParaRPr lang="es-ES" sz="1400" b="1" dirty="0" smtClean="0">
              <a:solidFill>
                <a:srgbClr val="3176BB"/>
              </a:solidFill>
            </a:endParaRPr>
          </a:p>
        </p:txBody>
      </p:sp>
      <p:sp>
        <p:nvSpPr>
          <p:cNvPr id="27" name="Rectángulo 26"/>
          <p:cNvSpPr/>
          <p:nvPr/>
        </p:nvSpPr>
        <p:spPr>
          <a:xfrm>
            <a:off x="0" y="1886495"/>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Contexto</a:t>
            </a:r>
            <a:endParaRPr lang="es-ES" sz="1600" b="1" dirty="0">
              <a:solidFill>
                <a:prstClr val="white"/>
              </a:solidFill>
              <a:latin typeface="Calibri Light" panose="020F0302020204030204"/>
            </a:endParaRPr>
          </a:p>
        </p:txBody>
      </p:sp>
      <p:cxnSp>
        <p:nvCxnSpPr>
          <p:cNvPr id="28" name="Conector recto 27"/>
          <p:cNvCxnSpPr/>
          <p:nvPr/>
        </p:nvCxnSpPr>
        <p:spPr>
          <a:xfrm flipH="1">
            <a:off x="2001314" y="-1273"/>
            <a:ext cx="1" cy="6859273"/>
          </a:xfrm>
          <a:prstGeom prst="line">
            <a:avLst/>
          </a:prstGeom>
          <a:ln w="6350">
            <a:solidFill>
              <a:srgbClr val="3176BB"/>
            </a:solidFill>
          </a:ln>
        </p:spPr>
        <p:style>
          <a:lnRef idx="1">
            <a:schemeClr val="accent1"/>
          </a:lnRef>
          <a:fillRef idx="0">
            <a:schemeClr val="accent1"/>
          </a:fillRef>
          <a:effectRef idx="0">
            <a:schemeClr val="accent1"/>
          </a:effectRef>
          <a:fontRef idx="minor">
            <a:schemeClr val="tx1"/>
          </a:fontRef>
        </p:style>
      </p:cxnSp>
      <p:sp>
        <p:nvSpPr>
          <p:cNvPr id="30" name="Rectángulo 29"/>
          <p:cNvSpPr/>
          <p:nvPr/>
        </p:nvSpPr>
        <p:spPr>
          <a:xfrm>
            <a:off x="-3" y="2680143"/>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prstClr val="white"/>
                </a:solidFill>
                <a:latin typeface="Calibri Light" panose="020F0302020204030204"/>
              </a:rPr>
              <a:t>Objetivo y c</a:t>
            </a:r>
            <a:r>
              <a:rPr lang="es-ES" sz="1600" b="1" dirty="0" smtClean="0">
                <a:solidFill>
                  <a:prstClr val="white"/>
                </a:solidFill>
                <a:latin typeface="Calibri Light" panose="020F0302020204030204"/>
              </a:rPr>
              <a:t>onsideraciones</a:t>
            </a:r>
            <a:endParaRPr lang="es-ES" sz="1600" b="1" dirty="0">
              <a:solidFill>
                <a:prstClr val="white"/>
              </a:solidFill>
              <a:latin typeface="Calibri Light" panose="020F0302020204030204"/>
            </a:endParaRPr>
          </a:p>
        </p:txBody>
      </p:sp>
      <p:sp>
        <p:nvSpPr>
          <p:cNvPr id="31" name="Rectángulo 30"/>
          <p:cNvSpPr/>
          <p:nvPr/>
        </p:nvSpPr>
        <p:spPr>
          <a:xfrm>
            <a:off x="-8896" y="3486474"/>
            <a:ext cx="2009955" cy="655607"/>
          </a:xfrm>
          <a:prstGeom prst="rect">
            <a:avLst/>
          </a:prstGeom>
          <a:noFill/>
          <a:ln w="9525">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3176BB"/>
                </a:solidFill>
                <a:latin typeface="Calibri Light" panose="020F0302020204030204"/>
              </a:rPr>
              <a:t>Instrucciones</a:t>
            </a:r>
          </a:p>
        </p:txBody>
      </p:sp>
      <p:sp>
        <p:nvSpPr>
          <p:cNvPr id="33" name="Rectángulo 32"/>
          <p:cNvSpPr/>
          <p:nvPr/>
        </p:nvSpPr>
        <p:spPr>
          <a:xfrm>
            <a:off x="-1" y="4271820"/>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Casos Prácticos</a:t>
            </a:r>
            <a:endParaRPr lang="es-ES" sz="1600" b="1" dirty="0">
              <a:solidFill>
                <a:prstClr val="white"/>
              </a:solidFill>
              <a:latin typeface="Calibri Light" panose="020F0302020204030204"/>
            </a:endParaRPr>
          </a:p>
        </p:txBody>
      </p:sp>
      <p:cxnSp>
        <p:nvCxnSpPr>
          <p:cNvPr id="25" name="Conector recto 24"/>
          <p:cNvCxnSpPr/>
          <p:nvPr/>
        </p:nvCxnSpPr>
        <p:spPr>
          <a:xfrm flipH="1">
            <a:off x="2001955" y="3491508"/>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35" name="Imagen 4" descr="cid:image003.jpg@01D32D52.71CA2E00"/>
          <p:cNvPicPr>
            <a:picLocks noChangeAspect="1" noChangeArrowheads="1"/>
          </p:cNvPicPr>
          <p:nvPr/>
        </p:nvPicPr>
        <p:blipFill rotWithShape="1">
          <a:blip r:embed="rId3">
            <a:extLst>
              <a:ext uri="{28A0092B-C50C-407E-A947-70E740481C1C}">
                <a14:useLocalDpi xmlns:a14="http://schemas.microsoft.com/office/drawing/2010/main" val="0"/>
              </a:ext>
            </a:extLst>
          </a:blip>
          <a:srcRect l="88265" t="92858" r="2619" b="2008"/>
          <a:stretch/>
        </p:blipFill>
        <p:spPr bwMode="auto">
          <a:xfrm>
            <a:off x="9615748" y="5944637"/>
            <a:ext cx="1046319" cy="293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p:cNvPicPr>
            <a:picLocks noChangeAspect="1"/>
          </p:cNvPicPr>
          <p:nvPr/>
        </p:nvPicPr>
        <p:blipFill>
          <a:blip r:embed="rId6" cstate="print">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tretch>
            <a:fillRect/>
          </a:stretch>
        </p:blipFill>
        <p:spPr>
          <a:xfrm>
            <a:off x="10593995" y="4397883"/>
            <a:ext cx="646315" cy="646315"/>
          </a:xfrm>
          <a:prstGeom prst="rect">
            <a:avLst/>
          </a:prstGeom>
          <a:ln>
            <a:noFill/>
          </a:ln>
        </p:spPr>
      </p:pic>
      <p:cxnSp>
        <p:nvCxnSpPr>
          <p:cNvPr id="8" name="Conector recto 7"/>
          <p:cNvCxnSpPr/>
          <p:nvPr/>
        </p:nvCxnSpPr>
        <p:spPr>
          <a:xfrm flipH="1">
            <a:off x="9615750" y="4738324"/>
            <a:ext cx="1181790" cy="1206313"/>
          </a:xfrm>
          <a:prstGeom prst="line">
            <a:avLst/>
          </a:prstGeom>
          <a:ln w="12700">
            <a:solidFill>
              <a:srgbClr val="3176BB"/>
            </a:solidFill>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flipH="1">
            <a:off x="10675686" y="4831080"/>
            <a:ext cx="213294" cy="1407471"/>
          </a:xfrm>
          <a:prstGeom prst="line">
            <a:avLst/>
          </a:prstGeom>
          <a:ln w="12700">
            <a:solidFill>
              <a:srgbClr val="3176BB"/>
            </a:solidFill>
          </a:ln>
        </p:spPr>
        <p:style>
          <a:lnRef idx="1">
            <a:schemeClr val="accent1"/>
          </a:lnRef>
          <a:fillRef idx="0">
            <a:schemeClr val="accent1"/>
          </a:fillRef>
          <a:effectRef idx="0">
            <a:schemeClr val="accent1"/>
          </a:effectRef>
          <a:fontRef idx="minor">
            <a:schemeClr val="tx1"/>
          </a:fontRef>
        </p:style>
      </p:cxnSp>
      <p:sp>
        <p:nvSpPr>
          <p:cNvPr id="44" name="Rectángulo 43"/>
          <p:cNvSpPr/>
          <p:nvPr/>
        </p:nvSpPr>
        <p:spPr>
          <a:xfrm>
            <a:off x="9602129" y="5951737"/>
            <a:ext cx="1059938" cy="304950"/>
          </a:xfrm>
          <a:prstGeom prst="rect">
            <a:avLst/>
          </a:prstGeom>
          <a:noFill/>
          <a:ln>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pic>
        <p:nvPicPr>
          <p:cNvPr id="43" name="Imagen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34064" y="6145892"/>
            <a:ext cx="262343" cy="262343"/>
          </a:xfrm>
          <a:prstGeom prst="rect">
            <a:avLst/>
          </a:prstGeom>
        </p:spPr>
      </p:pic>
      <p:sp>
        <p:nvSpPr>
          <p:cNvPr id="48" name="Llamada con línea 1 (barra de énfasis) 47"/>
          <p:cNvSpPr/>
          <p:nvPr/>
        </p:nvSpPr>
        <p:spPr>
          <a:xfrm rot="10800000">
            <a:off x="7851946" y="6037296"/>
            <a:ext cx="952500" cy="201255"/>
          </a:xfrm>
          <a:prstGeom prst="accentCallout1">
            <a:avLst>
              <a:gd name="adj1" fmla="val 56612"/>
              <a:gd name="adj2" fmla="val -6733"/>
              <a:gd name="adj3" fmla="val 59493"/>
              <a:gd name="adj4" fmla="val -831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CuadroTexto 50"/>
          <p:cNvSpPr txBox="1"/>
          <p:nvPr/>
        </p:nvSpPr>
        <p:spPr>
          <a:xfrm>
            <a:off x="8570333" y="5973863"/>
            <a:ext cx="420078" cy="307777"/>
          </a:xfrm>
          <a:prstGeom prst="rect">
            <a:avLst/>
          </a:prstGeom>
          <a:noFill/>
        </p:spPr>
        <p:txBody>
          <a:bodyPr wrap="square" rtlCol="0">
            <a:spAutoFit/>
          </a:bodyPr>
          <a:lstStyle/>
          <a:p>
            <a:r>
              <a:rPr lang="es-ES" sz="1400" b="1" dirty="0">
                <a:solidFill>
                  <a:srgbClr val="3176BB"/>
                </a:solidFill>
              </a:rPr>
              <a:t>4</a:t>
            </a:r>
            <a:endParaRPr lang="es-ES" sz="1400" b="1" dirty="0" smtClean="0">
              <a:solidFill>
                <a:srgbClr val="3176BB"/>
              </a:solidFill>
            </a:endParaRPr>
          </a:p>
        </p:txBody>
      </p:sp>
    </p:spTree>
    <p:extLst>
      <p:ext uri="{BB962C8B-B14F-4D97-AF65-F5344CB8AC3E}">
        <p14:creationId xmlns:p14="http://schemas.microsoft.com/office/powerpoint/2010/main" val="4165291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4308" y="2654960"/>
            <a:ext cx="4367142" cy="3199111"/>
          </a:xfrm>
          <a:prstGeom prst="rect">
            <a:avLst/>
          </a:prstGeom>
        </p:spPr>
      </p:pic>
      <p:pic>
        <p:nvPicPr>
          <p:cNvPr id="36"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5571" y="2654960"/>
            <a:ext cx="4367142" cy="3199111"/>
          </a:xfrm>
          <a:prstGeom prst="rect">
            <a:avLst/>
          </a:prstGeom>
        </p:spPr>
      </p:pic>
      <p:sp>
        <p:nvSpPr>
          <p:cNvPr id="46" name="Rectángulo 45"/>
          <p:cNvSpPr/>
          <p:nvPr/>
        </p:nvSpPr>
        <p:spPr>
          <a:xfrm>
            <a:off x="2432883" y="821658"/>
            <a:ext cx="4132991" cy="400110"/>
          </a:xfrm>
          <a:prstGeom prst="rect">
            <a:avLst/>
          </a:prstGeom>
        </p:spPr>
        <p:txBody>
          <a:bodyPr wrap="none">
            <a:spAutoFit/>
          </a:bodyPr>
          <a:lstStyle/>
          <a:p>
            <a:r>
              <a:rPr lang="es-ES" sz="2000" b="1" dirty="0">
                <a:solidFill>
                  <a:srgbClr val="3176BB"/>
                </a:solidFill>
                <a:latin typeface="Calibri Light" panose="020F0302020204030204"/>
              </a:rPr>
              <a:t>Instrucciones de acceso al cuestionario</a:t>
            </a:r>
          </a:p>
        </p:txBody>
      </p:sp>
      <p:sp>
        <p:nvSpPr>
          <p:cNvPr id="3" name="Rectángulo 2"/>
          <p:cNvSpPr/>
          <p:nvPr/>
        </p:nvSpPr>
        <p:spPr>
          <a:xfrm>
            <a:off x="2432883" y="1585634"/>
            <a:ext cx="9198977" cy="646331"/>
          </a:xfrm>
          <a:prstGeom prst="rect">
            <a:avLst/>
          </a:prstGeom>
        </p:spPr>
        <p:txBody>
          <a:bodyPr wrap="square">
            <a:spAutoFit/>
          </a:bodyPr>
          <a:lstStyle/>
          <a:p>
            <a:pPr marL="342900" indent="-342900">
              <a:buFont typeface="+mj-lt"/>
              <a:buAutoNum type="arabicPeriod" startAt="5"/>
            </a:pPr>
            <a:r>
              <a:rPr lang="es-ES" sz="1200" dirty="0" smtClean="0">
                <a:solidFill>
                  <a:prstClr val="black"/>
                </a:solidFill>
              </a:rPr>
              <a:t>Para habilitar la aplicación marque la casilla “Análisis de cargas de trabajo”</a:t>
            </a:r>
          </a:p>
          <a:p>
            <a:pPr marL="342900" indent="-342900">
              <a:buFont typeface="+mj-lt"/>
              <a:buAutoNum type="arabicPeriod" startAt="5"/>
            </a:pPr>
            <a:r>
              <a:rPr lang="es-ES" sz="1200" dirty="0" smtClean="0">
                <a:solidFill>
                  <a:prstClr val="black"/>
                </a:solidFill>
              </a:rPr>
              <a:t>Y presionar el botón ”Aceptar”</a:t>
            </a:r>
          </a:p>
          <a:p>
            <a:pPr marL="342900" indent="-342900">
              <a:buFont typeface="+mj-lt"/>
              <a:buAutoNum type="arabicPeriod" startAt="5"/>
            </a:pPr>
            <a:r>
              <a:rPr lang="es-ES" sz="1200" dirty="0" smtClean="0">
                <a:solidFill>
                  <a:prstClr val="black"/>
                </a:solidFill>
              </a:rPr>
              <a:t>Seleccione la aplicación denominada “</a:t>
            </a:r>
            <a:r>
              <a:rPr lang="es-ES" altLang="es-ES" sz="1200" dirty="0" smtClean="0">
                <a:solidFill>
                  <a:prstClr val="black"/>
                </a:solidFill>
                <a:ea typeface="Calibri" panose="020F0502020204030204" pitchFamily="34" charset="0"/>
                <a:cs typeface="Times New Roman" panose="02020603050405020304" pitchFamily="18" charset="0"/>
              </a:rPr>
              <a:t>Análisis de cargas de trabajo”</a:t>
            </a:r>
            <a:endParaRPr lang="es-ES" altLang="es-ES" sz="1200" dirty="0">
              <a:solidFill>
                <a:prstClr val="black"/>
              </a:solidFill>
            </a:endParaRPr>
          </a:p>
        </p:txBody>
      </p:sp>
      <p:sp>
        <p:nvSpPr>
          <p:cNvPr id="4" name="Rectángulo 3"/>
          <p:cNvSpPr/>
          <p:nvPr/>
        </p:nvSpPr>
        <p:spPr>
          <a:xfrm>
            <a:off x="4283541" y="3543336"/>
            <a:ext cx="502467" cy="24899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6" name="CuadroTexto 5"/>
          <p:cNvSpPr txBox="1"/>
          <p:nvPr/>
        </p:nvSpPr>
        <p:spPr>
          <a:xfrm>
            <a:off x="2983338" y="4344719"/>
            <a:ext cx="420078" cy="307777"/>
          </a:xfrm>
          <a:prstGeom prst="rect">
            <a:avLst/>
          </a:prstGeom>
          <a:noFill/>
        </p:spPr>
        <p:txBody>
          <a:bodyPr wrap="square" rtlCol="0">
            <a:spAutoFit/>
          </a:bodyPr>
          <a:lstStyle/>
          <a:p>
            <a:r>
              <a:rPr lang="es-ES" sz="1400" b="1" dirty="0" smtClean="0">
                <a:solidFill>
                  <a:schemeClr val="bg1"/>
                </a:solidFill>
              </a:rPr>
              <a:t>1</a:t>
            </a:r>
          </a:p>
        </p:txBody>
      </p:sp>
      <p:pic>
        <p:nvPicPr>
          <p:cNvPr id="29" name="Imagen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6728" y="3845184"/>
            <a:ext cx="262343" cy="262343"/>
          </a:xfrm>
          <a:prstGeom prst="rect">
            <a:avLst/>
          </a:prstGeom>
        </p:spPr>
      </p:pic>
      <p:sp>
        <p:nvSpPr>
          <p:cNvPr id="16" name="Llamada con línea 2 (barra de énfasis) 15"/>
          <p:cNvSpPr/>
          <p:nvPr/>
        </p:nvSpPr>
        <p:spPr>
          <a:xfrm rot="10800000">
            <a:off x="1755551" y="4429587"/>
            <a:ext cx="1354666" cy="138041"/>
          </a:xfrm>
          <a:prstGeom prst="accentCallout2">
            <a:avLst>
              <a:gd name="adj1" fmla="val 54330"/>
              <a:gd name="adj2" fmla="val -10833"/>
              <a:gd name="adj3" fmla="val 55311"/>
              <a:gd name="adj4" fmla="val -25417"/>
              <a:gd name="adj5" fmla="val 672354"/>
              <a:gd name="adj6" fmla="val -86042"/>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27" name="Rectángulo 26"/>
          <p:cNvSpPr/>
          <p:nvPr/>
        </p:nvSpPr>
        <p:spPr>
          <a:xfrm>
            <a:off x="0" y="1886495"/>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Contexto</a:t>
            </a:r>
            <a:endParaRPr lang="es-ES" sz="1600" b="1" dirty="0">
              <a:solidFill>
                <a:prstClr val="white"/>
              </a:solidFill>
              <a:latin typeface="Calibri Light" panose="020F0302020204030204"/>
            </a:endParaRPr>
          </a:p>
        </p:txBody>
      </p:sp>
      <p:cxnSp>
        <p:nvCxnSpPr>
          <p:cNvPr id="28" name="Conector recto 27"/>
          <p:cNvCxnSpPr/>
          <p:nvPr/>
        </p:nvCxnSpPr>
        <p:spPr>
          <a:xfrm flipH="1">
            <a:off x="2001314" y="-1273"/>
            <a:ext cx="1" cy="6859273"/>
          </a:xfrm>
          <a:prstGeom prst="line">
            <a:avLst/>
          </a:prstGeom>
          <a:ln w="6350">
            <a:solidFill>
              <a:srgbClr val="3176BB"/>
            </a:solidFill>
          </a:ln>
        </p:spPr>
        <p:style>
          <a:lnRef idx="1">
            <a:schemeClr val="accent1"/>
          </a:lnRef>
          <a:fillRef idx="0">
            <a:schemeClr val="accent1"/>
          </a:fillRef>
          <a:effectRef idx="0">
            <a:schemeClr val="accent1"/>
          </a:effectRef>
          <a:fontRef idx="minor">
            <a:schemeClr val="tx1"/>
          </a:fontRef>
        </p:style>
      </p:cxnSp>
      <p:sp>
        <p:nvSpPr>
          <p:cNvPr id="30" name="Rectángulo 29"/>
          <p:cNvSpPr/>
          <p:nvPr/>
        </p:nvSpPr>
        <p:spPr>
          <a:xfrm>
            <a:off x="-3" y="2680143"/>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prstClr val="white"/>
                </a:solidFill>
                <a:latin typeface="Calibri Light" panose="020F0302020204030204"/>
              </a:rPr>
              <a:t>Objetivo y c</a:t>
            </a:r>
            <a:r>
              <a:rPr lang="es-ES" sz="1600" b="1" dirty="0" smtClean="0">
                <a:solidFill>
                  <a:prstClr val="white"/>
                </a:solidFill>
                <a:latin typeface="Calibri Light" panose="020F0302020204030204"/>
              </a:rPr>
              <a:t>onsideraciones</a:t>
            </a:r>
            <a:endParaRPr lang="es-ES" sz="1600" b="1" dirty="0">
              <a:solidFill>
                <a:prstClr val="white"/>
              </a:solidFill>
              <a:latin typeface="Calibri Light" panose="020F0302020204030204"/>
            </a:endParaRPr>
          </a:p>
        </p:txBody>
      </p:sp>
      <p:sp>
        <p:nvSpPr>
          <p:cNvPr id="31" name="Rectángulo 30"/>
          <p:cNvSpPr/>
          <p:nvPr/>
        </p:nvSpPr>
        <p:spPr>
          <a:xfrm>
            <a:off x="-8896" y="3486474"/>
            <a:ext cx="2009955" cy="655607"/>
          </a:xfrm>
          <a:prstGeom prst="rect">
            <a:avLst/>
          </a:prstGeom>
          <a:noFill/>
          <a:ln w="9525">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3176BB"/>
                </a:solidFill>
                <a:latin typeface="Calibri Light" panose="020F0302020204030204"/>
              </a:rPr>
              <a:t>Instrucciones</a:t>
            </a:r>
          </a:p>
        </p:txBody>
      </p:sp>
      <p:sp>
        <p:nvSpPr>
          <p:cNvPr id="33" name="Rectángulo 32"/>
          <p:cNvSpPr/>
          <p:nvPr/>
        </p:nvSpPr>
        <p:spPr>
          <a:xfrm>
            <a:off x="-1" y="4271820"/>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Casos Prácticos</a:t>
            </a:r>
            <a:endParaRPr lang="es-ES" sz="1600" b="1" dirty="0">
              <a:solidFill>
                <a:prstClr val="white"/>
              </a:solidFill>
              <a:latin typeface="Calibri Light" panose="020F0302020204030204"/>
            </a:endParaRPr>
          </a:p>
        </p:txBody>
      </p:sp>
      <p:cxnSp>
        <p:nvCxnSpPr>
          <p:cNvPr id="25" name="Conector recto 24"/>
          <p:cNvCxnSpPr/>
          <p:nvPr/>
        </p:nvCxnSpPr>
        <p:spPr>
          <a:xfrm flipH="1">
            <a:off x="2001955" y="3491508"/>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3074" name="Imagen 3" descr="cid:image007.jpg@01D32D52.71CA2E00"/>
          <p:cNvPicPr>
            <a:picLocks noChangeAspect="1" noChangeArrowheads="1"/>
          </p:cNvPicPr>
          <p:nvPr/>
        </p:nvPicPr>
        <p:blipFill rotWithShape="1">
          <a:blip r:embed="rId4">
            <a:extLst>
              <a:ext uri="{28A0092B-C50C-407E-A947-70E740481C1C}">
                <a14:useLocalDpi xmlns:a14="http://schemas.microsoft.com/office/drawing/2010/main" val="0"/>
              </a:ext>
            </a:extLst>
          </a:blip>
          <a:srcRect l="683" t="1712"/>
          <a:stretch/>
        </p:blipFill>
        <p:spPr bwMode="auto">
          <a:xfrm>
            <a:off x="2728274" y="2812267"/>
            <a:ext cx="3786826" cy="1666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ángulo 16"/>
          <p:cNvSpPr/>
          <p:nvPr/>
        </p:nvSpPr>
        <p:spPr>
          <a:xfrm>
            <a:off x="2790201" y="4261860"/>
            <a:ext cx="2916542" cy="140958"/>
          </a:xfrm>
          <a:prstGeom prst="rect">
            <a:avLst/>
          </a:prstGeom>
          <a:noFill/>
          <a:ln>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26" name="CuadroTexto 25"/>
          <p:cNvSpPr txBox="1"/>
          <p:nvPr/>
        </p:nvSpPr>
        <p:spPr>
          <a:xfrm>
            <a:off x="6434396" y="5214243"/>
            <a:ext cx="420078" cy="307777"/>
          </a:xfrm>
          <a:prstGeom prst="rect">
            <a:avLst/>
          </a:prstGeom>
          <a:noFill/>
        </p:spPr>
        <p:txBody>
          <a:bodyPr wrap="square" rtlCol="0">
            <a:spAutoFit/>
          </a:bodyPr>
          <a:lstStyle/>
          <a:p>
            <a:r>
              <a:rPr lang="es-ES" sz="1400" b="1" dirty="0" smtClean="0">
                <a:solidFill>
                  <a:srgbClr val="3176BB"/>
                </a:solidFill>
              </a:rPr>
              <a:t>6</a:t>
            </a:r>
          </a:p>
        </p:txBody>
      </p:sp>
      <p:pic>
        <p:nvPicPr>
          <p:cNvPr id="10" name="Imagen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722849">
            <a:off x="5563655" y="4532531"/>
            <a:ext cx="262343" cy="262343"/>
          </a:xfrm>
          <a:prstGeom prst="rect">
            <a:avLst/>
          </a:prstGeom>
        </p:spPr>
      </p:pic>
      <p:pic>
        <p:nvPicPr>
          <p:cNvPr id="3075" name="Picture 3" descr="cid:image009.jpg@01D32D52.71CA2E00"/>
          <p:cNvPicPr>
            <a:picLocks noChangeAspect="1" noChangeArrowheads="1"/>
          </p:cNvPicPr>
          <p:nvPr/>
        </p:nvPicPr>
        <p:blipFill rotWithShape="1">
          <a:blip r:embed="rId5">
            <a:extLst>
              <a:ext uri="{28A0092B-C50C-407E-A947-70E740481C1C}">
                <a14:useLocalDpi xmlns:a14="http://schemas.microsoft.com/office/drawing/2010/main" val="0"/>
              </a:ext>
            </a:extLst>
          </a:blip>
          <a:srcRect l="1477" t="3974"/>
          <a:stretch/>
        </p:blipFill>
        <p:spPr bwMode="auto">
          <a:xfrm>
            <a:off x="7412384" y="2812266"/>
            <a:ext cx="3768020" cy="179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ángulo 37"/>
          <p:cNvSpPr/>
          <p:nvPr/>
        </p:nvSpPr>
        <p:spPr>
          <a:xfrm>
            <a:off x="7412384" y="3995948"/>
            <a:ext cx="1144073" cy="146134"/>
          </a:xfrm>
          <a:prstGeom prst="rect">
            <a:avLst/>
          </a:prstGeom>
          <a:noFill/>
          <a:ln>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pic>
        <p:nvPicPr>
          <p:cNvPr id="39" name="Imagen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1479" y="4143276"/>
            <a:ext cx="262343" cy="262343"/>
          </a:xfrm>
          <a:prstGeom prst="rect">
            <a:avLst/>
          </a:prstGeom>
        </p:spPr>
      </p:pic>
      <p:sp>
        <p:nvSpPr>
          <p:cNvPr id="40" name="Llamada con línea 2 (barra de énfasis) 39"/>
          <p:cNvSpPr/>
          <p:nvPr/>
        </p:nvSpPr>
        <p:spPr>
          <a:xfrm>
            <a:off x="9966865" y="4779940"/>
            <a:ext cx="1354666" cy="138041"/>
          </a:xfrm>
          <a:prstGeom prst="accentCallout2">
            <a:avLst>
              <a:gd name="adj1" fmla="val 48197"/>
              <a:gd name="adj2" fmla="val 116667"/>
              <a:gd name="adj3" fmla="val 55311"/>
              <a:gd name="adj4" fmla="val 104583"/>
              <a:gd name="adj5" fmla="val -514467"/>
              <a:gd name="adj6" fmla="val -104245"/>
            </a:avLst>
          </a:prstGeom>
          <a:noFill/>
          <a:ln>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41" name="CuadroTexto 40"/>
          <p:cNvSpPr txBox="1"/>
          <p:nvPr/>
        </p:nvSpPr>
        <p:spPr>
          <a:xfrm>
            <a:off x="11564548" y="4677812"/>
            <a:ext cx="420078" cy="307777"/>
          </a:xfrm>
          <a:prstGeom prst="rect">
            <a:avLst/>
          </a:prstGeom>
          <a:noFill/>
        </p:spPr>
        <p:txBody>
          <a:bodyPr wrap="square" rtlCol="0">
            <a:spAutoFit/>
          </a:bodyPr>
          <a:lstStyle/>
          <a:p>
            <a:r>
              <a:rPr lang="es-ES" sz="1400" b="1" dirty="0">
                <a:solidFill>
                  <a:srgbClr val="3176BB"/>
                </a:solidFill>
              </a:rPr>
              <a:t>7</a:t>
            </a:r>
            <a:endParaRPr lang="es-ES" sz="1400" b="1" dirty="0" smtClean="0">
              <a:solidFill>
                <a:srgbClr val="3176BB"/>
              </a:solidFill>
            </a:endParaRPr>
          </a:p>
        </p:txBody>
      </p:sp>
      <p:pic>
        <p:nvPicPr>
          <p:cNvPr id="3076" name="Imagen 2" descr="cid:image008.jpg@01D32D52.71CA2E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8274" y="4461101"/>
            <a:ext cx="3786826" cy="26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ángulo 33"/>
          <p:cNvSpPr/>
          <p:nvPr/>
        </p:nvSpPr>
        <p:spPr>
          <a:xfrm>
            <a:off x="5806440" y="4567628"/>
            <a:ext cx="364039" cy="108327"/>
          </a:xfrm>
          <a:prstGeom prst="rect">
            <a:avLst/>
          </a:prstGeom>
          <a:noFill/>
          <a:ln>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32" name="Llamada con línea 2 (barra de énfasis) 31"/>
          <p:cNvSpPr/>
          <p:nvPr/>
        </p:nvSpPr>
        <p:spPr>
          <a:xfrm>
            <a:off x="7497238" y="5311013"/>
            <a:ext cx="1354666" cy="138041"/>
          </a:xfrm>
          <a:prstGeom prst="accentCallout2">
            <a:avLst>
              <a:gd name="adj1" fmla="val 37770"/>
              <a:gd name="adj2" fmla="val -78896"/>
              <a:gd name="adj3" fmla="val 33230"/>
              <a:gd name="adj4" fmla="val -90667"/>
              <a:gd name="adj5" fmla="val -458117"/>
              <a:gd name="adj6" fmla="val -110199"/>
            </a:avLst>
          </a:prstGeom>
          <a:noFill/>
          <a:ln>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pic>
        <p:nvPicPr>
          <p:cNvPr id="35" name="Imagen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8680" y="4359448"/>
            <a:ext cx="262343" cy="262343"/>
          </a:xfrm>
          <a:prstGeom prst="rect">
            <a:avLst/>
          </a:prstGeom>
        </p:spPr>
      </p:pic>
      <p:pic>
        <p:nvPicPr>
          <p:cNvPr id="42" name="Imagen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700300">
            <a:off x="6062153" y="4552627"/>
            <a:ext cx="262343" cy="262343"/>
          </a:xfrm>
          <a:prstGeom prst="rect">
            <a:avLst/>
          </a:prstGeom>
        </p:spPr>
      </p:pic>
      <p:sp>
        <p:nvSpPr>
          <p:cNvPr id="43" name="CuadroTexto 42"/>
          <p:cNvSpPr txBox="1"/>
          <p:nvPr/>
        </p:nvSpPr>
        <p:spPr>
          <a:xfrm>
            <a:off x="3510444" y="5654657"/>
            <a:ext cx="420078" cy="307777"/>
          </a:xfrm>
          <a:prstGeom prst="rect">
            <a:avLst/>
          </a:prstGeom>
          <a:noFill/>
        </p:spPr>
        <p:txBody>
          <a:bodyPr wrap="square" rtlCol="0">
            <a:spAutoFit/>
          </a:bodyPr>
          <a:lstStyle/>
          <a:p>
            <a:r>
              <a:rPr lang="es-ES" sz="1400" b="1" dirty="0">
                <a:solidFill>
                  <a:srgbClr val="3176BB"/>
                </a:solidFill>
              </a:rPr>
              <a:t>5</a:t>
            </a:r>
            <a:endParaRPr lang="es-ES" sz="1400" b="1" dirty="0" smtClean="0">
              <a:solidFill>
                <a:srgbClr val="3176BB"/>
              </a:solidFill>
            </a:endParaRPr>
          </a:p>
        </p:txBody>
      </p:sp>
      <p:sp>
        <p:nvSpPr>
          <p:cNvPr id="2" name="Llamada con línea 1 (barra de énfasis) 1"/>
          <p:cNvSpPr/>
          <p:nvPr/>
        </p:nvSpPr>
        <p:spPr>
          <a:xfrm rot="10800000">
            <a:off x="3403415" y="5699759"/>
            <a:ext cx="491225" cy="198902"/>
          </a:xfrm>
          <a:prstGeom prst="accentCallout1">
            <a:avLst>
              <a:gd name="adj1" fmla="val 37564"/>
              <a:gd name="adj2" fmla="val 19589"/>
              <a:gd name="adj3" fmla="val 755305"/>
              <a:gd name="adj4" fmla="val -188801"/>
            </a:avLst>
          </a:prstGeom>
          <a:noFill/>
          <a:ln>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50742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4308" y="3121835"/>
            <a:ext cx="4367142" cy="3199111"/>
          </a:xfrm>
          <a:prstGeom prst="rect">
            <a:avLst/>
          </a:prstGeom>
        </p:spPr>
      </p:pic>
      <p:pic>
        <p:nvPicPr>
          <p:cNvPr id="33" name="Imagen 32"/>
          <p:cNvPicPr/>
          <p:nvPr/>
        </p:nvPicPr>
        <p:blipFill rotWithShape="1">
          <a:blip r:embed="rId3"/>
          <a:srcRect b="69517"/>
          <a:stretch/>
        </p:blipFill>
        <p:spPr>
          <a:xfrm>
            <a:off x="7380817" y="3262174"/>
            <a:ext cx="3837516" cy="1886766"/>
          </a:xfrm>
          <a:prstGeom prst="rect">
            <a:avLst/>
          </a:prstGeom>
        </p:spPr>
      </p:pic>
      <p:pic>
        <p:nvPicPr>
          <p:cNvPr id="36"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5571" y="3121835"/>
            <a:ext cx="4367142" cy="3199111"/>
          </a:xfrm>
          <a:prstGeom prst="rect">
            <a:avLst/>
          </a:prstGeom>
        </p:spPr>
      </p:pic>
      <p:pic>
        <p:nvPicPr>
          <p:cNvPr id="25" name="Imagen 24"/>
          <p:cNvPicPr/>
          <p:nvPr/>
        </p:nvPicPr>
        <p:blipFill rotWithShape="1">
          <a:blip r:embed="rId4"/>
          <a:srcRect r="761"/>
          <a:stretch/>
        </p:blipFill>
        <p:spPr>
          <a:xfrm>
            <a:off x="2719606" y="3241635"/>
            <a:ext cx="3774328" cy="1914492"/>
          </a:xfrm>
          <a:prstGeom prst="rect">
            <a:avLst/>
          </a:prstGeom>
        </p:spPr>
      </p:pic>
      <p:sp>
        <p:nvSpPr>
          <p:cNvPr id="46" name="Rectángulo 45"/>
          <p:cNvSpPr/>
          <p:nvPr/>
        </p:nvSpPr>
        <p:spPr>
          <a:xfrm>
            <a:off x="2432883" y="821658"/>
            <a:ext cx="4132991" cy="400110"/>
          </a:xfrm>
          <a:prstGeom prst="rect">
            <a:avLst/>
          </a:prstGeom>
        </p:spPr>
        <p:txBody>
          <a:bodyPr wrap="none">
            <a:spAutoFit/>
          </a:bodyPr>
          <a:lstStyle/>
          <a:p>
            <a:r>
              <a:rPr lang="es-ES" sz="2000" b="1" dirty="0">
                <a:solidFill>
                  <a:srgbClr val="3176BB"/>
                </a:solidFill>
                <a:latin typeface="Calibri Light" panose="020F0302020204030204"/>
              </a:rPr>
              <a:t>Instrucciones de acceso al cuestionario</a:t>
            </a:r>
          </a:p>
        </p:txBody>
      </p:sp>
      <p:sp>
        <p:nvSpPr>
          <p:cNvPr id="3" name="Rectángulo 2"/>
          <p:cNvSpPr/>
          <p:nvPr/>
        </p:nvSpPr>
        <p:spPr>
          <a:xfrm>
            <a:off x="2432883" y="1492499"/>
            <a:ext cx="9198977" cy="1200329"/>
          </a:xfrm>
          <a:prstGeom prst="rect">
            <a:avLst/>
          </a:prstGeom>
        </p:spPr>
        <p:txBody>
          <a:bodyPr wrap="square">
            <a:spAutoFit/>
          </a:bodyPr>
          <a:lstStyle/>
          <a:p>
            <a:pPr marL="342900" indent="-342900">
              <a:buFont typeface="+mj-lt"/>
              <a:buAutoNum type="arabicPeriod" startAt="8"/>
            </a:pPr>
            <a:r>
              <a:rPr lang="es-ES" sz="1200" dirty="0">
                <a:solidFill>
                  <a:prstClr val="black"/>
                </a:solidFill>
              </a:rPr>
              <a:t>Una vez ya dentro de la aplicación </a:t>
            </a:r>
            <a:r>
              <a:rPr lang="es-ES" altLang="es-ES" sz="1200" dirty="0">
                <a:solidFill>
                  <a:prstClr val="black"/>
                </a:solidFill>
                <a:ea typeface="Calibri" panose="020F0502020204030204" pitchFamily="34" charset="0"/>
                <a:cs typeface="Times New Roman" panose="02020603050405020304" pitchFamily="18" charset="0"/>
              </a:rPr>
              <a:t>“Análisis </a:t>
            </a:r>
            <a:r>
              <a:rPr lang="es-ES" altLang="es-ES" sz="1200" dirty="0" smtClean="0">
                <a:solidFill>
                  <a:prstClr val="black"/>
                </a:solidFill>
                <a:ea typeface="Calibri" panose="020F0502020204030204" pitchFamily="34" charset="0"/>
                <a:cs typeface="Times New Roman" panose="02020603050405020304" pitchFamily="18" charset="0"/>
              </a:rPr>
              <a:t>cargas de trabajo”, </a:t>
            </a:r>
            <a:r>
              <a:rPr lang="es-ES" altLang="es-ES" sz="1200" dirty="0">
                <a:solidFill>
                  <a:prstClr val="black"/>
                </a:solidFill>
                <a:ea typeface="Calibri" panose="020F0502020204030204" pitchFamily="34" charset="0"/>
                <a:cs typeface="Times New Roman" panose="02020603050405020304" pitchFamily="18" charset="0"/>
              </a:rPr>
              <a:t>aparecerán los puestos de trabajo en donde haya desempeñado su trabajo durante de </a:t>
            </a:r>
            <a:r>
              <a:rPr lang="es-ES" altLang="es-ES" sz="1200" dirty="0" smtClean="0">
                <a:solidFill>
                  <a:prstClr val="black"/>
                </a:solidFill>
                <a:ea typeface="Calibri" panose="020F0502020204030204" pitchFamily="34" charset="0"/>
                <a:cs typeface="Times New Roman" panose="02020603050405020304" pitchFamily="18" charset="0"/>
              </a:rPr>
              <a:t>2016. </a:t>
            </a:r>
            <a:r>
              <a:rPr lang="es-ES" sz="1200" dirty="0" smtClean="0">
                <a:solidFill>
                  <a:prstClr val="black"/>
                </a:solidFill>
              </a:rPr>
              <a:t>Haga</a:t>
            </a:r>
            <a:r>
              <a:rPr lang="es-ES" sz="1200" i="1" dirty="0" smtClean="0">
                <a:solidFill>
                  <a:prstClr val="black"/>
                </a:solidFill>
              </a:rPr>
              <a:t> </a:t>
            </a:r>
            <a:r>
              <a:rPr lang="es-ES" sz="1200" i="1" dirty="0" err="1" smtClean="0">
                <a:solidFill>
                  <a:prstClr val="black"/>
                </a:solidFill>
              </a:rPr>
              <a:t>click</a:t>
            </a:r>
            <a:r>
              <a:rPr lang="es-ES" sz="1200" dirty="0" smtClean="0">
                <a:solidFill>
                  <a:prstClr val="black"/>
                </a:solidFill>
              </a:rPr>
              <a:t> en el puesto para proceder a su cumplimentación.</a:t>
            </a:r>
            <a:r>
              <a:rPr lang="es-ES" altLang="es-ES" sz="1200" dirty="0" smtClean="0">
                <a:solidFill>
                  <a:prstClr val="black"/>
                </a:solidFill>
                <a:ea typeface="Calibri" panose="020F0502020204030204" pitchFamily="34" charset="0"/>
                <a:cs typeface="Times New Roman" panose="02020603050405020304" pitchFamily="18" charset="0"/>
              </a:rPr>
              <a:t> </a:t>
            </a:r>
            <a:r>
              <a:rPr lang="es-ES" altLang="es-ES" sz="1200" dirty="0">
                <a:solidFill>
                  <a:prstClr val="black"/>
                </a:solidFill>
                <a:ea typeface="Calibri" panose="020F0502020204030204" pitchFamily="34" charset="0"/>
                <a:cs typeface="Times New Roman" panose="02020603050405020304" pitchFamily="18" charset="0"/>
              </a:rPr>
              <a:t>Como se puede observar en el ejemplo </a:t>
            </a:r>
            <a:r>
              <a:rPr lang="es-ES" altLang="es-ES" sz="1200" dirty="0" smtClean="0">
                <a:solidFill>
                  <a:prstClr val="black"/>
                </a:solidFill>
                <a:ea typeface="Calibri" panose="020F0502020204030204" pitchFamily="34" charset="0"/>
                <a:cs typeface="Times New Roman" panose="02020603050405020304" pitchFamily="18" charset="0"/>
              </a:rPr>
              <a:t>ilustrativo, en este caso esta </a:t>
            </a:r>
            <a:r>
              <a:rPr lang="es-ES" altLang="es-ES" sz="1200" dirty="0">
                <a:solidFill>
                  <a:prstClr val="black"/>
                </a:solidFill>
                <a:ea typeface="Calibri" panose="020F0502020204030204" pitchFamily="34" charset="0"/>
                <a:cs typeface="Times New Roman" panose="02020603050405020304" pitchFamily="18" charset="0"/>
              </a:rPr>
              <a:t>persona habría trabajado durante 2016 en dos puestos </a:t>
            </a:r>
            <a:r>
              <a:rPr lang="es-ES" altLang="es-ES" sz="1200" dirty="0" smtClean="0">
                <a:solidFill>
                  <a:prstClr val="black"/>
                </a:solidFill>
                <a:ea typeface="Calibri" panose="020F0502020204030204" pitchFamily="34" charset="0"/>
                <a:cs typeface="Times New Roman" panose="02020603050405020304" pitchFamily="18" charset="0"/>
              </a:rPr>
              <a:t>distintos, por lo que tendría que cumplimentar dos cuestionarios.</a:t>
            </a:r>
            <a:endParaRPr lang="es-ES" altLang="es-ES" sz="1200" dirty="0">
              <a:solidFill>
                <a:prstClr val="black"/>
              </a:solidFill>
              <a:ea typeface="Calibri" panose="020F0502020204030204" pitchFamily="34" charset="0"/>
              <a:cs typeface="Times New Roman" panose="02020603050405020304" pitchFamily="18" charset="0"/>
            </a:endParaRPr>
          </a:p>
          <a:p>
            <a:pPr marL="342900" indent="-342900">
              <a:buFont typeface="+mj-lt"/>
              <a:buAutoNum type="arabicPeriod" startAt="8"/>
            </a:pPr>
            <a:endParaRPr lang="es-ES" sz="1200" dirty="0" smtClean="0">
              <a:solidFill>
                <a:prstClr val="black"/>
              </a:solidFill>
            </a:endParaRPr>
          </a:p>
          <a:p>
            <a:pPr marL="342900" indent="-342900">
              <a:buFont typeface="+mj-lt"/>
              <a:buAutoNum type="arabicPeriod" startAt="8"/>
            </a:pPr>
            <a:r>
              <a:rPr lang="es-ES" sz="1200" dirty="0" smtClean="0">
                <a:solidFill>
                  <a:prstClr val="black"/>
                </a:solidFill>
              </a:rPr>
              <a:t>Informe de los porcentajes según las instrucciones especificadas en el documento adjunto.</a:t>
            </a:r>
          </a:p>
          <a:p>
            <a:pPr marL="342900" indent="-342900">
              <a:buFont typeface="+mj-lt"/>
              <a:buAutoNum type="arabicPeriod" startAt="8"/>
            </a:pPr>
            <a:endParaRPr lang="es-ES" sz="1200" dirty="0">
              <a:solidFill>
                <a:prstClr val="black"/>
              </a:solidFill>
            </a:endParaRPr>
          </a:p>
        </p:txBody>
      </p:sp>
      <p:sp>
        <p:nvSpPr>
          <p:cNvPr id="17" name="Rectángulo 16"/>
          <p:cNvSpPr/>
          <p:nvPr/>
        </p:nvSpPr>
        <p:spPr>
          <a:xfrm>
            <a:off x="10106641" y="4378012"/>
            <a:ext cx="366625" cy="239440"/>
          </a:xfrm>
          <a:prstGeom prst="rect">
            <a:avLst/>
          </a:prstGeom>
          <a:noFill/>
          <a:ln>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6" name="CuadroTexto 5"/>
          <p:cNvSpPr txBox="1"/>
          <p:nvPr/>
        </p:nvSpPr>
        <p:spPr>
          <a:xfrm>
            <a:off x="2974300" y="4779828"/>
            <a:ext cx="420078" cy="307777"/>
          </a:xfrm>
          <a:prstGeom prst="rect">
            <a:avLst/>
          </a:prstGeom>
          <a:noFill/>
        </p:spPr>
        <p:txBody>
          <a:bodyPr wrap="square" rtlCol="0">
            <a:spAutoFit/>
          </a:bodyPr>
          <a:lstStyle/>
          <a:p>
            <a:r>
              <a:rPr lang="es-ES" sz="1400" b="1" dirty="0" smtClean="0">
                <a:solidFill>
                  <a:srgbClr val="3176BB"/>
                </a:solidFill>
              </a:rPr>
              <a:t>8</a:t>
            </a:r>
          </a:p>
        </p:txBody>
      </p:sp>
      <p:sp>
        <p:nvSpPr>
          <p:cNvPr id="26" name="CuadroTexto 25"/>
          <p:cNvSpPr txBox="1"/>
          <p:nvPr/>
        </p:nvSpPr>
        <p:spPr>
          <a:xfrm>
            <a:off x="11555172" y="4841163"/>
            <a:ext cx="420078" cy="307777"/>
          </a:xfrm>
          <a:prstGeom prst="rect">
            <a:avLst/>
          </a:prstGeom>
          <a:noFill/>
        </p:spPr>
        <p:txBody>
          <a:bodyPr wrap="square" rtlCol="0">
            <a:spAutoFit/>
          </a:bodyPr>
          <a:lstStyle/>
          <a:p>
            <a:r>
              <a:rPr lang="es-ES" sz="1400" b="1" dirty="0">
                <a:solidFill>
                  <a:srgbClr val="3176BB"/>
                </a:solidFill>
              </a:rPr>
              <a:t>9</a:t>
            </a:r>
            <a:endParaRPr lang="es-ES" sz="1400" b="1" dirty="0" smtClean="0">
              <a:solidFill>
                <a:srgbClr val="3176BB"/>
              </a:solidFill>
            </a:endParaRPr>
          </a:p>
        </p:txBody>
      </p:sp>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3062" y="4592099"/>
            <a:ext cx="262343" cy="262343"/>
          </a:xfrm>
          <a:prstGeom prst="rect">
            <a:avLst/>
          </a:prstGeom>
        </p:spPr>
      </p:pic>
      <p:sp>
        <p:nvSpPr>
          <p:cNvPr id="16" name="Llamada con línea 2 (barra de énfasis) 15"/>
          <p:cNvSpPr/>
          <p:nvPr/>
        </p:nvSpPr>
        <p:spPr>
          <a:xfrm rot="10800000">
            <a:off x="1737887" y="4852920"/>
            <a:ext cx="1354666" cy="138041"/>
          </a:xfrm>
          <a:prstGeom prst="accentCallout2">
            <a:avLst>
              <a:gd name="adj1" fmla="val 54330"/>
              <a:gd name="adj2" fmla="val -10833"/>
              <a:gd name="adj3" fmla="val 55311"/>
              <a:gd name="adj4" fmla="val -25417"/>
              <a:gd name="adj5" fmla="val 427016"/>
              <a:gd name="adj6" fmla="val -48542"/>
            </a:avLst>
          </a:prstGeom>
          <a:noFill/>
          <a:ln>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32" name="Llamada con línea 2 (barra de énfasis) 31"/>
          <p:cNvSpPr/>
          <p:nvPr/>
        </p:nvSpPr>
        <p:spPr>
          <a:xfrm>
            <a:off x="11694552" y="4936191"/>
            <a:ext cx="1354666" cy="138041"/>
          </a:xfrm>
          <a:prstGeom prst="accentCallout2">
            <a:avLst>
              <a:gd name="adj1" fmla="val 54330"/>
              <a:gd name="adj2" fmla="val -10833"/>
              <a:gd name="adj3" fmla="val 55311"/>
              <a:gd name="adj4" fmla="val -25417"/>
              <a:gd name="adj5" fmla="val -321263"/>
              <a:gd name="adj6" fmla="val -90417"/>
            </a:avLst>
          </a:prstGeom>
          <a:noFill/>
          <a:ln>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sp>
        <p:nvSpPr>
          <p:cNvPr id="2" name="Rectángulo redondeado 1"/>
          <p:cNvSpPr/>
          <p:nvPr/>
        </p:nvSpPr>
        <p:spPr>
          <a:xfrm>
            <a:off x="3742266" y="4276591"/>
            <a:ext cx="1185337" cy="228599"/>
          </a:xfrm>
          <a:prstGeom prst="roundRect">
            <a:avLst>
              <a:gd name="adj" fmla="val 50000"/>
            </a:avLst>
          </a:prstGeom>
          <a:noFill/>
          <a:ln>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prstClr val="white"/>
              </a:solidFill>
            </a:endParaRPr>
          </a:p>
        </p:txBody>
      </p:sp>
      <p:pic>
        <p:nvPicPr>
          <p:cNvPr id="29" name="Imagen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0661" y="4459047"/>
            <a:ext cx="262343" cy="262343"/>
          </a:xfrm>
          <a:prstGeom prst="rect">
            <a:avLst/>
          </a:prstGeom>
        </p:spPr>
      </p:pic>
      <p:sp>
        <p:nvSpPr>
          <p:cNvPr id="8" name="Rectángulo 7"/>
          <p:cNvSpPr/>
          <p:nvPr/>
        </p:nvSpPr>
        <p:spPr>
          <a:xfrm>
            <a:off x="5723467" y="3254509"/>
            <a:ext cx="842407" cy="2010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prstClr val="white"/>
              </a:solidFill>
            </a:endParaRPr>
          </a:p>
        </p:txBody>
      </p:sp>
      <p:sp>
        <p:nvSpPr>
          <p:cNvPr id="24" name="Rectángulo 23"/>
          <p:cNvSpPr/>
          <p:nvPr/>
        </p:nvSpPr>
        <p:spPr>
          <a:xfrm>
            <a:off x="0" y="1886495"/>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Contexto</a:t>
            </a:r>
            <a:endParaRPr lang="es-ES" sz="1600" b="1" dirty="0">
              <a:solidFill>
                <a:prstClr val="white"/>
              </a:solidFill>
              <a:latin typeface="Calibri Light" panose="020F0302020204030204"/>
            </a:endParaRPr>
          </a:p>
        </p:txBody>
      </p:sp>
      <p:cxnSp>
        <p:nvCxnSpPr>
          <p:cNvPr id="27" name="Conector recto 26"/>
          <p:cNvCxnSpPr/>
          <p:nvPr/>
        </p:nvCxnSpPr>
        <p:spPr>
          <a:xfrm flipH="1">
            <a:off x="2001314" y="-1273"/>
            <a:ext cx="1" cy="6859273"/>
          </a:xfrm>
          <a:prstGeom prst="line">
            <a:avLst/>
          </a:prstGeom>
          <a:ln w="6350">
            <a:solidFill>
              <a:srgbClr val="3176BB"/>
            </a:solidFill>
          </a:ln>
        </p:spPr>
        <p:style>
          <a:lnRef idx="1">
            <a:schemeClr val="accent1"/>
          </a:lnRef>
          <a:fillRef idx="0">
            <a:schemeClr val="accent1"/>
          </a:fillRef>
          <a:effectRef idx="0">
            <a:schemeClr val="accent1"/>
          </a:effectRef>
          <a:fontRef idx="minor">
            <a:schemeClr val="tx1"/>
          </a:fontRef>
        </p:style>
      </p:cxnSp>
      <p:sp>
        <p:nvSpPr>
          <p:cNvPr id="28" name="Rectángulo 27"/>
          <p:cNvSpPr/>
          <p:nvPr/>
        </p:nvSpPr>
        <p:spPr>
          <a:xfrm>
            <a:off x="-3" y="2680143"/>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prstClr val="white"/>
                </a:solidFill>
                <a:latin typeface="Calibri Light" panose="020F0302020204030204"/>
              </a:rPr>
              <a:t>Objetivo y c</a:t>
            </a:r>
            <a:r>
              <a:rPr lang="es-ES" sz="1600" b="1" dirty="0" smtClean="0">
                <a:solidFill>
                  <a:prstClr val="white"/>
                </a:solidFill>
                <a:latin typeface="Calibri Light" panose="020F0302020204030204"/>
              </a:rPr>
              <a:t>onsideraciones</a:t>
            </a:r>
            <a:endParaRPr lang="es-ES" sz="1600" b="1" dirty="0">
              <a:solidFill>
                <a:prstClr val="white"/>
              </a:solidFill>
              <a:latin typeface="Calibri Light" panose="020F0302020204030204"/>
            </a:endParaRPr>
          </a:p>
        </p:txBody>
      </p:sp>
      <p:sp>
        <p:nvSpPr>
          <p:cNvPr id="30" name="Rectángulo 29"/>
          <p:cNvSpPr/>
          <p:nvPr/>
        </p:nvSpPr>
        <p:spPr>
          <a:xfrm>
            <a:off x="-8896" y="3486474"/>
            <a:ext cx="2009955" cy="655607"/>
          </a:xfrm>
          <a:prstGeom prst="rect">
            <a:avLst/>
          </a:prstGeom>
          <a:noFill/>
          <a:ln w="9525">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3176BB"/>
                </a:solidFill>
                <a:latin typeface="Calibri Light" panose="020F0302020204030204"/>
              </a:rPr>
              <a:t>Instrucciones</a:t>
            </a:r>
          </a:p>
        </p:txBody>
      </p:sp>
      <p:sp>
        <p:nvSpPr>
          <p:cNvPr id="34" name="Rectángulo 33"/>
          <p:cNvSpPr/>
          <p:nvPr/>
        </p:nvSpPr>
        <p:spPr>
          <a:xfrm>
            <a:off x="-1" y="4271820"/>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Casos Prácticos</a:t>
            </a:r>
            <a:endParaRPr lang="es-ES" sz="1600" b="1" dirty="0">
              <a:solidFill>
                <a:prstClr val="white"/>
              </a:solidFill>
              <a:latin typeface="Calibri Light" panose="020F0302020204030204"/>
            </a:endParaRPr>
          </a:p>
        </p:txBody>
      </p:sp>
      <p:cxnSp>
        <p:nvCxnSpPr>
          <p:cNvPr id="22" name="Conector recto 21"/>
          <p:cNvCxnSpPr/>
          <p:nvPr/>
        </p:nvCxnSpPr>
        <p:spPr>
          <a:xfrm flipH="1">
            <a:off x="2001955" y="3491508"/>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349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538837" y="3786575"/>
            <a:ext cx="8769090" cy="1384995"/>
          </a:xfrm>
          <a:prstGeom prst="rect">
            <a:avLst/>
          </a:prstGeom>
        </p:spPr>
        <p:txBody>
          <a:bodyPr wrap="square">
            <a:spAutoFit/>
          </a:bodyPr>
          <a:lstStyle/>
          <a:p>
            <a:pPr marL="342900" indent="-342900">
              <a:buFont typeface="+mj-lt"/>
              <a:buAutoNum type="arabicPeriod"/>
            </a:pPr>
            <a:r>
              <a:rPr lang="es-ES" sz="1200" dirty="0" smtClean="0">
                <a:solidFill>
                  <a:prstClr val="black"/>
                </a:solidFill>
              </a:rPr>
              <a:t>Responda a </a:t>
            </a:r>
            <a:r>
              <a:rPr lang="es-ES" sz="1200" dirty="0">
                <a:solidFill>
                  <a:prstClr val="black"/>
                </a:solidFill>
              </a:rPr>
              <a:t>todas las preguntas con un valor </a:t>
            </a:r>
            <a:r>
              <a:rPr lang="es-ES" sz="1200" dirty="0" smtClean="0">
                <a:solidFill>
                  <a:prstClr val="black"/>
                </a:solidFill>
              </a:rPr>
              <a:t>numérico porcentual (%) con dos decimales como máximo.</a:t>
            </a:r>
          </a:p>
          <a:p>
            <a:pPr marL="342900" indent="-342900">
              <a:buFont typeface="+mj-lt"/>
              <a:buAutoNum type="arabicPeriod"/>
            </a:pPr>
            <a:r>
              <a:rPr lang="es-ES" sz="1200" dirty="0" smtClean="0">
                <a:solidFill>
                  <a:prstClr val="black"/>
                </a:solidFill>
              </a:rPr>
              <a:t>El porcentaje asociado a cada función puede ir desde “0“ a “100”.</a:t>
            </a:r>
          </a:p>
          <a:p>
            <a:pPr marL="342900" indent="-342900">
              <a:buFont typeface="+mj-lt"/>
              <a:buAutoNum type="arabicPeriod"/>
            </a:pPr>
            <a:r>
              <a:rPr lang="es-ES" sz="1200" dirty="0" smtClean="0">
                <a:solidFill>
                  <a:prstClr val="black"/>
                </a:solidFill>
              </a:rPr>
              <a:t>Tenga en cuenta que no todas las funciones del cuestionario pueden aplicar en su caso, </a:t>
            </a:r>
            <a:r>
              <a:rPr lang="es-ES" sz="1200" dirty="0">
                <a:solidFill>
                  <a:prstClr val="black"/>
                </a:solidFill>
              </a:rPr>
              <a:t>es </a:t>
            </a:r>
            <a:r>
              <a:rPr lang="es-ES" sz="1200" dirty="0" smtClean="0">
                <a:solidFill>
                  <a:prstClr val="black"/>
                </a:solidFill>
              </a:rPr>
              <a:t>decir, no sean desarrolladas por usted, en esos casos informe </a:t>
            </a:r>
            <a:r>
              <a:rPr lang="es-ES" sz="1200" dirty="0">
                <a:solidFill>
                  <a:prstClr val="black"/>
                </a:solidFill>
              </a:rPr>
              <a:t>la casilla con un </a:t>
            </a:r>
            <a:r>
              <a:rPr lang="es-ES" sz="1200" dirty="0" smtClean="0">
                <a:solidFill>
                  <a:prstClr val="black"/>
                </a:solidFill>
              </a:rPr>
              <a:t>“0”. </a:t>
            </a:r>
          </a:p>
          <a:p>
            <a:pPr marL="342900" indent="-342900">
              <a:buFont typeface="+mj-lt"/>
              <a:buAutoNum type="arabicPeriod"/>
            </a:pPr>
            <a:r>
              <a:rPr lang="es-ES" sz="1200" dirty="0" smtClean="0">
                <a:solidFill>
                  <a:prstClr val="black"/>
                </a:solidFill>
              </a:rPr>
              <a:t>Aborde primero las funciones a las que dedique más tiempo, procediendo por orden de mayor a menor dedicación</a:t>
            </a:r>
          </a:p>
          <a:p>
            <a:pPr marL="342900" indent="-342900">
              <a:buFont typeface="+mj-lt"/>
              <a:buAutoNum type="arabicPeriod"/>
            </a:pPr>
            <a:r>
              <a:rPr lang="es-ES" sz="1200" dirty="0" smtClean="0">
                <a:solidFill>
                  <a:prstClr val="black"/>
                </a:solidFill>
              </a:rPr>
              <a:t>La </a:t>
            </a:r>
            <a:r>
              <a:rPr lang="es-ES" sz="1200" dirty="0">
                <a:solidFill>
                  <a:prstClr val="black"/>
                </a:solidFill>
              </a:rPr>
              <a:t>suma de las respuestas debe ser igual a </a:t>
            </a:r>
            <a:r>
              <a:rPr lang="es-ES" sz="1200" dirty="0" smtClean="0">
                <a:solidFill>
                  <a:prstClr val="black"/>
                </a:solidFill>
              </a:rPr>
              <a:t>“100”, </a:t>
            </a:r>
            <a:r>
              <a:rPr lang="es-ES" sz="1200" dirty="0">
                <a:solidFill>
                  <a:prstClr val="black"/>
                </a:solidFill>
              </a:rPr>
              <a:t>ya que se trata de un valor porcentual</a:t>
            </a:r>
            <a:r>
              <a:rPr lang="es-ES" sz="1200" dirty="0" smtClean="0">
                <a:solidFill>
                  <a:prstClr val="black"/>
                </a:solidFill>
              </a:rPr>
              <a:t>.</a:t>
            </a:r>
            <a:r>
              <a:rPr lang="es-ES" sz="1200" dirty="0">
                <a:solidFill>
                  <a:prstClr val="black"/>
                </a:solidFill>
              </a:rPr>
              <a:t> E</a:t>
            </a:r>
            <a:r>
              <a:rPr lang="es-ES" sz="1200" dirty="0" smtClean="0">
                <a:solidFill>
                  <a:prstClr val="black"/>
                </a:solidFill>
              </a:rPr>
              <a:t>n el caso de ser necesario ajustar el porcentaje destinado a cada función para que el sumatorio de todas sea 100.</a:t>
            </a:r>
          </a:p>
        </p:txBody>
      </p:sp>
      <p:sp>
        <p:nvSpPr>
          <p:cNvPr id="38" name="Rectángulo 37"/>
          <p:cNvSpPr/>
          <p:nvPr/>
        </p:nvSpPr>
        <p:spPr>
          <a:xfrm>
            <a:off x="2529733" y="5544218"/>
            <a:ext cx="8905384" cy="1015663"/>
          </a:xfrm>
          <a:prstGeom prst="rect">
            <a:avLst/>
          </a:prstGeom>
        </p:spPr>
        <p:txBody>
          <a:bodyPr wrap="square">
            <a:spAutoFit/>
          </a:bodyPr>
          <a:lstStyle/>
          <a:p>
            <a:pPr marL="228600" indent="-228600">
              <a:buFont typeface="+mj-lt"/>
              <a:buAutoNum type="arabicPeriod" startAt="6"/>
            </a:pPr>
            <a:r>
              <a:rPr lang="es-ES" sz="1200" dirty="0">
                <a:solidFill>
                  <a:prstClr val="black"/>
                </a:solidFill>
              </a:rPr>
              <a:t>Se pueden añadir hasta tres </a:t>
            </a:r>
            <a:r>
              <a:rPr lang="es-ES" sz="1200" dirty="0" smtClean="0">
                <a:solidFill>
                  <a:prstClr val="black"/>
                </a:solidFill>
              </a:rPr>
              <a:t>funciones extra proporcionado su descripción, siempre que la dedicación a cada una de ellas sea superior al 5%.</a:t>
            </a:r>
          </a:p>
          <a:p>
            <a:pPr marL="228600" indent="-228600">
              <a:buFont typeface="+mj-lt"/>
              <a:buAutoNum type="arabicPeriod" startAt="6"/>
            </a:pPr>
            <a:r>
              <a:rPr lang="es-ES" sz="1200" dirty="0" smtClean="0">
                <a:solidFill>
                  <a:prstClr val="black"/>
                </a:solidFill>
              </a:rPr>
              <a:t>El </a:t>
            </a:r>
            <a:r>
              <a:rPr lang="es-ES" sz="1200" dirty="0">
                <a:solidFill>
                  <a:prstClr val="black"/>
                </a:solidFill>
              </a:rPr>
              <a:t>nivel de </a:t>
            </a:r>
            <a:r>
              <a:rPr lang="es-ES" sz="1200" dirty="0" smtClean="0">
                <a:solidFill>
                  <a:prstClr val="black"/>
                </a:solidFill>
              </a:rPr>
              <a:t>detalle de la descripción de las funciones a añadir </a:t>
            </a:r>
            <a:r>
              <a:rPr lang="es-ES" sz="1200" dirty="0">
                <a:solidFill>
                  <a:prstClr val="black"/>
                </a:solidFill>
              </a:rPr>
              <a:t>tendrá que ser similar o parecido a las funciones detalladas en el cuestionario (no muy extensa y que permita identificar el contenido  de la función</a:t>
            </a:r>
            <a:r>
              <a:rPr lang="es-ES" sz="1200" dirty="0" smtClean="0">
                <a:solidFill>
                  <a:prstClr val="black"/>
                </a:solidFill>
              </a:rPr>
              <a:t>).</a:t>
            </a:r>
          </a:p>
          <a:p>
            <a:pPr marL="228600" indent="-228600">
              <a:buFont typeface="+mj-lt"/>
              <a:buAutoNum type="arabicPeriod" startAt="6"/>
            </a:pPr>
            <a:r>
              <a:rPr lang="es-ES" sz="1200" dirty="0">
                <a:solidFill>
                  <a:prstClr val="black"/>
                </a:solidFill>
              </a:rPr>
              <a:t>Antes de añadir una función extra, por favor, </a:t>
            </a:r>
            <a:r>
              <a:rPr lang="es-ES" sz="1200" dirty="0" smtClean="0">
                <a:solidFill>
                  <a:prstClr val="black"/>
                </a:solidFill>
              </a:rPr>
              <a:t>revise que </a:t>
            </a:r>
            <a:r>
              <a:rPr lang="es-ES" sz="1200" dirty="0">
                <a:solidFill>
                  <a:prstClr val="black"/>
                </a:solidFill>
              </a:rPr>
              <a:t>no </a:t>
            </a:r>
            <a:r>
              <a:rPr lang="es-ES" sz="1200" dirty="0" smtClean="0">
                <a:solidFill>
                  <a:prstClr val="black"/>
                </a:solidFill>
              </a:rPr>
              <a:t>está </a:t>
            </a:r>
            <a:r>
              <a:rPr lang="es-ES" sz="1200" dirty="0">
                <a:solidFill>
                  <a:prstClr val="black"/>
                </a:solidFill>
              </a:rPr>
              <a:t>incluida en las funciones ya contempladas en el cuestionario</a:t>
            </a:r>
            <a:r>
              <a:rPr lang="es-ES" sz="1200" dirty="0" smtClean="0">
                <a:solidFill>
                  <a:prstClr val="black"/>
                </a:solidFill>
              </a:rPr>
              <a:t>.</a:t>
            </a:r>
            <a:endParaRPr lang="es-ES" sz="1200" dirty="0">
              <a:solidFill>
                <a:prstClr val="black"/>
              </a:solidFill>
            </a:endParaRPr>
          </a:p>
        </p:txBody>
      </p:sp>
      <p:sp>
        <p:nvSpPr>
          <p:cNvPr id="46" name="Rectángulo 45"/>
          <p:cNvSpPr/>
          <p:nvPr/>
        </p:nvSpPr>
        <p:spPr>
          <a:xfrm>
            <a:off x="2538837" y="3397350"/>
            <a:ext cx="2112951" cy="338554"/>
          </a:xfrm>
          <a:prstGeom prst="rect">
            <a:avLst/>
          </a:prstGeom>
        </p:spPr>
        <p:txBody>
          <a:bodyPr wrap="none">
            <a:spAutoFit/>
          </a:bodyPr>
          <a:lstStyle/>
          <a:p>
            <a:r>
              <a:rPr lang="es-ES" sz="1600" b="1" dirty="0" smtClean="0">
                <a:solidFill>
                  <a:prstClr val="white">
                    <a:lumMod val="50000"/>
                  </a:prstClr>
                </a:solidFill>
                <a:latin typeface="Calibri Light" panose="020F0302020204030204"/>
              </a:rPr>
              <a:t>Instrucciones Generales</a:t>
            </a:r>
            <a:endParaRPr lang="es-ES" sz="1600" b="1" dirty="0">
              <a:solidFill>
                <a:prstClr val="white">
                  <a:lumMod val="50000"/>
                </a:prstClr>
              </a:solidFill>
              <a:latin typeface="Calibri Light" panose="020F0302020204030204"/>
            </a:endParaRPr>
          </a:p>
        </p:txBody>
      </p:sp>
      <p:sp>
        <p:nvSpPr>
          <p:cNvPr id="47" name="Rectángulo 46"/>
          <p:cNvSpPr/>
          <p:nvPr/>
        </p:nvSpPr>
        <p:spPr>
          <a:xfrm>
            <a:off x="2529733" y="5159417"/>
            <a:ext cx="3948838" cy="338554"/>
          </a:xfrm>
          <a:prstGeom prst="rect">
            <a:avLst/>
          </a:prstGeom>
        </p:spPr>
        <p:txBody>
          <a:bodyPr wrap="none">
            <a:spAutoFit/>
          </a:bodyPr>
          <a:lstStyle/>
          <a:p>
            <a:r>
              <a:rPr lang="es-ES" sz="1600" b="1" dirty="0">
                <a:solidFill>
                  <a:prstClr val="white">
                    <a:lumMod val="50000"/>
                  </a:prstClr>
                </a:solidFill>
                <a:latin typeface="Calibri Light" panose="020F0302020204030204"/>
              </a:rPr>
              <a:t>Instrucciones </a:t>
            </a:r>
            <a:r>
              <a:rPr lang="es-ES" sz="1600" b="1" dirty="0" smtClean="0">
                <a:solidFill>
                  <a:prstClr val="white">
                    <a:lumMod val="50000"/>
                  </a:prstClr>
                </a:solidFill>
                <a:latin typeface="Calibri Light" panose="020F0302020204030204"/>
              </a:rPr>
              <a:t>Específicas </a:t>
            </a:r>
            <a:r>
              <a:rPr lang="es-ES" sz="1600" b="1" dirty="0">
                <a:solidFill>
                  <a:prstClr val="white">
                    <a:lumMod val="50000"/>
                  </a:prstClr>
                </a:solidFill>
                <a:latin typeface="Calibri Light" panose="020F0302020204030204"/>
              </a:rPr>
              <a:t>de funciones a añadir</a:t>
            </a:r>
          </a:p>
        </p:txBody>
      </p:sp>
      <p:sp>
        <p:nvSpPr>
          <p:cNvPr id="24" name="Rectángulo 23"/>
          <p:cNvSpPr/>
          <p:nvPr/>
        </p:nvSpPr>
        <p:spPr>
          <a:xfrm>
            <a:off x="2434221" y="814211"/>
            <a:ext cx="5341783" cy="400110"/>
          </a:xfrm>
          <a:prstGeom prst="rect">
            <a:avLst/>
          </a:prstGeom>
        </p:spPr>
        <p:txBody>
          <a:bodyPr wrap="none">
            <a:spAutoFit/>
          </a:bodyPr>
          <a:lstStyle/>
          <a:p>
            <a:r>
              <a:rPr lang="es-ES" sz="2000" b="1" dirty="0">
                <a:solidFill>
                  <a:srgbClr val="3176BB"/>
                </a:solidFill>
                <a:latin typeface="Calibri Light" panose="020F0302020204030204"/>
              </a:rPr>
              <a:t>Instrucciones de cumplimentación del cuestionario</a:t>
            </a:r>
          </a:p>
        </p:txBody>
      </p:sp>
      <p:sp>
        <p:nvSpPr>
          <p:cNvPr id="2" name="Rectángulo 1"/>
          <p:cNvSpPr/>
          <p:nvPr/>
        </p:nvSpPr>
        <p:spPr>
          <a:xfrm>
            <a:off x="2459622" y="1231320"/>
            <a:ext cx="9427578" cy="2308324"/>
          </a:xfrm>
          <a:prstGeom prst="rect">
            <a:avLst/>
          </a:prstGeom>
        </p:spPr>
        <p:txBody>
          <a:bodyPr wrap="square">
            <a:spAutoFit/>
          </a:bodyPr>
          <a:lstStyle/>
          <a:p>
            <a:pPr marL="171450" indent="-171450">
              <a:buFont typeface="Arial" panose="020B0604020202020204" pitchFamily="34" charset="0"/>
              <a:buChar char="•"/>
            </a:pPr>
            <a:r>
              <a:rPr lang="es-ES" sz="1200" dirty="0" smtClean="0">
                <a:solidFill>
                  <a:prstClr val="black"/>
                </a:solidFill>
              </a:rPr>
              <a:t>Le rogamos que antes de cumplimentar el cuestionario </a:t>
            </a:r>
            <a:r>
              <a:rPr lang="es-ES" sz="1200" dirty="0">
                <a:solidFill>
                  <a:prstClr val="black"/>
                </a:solidFill>
              </a:rPr>
              <a:t>lea </a:t>
            </a:r>
            <a:r>
              <a:rPr lang="es-ES" sz="1200" dirty="0" smtClean="0">
                <a:solidFill>
                  <a:prstClr val="black"/>
                </a:solidFill>
              </a:rPr>
              <a:t>detenidamente los siguientes contenidos:</a:t>
            </a:r>
            <a:endParaRPr lang="es-ES" sz="1200" dirty="0">
              <a:solidFill>
                <a:prstClr val="black"/>
              </a:solidFill>
            </a:endParaRPr>
          </a:p>
          <a:p>
            <a:pPr marL="628650" lvl="1" indent="-171450">
              <a:buFont typeface="Courier New" panose="02070309020205020404" pitchFamily="49" charset="0"/>
              <a:buChar char="o"/>
            </a:pPr>
            <a:r>
              <a:rPr lang="es-ES" sz="1200" dirty="0" smtClean="0">
                <a:solidFill>
                  <a:prstClr val="black"/>
                </a:solidFill>
              </a:rPr>
              <a:t>Las funciones recogidas en su cuestionario.</a:t>
            </a:r>
          </a:p>
          <a:p>
            <a:pPr marL="628650" lvl="1" indent="-171450">
              <a:buFont typeface="Courier New" panose="02070309020205020404" pitchFamily="49" charset="0"/>
              <a:buChar char="o"/>
            </a:pPr>
            <a:r>
              <a:rPr lang="es-ES" sz="1200" dirty="0" smtClean="0">
                <a:solidFill>
                  <a:prstClr val="black"/>
                </a:solidFill>
              </a:rPr>
              <a:t>Las instrucciones </a:t>
            </a:r>
            <a:r>
              <a:rPr lang="es-ES" sz="1200" dirty="0">
                <a:solidFill>
                  <a:prstClr val="black"/>
                </a:solidFill>
              </a:rPr>
              <a:t>generales y específicas que debe tener en cuenta para </a:t>
            </a:r>
            <a:r>
              <a:rPr lang="es-ES" sz="1200" dirty="0" smtClean="0">
                <a:solidFill>
                  <a:prstClr val="black"/>
                </a:solidFill>
              </a:rPr>
              <a:t>la correcta incorporación de la información.</a:t>
            </a:r>
            <a:endParaRPr lang="es-ES" sz="1200" dirty="0">
              <a:solidFill>
                <a:prstClr val="black"/>
              </a:solidFill>
            </a:endParaRPr>
          </a:p>
          <a:p>
            <a:pPr marL="628650" lvl="1" indent="-171450">
              <a:buFont typeface="Courier New" panose="02070309020205020404" pitchFamily="49" charset="0"/>
              <a:buChar char="o"/>
            </a:pPr>
            <a:r>
              <a:rPr lang="es-ES" sz="1200" dirty="0" smtClean="0">
                <a:solidFill>
                  <a:prstClr val="black"/>
                </a:solidFill>
              </a:rPr>
              <a:t>El manual del cumplimentación del cuestionario. </a:t>
            </a:r>
            <a:r>
              <a:rPr lang="es-ES" sz="1200" i="1" u="sng" dirty="0">
                <a:solidFill>
                  <a:srgbClr val="0000CC"/>
                </a:solidFill>
              </a:rPr>
              <a:t>Descargar </a:t>
            </a:r>
            <a:r>
              <a:rPr lang="es-ES" sz="1200" i="1" u="sng" dirty="0" smtClean="0">
                <a:solidFill>
                  <a:srgbClr val="0000CC"/>
                </a:solidFill>
              </a:rPr>
              <a:t>aquí</a:t>
            </a:r>
            <a:endParaRPr lang="es-ES" sz="1200" i="1" dirty="0" smtClean="0">
              <a:solidFill>
                <a:prstClr val="black"/>
              </a:solidFill>
            </a:endParaRPr>
          </a:p>
          <a:p>
            <a:pPr marL="171450" indent="-171450">
              <a:buFont typeface="Arial" panose="020B0604020202020204" pitchFamily="34" charset="0"/>
              <a:buChar char="•"/>
            </a:pPr>
            <a:r>
              <a:rPr lang="es-ES" sz="1200" dirty="0" smtClean="0">
                <a:solidFill>
                  <a:prstClr val="black"/>
                </a:solidFill>
              </a:rPr>
              <a:t>Dedique el tiempo necesario a su cumplimentación. Cuanto más cercanos sean los datos a la realidad, mayor rigor y veracidad presentarán los resultados.</a:t>
            </a:r>
          </a:p>
          <a:p>
            <a:pPr marL="171450" lvl="1" indent="-171450">
              <a:buFont typeface="Arial" panose="020B0604020202020204" pitchFamily="34" charset="0"/>
              <a:buChar char="•"/>
            </a:pPr>
            <a:r>
              <a:rPr lang="es-ES" sz="1200" dirty="0" smtClean="0">
                <a:solidFill>
                  <a:prstClr val="black"/>
                </a:solidFill>
              </a:rPr>
              <a:t>En el caso de que lo precise, tiene a su disponibilidad la “calculadora de dedicaciones” para el cálculo de los porcentajes de dedicación a incorporar al cuestionario. </a:t>
            </a:r>
            <a:r>
              <a:rPr lang="es-ES" sz="1200" i="1" u="sng" dirty="0">
                <a:solidFill>
                  <a:srgbClr val="0000CC"/>
                </a:solidFill>
              </a:rPr>
              <a:t>Descargar </a:t>
            </a:r>
            <a:r>
              <a:rPr lang="es-ES" sz="1200" i="1" u="sng" dirty="0" smtClean="0">
                <a:solidFill>
                  <a:srgbClr val="0000CC"/>
                </a:solidFill>
              </a:rPr>
              <a:t>aquí</a:t>
            </a:r>
            <a:endParaRPr lang="es-ES" sz="1200" dirty="0" smtClean="0">
              <a:solidFill>
                <a:prstClr val="black"/>
              </a:solidFill>
            </a:endParaRPr>
          </a:p>
          <a:p>
            <a:pPr marL="171450" lvl="0" indent="-171450">
              <a:buFont typeface="Arial" panose="020B0604020202020204" pitchFamily="34" charset="0"/>
              <a:buChar char="•"/>
            </a:pPr>
            <a:r>
              <a:rPr lang="es-ES" sz="1200" dirty="0"/>
              <a:t>El cuestionario ha de cumplimentarse en una única sesión ya que no permite el guardado de versiones. En este sentido se aconseja imprimir el cuestionario en papel (haciendo </a:t>
            </a:r>
            <a:r>
              <a:rPr lang="es-ES" sz="1200" i="1" dirty="0" err="1"/>
              <a:t>click</a:t>
            </a:r>
            <a:r>
              <a:rPr lang="es-ES" sz="1200" i="1" dirty="0"/>
              <a:t> </a:t>
            </a:r>
            <a:r>
              <a:rPr lang="es-ES" sz="1200" dirty="0"/>
              <a:t>en el botón derecho del ratón y seleccionar “imprimir”), cumplimentarlo y posteriormente pasar los datos al cuestionario online.</a:t>
            </a:r>
          </a:p>
          <a:p>
            <a:endParaRPr lang="es-ES" sz="1200" dirty="0">
              <a:solidFill>
                <a:prstClr val="black"/>
              </a:solidFill>
            </a:endParaRPr>
          </a:p>
        </p:txBody>
      </p:sp>
      <p:sp>
        <p:nvSpPr>
          <p:cNvPr id="14" name="Rectángulo 13"/>
          <p:cNvSpPr/>
          <p:nvPr/>
        </p:nvSpPr>
        <p:spPr>
          <a:xfrm>
            <a:off x="0" y="1886495"/>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Contexto</a:t>
            </a:r>
            <a:endParaRPr lang="es-ES" sz="1600" b="1" dirty="0">
              <a:solidFill>
                <a:prstClr val="white"/>
              </a:solidFill>
              <a:latin typeface="Calibri Light" panose="020F0302020204030204"/>
            </a:endParaRPr>
          </a:p>
        </p:txBody>
      </p:sp>
      <p:cxnSp>
        <p:nvCxnSpPr>
          <p:cNvPr id="15" name="Conector recto 14"/>
          <p:cNvCxnSpPr/>
          <p:nvPr/>
        </p:nvCxnSpPr>
        <p:spPr>
          <a:xfrm flipH="1">
            <a:off x="2001314" y="-1273"/>
            <a:ext cx="1" cy="6859273"/>
          </a:xfrm>
          <a:prstGeom prst="line">
            <a:avLst/>
          </a:prstGeom>
          <a:ln w="6350">
            <a:solidFill>
              <a:srgbClr val="3176BB"/>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a:xfrm>
            <a:off x="-3" y="2680143"/>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prstClr val="white"/>
                </a:solidFill>
                <a:latin typeface="Calibri Light" panose="020F0302020204030204"/>
              </a:rPr>
              <a:t>Objetivo y c</a:t>
            </a:r>
            <a:r>
              <a:rPr lang="es-ES" sz="1600" b="1" dirty="0" smtClean="0">
                <a:solidFill>
                  <a:prstClr val="white"/>
                </a:solidFill>
                <a:latin typeface="Calibri Light" panose="020F0302020204030204"/>
              </a:rPr>
              <a:t>onsideraciones</a:t>
            </a:r>
            <a:endParaRPr lang="es-ES" sz="1600" b="1" dirty="0">
              <a:solidFill>
                <a:prstClr val="white"/>
              </a:solidFill>
              <a:latin typeface="Calibri Light" panose="020F0302020204030204"/>
            </a:endParaRPr>
          </a:p>
        </p:txBody>
      </p:sp>
      <p:sp>
        <p:nvSpPr>
          <p:cNvPr id="17" name="Rectángulo 16"/>
          <p:cNvSpPr/>
          <p:nvPr/>
        </p:nvSpPr>
        <p:spPr>
          <a:xfrm>
            <a:off x="-8896" y="3486474"/>
            <a:ext cx="2009955" cy="655607"/>
          </a:xfrm>
          <a:prstGeom prst="rect">
            <a:avLst/>
          </a:prstGeom>
          <a:noFill/>
          <a:ln w="9525">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3176BB"/>
                </a:solidFill>
                <a:latin typeface="Calibri Light" panose="020F0302020204030204"/>
              </a:rPr>
              <a:t>Instrucciones</a:t>
            </a:r>
          </a:p>
        </p:txBody>
      </p:sp>
      <p:sp>
        <p:nvSpPr>
          <p:cNvPr id="19" name="Rectángulo 18"/>
          <p:cNvSpPr/>
          <p:nvPr/>
        </p:nvSpPr>
        <p:spPr>
          <a:xfrm>
            <a:off x="-1" y="4271820"/>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Casos Prácticos</a:t>
            </a:r>
            <a:endParaRPr lang="es-ES" sz="1600" b="1" dirty="0">
              <a:solidFill>
                <a:prstClr val="white"/>
              </a:solidFill>
              <a:latin typeface="Calibri Light" panose="020F0302020204030204"/>
            </a:endParaRPr>
          </a:p>
        </p:txBody>
      </p:sp>
      <p:cxnSp>
        <p:nvCxnSpPr>
          <p:cNvPr id="13" name="Conector recto 12"/>
          <p:cNvCxnSpPr/>
          <p:nvPr/>
        </p:nvCxnSpPr>
        <p:spPr>
          <a:xfrm flipH="1">
            <a:off x="2001955" y="3491508"/>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496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00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999"/>
          <a:stretch/>
        </p:blipFill>
        <p:spPr bwMode="auto">
          <a:xfrm>
            <a:off x="3981738" y="704142"/>
            <a:ext cx="5350522" cy="5864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Rectángulo 120"/>
          <p:cNvSpPr/>
          <p:nvPr/>
        </p:nvSpPr>
        <p:spPr>
          <a:xfrm flipH="1">
            <a:off x="7944410" y="3081267"/>
            <a:ext cx="533400" cy="232410"/>
          </a:xfrm>
          <a:prstGeom prst="rect">
            <a:avLst/>
          </a:prstGeom>
          <a:noFill/>
          <a:ln w="12700">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solidFill>
                <a:srgbClr val="3176BB"/>
              </a:solidFill>
            </a:endParaRPr>
          </a:p>
        </p:txBody>
      </p:sp>
      <p:sp>
        <p:nvSpPr>
          <p:cNvPr id="122" name="Rectángulo 121"/>
          <p:cNvSpPr/>
          <p:nvPr/>
        </p:nvSpPr>
        <p:spPr>
          <a:xfrm>
            <a:off x="4858096" y="6006100"/>
            <a:ext cx="1384935" cy="255270"/>
          </a:xfrm>
          <a:prstGeom prst="rect">
            <a:avLst/>
          </a:prstGeom>
          <a:noFill/>
          <a:ln w="12700">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solidFill>
                <a:srgbClr val="3176BB"/>
              </a:solidFill>
            </a:endParaRPr>
          </a:p>
        </p:txBody>
      </p:sp>
      <p:sp>
        <p:nvSpPr>
          <p:cNvPr id="123" name="Rectángulo 122"/>
          <p:cNvSpPr/>
          <p:nvPr/>
        </p:nvSpPr>
        <p:spPr>
          <a:xfrm flipH="1">
            <a:off x="7944410" y="4775949"/>
            <a:ext cx="533400" cy="232410"/>
          </a:xfrm>
          <a:prstGeom prst="rect">
            <a:avLst/>
          </a:prstGeom>
          <a:noFill/>
          <a:ln w="12700">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solidFill>
                <a:srgbClr val="3176BB"/>
              </a:solidFill>
            </a:endParaRPr>
          </a:p>
        </p:txBody>
      </p:sp>
      <p:sp>
        <p:nvSpPr>
          <p:cNvPr id="124" name="Rectángulo 123"/>
          <p:cNvSpPr/>
          <p:nvPr/>
        </p:nvSpPr>
        <p:spPr>
          <a:xfrm flipH="1">
            <a:off x="7944410" y="3562868"/>
            <a:ext cx="533400" cy="232410"/>
          </a:xfrm>
          <a:prstGeom prst="rect">
            <a:avLst/>
          </a:prstGeom>
          <a:noFill/>
          <a:ln w="12700">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solidFill>
                <a:srgbClr val="3176BB"/>
              </a:solidFill>
            </a:endParaRPr>
          </a:p>
        </p:txBody>
      </p:sp>
      <p:sp>
        <p:nvSpPr>
          <p:cNvPr id="125" name="Rectángulo 124"/>
          <p:cNvSpPr/>
          <p:nvPr/>
        </p:nvSpPr>
        <p:spPr>
          <a:xfrm flipH="1">
            <a:off x="7944410" y="4050338"/>
            <a:ext cx="533400" cy="232410"/>
          </a:xfrm>
          <a:prstGeom prst="rect">
            <a:avLst/>
          </a:prstGeom>
          <a:noFill/>
          <a:ln w="12700">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solidFill>
                <a:srgbClr val="3176BB"/>
              </a:solidFill>
            </a:endParaRPr>
          </a:p>
        </p:txBody>
      </p:sp>
      <p:sp>
        <p:nvSpPr>
          <p:cNvPr id="126" name="Llamada con línea 1 (barra de énfasis) 125"/>
          <p:cNvSpPr/>
          <p:nvPr/>
        </p:nvSpPr>
        <p:spPr>
          <a:xfrm rot="10800000">
            <a:off x="7589482" y="3729841"/>
            <a:ext cx="976630" cy="392016"/>
          </a:xfrm>
          <a:prstGeom prst="accentCallout1">
            <a:avLst>
              <a:gd name="adj1" fmla="val 49173"/>
              <a:gd name="adj2" fmla="val -8333"/>
              <a:gd name="adj3" fmla="val 48991"/>
              <a:gd name="adj4" fmla="val -29349"/>
            </a:avLst>
          </a:prstGeom>
          <a:noFill/>
          <a:ln w="12700">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100">
                <a:solidFill>
                  <a:srgbClr val="3176BB"/>
                </a:solidFill>
                <a:effectLst/>
                <a:ea typeface="Calibri" panose="020F0502020204030204" pitchFamily="34" charset="0"/>
                <a:cs typeface="Times New Roman" panose="02020603050405020304" pitchFamily="18" charset="0"/>
              </a:rPr>
              <a:t> </a:t>
            </a:r>
          </a:p>
        </p:txBody>
      </p:sp>
      <p:cxnSp>
        <p:nvCxnSpPr>
          <p:cNvPr id="127" name="Conector recto 126"/>
          <p:cNvCxnSpPr/>
          <p:nvPr/>
        </p:nvCxnSpPr>
        <p:spPr>
          <a:xfrm>
            <a:off x="8478847" y="3680260"/>
            <a:ext cx="165735" cy="0"/>
          </a:xfrm>
          <a:prstGeom prst="line">
            <a:avLst/>
          </a:prstGeom>
          <a:ln w="12700">
            <a:solidFill>
              <a:srgbClr val="3176BB"/>
            </a:solidFill>
          </a:ln>
        </p:spPr>
        <p:style>
          <a:lnRef idx="1">
            <a:schemeClr val="accent1"/>
          </a:lnRef>
          <a:fillRef idx="0">
            <a:schemeClr val="accent1"/>
          </a:fillRef>
          <a:effectRef idx="0">
            <a:schemeClr val="accent1"/>
          </a:effectRef>
          <a:fontRef idx="minor">
            <a:schemeClr val="tx1"/>
          </a:fontRef>
        </p:style>
      </p:cxnSp>
      <p:cxnSp>
        <p:nvCxnSpPr>
          <p:cNvPr id="128" name="Conector recto 127"/>
          <p:cNvCxnSpPr/>
          <p:nvPr/>
        </p:nvCxnSpPr>
        <p:spPr>
          <a:xfrm>
            <a:off x="8481779" y="4170850"/>
            <a:ext cx="165735" cy="0"/>
          </a:xfrm>
          <a:prstGeom prst="line">
            <a:avLst/>
          </a:prstGeom>
          <a:ln w="12700">
            <a:solidFill>
              <a:srgbClr val="3176BB"/>
            </a:solidFill>
          </a:ln>
        </p:spPr>
        <p:style>
          <a:lnRef idx="1">
            <a:schemeClr val="accent1"/>
          </a:lnRef>
          <a:fillRef idx="0">
            <a:schemeClr val="accent1"/>
          </a:fillRef>
          <a:effectRef idx="0">
            <a:schemeClr val="accent1"/>
          </a:effectRef>
          <a:fontRef idx="minor">
            <a:schemeClr val="tx1"/>
          </a:fontRef>
        </p:style>
      </p:cxnSp>
      <p:grpSp>
        <p:nvGrpSpPr>
          <p:cNvPr id="129" name="Grupo 128"/>
          <p:cNvGrpSpPr/>
          <p:nvPr/>
        </p:nvGrpSpPr>
        <p:grpSpPr>
          <a:xfrm>
            <a:off x="8480826" y="3083807"/>
            <a:ext cx="512445" cy="241935"/>
            <a:chOff x="0" y="-6928"/>
            <a:chExt cx="512618" cy="242339"/>
          </a:xfrm>
        </p:grpSpPr>
        <p:sp>
          <p:nvSpPr>
            <p:cNvPr id="130" name="Elipse 129"/>
            <p:cNvSpPr/>
            <p:nvPr/>
          </p:nvSpPr>
          <p:spPr>
            <a:xfrm>
              <a:off x="228600" y="-6928"/>
              <a:ext cx="284018" cy="242339"/>
            </a:xfrm>
            <a:prstGeom prst="ellipse">
              <a:avLst/>
            </a:prstGeom>
            <a:solidFill>
              <a:schemeClr val="bg1"/>
            </a:solidFill>
            <a:ln w="12700">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solidFill>
                  <a:srgbClr val="3176BB"/>
                </a:solidFill>
              </a:endParaRPr>
            </a:p>
          </p:txBody>
        </p:sp>
        <p:cxnSp>
          <p:nvCxnSpPr>
            <p:cNvPr id="131" name="Conector recto 130"/>
            <p:cNvCxnSpPr/>
            <p:nvPr/>
          </p:nvCxnSpPr>
          <p:spPr>
            <a:xfrm flipH="1">
              <a:off x="0" y="110836"/>
              <a:ext cx="222322" cy="0"/>
            </a:xfrm>
            <a:prstGeom prst="line">
              <a:avLst/>
            </a:prstGeom>
            <a:ln w="12700">
              <a:solidFill>
                <a:srgbClr val="3176BB"/>
              </a:solidFill>
            </a:ln>
          </p:spPr>
          <p:style>
            <a:lnRef idx="1">
              <a:schemeClr val="accent1"/>
            </a:lnRef>
            <a:fillRef idx="0">
              <a:schemeClr val="accent1"/>
            </a:fillRef>
            <a:effectRef idx="0">
              <a:schemeClr val="accent1"/>
            </a:effectRef>
            <a:fontRef idx="minor">
              <a:schemeClr val="tx1"/>
            </a:fontRef>
          </p:style>
        </p:cxnSp>
      </p:grpSp>
      <p:grpSp>
        <p:nvGrpSpPr>
          <p:cNvPr id="132" name="Grupo 131"/>
          <p:cNvGrpSpPr/>
          <p:nvPr/>
        </p:nvGrpSpPr>
        <p:grpSpPr>
          <a:xfrm>
            <a:off x="6250651" y="6025785"/>
            <a:ext cx="512445" cy="241935"/>
            <a:chOff x="0" y="-6928"/>
            <a:chExt cx="512618" cy="242339"/>
          </a:xfrm>
        </p:grpSpPr>
        <p:sp>
          <p:nvSpPr>
            <p:cNvPr id="133" name="Elipse 132"/>
            <p:cNvSpPr/>
            <p:nvPr/>
          </p:nvSpPr>
          <p:spPr>
            <a:xfrm>
              <a:off x="228600" y="-6928"/>
              <a:ext cx="284018" cy="242339"/>
            </a:xfrm>
            <a:prstGeom prst="ellipse">
              <a:avLst/>
            </a:prstGeom>
            <a:solidFill>
              <a:schemeClr val="bg1"/>
            </a:solidFill>
            <a:ln w="12700">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solidFill>
                  <a:srgbClr val="3176BB"/>
                </a:solidFill>
              </a:endParaRPr>
            </a:p>
          </p:txBody>
        </p:sp>
        <p:cxnSp>
          <p:nvCxnSpPr>
            <p:cNvPr id="134" name="Conector recto 133"/>
            <p:cNvCxnSpPr/>
            <p:nvPr/>
          </p:nvCxnSpPr>
          <p:spPr>
            <a:xfrm flipH="1">
              <a:off x="0" y="110836"/>
              <a:ext cx="222322" cy="0"/>
            </a:xfrm>
            <a:prstGeom prst="line">
              <a:avLst/>
            </a:prstGeom>
            <a:ln w="12700">
              <a:solidFill>
                <a:srgbClr val="3176BB"/>
              </a:solidFill>
            </a:ln>
          </p:spPr>
          <p:style>
            <a:lnRef idx="1">
              <a:schemeClr val="accent1"/>
            </a:lnRef>
            <a:fillRef idx="0">
              <a:schemeClr val="accent1"/>
            </a:fillRef>
            <a:effectRef idx="0">
              <a:schemeClr val="accent1"/>
            </a:effectRef>
            <a:fontRef idx="minor">
              <a:schemeClr val="tx1"/>
            </a:fontRef>
          </p:style>
        </p:cxnSp>
      </p:grpSp>
      <p:sp>
        <p:nvSpPr>
          <p:cNvPr id="136" name="Elipse 135"/>
          <p:cNvSpPr/>
          <p:nvPr/>
        </p:nvSpPr>
        <p:spPr>
          <a:xfrm>
            <a:off x="8853917" y="3814911"/>
            <a:ext cx="283922" cy="241935"/>
          </a:xfrm>
          <a:prstGeom prst="ellipse">
            <a:avLst/>
          </a:prstGeom>
          <a:solidFill>
            <a:schemeClr val="bg1"/>
          </a:solidFill>
          <a:ln w="12700">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solidFill>
                <a:srgbClr val="3176BB"/>
              </a:solidFill>
            </a:endParaRPr>
          </a:p>
        </p:txBody>
      </p:sp>
      <p:sp>
        <p:nvSpPr>
          <p:cNvPr id="138" name="Rectángulo 137"/>
          <p:cNvSpPr/>
          <p:nvPr/>
        </p:nvSpPr>
        <p:spPr>
          <a:xfrm flipH="1">
            <a:off x="6840034" y="5720504"/>
            <a:ext cx="709930" cy="232410"/>
          </a:xfrm>
          <a:prstGeom prst="rect">
            <a:avLst/>
          </a:prstGeom>
          <a:noFill/>
          <a:ln w="12700">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solidFill>
                <a:srgbClr val="3176BB"/>
              </a:solidFill>
            </a:endParaRPr>
          </a:p>
        </p:txBody>
      </p:sp>
      <p:grpSp>
        <p:nvGrpSpPr>
          <p:cNvPr id="139" name="Grupo 138"/>
          <p:cNvGrpSpPr/>
          <p:nvPr/>
        </p:nvGrpSpPr>
        <p:grpSpPr>
          <a:xfrm>
            <a:off x="7553774" y="5721774"/>
            <a:ext cx="512445" cy="241935"/>
            <a:chOff x="0" y="-6928"/>
            <a:chExt cx="512618" cy="242339"/>
          </a:xfrm>
        </p:grpSpPr>
        <p:sp>
          <p:nvSpPr>
            <p:cNvPr id="140" name="Elipse 139"/>
            <p:cNvSpPr/>
            <p:nvPr/>
          </p:nvSpPr>
          <p:spPr>
            <a:xfrm>
              <a:off x="228600" y="-6928"/>
              <a:ext cx="284018" cy="242339"/>
            </a:xfrm>
            <a:prstGeom prst="ellipse">
              <a:avLst/>
            </a:prstGeom>
            <a:solidFill>
              <a:schemeClr val="bg1"/>
            </a:solidFill>
            <a:ln w="12700">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solidFill>
                  <a:srgbClr val="3176BB"/>
                </a:solidFill>
              </a:endParaRPr>
            </a:p>
          </p:txBody>
        </p:sp>
        <p:cxnSp>
          <p:nvCxnSpPr>
            <p:cNvPr id="141" name="Conector recto 140"/>
            <p:cNvCxnSpPr/>
            <p:nvPr/>
          </p:nvCxnSpPr>
          <p:spPr>
            <a:xfrm flipH="1">
              <a:off x="0" y="110836"/>
              <a:ext cx="222322" cy="0"/>
            </a:xfrm>
            <a:prstGeom prst="line">
              <a:avLst/>
            </a:prstGeom>
            <a:ln w="12700">
              <a:solidFill>
                <a:srgbClr val="3176BB"/>
              </a:solidFill>
            </a:ln>
          </p:spPr>
          <p:style>
            <a:lnRef idx="1">
              <a:schemeClr val="accent1"/>
            </a:lnRef>
            <a:fillRef idx="0">
              <a:schemeClr val="accent1"/>
            </a:fillRef>
            <a:effectRef idx="0">
              <a:schemeClr val="accent1"/>
            </a:effectRef>
            <a:fontRef idx="minor">
              <a:schemeClr val="tx1"/>
            </a:fontRef>
          </p:style>
        </p:cxnSp>
      </p:grpSp>
      <p:sp>
        <p:nvSpPr>
          <p:cNvPr id="142" name="Llamada con línea 1 (barra de énfasis) 141"/>
          <p:cNvSpPr/>
          <p:nvPr/>
        </p:nvSpPr>
        <p:spPr>
          <a:xfrm>
            <a:off x="7835468" y="3160408"/>
            <a:ext cx="678815" cy="2085896"/>
          </a:xfrm>
          <a:prstGeom prst="accentCallout1">
            <a:avLst>
              <a:gd name="adj1" fmla="val 50352"/>
              <a:gd name="adj2" fmla="val -169"/>
              <a:gd name="adj3" fmla="val 51028"/>
              <a:gd name="adj4" fmla="val -532253"/>
            </a:avLst>
          </a:prstGeom>
          <a:noFill/>
          <a:ln w="12700">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s-ES" sz="1100">
                <a:solidFill>
                  <a:srgbClr val="3176BB"/>
                </a:solidFill>
                <a:effectLst/>
                <a:ea typeface="Calibri" panose="020F0502020204030204" pitchFamily="34" charset="0"/>
                <a:cs typeface="Times New Roman" panose="02020603050405020304" pitchFamily="18" charset="0"/>
              </a:rPr>
              <a:t> </a:t>
            </a:r>
          </a:p>
        </p:txBody>
      </p:sp>
      <p:grpSp>
        <p:nvGrpSpPr>
          <p:cNvPr id="146" name="Grupo 145"/>
          <p:cNvGrpSpPr/>
          <p:nvPr/>
        </p:nvGrpSpPr>
        <p:grpSpPr>
          <a:xfrm>
            <a:off x="8480826" y="4768329"/>
            <a:ext cx="512445" cy="241935"/>
            <a:chOff x="0" y="-6928"/>
            <a:chExt cx="512618" cy="242339"/>
          </a:xfrm>
        </p:grpSpPr>
        <p:sp>
          <p:nvSpPr>
            <p:cNvPr id="147" name="Elipse 146"/>
            <p:cNvSpPr/>
            <p:nvPr/>
          </p:nvSpPr>
          <p:spPr>
            <a:xfrm>
              <a:off x="228600" y="-6928"/>
              <a:ext cx="284018" cy="242339"/>
            </a:xfrm>
            <a:prstGeom prst="ellipse">
              <a:avLst/>
            </a:prstGeom>
            <a:solidFill>
              <a:schemeClr val="bg1"/>
            </a:solidFill>
            <a:ln w="12700">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solidFill>
                  <a:srgbClr val="3176BB"/>
                </a:solidFill>
              </a:endParaRPr>
            </a:p>
          </p:txBody>
        </p:sp>
        <p:cxnSp>
          <p:nvCxnSpPr>
            <p:cNvPr id="148" name="Conector recto 147"/>
            <p:cNvCxnSpPr/>
            <p:nvPr/>
          </p:nvCxnSpPr>
          <p:spPr>
            <a:xfrm flipH="1">
              <a:off x="0" y="110836"/>
              <a:ext cx="222322" cy="0"/>
            </a:xfrm>
            <a:prstGeom prst="line">
              <a:avLst/>
            </a:prstGeom>
            <a:ln w="12700">
              <a:solidFill>
                <a:srgbClr val="3176BB"/>
              </a:solidFill>
            </a:ln>
          </p:spPr>
          <p:style>
            <a:lnRef idx="1">
              <a:schemeClr val="accent1"/>
            </a:lnRef>
            <a:fillRef idx="0">
              <a:schemeClr val="accent1"/>
            </a:fillRef>
            <a:effectRef idx="0">
              <a:schemeClr val="accent1"/>
            </a:effectRef>
            <a:fontRef idx="minor">
              <a:schemeClr val="tx1"/>
            </a:fontRef>
          </p:style>
        </p:cxnSp>
      </p:grpSp>
      <p:sp>
        <p:nvSpPr>
          <p:cNvPr id="7" name="Rectángulo 6"/>
          <p:cNvSpPr/>
          <p:nvPr/>
        </p:nvSpPr>
        <p:spPr>
          <a:xfrm>
            <a:off x="0" y="1886495"/>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Contexto</a:t>
            </a:r>
            <a:endParaRPr lang="es-ES" sz="1600" b="1" dirty="0">
              <a:solidFill>
                <a:prstClr val="white"/>
              </a:solidFill>
              <a:latin typeface="Calibri Light" panose="020F0302020204030204"/>
            </a:endParaRPr>
          </a:p>
        </p:txBody>
      </p:sp>
      <p:cxnSp>
        <p:nvCxnSpPr>
          <p:cNvPr id="12" name="Conector recto 11"/>
          <p:cNvCxnSpPr/>
          <p:nvPr/>
        </p:nvCxnSpPr>
        <p:spPr>
          <a:xfrm flipH="1">
            <a:off x="2001314" y="-1273"/>
            <a:ext cx="1" cy="6859273"/>
          </a:xfrm>
          <a:prstGeom prst="line">
            <a:avLst/>
          </a:prstGeom>
          <a:ln w="6350">
            <a:solidFill>
              <a:srgbClr val="3176BB"/>
            </a:solidFill>
          </a:ln>
        </p:spPr>
        <p:style>
          <a:lnRef idx="1">
            <a:schemeClr val="accent1"/>
          </a:lnRef>
          <a:fillRef idx="0">
            <a:schemeClr val="accent1"/>
          </a:fillRef>
          <a:effectRef idx="0">
            <a:schemeClr val="accent1"/>
          </a:effectRef>
          <a:fontRef idx="minor">
            <a:schemeClr val="tx1"/>
          </a:fontRef>
        </p:style>
      </p:cxnSp>
      <p:sp>
        <p:nvSpPr>
          <p:cNvPr id="18" name="Rectángulo 17"/>
          <p:cNvSpPr/>
          <p:nvPr/>
        </p:nvSpPr>
        <p:spPr>
          <a:xfrm>
            <a:off x="-3" y="2680143"/>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prstClr val="white"/>
                </a:solidFill>
                <a:latin typeface="Calibri Light" panose="020F0302020204030204"/>
              </a:rPr>
              <a:t>Objetivo y c</a:t>
            </a:r>
            <a:r>
              <a:rPr lang="es-ES" sz="1600" b="1" dirty="0" smtClean="0">
                <a:solidFill>
                  <a:prstClr val="white"/>
                </a:solidFill>
                <a:latin typeface="Calibri Light" panose="020F0302020204030204"/>
              </a:rPr>
              <a:t>onsideraciones</a:t>
            </a:r>
            <a:endParaRPr lang="es-ES" sz="1600" b="1" dirty="0">
              <a:solidFill>
                <a:prstClr val="white"/>
              </a:solidFill>
              <a:latin typeface="Calibri Light" panose="020F0302020204030204"/>
            </a:endParaRPr>
          </a:p>
        </p:txBody>
      </p:sp>
      <p:sp>
        <p:nvSpPr>
          <p:cNvPr id="22" name="Rectángulo 21"/>
          <p:cNvSpPr/>
          <p:nvPr/>
        </p:nvSpPr>
        <p:spPr>
          <a:xfrm>
            <a:off x="-8896" y="3486474"/>
            <a:ext cx="2009955" cy="655607"/>
          </a:xfrm>
          <a:prstGeom prst="rect">
            <a:avLst/>
          </a:prstGeom>
          <a:noFill/>
          <a:ln w="9525">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rgbClr val="3176BB"/>
                </a:solidFill>
                <a:latin typeface="Calibri Light" panose="020F0302020204030204"/>
              </a:rPr>
              <a:t>Instrucciones</a:t>
            </a:r>
          </a:p>
        </p:txBody>
      </p:sp>
      <p:sp>
        <p:nvSpPr>
          <p:cNvPr id="25" name="Rectángulo 24"/>
          <p:cNvSpPr/>
          <p:nvPr/>
        </p:nvSpPr>
        <p:spPr>
          <a:xfrm>
            <a:off x="-1" y="4271820"/>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Casos Prácticos</a:t>
            </a:r>
            <a:endParaRPr lang="es-ES" sz="1600" b="1" dirty="0">
              <a:solidFill>
                <a:prstClr val="white"/>
              </a:solidFill>
              <a:latin typeface="Calibri Light" panose="020F0302020204030204"/>
            </a:endParaRPr>
          </a:p>
        </p:txBody>
      </p:sp>
      <p:sp>
        <p:nvSpPr>
          <p:cNvPr id="58" name="Rectángulo 57"/>
          <p:cNvSpPr/>
          <p:nvPr/>
        </p:nvSpPr>
        <p:spPr>
          <a:xfrm>
            <a:off x="2303864" y="268054"/>
            <a:ext cx="5341783" cy="400110"/>
          </a:xfrm>
          <a:prstGeom prst="rect">
            <a:avLst/>
          </a:prstGeom>
        </p:spPr>
        <p:txBody>
          <a:bodyPr wrap="none">
            <a:spAutoFit/>
          </a:bodyPr>
          <a:lstStyle/>
          <a:p>
            <a:r>
              <a:rPr lang="es-ES" sz="2000" b="1" dirty="0">
                <a:solidFill>
                  <a:srgbClr val="3176BB"/>
                </a:solidFill>
                <a:latin typeface="Calibri Light" panose="020F0302020204030204"/>
              </a:rPr>
              <a:t>Instrucciones de cumplimentación del cuestionario</a:t>
            </a:r>
          </a:p>
        </p:txBody>
      </p:sp>
      <p:sp>
        <p:nvSpPr>
          <p:cNvPr id="59" name="Text Box 21"/>
          <p:cNvSpPr txBox="1">
            <a:spLocks noChangeArrowheads="1"/>
          </p:cNvSpPr>
          <p:nvPr/>
        </p:nvSpPr>
        <p:spPr bwMode="auto">
          <a:xfrm>
            <a:off x="3955774" y="4089522"/>
            <a:ext cx="263525" cy="2635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kumimoji="0" lang="es-ES" altLang="es-ES" sz="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
        <p:nvSpPr>
          <p:cNvPr id="60" name="Text Box 22"/>
          <p:cNvSpPr txBox="1">
            <a:spLocks noChangeArrowheads="1"/>
          </p:cNvSpPr>
          <p:nvPr/>
        </p:nvSpPr>
        <p:spPr bwMode="auto">
          <a:xfrm>
            <a:off x="8719547" y="3077791"/>
            <a:ext cx="263525" cy="263525"/>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kumimoji="0" lang="es-ES" altLang="es-ES" sz="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
        <p:nvSpPr>
          <p:cNvPr id="61" name="Text Box 36"/>
          <p:cNvSpPr txBox="1">
            <a:spLocks noChangeArrowheads="1"/>
          </p:cNvSpPr>
          <p:nvPr/>
        </p:nvSpPr>
        <p:spPr bwMode="auto">
          <a:xfrm>
            <a:off x="6499705" y="6012800"/>
            <a:ext cx="263525" cy="263525"/>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b="1" dirty="0" smtClean="0">
                <a:latin typeface="Calibri" panose="020F0502020204030204" pitchFamily="34" charset="0"/>
                <a:ea typeface="Calibri" panose="020F0502020204030204" pitchFamily="34" charset="0"/>
                <a:cs typeface="Times New Roman" panose="02020603050405020304" pitchFamily="18" charset="0"/>
              </a:rPr>
              <a:t>5</a:t>
            </a:r>
            <a:endParaRPr kumimoji="0" lang="es-ES" altLang="es-ES" sz="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
        <p:nvSpPr>
          <p:cNvPr id="62" name="Text Box 37"/>
          <p:cNvSpPr txBox="1">
            <a:spLocks noChangeArrowheads="1"/>
          </p:cNvSpPr>
          <p:nvPr/>
        </p:nvSpPr>
        <p:spPr bwMode="auto">
          <a:xfrm>
            <a:off x="7794574" y="5704946"/>
            <a:ext cx="263525" cy="263525"/>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6</a:t>
            </a:r>
            <a:endParaRPr kumimoji="0" lang="es-ES" altLang="es-ES" sz="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
        <p:nvSpPr>
          <p:cNvPr id="63" name="Text Box 34"/>
          <p:cNvSpPr txBox="1">
            <a:spLocks noChangeArrowheads="1"/>
          </p:cNvSpPr>
          <p:nvPr/>
        </p:nvSpPr>
        <p:spPr bwMode="auto">
          <a:xfrm>
            <a:off x="8868189" y="3808452"/>
            <a:ext cx="295614" cy="254950"/>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kumimoji="0" lang="es-ES" altLang="es-ES" sz="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sp>
        <p:nvSpPr>
          <p:cNvPr id="64" name="Cuadro de texto 2"/>
          <p:cNvSpPr txBox="1">
            <a:spLocks noChangeArrowheads="1"/>
          </p:cNvSpPr>
          <p:nvPr/>
        </p:nvSpPr>
        <p:spPr bwMode="auto">
          <a:xfrm>
            <a:off x="8721751" y="4763831"/>
            <a:ext cx="263525" cy="263525"/>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kumimoji="0" lang="es-ES" altLang="es-ES" sz="8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1" i="0" u="none" strike="noStrike" cap="none" normalizeH="0" baseline="0" dirty="0" smtClean="0">
              <a:ln>
                <a:noFill/>
              </a:ln>
              <a:solidFill>
                <a:schemeClr val="tx1"/>
              </a:solidFill>
              <a:effectLst/>
              <a:latin typeface="Arial" panose="020B0604020202020204" pitchFamily="34" charset="0"/>
            </a:endParaRPr>
          </a:p>
        </p:txBody>
      </p:sp>
      <p:cxnSp>
        <p:nvCxnSpPr>
          <p:cNvPr id="47" name="Conector recto 46"/>
          <p:cNvCxnSpPr/>
          <p:nvPr/>
        </p:nvCxnSpPr>
        <p:spPr>
          <a:xfrm flipH="1">
            <a:off x="2001955" y="3491508"/>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Elipse 2"/>
          <p:cNvSpPr/>
          <p:nvPr/>
        </p:nvSpPr>
        <p:spPr>
          <a:xfrm>
            <a:off x="3953664" y="4101639"/>
            <a:ext cx="259977" cy="239289"/>
          </a:xfrm>
          <a:prstGeom prst="ellipse">
            <a:avLst/>
          </a:prstGeom>
          <a:noFill/>
          <a:ln w="12700">
            <a:solidFill>
              <a:srgbClr val="3176BB"/>
            </a:solidFill>
            <a:miter lim="800000"/>
            <a:headEnd/>
            <a:tailEnd/>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endParaRPr lang="es-ES" sz="1100" b="1">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522" y="6092695"/>
            <a:ext cx="247872" cy="92952"/>
          </a:xfrm>
          <a:prstGeom prst="rect">
            <a:avLst/>
          </a:prstGeom>
        </p:spPr>
      </p:pic>
      <p:sp>
        <p:nvSpPr>
          <p:cNvPr id="5" name="CuadroTexto 4"/>
          <p:cNvSpPr txBox="1"/>
          <p:nvPr/>
        </p:nvSpPr>
        <p:spPr>
          <a:xfrm>
            <a:off x="8065775" y="4785869"/>
            <a:ext cx="286213" cy="184666"/>
          </a:xfrm>
          <a:prstGeom prst="rect">
            <a:avLst/>
          </a:prstGeom>
          <a:noFill/>
        </p:spPr>
        <p:txBody>
          <a:bodyPr wrap="square" rtlCol="0">
            <a:spAutoFit/>
          </a:bodyPr>
          <a:lstStyle/>
          <a:p>
            <a:pPr algn="ctr"/>
            <a:r>
              <a:rPr lang="es-ES" sz="600" dirty="0" smtClean="0">
                <a:solidFill>
                  <a:schemeClr val="bg1">
                    <a:lumMod val="50000"/>
                  </a:schemeClr>
                </a:solidFill>
                <a:latin typeface="Arial" panose="020B0604020202020204" pitchFamily="34" charset="0"/>
                <a:cs typeface="Arial" panose="020B0604020202020204" pitchFamily="34" charset="0"/>
              </a:rPr>
              <a:t>0</a:t>
            </a:r>
          </a:p>
        </p:txBody>
      </p:sp>
      <p:sp>
        <p:nvSpPr>
          <p:cNvPr id="52" name="CuadroTexto 51"/>
          <p:cNvSpPr txBox="1"/>
          <p:nvPr/>
        </p:nvSpPr>
        <p:spPr>
          <a:xfrm>
            <a:off x="8029170" y="5034950"/>
            <a:ext cx="372123" cy="184666"/>
          </a:xfrm>
          <a:prstGeom prst="rect">
            <a:avLst/>
          </a:prstGeom>
          <a:noFill/>
        </p:spPr>
        <p:txBody>
          <a:bodyPr wrap="square" rtlCol="0">
            <a:spAutoFit/>
          </a:bodyPr>
          <a:lstStyle/>
          <a:p>
            <a:pPr algn="ctr"/>
            <a:r>
              <a:rPr lang="es-ES" sz="600" dirty="0" smtClean="0">
                <a:solidFill>
                  <a:schemeClr val="bg1">
                    <a:lumMod val="50000"/>
                  </a:schemeClr>
                </a:solidFill>
                <a:latin typeface="Arial" panose="020B0604020202020204" pitchFamily="34" charset="0"/>
                <a:cs typeface="Arial" panose="020B0604020202020204" pitchFamily="34" charset="0"/>
              </a:rPr>
              <a:t>6,75</a:t>
            </a:r>
          </a:p>
        </p:txBody>
      </p:sp>
      <p:sp>
        <p:nvSpPr>
          <p:cNvPr id="53" name="CuadroTexto 52"/>
          <p:cNvSpPr txBox="1"/>
          <p:nvPr/>
        </p:nvSpPr>
        <p:spPr>
          <a:xfrm>
            <a:off x="8139031" y="3820965"/>
            <a:ext cx="152400" cy="184666"/>
          </a:xfrm>
          <a:prstGeom prst="rect">
            <a:avLst/>
          </a:prstGeom>
          <a:noFill/>
        </p:spPr>
        <p:txBody>
          <a:bodyPr wrap="square" rtlCol="0">
            <a:spAutoFit/>
          </a:bodyPr>
          <a:lstStyle/>
          <a:p>
            <a:pPr algn="ctr"/>
            <a:r>
              <a:rPr lang="es-ES" sz="600" dirty="0">
                <a:solidFill>
                  <a:schemeClr val="bg1">
                    <a:lumMod val="50000"/>
                  </a:schemeClr>
                </a:solidFill>
                <a:latin typeface="Arial" panose="020B0604020202020204" pitchFamily="34" charset="0"/>
                <a:cs typeface="Arial" panose="020B0604020202020204" pitchFamily="34" charset="0"/>
              </a:rPr>
              <a:t>4</a:t>
            </a:r>
            <a:endParaRPr lang="es-ES" sz="600" dirty="0" smtClean="0">
              <a:solidFill>
                <a:schemeClr val="bg1">
                  <a:lumMod val="50000"/>
                </a:schemeClr>
              </a:solidFill>
              <a:latin typeface="Arial" panose="020B0604020202020204" pitchFamily="34" charset="0"/>
              <a:cs typeface="Arial" panose="020B0604020202020204" pitchFamily="34" charset="0"/>
            </a:endParaRPr>
          </a:p>
        </p:txBody>
      </p:sp>
      <p:sp>
        <p:nvSpPr>
          <p:cNvPr id="54" name="CuadroTexto 53"/>
          <p:cNvSpPr txBox="1"/>
          <p:nvPr/>
        </p:nvSpPr>
        <p:spPr>
          <a:xfrm>
            <a:off x="7994369" y="3098396"/>
            <a:ext cx="441725" cy="184666"/>
          </a:xfrm>
          <a:prstGeom prst="rect">
            <a:avLst/>
          </a:prstGeom>
          <a:noFill/>
        </p:spPr>
        <p:txBody>
          <a:bodyPr wrap="square" rtlCol="0">
            <a:spAutoFit/>
          </a:bodyPr>
          <a:lstStyle/>
          <a:p>
            <a:pPr algn="ctr"/>
            <a:r>
              <a:rPr lang="es-ES" sz="600" dirty="0" smtClean="0">
                <a:solidFill>
                  <a:schemeClr val="bg1">
                    <a:lumMod val="50000"/>
                  </a:schemeClr>
                </a:solidFill>
                <a:latin typeface="Arial" panose="020B0604020202020204" pitchFamily="34" charset="0"/>
                <a:cs typeface="Arial" panose="020B0604020202020204" pitchFamily="34" charset="0"/>
              </a:rPr>
              <a:t>10,25</a:t>
            </a:r>
          </a:p>
        </p:txBody>
      </p:sp>
      <p:sp>
        <p:nvSpPr>
          <p:cNvPr id="55" name="CuadroTexto 54"/>
          <p:cNvSpPr txBox="1"/>
          <p:nvPr/>
        </p:nvSpPr>
        <p:spPr>
          <a:xfrm>
            <a:off x="7994370" y="3572646"/>
            <a:ext cx="406924" cy="184666"/>
          </a:xfrm>
          <a:prstGeom prst="rect">
            <a:avLst/>
          </a:prstGeom>
          <a:noFill/>
        </p:spPr>
        <p:txBody>
          <a:bodyPr wrap="square" rtlCol="0">
            <a:spAutoFit/>
          </a:bodyPr>
          <a:lstStyle/>
          <a:p>
            <a:pPr algn="ctr"/>
            <a:r>
              <a:rPr lang="es-ES" sz="600" dirty="0" smtClean="0">
                <a:solidFill>
                  <a:schemeClr val="bg1">
                    <a:lumMod val="50000"/>
                  </a:schemeClr>
                </a:solidFill>
                <a:latin typeface="Arial" panose="020B0604020202020204" pitchFamily="34" charset="0"/>
                <a:cs typeface="Arial" panose="020B0604020202020204" pitchFamily="34" charset="0"/>
              </a:rPr>
              <a:t>20,5</a:t>
            </a:r>
          </a:p>
        </p:txBody>
      </p:sp>
      <p:sp>
        <p:nvSpPr>
          <p:cNvPr id="56" name="CuadroTexto 55"/>
          <p:cNvSpPr txBox="1"/>
          <p:nvPr/>
        </p:nvSpPr>
        <p:spPr>
          <a:xfrm>
            <a:off x="7994284" y="4057580"/>
            <a:ext cx="441725" cy="200055"/>
          </a:xfrm>
          <a:prstGeom prst="rect">
            <a:avLst/>
          </a:prstGeom>
          <a:noFill/>
        </p:spPr>
        <p:txBody>
          <a:bodyPr wrap="square" rtlCol="0">
            <a:spAutoFit/>
          </a:bodyPr>
          <a:lstStyle/>
          <a:p>
            <a:endParaRPr lang="es-ES" sz="700" dirty="0" smtClean="0">
              <a:solidFill>
                <a:schemeClr val="bg1">
                  <a:lumMod val="50000"/>
                </a:schemeClr>
              </a:solidFill>
              <a:latin typeface="Arial" panose="020B0604020202020204" pitchFamily="34" charset="0"/>
              <a:cs typeface="Arial" panose="020B0604020202020204" pitchFamily="34" charset="0"/>
            </a:endParaRPr>
          </a:p>
        </p:txBody>
      </p:sp>
      <p:sp>
        <p:nvSpPr>
          <p:cNvPr id="57" name="CuadroTexto 56"/>
          <p:cNvSpPr txBox="1"/>
          <p:nvPr/>
        </p:nvSpPr>
        <p:spPr>
          <a:xfrm>
            <a:off x="7994369" y="4305134"/>
            <a:ext cx="441725" cy="184666"/>
          </a:xfrm>
          <a:prstGeom prst="rect">
            <a:avLst/>
          </a:prstGeom>
          <a:noFill/>
        </p:spPr>
        <p:txBody>
          <a:bodyPr wrap="square" rtlCol="0">
            <a:spAutoFit/>
          </a:bodyPr>
          <a:lstStyle/>
          <a:p>
            <a:pPr algn="ctr"/>
            <a:r>
              <a:rPr lang="es-ES" sz="600" dirty="0" smtClean="0">
                <a:solidFill>
                  <a:schemeClr val="bg1">
                    <a:lumMod val="50000"/>
                  </a:schemeClr>
                </a:solidFill>
                <a:latin typeface="Arial" panose="020B0604020202020204" pitchFamily="34" charset="0"/>
                <a:cs typeface="Arial" panose="020B0604020202020204" pitchFamily="34" charset="0"/>
              </a:rPr>
              <a:t>5,5</a:t>
            </a:r>
          </a:p>
        </p:txBody>
      </p:sp>
      <p:sp>
        <p:nvSpPr>
          <p:cNvPr id="65" name="CuadroTexto 64"/>
          <p:cNvSpPr txBox="1"/>
          <p:nvPr/>
        </p:nvSpPr>
        <p:spPr>
          <a:xfrm>
            <a:off x="7994369" y="4541749"/>
            <a:ext cx="441725" cy="184666"/>
          </a:xfrm>
          <a:prstGeom prst="rect">
            <a:avLst/>
          </a:prstGeom>
          <a:noFill/>
        </p:spPr>
        <p:txBody>
          <a:bodyPr wrap="square" rtlCol="0">
            <a:spAutoFit/>
          </a:bodyPr>
          <a:lstStyle/>
          <a:p>
            <a:pPr algn="ctr"/>
            <a:r>
              <a:rPr lang="es-ES" sz="600" dirty="0" smtClean="0">
                <a:solidFill>
                  <a:schemeClr val="bg1">
                    <a:lumMod val="50000"/>
                  </a:schemeClr>
                </a:solidFill>
                <a:latin typeface="Arial" panose="020B0604020202020204" pitchFamily="34" charset="0"/>
                <a:cs typeface="Arial" panose="020B0604020202020204" pitchFamily="34" charset="0"/>
              </a:rPr>
              <a:t>7,5</a:t>
            </a:r>
          </a:p>
        </p:txBody>
      </p:sp>
      <p:sp>
        <p:nvSpPr>
          <p:cNvPr id="69" name="CuadroTexto 68"/>
          <p:cNvSpPr txBox="1"/>
          <p:nvPr/>
        </p:nvSpPr>
        <p:spPr>
          <a:xfrm>
            <a:off x="8072895" y="4063401"/>
            <a:ext cx="284673" cy="184666"/>
          </a:xfrm>
          <a:prstGeom prst="rect">
            <a:avLst/>
          </a:prstGeom>
          <a:noFill/>
        </p:spPr>
        <p:txBody>
          <a:bodyPr wrap="square" rtlCol="0">
            <a:spAutoFit/>
          </a:bodyPr>
          <a:lstStyle/>
          <a:p>
            <a:pPr algn="ctr"/>
            <a:r>
              <a:rPr lang="es-ES" sz="600" dirty="0" smtClean="0">
                <a:solidFill>
                  <a:schemeClr val="bg1">
                    <a:lumMod val="50000"/>
                  </a:schemeClr>
                </a:solidFill>
                <a:latin typeface="Arial" panose="020B0604020202020204" pitchFamily="34" charset="0"/>
                <a:cs typeface="Arial" panose="020B0604020202020204" pitchFamily="34" charset="0"/>
              </a:rPr>
              <a:t>30</a:t>
            </a:r>
          </a:p>
        </p:txBody>
      </p:sp>
      <p:sp>
        <p:nvSpPr>
          <p:cNvPr id="70" name="CuadroTexto 69"/>
          <p:cNvSpPr txBox="1"/>
          <p:nvPr/>
        </p:nvSpPr>
        <p:spPr>
          <a:xfrm>
            <a:off x="7976969" y="3334969"/>
            <a:ext cx="441725" cy="184666"/>
          </a:xfrm>
          <a:prstGeom prst="rect">
            <a:avLst/>
          </a:prstGeom>
          <a:noFill/>
        </p:spPr>
        <p:txBody>
          <a:bodyPr wrap="square" rtlCol="0">
            <a:spAutoFit/>
          </a:bodyPr>
          <a:lstStyle/>
          <a:p>
            <a:pPr algn="ctr"/>
            <a:r>
              <a:rPr lang="es-ES" sz="600" dirty="0">
                <a:solidFill>
                  <a:schemeClr val="bg1">
                    <a:lumMod val="50000"/>
                  </a:schemeClr>
                </a:solidFill>
                <a:latin typeface="Arial" panose="020B0604020202020204" pitchFamily="34" charset="0"/>
                <a:cs typeface="Arial" panose="020B0604020202020204" pitchFamily="34" charset="0"/>
              </a:rPr>
              <a:t>5</a:t>
            </a:r>
            <a:r>
              <a:rPr lang="es-ES" sz="600" dirty="0" smtClean="0">
                <a:solidFill>
                  <a:schemeClr val="bg1">
                    <a:lumMod val="50000"/>
                  </a:schemeClr>
                </a:solidFill>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2304783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2434221" y="814211"/>
            <a:ext cx="4764638" cy="400110"/>
          </a:xfrm>
          <a:prstGeom prst="rect">
            <a:avLst/>
          </a:prstGeom>
        </p:spPr>
        <p:txBody>
          <a:bodyPr wrap="none">
            <a:spAutoFit/>
          </a:bodyPr>
          <a:lstStyle/>
          <a:p>
            <a:r>
              <a:rPr lang="es-ES" sz="2000" b="1" dirty="0" smtClean="0">
                <a:solidFill>
                  <a:srgbClr val="3176BB"/>
                </a:solidFill>
                <a:latin typeface="Calibri Light" panose="020F0302020204030204"/>
              </a:rPr>
              <a:t>Ejemplo de cumplimentación de cuestionario</a:t>
            </a:r>
            <a:endParaRPr lang="es-ES" sz="2000" b="1" dirty="0">
              <a:solidFill>
                <a:srgbClr val="3176BB"/>
              </a:solidFill>
              <a:latin typeface="Calibri Light" panose="020F0302020204030204"/>
            </a:endParaRPr>
          </a:p>
        </p:txBody>
      </p:sp>
      <p:sp>
        <p:nvSpPr>
          <p:cNvPr id="11" name="Rectángulo 10"/>
          <p:cNvSpPr/>
          <p:nvPr/>
        </p:nvSpPr>
        <p:spPr>
          <a:xfrm>
            <a:off x="2439211" y="1186113"/>
            <a:ext cx="9577271" cy="4524315"/>
          </a:xfrm>
          <a:prstGeom prst="rect">
            <a:avLst/>
          </a:prstGeom>
        </p:spPr>
        <p:txBody>
          <a:bodyPr wrap="square">
            <a:spAutoFit/>
          </a:bodyPr>
          <a:lstStyle/>
          <a:p>
            <a:endParaRPr lang="es-ES" sz="1200" dirty="0" smtClean="0">
              <a:solidFill>
                <a:prstClr val="black"/>
              </a:solidFill>
            </a:endParaRPr>
          </a:p>
          <a:p>
            <a:r>
              <a:rPr lang="es-ES" sz="1200" dirty="0" smtClean="0">
                <a:solidFill>
                  <a:prstClr val="black"/>
                </a:solidFill>
              </a:rPr>
              <a:t>A modo de ejemplo ilustrativo, </a:t>
            </a:r>
            <a:r>
              <a:rPr lang="es-ES" sz="1200" dirty="0">
                <a:solidFill>
                  <a:prstClr val="black"/>
                </a:solidFill>
              </a:rPr>
              <a:t>para </a:t>
            </a:r>
            <a:r>
              <a:rPr lang="es-ES" sz="1200" dirty="0" smtClean="0">
                <a:solidFill>
                  <a:prstClr val="black"/>
                </a:solidFill>
              </a:rPr>
              <a:t>facilitar al </a:t>
            </a:r>
            <a:r>
              <a:rPr lang="es-ES" sz="1200" dirty="0">
                <a:solidFill>
                  <a:prstClr val="black"/>
                </a:solidFill>
              </a:rPr>
              <a:t>personal del Ayuntamiento de Madrid </a:t>
            </a:r>
            <a:r>
              <a:rPr lang="es-ES" sz="1200" dirty="0" smtClean="0">
                <a:solidFill>
                  <a:prstClr val="black"/>
                </a:solidFill>
              </a:rPr>
              <a:t>la cumplimentación del cuestionario de valoración de cargas de trabajo, se muestra para un caso ficticio de un puesto </a:t>
            </a:r>
            <a:r>
              <a:rPr lang="es-ES" sz="1200" dirty="0">
                <a:solidFill>
                  <a:prstClr val="black"/>
                </a:solidFill>
              </a:rPr>
              <a:t>de </a:t>
            </a:r>
            <a:r>
              <a:rPr lang="es-ES" sz="1200" dirty="0" smtClean="0">
                <a:solidFill>
                  <a:prstClr val="black"/>
                </a:solidFill>
              </a:rPr>
              <a:t>trabajo, la actividad que desempeña  así como los resultados que debieran mostrarse en el correspondiente cuestionario por dicho empleado público.    </a:t>
            </a:r>
          </a:p>
          <a:p>
            <a:endParaRPr lang="es-ES" sz="1200" dirty="0">
              <a:solidFill>
                <a:prstClr val="black"/>
              </a:solidFill>
            </a:endParaRPr>
          </a:p>
          <a:p>
            <a:r>
              <a:rPr lang="es-ES" sz="1200" b="1" dirty="0" smtClean="0">
                <a:solidFill>
                  <a:prstClr val="black"/>
                </a:solidFill>
              </a:rPr>
              <a:t>Características generales:</a:t>
            </a:r>
            <a:endParaRPr lang="es-ES" sz="1200" dirty="0" smtClean="0">
              <a:solidFill>
                <a:prstClr val="black"/>
              </a:solidFill>
            </a:endParaRPr>
          </a:p>
          <a:p>
            <a:pPr marL="742950" lvl="1" indent="-285750">
              <a:buFont typeface="Arial" panose="020B0604020202020204" pitchFamily="34" charset="0"/>
              <a:buChar char="•"/>
            </a:pPr>
            <a:r>
              <a:rPr lang="es-ES" sz="1200" dirty="0" smtClean="0">
                <a:solidFill>
                  <a:prstClr val="black"/>
                </a:solidFill>
              </a:rPr>
              <a:t>Puesto de </a:t>
            </a:r>
            <a:r>
              <a:rPr lang="es-ES" sz="1200" dirty="0">
                <a:solidFill>
                  <a:prstClr val="black"/>
                </a:solidFill>
              </a:rPr>
              <a:t>trabajo:  </a:t>
            </a:r>
            <a:r>
              <a:rPr lang="es-ES" sz="1200" dirty="0" smtClean="0">
                <a:solidFill>
                  <a:prstClr val="black"/>
                </a:solidFill>
              </a:rPr>
              <a:t>“</a:t>
            </a:r>
            <a:r>
              <a:rPr lang="es-ES" sz="1200" b="1" dirty="0" smtClean="0">
                <a:solidFill>
                  <a:prstClr val="black"/>
                </a:solidFill>
              </a:rPr>
              <a:t>Auxiliar Administrativo</a:t>
            </a:r>
            <a:r>
              <a:rPr lang="es-ES" sz="1200" dirty="0" smtClean="0">
                <a:solidFill>
                  <a:prstClr val="black"/>
                </a:solidFill>
              </a:rPr>
              <a:t>”  </a:t>
            </a:r>
          </a:p>
          <a:p>
            <a:pPr marL="742950" lvl="1" indent="-285750">
              <a:buFont typeface="Arial" panose="020B0604020202020204" pitchFamily="34" charset="0"/>
              <a:buChar char="•"/>
            </a:pPr>
            <a:r>
              <a:rPr lang="es-ES" sz="1200" dirty="0" smtClean="0">
                <a:solidFill>
                  <a:prstClr val="black"/>
                </a:solidFill>
              </a:rPr>
              <a:t>Jornada </a:t>
            </a:r>
            <a:r>
              <a:rPr lang="es-ES" sz="1200" dirty="0">
                <a:solidFill>
                  <a:prstClr val="black"/>
                </a:solidFill>
              </a:rPr>
              <a:t>laboral </a:t>
            </a:r>
            <a:r>
              <a:rPr lang="es-ES" sz="1200" dirty="0" smtClean="0">
                <a:solidFill>
                  <a:prstClr val="black"/>
                </a:solidFill>
              </a:rPr>
              <a:t>(semanal): 37,5 horas</a:t>
            </a:r>
          </a:p>
          <a:p>
            <a:pPr marL="742950" lvl="1" indent="-285750">
              <a:buFont typeface="Arial" panose="020B0604020202020204" pitchFamily="34" charset="0"/>
              <a:buChar char="•"/>
            </a:pPr>
            <a:r>
              <a:rPr lang="es-ES" sz="1200" dirty="0" smtClean="0">
                <a:solidFill>
                  <a:prstClr val="black"/>
                </a:solidFill>
              </a:rPr>
              <a:t>Periodo analizado: año 2016</a:t>
            </a:r>
          </a:p>
          <a:p>
            <a:endParaRPr lang="es-ES" sz="1200" dirty="0">
              <a:solidFill>
                <a:prstClr val="black"/>
              </a:solidFill>
            </a:endParaRPr>
          </a:p>
          <a:p>
            <a:r>
              <a:rPr lang="es-ES" sz="1200" b="1" dirty="0" smtClean="0">
                <a:solidFill>
                  <a:prstClr val="black"/>
                </a:solidFill>
              </a:rPr>
              <a:t>Funciones realizadas en el periodo</a:t>
            </a:r>
            <a:r>
              <a:rPr lang="es-ES" sz="1200" dirty="0" smtClean="0">
                <a:solidFill>
                  <a:prstClr val="black"/>
                </a:solidFill>
              </a:rPr>
              <a:t> (anualmente):</a:t>
            </a:r>
          </a:p>
          <a:p>
            <a:endParaRPr lang="es-ES" sz="1200" dirty="0" smtClean="0">
              <a:solidFill>
                <a:prstClr val="black"/>
              </a:solidFill>
            </a:endParaRPr>
          </a:p>
          <a:p>
            <a:pPr marL="742950" lvl="1" indent="-285750">
              <a:buFont typeface="Arial" panose="020B0604020202020204" pitchFamily="34" charset="0"/>
              <a:buChar char="•"/>
            </a:pPr>
            <a:r>
              <a:rPr lang="es-ES" sz="1200" dirty="0">
                <a:solidFill>
                  <a:prstClr val="black"/>
                </a:solidFill>
              </a:rPr>
              <a:t>Colaborar en la tramitación de expedientes, autorizaciones, convocatorias, </a:t>
            </a:r>
            <a:r>
              <a:rPr lang="es-ES" sz="1200" dirty="0" err="1">
                <a:solidFill>
                  <a:prstClr val="black"/>
                </a:solidFill>
              </a:rPr>
              <a:t>etc</a:t>
            </a:r>
            <a:r>
              <a:rPr lang="es-ES" sz="1200" dirty="0">
                <a:solidFill>
                  <a:prstClr val="black"/>
                </a:solidFill>
              </a:rPr>
              <a:t>: </a:t>
            </a:r>
            <a:r>
              <a:rPr lang="es-ES" sz="1200" dirty="0" smtClean="0">
                <a:solidFill>
                  <a:prstClr val="black"/>
                </a:solidFill>
              </a:rPr>
              <a:t>todos los días del año, durante una media de 3 horas al día</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Registrar, clasificar y archivar documentación: </a:t>
            </a:r>
            <a:r>
              <a:rPr lang="es-ES" sz="1200" dirty="0" smtClean="0">
                <a:solidFill>
                  <a:prstClr val="black"/>
                </a:solidFill>
              </a:rPr>
              <a:t>14 veces al año, durante 3 horas.</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Prestar apoyo en la  elaboración de estudios, informes y otros documentos: </a:t>
            </a:r>
            <a:r>
              <a:rPr lang="es-ES" sz="1200" dirty="0" smtClean="0">
                <a:solidFill>
                  <a:prstClr val="black"/>
                </a:solidFill>
              </a:rPr>
              <a:t>Aproximadamente le dedica 60 días al año y cada día una media de </a:t>
            </a:r>
            <a:r>
              <a:rPr lang="es-ES" sz="1200" dirty="0">
                <a:solidFill>
                  <a:prstClr val="black"/>
                </a:solidFill>
              </a:rPr>
              <a:t>2</a:t>
            </a:r>
            <a:r>
              <a:rPr lang="es-ES" sz="1200" dirty="0" smtClean="0">
                <a:solidFill>
                  <a:prstClr val="black"/>
                </a:solidFill>
              </a:rPr>
              <a:t> horas.</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Hacer seguimiento de las actividades o tareas ofimáticas </a:t>
            </a:r>
            <a:r>
              <a:rPr lang="es-ES" sz="1200" dirty="0" smtClean="0">
                <a:solidFill>
                  <a:prstClr val="black"/>
                </a:solidFill>
              </a:rPr>
              <a:t>asignadas, durante 1 hora al día todos los días.</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Realizar tareas de apoyo administrativo a sus superiores jerárquicos y funcionales </a:t>
            </a:r>
            <a:r>
              <a:rPr lang="es-ES" sz="1200" dirty="0" smtClean="0">
                <a:solidFill>
                  <a:prstClr val="black"/>
                </a:solidFill>
              </a:rPr>
              <a:t>: </a:t>
            </a:r>
            <a:r>
              <a:rPr lang="es-ES" sz="1200" dirty="0">
                <a:solidFill>
                  <a:prstClr val="black"/>
                </a:solidFill>
              </a:rPr>
              <a:t>diariamente, durante una </a:t>
            </a:r>
            <a:r>
              <a:rPr lang="es-ES" sz="1200" dirty="0" smtClean="0">
                <a:solidFill>
                  <a:prstClr val="black"/>
                </a:solidFill>
              </a:rPr>
              <a:t>media </a:t>
            </a:r>
            <a:r>
              <a:rPr lang="es-ES" sz="1200" dirty="0">
                <a:solidFill>
                  <a:prstClr val="black"/>
                </a:solidFill>
              </a:rPr>
              <a:t>durante u</a:t>
            </a:r>
            <a:r>
              <a:rPr lang="es-ES" sz="1200" dirty="0" smtClean="0">
                <a:solidFill>
                  <a:prstClr val="black"/>
                </a:solidFill>
              </a:rPr>
              <a:t>na media de 1 hora al día.</a:t>
            </a:r>
            <a:endParaRPr lang="es-ES" sz="1200" dirty="0">
              <a:solidFill>
                <a:prstClr val="black"/>
              </a:solidFill>
            </a:endParaRPr>
          </a:p>
          <a:p>
            <a:pPr marL="742950" lvl="1" indent="-285750">
              <a:buFont typeface="Arial" panose="020B0604020202020204" pitchFamily="34" charset="0"/>
              <a:buChar char="•"/>
            </a:pPr>
            <a:r>
              <a:rPr lang="es-ES" sz="1200" dirty="0" smtClean="0">
                <a:solidFill>
                  <a:prstClr val="black"/>
                </a:solidFill>
              </a:rPr>
              <a:t>Colaborar en la gestión de contratos, proveedores y facturas: todas las semanas le dedica un 4 horas al día.</a:t>
            </a:r>
          </a:p>
          <a:p>
            <a:pPr marL="742950" lvl="1" indent="-285750">
              <a:buFont typeface="Arial" panose="020B0604020202020204" pitchFamily="34" charset="0"/>
              <a:buChar char="•"/>
            </a:pPr>
            <a:r>
              <a:rPr lang="es-ES" sz="1200" dirty="0" smtClean="0">
                <a:solidFill>
                  <a:prstClr val="black"/>
                </a:solidFill>
              </a:rPr>
              <a:t>Gestionar </a:t>
            </a:r>
            <a:r>
              <a:rPr lang="es-ES" sz="1200" dirty="0">
                <a:solidFill>
                  <a:prstClr val="black"/>
                </a:solidFill>
              </a:rPr>
              <a:t>agendas: </a:t>
            </a:r>
            <a:r>
              <a:rPr lang="es-ES" sz="1200" dirty="0" smtClean="0">
                <a:solidFill>
                  <a:prstClr val="black"/>
                </a:solidFill>
              </a:rPr>
              <a:t>diariamente le dedica 30 minutos.</a:t>
            </a:r>
            <a:endParaRPr lang="es-ES" sz="1200" dirty="0">
              <a:solidFill>
                <a:prstClr val="black"/>
              </a:solidFill>
            </a:endParaRPr>
          </a:p>
          <a:p>
            <a:pPr marL="742950" lvl="1" indent="-285750">
              <a:buFont typeface="Arial" panose="020B0604020202020204" pitchFamily="34" charset="0"/>
              <a:buChar char="•"/>
            </a:pPr>
            <a:r>
              <a:rPr lang="es-ES" sz="1200" dirty="0">
                <a:solidFill>
                  <a:prstClr val="black"/>
                </a:solidFill>
              </a:rPr>
              <a:t>Prestar atención telefónica, telemática y presencial: diariamente, </a:t>
            </a:r>
            <a:r>
              <a:rPr lang="es-ES" sz="1200" dirty="0" smtClean="0">
                <a:solidFill>
                  <a:prstClr val="black"/>
                </a:solidFill>
              </a:rPr>
              <a:t>durante 30 minutos al día.</a:t>
            </a:r>
            <a:endParaRPr lang="es-ES" sz="1200" dirty="0">
              <a:solidFill>
                <a:prstClr val="black"/>
              </a:solidFill>
            </a:endParaRPr>
          </a:p>
          <a:p>
            <a:pPr lvl="1"/>
            <a:endParaRPr lang="es-ES" sz="1200" dirty="0">
              <a:solidFill>
                <a:prstClr val="black"/>
              </a:solidFill>
            </a:endParaRPr>
          </a:p>
          <a:p>
            <a:pPr marL="685800" lvl="1" indent="-228600">
              <a:buFont typeface="+mj-lt"/>
              <a:buAutoNum type="arabicPeriod"/>
            </a:pPr>
            <a:endParaRPr lang="es-ES" sz="1200" b="1" dirty="0">
              <a:solidFill>
                <a:prstClr val="black"/>
              </a:solidFill>
            </a:endParaRPr>
          </a:p>
        </p:txBody>
      </p:sp>
      <p:cxnSp>
        <p:nvCxnSpPr>
          <p:cNvPr id="12" name="Conector recto 11"/>
          <p:cNvCxnSpPr/>
          <p:nvPr/>
        </p:nvCxnSpPr>
        <p:spPr>
          <a:xfrm flipH="1">
            <a:off x="2001314" y="-1273"/>
            <a:ext cx="1" cy="6859273"/>
          </a:xfrm>
          <a:prstGeom prst="line">
            <a:avLst/>
          </a:prstGeom>
          <a:ln w="6350">
            <a:solidFill>
              <a:srgbClr val="3176BB"/>
            </a:solidFill>
          </a:ln>
        </p:spPr>
        <p:style>
          <a:lnRef idx="1">
            <a:schemeClr val="accent1"/>
          </a:lnRef>
          <a:fillRef idx="0">
            <a:schemeClr val="accent1"/>
          </a:fillRef>
          <a:effectRef idx="0">
            <a:schemeClr val="accent1"/>
          </a:effectRef>
          <a:fontRef idx="minor">
            <a:schemeClr val="tx1"/>
          </a:fontRef>
        </p:style>
      </p:cxnSp>
      <p:sp>
        <p:nvSpPr>
          <p:cNvPr id="13" name="Rectángulo 12"/>
          <p:cNvSpPr/>
          <p:nvPr/>
        </p:nvSpPr>
        <p:spPr>
          <a:xfrm>
            <a:off x="0" y="1886495"/>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Contexto</a:t>
            </a:r>
            <a:endParaRPr lang="es-ES" sz="1600" b="1" dirty="0">
              <a:solidFill>
                <a:prstClr val="white"/>
              </a:solidFill>
              <a:latin typeface="Calibri Light" panose="020F0302020204030204"/>
            </a:endParaRPr>
          </a:p>
        </p:txBody>
      </p:sp>
      <p:sp>
        <p:nvSpPr>
          <p:cNvPr id="20" name="Rectángulo 19"/>
          <p:cNvSpPr/>
          <p:nvPr/>
        </p:nvSpPr>
        <p:spPr>
          <a:xfrm>
            <a:off x="-3" y="2680143"/>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prstClr val="white"/>
                </a:solidFill>
                <a:latin typeface="Calibri Light" panose="020F0302020204030204"/>
              </a:rPr>
              <a:t>Objetivo </a:t>
            </a:r>
            <a:r>
              <a:rPr lang="es-ES" sz="1600" b="1" dirty="0" smtClean="0">
                <a:solidFill>
                  <a:prstClr val="white"/>
                </a:solidFill>
                <a:latin typeface="Calibri Light" panose="020F0302020204030204"/>
              </a:rPr>
              <a:t>y Consideraciones</a:t>
            </a:r>
            <a:endParaRPr lang="es-ES" sz="1600" b="1" dirty="0">
              <a:solidFill>
                <a:prstClr val="white"/>
              </a:solidFill>
              <a:latin typeface="Calibri Light" panose="020F0302020204030204"/>
            </a:endParaRPr>
          </a:p>
        </p:txBody>
      </p:sp>
      <p:sp>
        <p:nvSpPr>
          <p:cNvPr id="21" name="Rectángulo 20"/>
          <p:cNvSpPr/>
          <p:nvPr/>
        </p:nvSpPr>
        <p:spPr>
          <a:xfrm>
            <a:off x="-1" y="4271821"/>
            <a:ext cx="2009955" cy="655607"/>
          </a:xfrm>
          <a:prstGeom prst="rect">
            <a:avLst/>
          </a:prstGeom>
          <a:noFill/>
          <a:ln w="9525">
            <a:solidFill>
              <a:srgbClr val="3176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rgbClr val="3176BB"/>
                </a:solidFill>
                <a:latin typeface="Calibri Light" panose="020F0302020204030204"/>
              </a:rPr>
              <a:t>Casos Prácticos</a:t>
            </a:r>
            <a:endParaRPr lang="es-ES" sz="1600" b="1" dirty="0">
              <a:solidFill>
                <a:srgbClr val="3176BB"/>
              </a:solidFill>
              <a:latin typeface="Calibri Light" panose="020F0302020204030204"/>
            </a:endParaRPr>
          </a:p>
        </p:txBody>
      </p:sp>
      <p:sp>
        <p:nvSpPr>
          <p:cNvPr id="22" name="Rectángulo 21"/>
          <p:cNvSpPr/>
          <p:nvPr/>
        </p:nvSpPr>
        <p:spPr>
          <a:xfrm>
            <a:off x="-8896" y="3486474"/>
            <a:ext cx="2009955" cy="655607"/>
          </a:xfrm>
          <a:prstGeom prst="rect">
            <a:avLst/>
          </a:prstGeom>
          <a:solidFill>
            <a:srgbClr val="3176B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prstClr val="white"/>
                </a:solidFill>
                <a:latin typeface="Calibri Light" panose="020F0302020204030204"/>
              </a:rPr>
              <a:t>Instrucciones</a:t>
            </a:r>
            <a:endParaRPr lang="es-ES" sz="1600" b="1" dirty="0">
              <a:solidFill>
                <a:prstClr val="white"/>
              </a:solidFill>
              <a:latin typeface="Calibri Light" panose="020F0302020204030204"/>
            </a:endParaRPr>
          </a:p>
        </p:txBody>
      </p:sp>
      <p:cxnSp>
        <p:nvCxnSpPr>
          <p:cNvPr id="23" name="Conector recto 22"/>
          <p:cNvCxnSpPr/>
          <p:nvPr/>
        </p:nvCxnSpPr>
        <p:spPr>
          <a:xfrm flipH="1">
            <a:off x="1997836" y="4271820"/>
            <a:ext cx="8629" cy="6556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652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4087</TotalTime>
  <Words>1832</Words>
  <Application>Microsoft Office PowerPoint</Application>
  <PresentationFormat>Panorámica</PresentationFormat>
  <Paragraphs>186</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12</vt:i4>
      </vt:variant>
    </vt:vector>
  </HeadingPairs>
  <TitlesOfParts>
    <vt:vector size="23" baseType="lpstr">
      <vt:lpstr>Arial</vt:lpstr>
      <vt:lpstr>Calibri</vt:lpstr>
      <vt:lpstr>Calibri Light</vt:lpstr>
      <vt:lpstr>Century Gothic</vt:lpstr>
      <vt:lpstr>Courier New</vt:lpstr>
      <vt:lpstr>Times New Roman</vt:lpstr>
      <vt:lpstr>Wingdings</vt:lpstr>
      <vt:lpstr>1_Tema de Office</vt:lpstr>
      <vt:lpstr>3_Tema de Office</vt:lpstr>
      <vt:lpstr>4_Tema de Office</vt:lpstr>
      <vt:lpstr>5_Tema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 Calderon Ortiz de Villajos</dc:creator>
  <cp:lastModifiedBy>Adrian Calderon Ortiz de Villajos</cp:lastModifiedBy>
  <cp:revision>201</cp:revision>
  <dcterms:created xsi:type="dcterms:W3CDTF">2017-08-23T09:53:36Z</dcterms:created>
  <dcterms:modified xsi:type="dcterms:W3CDTF">2017-09-18T09:12:30Z</dcterms:modified>
</cp:coreProperties>
</file>