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97" r:id="rId3"/>
    <p:sldMasterId id="2147483709" r:id="rId4"/>
  </p:sldMasterIdLst>
  <p:notesMasterIdLst>
    <p:notesMasterId r:id="rId16"/>
  </p:notesMasterIdLst>
  <p:sldIdLst>
    <p:sldId id="283" r:id="rId5"/>
    <p:sldId id="287" r:id="rId6"/>
    <p:sldId id="288" r:id="rId7"/>
    <p:sldId id="289" r:id="rId8"/>
    <p:sldId id="290" r:id="rId9"/>
    <p:sldId id="291" r:id="rId10"/>
    <p:sldId id="296" r:id="rId11"/>
    <p:sldId id="297" r:id="rId12"/>
    <p:sldId id="298" r:id="rId13"/>
    <p:sldId id="299" r:id="rId14"/>
    <p:sldId id="300"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userDrawn="1">
          <p15:clr>
            <a:srgbClr val="A4A3A4"/>
          </p15:clr>
        </p15:guide>
        <p15:guide id="2" orient="horz" pos="1253" userDrawn="1">
          <p15:clr>
            <a:srgbClr val="A4A3A4"/>
          </p15:clr>
        </p15:guide>
        <p15:guide id="3" pos="3840">
          <p15:clr>
            <a:srgbClr val="A4A3A4"/>
          </p15:clr>
        </p15:guide>
        <p15:guide id="4" orient="horz" pos="3589" userDrawn="1">
          <p15:clr>
            <a:srgbClr val="A4A3A4"/>
          </p15:clr>
        </p15:guide>
        <p15:guide id="5" orient="horz" pos="36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BAE04"/>
    <a:srgbClr val="FF7C80"/>
    <a:srgbClr val="3076BB"/>
    <a:srgbClr val="2651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935"/>
        <p:guide orient="horz" pos="1253"/>
        <p:guide pos="3840"/>
        <p:guide orient="horz" pos="3589"/>
        <p:guide orient="horz" pos="3612"/>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34AD3-753B-4C60-99E9-4DA3F82A47F0}" type="datetimeFigureOut">
              <a:rPr lang="es-ES" smtClean="0"/>
              <a:t>13/09/2017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40F70-CC70-4B7F-A262-596A02A8AF4D}" type="slidenum">
              <a:rPr lang="es-ES" smtClean="0"/>
              <a:t>‹Nº›</a:t>
            </a:fld>
            <a:endParaRPr lang="es-ES"/>
          </a:p>
        </p:txBody>
      </p:sp>
    </p:spTree>
    <p:extLst>
      <p:ext uri="{BB962C8B-B14F-4D97-AF65-F5344CB8AC3E}">
        <p14:creationId xmlns:p14="http://schemas.microsoft.com/office/powerpoint/2010/main" val="328098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2FC7D2D-1608-428E-9CD6-6EF7583B973C}" type="datetime1">
              <a:rPr lang="es-ES" smtClean="0">
                <a:solidFill>
                  <a:prstClr val="black">
                    <a:tint val="75000"/>
                  </a:prstClr>
                </a:solidFill>
              </a:rPr>
              <a:pPr/>
              <a:t>13/09/2017</a:t>
            </a:fld>
            <a:endParaRPr lang="es-ES">
              <a:solidFill>
                <a:prstClr val="black">
                  <a:tint val="75000"/>
                </a:prstClr>
              </a:solidFill>
            </a:endParaRPr>
          </a:p>
        </p:txBody>
      </p:sp>
      <p:sp>
        <p:nvSpPr>
          <p:cNvPr id="5" name="Footer Placeholder 4"/>
          <p:cNvSpPr>
            <a:spLocks noGrp="1"/>
          </p:cNvSpPr>
          <p:nvPr>
            <p:ph type="ftr" sz="quarter" idx="11"/>
          </p:nvPr>
        </p:nvSpPr>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79112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BB865B-829A-4CC2-BFBF-F64225FD8792}" type="datetime1">
              <a:rPr lang="es-ES" smtClean="0">
                <a:solidFill>
                  <a:prstClr val="black">
                    <a:tint val="75000"/>
                  </a:prstClr>
                </a:solidFill>
              </a:rPr>
              <a:pPr/>
              <a:t>13/09/2017</a:t>
            </a:fld>
            <a:endParaRPr lang="es-ES">
              <a:solidFill>
                <a:prstClr val="black">
                  <a:tint val="75000"/>
                </a:prstClr>
              </a:solidFill>
            </a:endParaRPr>
          </a:p>
        </p:txBody>
      </p:sp>
      <p:sp>
        <p:nvSpPr>
          <p:cNvPr id="5" name="Footer Placeholder 4"/>
          <p:cNvSpPr>
            <a:spLocks noGrp="1"/>
          </p:cNvSpPr>
          <p:nvPr>
            <p:ph type="ftr" sz="quarter" idx="11"/>
          </p:nvPr>
        </p:nvSpPr>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04052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4723EB7-FBC5-41E8-AD03-48ABA713D54F}" type="datetime1">
              <a:rPr lang="es-ES" smtClean="0">
                <a:solidFill>
                  <a:prstClr val="black">
                    <a:tint val="75000"/>
                  </a:prstClr>
                </a:solidFill>
              </a:rPr>
              <a:pPr/>
              <a:t>13/09/2017</a:t>
            </a:fld>
            <a:endParaRPr lang="es-ES">
              <a:solidFill>
                <a:prstClr val="black">
                  <a:tint val="75000"/>
                </a:prstClr>
              </a:solidFill>
            </a:endParaRPr>
          </a:p>
        </p:txBody>
      </p:sp>
      <p:sp>
        <p:nvSpPr>
          <p:cNvPr id="5" name="Footer Placeholder 4"/>
          <p:cNvSpPr>
            <a:spLocks noGrp="1"/>
          </p:cNvSpPr>
          <p:nvPr>
            <p:ph type="ftr" sz="quarter" idx="11"/>
          </p:nvPr>
        </p:nvSpPr>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698673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3169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pic>
        <p:nvPicPr>
          <p:cNvPr id="10" name="Imagen 9"/>
          <p:cNvPicPr/>
          <p:nvPr userDrawn="1"/>
        </p:nvPicPr>
        <p:blipFill rotWithShape="1">
          <a:blip r:embed="rId2">
            <a:extLst>
              <a:ext uri="{28A0092B-C50C-407E-A947-70E740481C1C}">
                <a14:useLocalDpi xmlns:a14="http://schemas.microsoft.com/office/drawing/2010/main" val="0"/>
              </a:ext>
            </a:extLst>
          </a:blip>
          <a:srcRect l="10887" t="20485" r="10483" b="22126"/>
          <a:stretch/>
        </p:blipFill>
        <p:spPr bwMode="auto">
          <a:xfrm>
            <a:off x="181155" y="629728"/>
            <a:ext cx="1682151" cy="715993"/>
          </a:xfrm>
          <a:prstGeom prst="rect">
            <a:avLst/>
          </a:prstGeom>
          <a:noFill/>
          <a:ln>
            <a:noFill/>
          </a:ln>
        </p:spPr>
      </p:pic>
    </p:spTree>
    <p:extLst>
      <p:ext uri="{BB962C8B-B14F-4D97-AF65-F5344CB8AC3E}">
        <p14:creationId xmlns:p14="http://schemas.microsoft.com/office/powerpoint/2010/main" val="292607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523864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968397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404813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8" name="Marcador de pie de página 7"/>
          <p:cNvSpPr>
            <a:spLocks noGrp="1"/>
          </p:cNvSpPr>
          <p:nvPr>
            <p:ph type="ftr" sz="quarter" idx="11"/>
          </p:nvPr>
        </p:nvSpPr>
        <p:spPr/>
        <p:txBody>
          <a:bodyPr/>
          <a:lstStyle/>
          <a:p>
            <a:endParaRPr lang="es-ES">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983212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4" name="Marcador de pie de página 3"/>
          <p:cNvSpPr>
            <a:spLocks noGrp="1"/>
          </p:cNvSpPr>
          <p:nvPr>
            <p:ph type="ftr" sz="quarter" idx="11"/>
          </p:nvPr>
        </p:nvSpPr>
        <p:spPr/>
        <p:txBody>
          <a:bodyPr/>
          <a:lstStyle/>
          <a:p>
            <a:endParaRPr lang="es-ES">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138120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3" name="Marcador de pie de página 2"/>
          <p:cNvSpPr>
            <a:spLocks noGrp="1"/>
          </p:cNvSpPr>
          <p:nvPr>
            <p:ph type="ftr" sz="quarter" idx="11"/>
          </p:nvPr>
        </p:nvSpPr>
        <p:spPr/>
        <p:txBody>
          <a:bodyPr/>
          <a:lstStyle/>
          <a:p>
            <a:endParaRPr lang="es-ES">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166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A64494-2A32-4B1D-99C5-1D7A44ECE130}" type="datetime1">
              <a:rPr lang="es-ES" smtClean="0">
                <a:solidFill>
                  <a:prstClr val="black">
                    <a:tint val="75000"/>
                  </a:prstClr>
                </a:solidFill>
              </a:rPr>
              <a:pPr/>
              <a:t>13/09/2017</a:t>
            </a:fld>
            <a:endParaRPr lang="es-ES">
              <a:solidFill>
                <a:prstClr val="black">
                  <a:tint val="75000"/>
                </a:prstClr>
              </a:solidFill>
            </a:endParaRPr>
          </a:p>
        </p:txBody>
      </p:sp>
      <p:sp>
        <p:nvSpPr>
          <p:cNvPr id="5" name="Footer Placeholder 4"/>
          <p:cNvSpPr>
            <a:spLocks noGrp="1"/>
          </p:cNvSpPr>
          <p:nvPr>
            <p:ph type="ftr" sz="quarter" idx="11"/>
          </p:nvPr>
        </p:nvSpPr>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76106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4182169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392442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1997835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75805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pic>
        <p:nvPicPr>
          <p:cNvPr id="10" name="Imagen 9"/>
          <p:cNvPicPr/>
          <p:nvPr userDrawn="1"/>
        </p:nvPicPr>
        <p:blipFill>
          <a:blip r:embed="rId2">
            <a:extLst>
              <a:ext uri="{28A0092B-C50C-407E-A947-70E740481C1C}">
                <a14:useLocalDpi xmlns:a14="http://schemas.microsoft.com/office/drawing/2010/main" val="0"/>
              </a:ext>
            </a:extLst>
          </a:blip>
          <a:stretch>
            <a:fillRect/>
          </a:stretch>
        </p:blipFill>
        <p:spPr bwMode="auto">
          <a:xfrm>
            <a:off x="9893300" y="132618"/>
            <a:ext cx="2298700" cy="1123950"/>
          </a:xfrm>
          <a:prstGeom prst="rect">
            <a:avLst/>
          </a:prstGeom>
          <a:noFill/>
          <a:ln>
            <a:noFill/>
          </a:ln>
        </p:spPr>
      </p:pic>
    </p:spTree>
    <p:extLst>
      <p:ext uri="{BB962C8B-B14F-4D97-AF65-F5344CB8AC3E}">
        <p14:creationId xmlns:p14="http://schemas.microsoft.com/office/powerpoint/2010/main" val="1568838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41890485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1532296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920684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8" name="Marcador de pie de página 7"/>
          <p:cNvSpPr>
            <a:spLocks noGrp="1"/>
          </p:cNvSpPr>
          <p:nvPr>
            <p:ph type="ftr" sz="quarter" idx="11"/>
          </p:nvPr>
        </p:nvSpPr>
        <p:spPr/>
        <p:txBody>
          <a:bodyPr/>
          <a:lstStyle/>
          <a:p>
            <a:endParaRPr lang="es-ES">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9875830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4" name="Marcador de pie de página 3"/>
          <p:cNvSpPr>
            <a:spLocks noGrp="1"/>
          </p:cNvSpPr>
          <p:nvPr>
            <p:ph type="ftr" sz="quarter" idx="11"/>
          </p:nvPr>
        </p:nvSpPr>
        <p:spPr/>
        <p:txBody>
          <a:bodyPr/>
          <a:lstStyle/>
          <a:p>
            <a:endParaRPr lang="es-ES">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71616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9DEDC7-BC46-4A3B-9B8E-379A90C3D0FD}" type="datetime1">
              <a:rPr lang="es-ES" smtClean="0">
                <a:solidFill>
                  <a:prstClr val="black">
                    <a:tint val="75000"/>
                  </a:prstClr>
                </a:solidFill>
              </a:rPr>
              <a:pPr/>
              <a:t>13/09/2017</a:t>
            </a:fld>
            <a:endParaRPr lang="es-ES">
              <a:solidFill>
                <a:prstClr val="black">
                  <a:tint val="75000"/>
                </a:prstClr>
              </a:solidFill>
            </a:endParaRPr>
          </a:p>
        </p:txBody>
      </p:sp>
      <p:sp>
        <p:nvSpPr>
          <p:cNvPr id="5" name="Footer Placeholder 4"/>
          <p:cNvSpPr>
            <a:spLocks noGrp="1"/>
          </p:cNvSpPr>
          <p:nvPr>
            <p:ph type="ftr" sz="quarter" idx="11"/>
          </p:nvPr>
        </p:nvSpPr>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5365177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3" name="Marcador de pie de página 2"/>
          <p:cNvSpPr>
            <a:spLocks noGrp="1"/>
          </p:cNvSpPr>
          <p:nvPr>
            <p:ph type="ftr" sz="quarter" idx="11"/>
          </p:nvPr>
        </p:nvSpPr>
        <p:spPr/>
        <p:txBody>
          <a:bodyPr/>
          <a:lstStyle/>
          <a:p>
            <a:endParaRPr lang="es-ES">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0160316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092941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581673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2297652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2558637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pic>
        <p:nvPicPr>
          <p:cNvPr id="10" name="Imagen 9"/>
          <p:cNvPicPr/>
          <p:nvPr userDrawn="1"/>
        </p:nvPicPr>
        <p:blipFill>
          <a:blip r:embed="rId2">
            <a:extLst>
              <a:ext uri="{28A0092B-C50C-407E-A947-70E740481C1C}">
                <a14:useLocalDpi xmlns:a14="http://schemas.microsoft.com/office/drawing/2010/main" val="0"/>
              </a:ext>
            </a:extLst>
          </a:blip>
          <a:stretch>
            <a:fillRect/>
          </a:stretch>
        </p:blipFill>
        <p:spPr bwMode="auto">
          <a:xfrm>
            <a:off x="9893300" y="132618"/>
            <a:ext cx="2298700" cy="1123950"/>
          </a:xfrm>
          <a:prstGeom prst="rect">
            <a:avLst/>
          </a:prstGeom>
          <a:noFill/>
          <a:ln>
            <a:noFill/>
          </a:ln>
        </p:spPr>
      </p:pic>
    </p:spTree>
    <p:extLst>
      <p:ext uri="{BB962C8B-B14F-4D97-AF65-F5344CB8AC3E}">
        <p14:creationId xmlns:p14="http://schemas.microsoft.com/office/powerpoint/2010/main" val="19109627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48969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2482584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6405790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8" name="Marcador de pie de página 7"/>
          <p:cNvSpPr>
            <a:spLocks noGrp="1"/>
          </p:cNvSpPr>
          <p:nvPr>
            <p:ph type="ftr" sz="quarter" idx="11"/>
          </p:nvPr>
        </p:nvSpPr>
        <p:spPr/>
        <p:txBody>
          <a:bodyPr/>
          <a:lstStyle/>
          <a:p>
            <a:endParaRPr lang="es-ES">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59170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0AF23F5-D1BA-47F6-BBD1-91A22D9B525D}" type="datetime1">
              <a:rPr lang="es-ES" smtClean="0">
                <a:solidFill>
                  <a:prstClr val="black">
                    <a:tint val="75000"/>
                  </a:prstClr>
                </a:solidFill>
              </a:rPr>
              <a:pPr/>
              <a:t>13/09/2017</a:t>
            </a:fld>
            <a:endParaRPr lang="es-ES">
              <a:solidFill>
                <a:prstClr val="black">
                  <a:tint val="75000"/>
                </a:prstClr>
              </a:solidFill>
            </a:endParaRPr>
          </a:p>
        </p:txBody>
      </p:sp>
      <p:sp>
        <p:nvSpPr>
          <p:cNvPr id="6" name="Footer Placeholder 5"/>
          <p:cNvSpPr>
            <a:spLocks noGrp="1"/>
          </p:cNvSpPr>
          <p:nvPr>
            <p:ph type="ftr" sz="quarter" idx="11"/>
          </p:nvPr>
        </p:nvSpPr>
        <p:spPr/>
        <p:txBody>
          <a:bodyPr/>
          <a:lstStyle/>
          <a:p>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8271823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4" name="Marcador de pie de página 3"/>
          <p:cNvSpPr>
            <a:spLocks noGrp="1"/>
          </p:cNvSpPr>
          <p:nvPr>
            <p:ph type="ftr" sz="quarter" idx="11"/>
          </p:nvPr>
        </p:nvSpPr>
        <p:spPr/>
        <p:txBody>
          <a:bodyPr/>
          <a:lstStyle/>
          <a:p>
            <a:endParaRPr lang="es-ES">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420529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3" name="Marcador de pie de página 2"/>
          <p:cNvSpPr>
            <a:spLocks noGrp="1"/>
          </p:cNvSpPr>
          <p:nvPr>
            <p:ph type="ftr" sz="quarter" idx="11"/>
          </p:nvPr>
        </p:nvSpPr>
        <p:spPr/>
        <p:txBody>
          <a:bodyPr/>
          <a:lstStyle/>
          <a:p>
            <a:endParaRPr lang="es-ES">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5390930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6760404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1163357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0753939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13/09/2017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95814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9"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1"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F5AB0D3-7CE6-4273-A6C2-55AFF1818383}" type="datetime1">
              <a:rPr lang="es-ES" smtClean="0">
                <a:solidFill>
                  <a:prstClr val="black">
                    <a:tint val="75000"/>
                  </a:prstClr>
                </a:solidFill>
              </a:rPr>
              <a:pPr/>
              <a:t>13/09/2017</a:t>
            </a:fld>
            <a:endParaRPr lang="es-ES">
              <a:solidFill>
                <a:prstClr val="black">
                  <a:tint val="75000"/>
                </a:prstClr>
              </a:solidFill>
            </a:endParaRPr>
          </a:p>
        </p:txBody>
      </p:sp>
      <p:sp>
        <p:nvSpPr>
          <p:cNvPr id="8" name="Footer Placeholder 7"/>
          <p:cNvSpPr>
            <a:spLocks noGrp="1"/>
          </p:cNvSpPr>
          <p:nvPr>
            <p:ph type="ftr" sz="quarter" idx="11"/>
          </p:nvPr>
        </p:nvSpPr>
        <p:spPr/>
        <p:txBody>
          <a:bodyPr/>
          <a:lstStyle/>
          <a:p>
            <a:endParaRPr lang="es-ES">
              <a:solidFill>
                <a:prstClr val="black">
                  <a:tint val="75000"/>
                </a:prstClr>
              </a:solidFill>
            </a:endParaRPr>
          </a:p>
        </p:txBody>
      </p:sp>
      <p:sp>
        <p:nvSpPr>
          <p:cNvPr id="9" name="Slide Number Placeholder 8"/>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90783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Rectangle 23"/>
          <p:cNvSpPr/>
          <p:nvPr userDrawn="1"/>
        </p:nvSpPr>
        <p:spPr>
          <a:xfrm>
            <a:off x="0" y="0"/>
            <a:ext cx="12192000" cy="6858000"/>
          </a:xfrm>
          <a:prstGeom prst="rect">
            <a:avLst/>
          </a:prstGeom>
          <a:solidFill>
            <a:srgbClr val="2D52A3">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3" name="Date Placeholder 2"/>
          <p:cNvSpPr>
            <a:spLocks noGrp="1"/>
          </p:cNvSpPr>
          <p:nvPr>
            <p:ph type="dt" sz="half" idx="10"/>
          </p:nvPr>
        </p:nvSpPr>
        <p:spPr/>
        <p:txBody>
          <a:bodyPr/>
          <a:lstStyle/>
          <a:p>
            <a:fld id="{9715D560-82CF-47A2-9837-C1902E326A14}" type="datetime1">
              <a:rPr lang="es-ES" smtClean="0">
                <a:solidFill>
                  <a:prstClr val="black">
                    <a:tint val="75000"/>
                  </a:prstClr>
                </a:solidFill>
              </a:rPr>
              <a:pPr/>
              <a:t>13/09/2017</a:t>
            </a:fld>
            <a:endParaRPr lang="es-ES">
              <a:solidFill>
                <a:prstClr val="black">
                  <a:tint val="75000"/>
                </a:prstClr>
              </a:solidFill>
            </a:endParaRPr>
          </a:p>
        </p:txBody>
      </p:sp>
      <p:sp>
        <p:nvSpPr>
          <p:cNvPr id="4" name="Footer Placeholder 3"/>
          <p:cNvSpPr>
            <a:spLocks noGrp="1"/>
          </p:cNvSpPr>
          <p:nvPr>
            <p:ph type="ftr" sz="quarter" idx="11"/>
          </p:nvPr>
        </p:nvSpPr>
        <p:spPr/>
        <p:txBody>
          <a:bodyPr/>
          <a:lstStyle/>
          <a:p>
            <a:endParaRPr lang="es-ES">
              <a:solidFill>
                <a:prstClr val="black">
                  <a:tint val="75000"/>
                </a:prstClr>
              </a:solidFill>
            </a:endParaRPr>
          </a:p>
        </p:txBody>
      </p:sp>
      <p:sp>
        <p:nvSpPr>
          <p:cNvPr id="5" name="Slide Number Placeholder 4"/>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pic>
        <p:nvPicPr>
          <p:cNvPr id="7" name="Imagen 6"/>
          <p:cNvPicPr/>
          <p:nvPr userDrawn="1"/>
        </p:nvPicPr>
        <p:blipFill>
          <a:blip r:embed="rId2" cstate="print">
            <a:extLst>
              <a:ext uri="{28A0092B-C50C-407E-A947-70E740481C1C}">
                <a14:useLocalDpi xmlns:a14="http://schemas.microsoft.com/office/drawing/2010/main" val="0"/>
              </a:ext>
            </a:extLst>
          </a:blip>
          <a:srcRect l="13336" t="22331" r="14877" b="19389"/>
          <a:stretch>
            <a:fillRect/>
          </a:stretch>
        </p:blipFill>
        <p:spPr bwMode="auto">
          <a:xfrm>
            <a:off x="0" y="501162"/>
            <a:ext cx="1907931" cy="1005251"/>
          </a:xfrm>
          <a:prstGeom prst="rect">
            <a:avLst/>
          </a:prstGeom>
          <a:noFill/>
          <a:ln>
            <a:noFill/>
          </a:ln>
        </p:spPr>
      </p:pic>
    </p:spTree>
    <p:extLst>
      <p:ext uri="{BB962C8B-B14F-4D97-AF65-F5344CB8AC3E}">
        <p14:creationId xmlns:p14="http://schemas.microsoft.com/office/powerpoint/2010/main" val="119862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64DF9-2989-434C-B296-D216FE0E7AF9}" type="datetime1">
              <a:rPr lang="es-ES" smtClean="0">
                <a:solidFill>
                  <a:prstClr val="black">
                    <a:tint val="75000"/>
                  </a:prstClr>
                </a:solidFill>
              </a:rPr>
              <a:pPr/>
              <a:t>13/09/2017</a:t>
            </a:fld>
            <a:endParaRPr lang="es-ES">
              <a:solidFill>
                <a:prstClr val="black">
                  <a:tint val="75000"/>
                </a:prstClr>
              </a:solidFill>
            </a:endParaRPr>
          </a:p>
        </p:txBody>
      </p:sp>
      <p:sp>
        <p:nvSpPr>
          <p:cNvPr id="3" name="Footer Placeholder 2"/>
          <p:cNvSpPr>
            <a:spLocks noGrp="1"/>
          </p:cNvSpPr>
          <p:nvPr>
            <p:ph type="ftr" sz="quarter" idx="11"/>
          </p:nvPr>
        </p:nvSpPr>
        <p:spPr/>
        <p:txBody>
          <a:bodyPr/>
          <a:lstStyle/>
          <a:p>
            <a:endParaRPr lang="es-ES">
              <a:solidFill>
                <a:prstClr val="black">
                  <a:tint val="75000"/>
                </a:prstClr>
              </a:solidFill>
            </a:endParaRPr>
          </a:p>
        </p:txBody>
      </p:sp>
      <p:sp>
        <p:nvSpPr>
          <p:cNvPr id="4" name="Slide Number Placeholder 3"/>
          <p:cNvSpPr>
            <a:spLocks noGrp="1"/>
          </p:cNvSpPr>
          <p:nvPr>
            <p:ph type="sldNum" sz="quarter" idx="12"/>
          </p:nvPr>
        </p:nvSpPr>
        <p:spPr>
          <a:xfrm>
            <a:off x="9281720" y="6356352"/>
            <a:ext cx="2743200" cy="365125"/>
          </a:xfrm>
        </p:spPr>
        <p:txBody>
          <a:bodyPr/>
          <a:lstStyle>
            <a:lvl1pPr>
              <a:defRPr sz="1050"/>
            </a:lvl1pPr>
          </a:lstStyle>
          <a:p>
            <a:fld id="{C115F9AE-A5C0-4A8C-B16F-8D60BEF2E23B}" type="slidenum">
              <a:rPr lang="es-ES" smtClean="0">
                <a:solidFill>
                  <a:prstClr val="black">
                    <a:tint val="75000"/>
                  </a:prstClr>
                </a:solidFill>
              </a:rPr>
              <a:pPr/>
              <a:t>‹Nº›</a:t>
            </a:fld>
            <a:endParaRPr lang="es-ES" dirty="0">
              <a:solidFill>
                <a:prstClr val="black">
                  <a:tint val="75000"/>
                </a:prstClr>
              </a:solidFill>
            </a:endParaRPr>
          </a:p>
        </p:txBody>
      </p:sp>
      <p:pic>
        <p:nvPicPr>
          <p:cNvPr id="5" name="Imagen 4"/>
          <p:cNvPicPr>
            <a:picLocks noChangeAspect="1"/>
          </p:cNvPicPr>
          <p:nvPr userDrawn="1"/>
        </p:nvPicPr>
        <p:blipFill rotWithShape="1">
          <a:blip r:embed="rId2" cstate="print"/>
          <a:srcRect l="1565" t="9133" r="2629" b="19018"/>
          <a:stretch/>
        </p:blipFill>
        <p:spPr>
          <a:xfrm>
            <a:off x="9261447" y="154787"/>
            <a:ext cx="2720131" cy="416243"/>
          </a:xfrm>
          <a:prstGeom prst="rect">
            <a:avLst/>
          </a:prstGeom>
        </p:spPr>
      </p:pic>
      <p:pic>
        <p:nvPicPr>
          <p:cNvPr id="6" name="Imagen 5"/>
          <p:cNvPicPr/>
          <p:nvPr userDrawn="1"/>
        </p:nvPicPr>
        <p:blipFill>
          <a:blip r:embed="rId3" cstate="print">
            <a:extLst>
              <a:ext uri="{28A0092B-C50C-407E-A947-70E740481C1C}">
                <a14:useLocalDpi xmlns:a14="http://schemas.microsoft.com/office/drawing/2010/main" val="0"/>
              </a:ext>
            </a:extLst>
          </a:blip>
          <a:srcRect l="13336" t="22331" r="14877" b="19389"/>
          <a:stretch>
            <a:fillRect/>
          </a:stretch>
        </p:blipFill>
        <p:spPr bwMode="auto">
          <a:xfrm>
            <a:off x="0" y="501162"/>
            <a:ext cx="1907931" cy="1005251"/>
          </a:xfrm>
          <a:prstGeom prst="rect">
            <a:avLst/>
          </a:prstGeom>
          <a:noFill/>
          <a:ln>
            <a:noFill/>
          </a:ln>
        </p:spPr>
      </p:pic>
    </p:spTree>
    <p:extLst>
      <p:ext uri="{BB962C8B-B14F-4D97-AF65-F5344CB8AC3E}">
        <p14:creationId xmlns:p14="http://schemas.microsoft.com/office/powerpoint/2010/main" val="225937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14CCB0E-3BAE-43ED-B1A3-249F89373488}" type="datetime1">
              <a:rPr lang="es-ES" smtClean="0">
                <a:solidFill>
                  <a:prstClr val="black">
                    <a:tint val="75000"/>
                  </a:prstClr>
                </a:solidFill>
              </a:rPr>
              <a:pPr/>
              <a:t>13/09/2017</a:t>
            </a:fld>
            <a:endParaRPr lang="es-ES">
              <a:solidFill>
                <a:prstClr val="black">
                  <a:tint val="75000"/>
                </a:prstClr>
              </a:solidFill>
            </a:endParaRPr>
          </a:p>
        </p:txBody>
      </p:sp>
      <p:sp>
        <p:nvSpPr>
          <p:cNvPr id="6" name="Footer Placeholder 5"/>
          <p:cNvSpPr>
            <a:spLocks noGrp="1"/>
          </p:cNvSpPr>
          <p:nvPr>
            <p:ph type="ftr" sz="quarter" idx="11"/>
          </p:nvPr>
        </p:nvSpPr>
        <p:spPr/>
        <p:txBody>
          <a:bodyPr/>
          <a:lstStyle/>
          <a:p>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3923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A49E5EE-0FE6-4250-9EA2-F9C1F0416B1E}" type="datetime1">
              <a:rPr lang="es-ES" smtClean="0">
                <a:solidFill>
                  <a:prstClr val="black">
                    <a:tint val="75000"/>
                  </a:prstClr>
                </a:solidFill>
              </a:rPr>
              <a:pPr/>
              <a:t>13/09/2017</a:t>
            </a:fld>
            <a:endParaRPr lang="es-ES">
              <a:solidFill>
                <a:prstClr val="black">
                  <a:tint val="75000"/>
                </a:prstClr>
              </a:solidFill>
            </a:endParaRPr>
          </a:p>
        </p:txBody>
      </p:sp>
      <p:sp>
        <p:nvSpPr>
          <p:cNvPr id="6" name="Footer Placeholder 5"/>
          <p:cNvSpPr>
            <a:spLocks noGrp="1"/>
          </p:cNvSpPr>
          <p:nvPr>
            <p:ph type="ftr" sz="quarter" idx="11"/>
          </p:nvPr>
        </p:nvSpPr>
        <p:spPr/>
        <p:txBody>
          <a:bodyPr/>
          <a:lstStyle/>
          <a:p>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83593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E795C-6173-4DBE-9EEE-176FEFAAFD91}" type="datetime1">
              <a:rPr lang="es-ES" smtClean="0">
                <a:solidFill>
                  <a:prstClr val="black">
                    <a:tint val="75000"/>
                  </a:prstClr>
                </a:solidFill>
              </a:rPr>
              <a:pPr/>
              <a:t>13/09/2017</a:t>
            </a:fld>
            <a:endParaRPr lang="es-E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450961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
        <p:nvSpPr>
          <p:cNvPr id="8" name="Rectangle 3"/>
          <p:cNvSpPr>
            <a:spLocks/>
          </p:cNvSpPr>
          <p:nvPr userDrawn="1"/>
        </p:nvSpPr>
        <p:spPr bwMode="auto">
          <a:xfrm flipH="1">
            <a:off x="11294547" y="6213600"/>
            <a:ext cx="338400" cy="644400"/>
          </a:xfrm>
          <a:prstGeom prst="rect">
            <a:avLst/>
          </a:prstGeom>
          <a:solidFill>
            <a:srgbClr val="E6E6EB"/>
          </a:solidFill>
          <a:ln>
            <a:noFill/>
          </a:ln>
          <a:extLst/>
        </p:spPr>
        <p:txBody>
          <a:bodyPr lIns="0" tIns="0" rIns="0" bIns="0" anchor="ctr"/>
          <a:lstStyle/>
          <a:p>
            <a:pPr algn="ctr"/>
            <a:fld id="{CDE5DB30-CCA0-43F4-A888-70F08910C6EB}" type="slidenum">
              <a:rPr lang="es-ES" sz="800" smtClean="0">
                <a:solidFill>
                  <a:srgbClr val="26519F"/>
                </a:solidFill>
              </a:rPr>
              <a:pPr algn="ctr"/>
              <a:t>‹Nº›</a:t>
            </a:fld>
            <a:endParaRPr lang="es-ES" sz="800" dirty="0" smtClean="0">
              <a:solidFill>
                <a:srgbClr val="26519F"/>
              </a:solidFill>
            </a:endParaRPr>
          </a:p>
        </p:txBody>
      </p:sp>
      <p:sp>
        <p:nvSpPr>
          <p:cNvPr id="9" name="CuadroTexto 8"/>
          <p:cNvSpPr txBox="1"/>
          <p:nvPr userDrawn="1"/>
        </p:nvSpPr>
        <p:spPr>
          <a:xfrm>
            <a:off x="7330945" y="6435772"/>
            <a:ext cx="3963602" cy="200055"/>
          </a:xfrm>
          <a:prstGeom prst="rect">
            <a:avLst/>
          </a:prstGeom>
          <a:noFill/>
        </p:spPr>
        <p:txBody>
          <a:bodyPr wrap="square" rtlCol="0">
            <a:spAutoFit/>
          </a:bodyPr>
          <a:lstStyle/>
          <a:p>
            <a:r>
              <a:rPr lang="es-ES" sz="700" i="1" dirty="0" smtClean="0">
                <a:solidFill>
                  <a:prstClr val="white">
                    <a:lumMod val="50000"/>
                  </a:prstClr>
                </a:solidFill>
              </a:rPr>
              <a:t>Documento confidencial  propiedad de Everis Spain. Prohibida su reproducción sin autorización expresa.</a:t>
            </a:r>
            <a:endParaRPr lang="es-ES" sz="700" i="1" dirty="0">
              <a:solidFill>
                <a:prstClr val="white">
                  <a:lumMod val="50000"/>
                </a:prstClr>
              </a:solidFill>
            </a:endParaRPr>
          </a:p>
        </p:txBody>
      </p:sp>
    </p:spTree>
    <p:extLst>
      <p:ext uri="{BB962C8B-B14F-4D97-AF65-F5344CB8AC3E}">
        <p14:creationId xmlns:p14="http://schemas.microsoft.com/office/powerpoint/2010/main" val="300740001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
        <p:nvSpPr>
          <p:cNvPr id="8" name="Rectangle 3"/>
          <p:cNvSpPr>
            <a:spLocks/>
          </p:cNvSpPr>
          <p:nvPr userDrawn="1"/>
        </p:nvSpPr>
        <p:spPr bwMode="auto">
          <a:xfrm flipH="1">
            <a:off x="11294547" y="6213600"/>
            <a:ext cx="338400" cy="644400"/>
          </a:xfrm>
          <a:prstGeom prst="rect">
            <a:avLst/>
          </a:prstGeom>
          <a:solidFill>
            <a:srgbClr val="E6E6EB"/>
          </a:solidFill>
          <a:ln>
            <a:noFill/>
          </a:ln>
          <a:extLst/>
        </p:spPr>
        <p:txBody>
          <a:bodyPr lIns="0" tIns="0" rIns="0" bIns="0" anchor="ctr"/>
          <a:lstStyle/>
          <a:p>
            <a:pPr algn="ctr"/>
            <a:fld id="{CDE5DB30-CCA0-43F4-A888-70F08910C6EB}" type="slidenum">
              <a:rPr lang="es-ES" sz="800" smtClean="0">
                <a:solidFill>
                  <a:srgbClr val="26519F"/>
                </a:solidFill>
              </a:rPr>
              <a:pPr algn="ctr"/>
              <a:t>‹Nº›</a:t>
            </a:fld>
            <a:endParaRPr lang="es-ES" sz="800" dirty="0" smtClean="0">
              <a:solidFill>
                <a:srgbClr val="26519F"/>
              </a:solidFill>
            </a:endParaRPr>
          </a:p>
        </p:txBody>
      </p:sp>
      <p:sp>
        <p:nvSpPr>
          <p:cNvPr id="9" name="CuadroTexto 8"/>
          <p:cNvSpPr txBox="1"/>
          <p:nvPr userDrawn="1"/>
        </p:nvSpPr>
        <p:spPr>
          <a:xfrm>
            <a:off x="7330945" y="6435772"/>
            <a:ext cx="3963602" cy="200055"/>
          </a:xfrm>
          <a:prstGeom prst="rect">
            <a:avLst/>
          </a:prstGeom>
          <a:noFill/>
        </p:spPr>
        <p:txBody>
          <a:bodyPr wrap="square" rtlCol="0">
            <a:spAutoFit/>
          </a:bodyPr>
          <a:lstStyle/>
          <a:p>
            <a:r>
              <a:rPr lang="es-ES" sz="700" i="1" dirty="0" smtClean="0">
                <a:solidFill>
                  <a:prstClr val="white">
                    <a:lumMod val="50000"/>
                  </a:prstClr>
                </a:solidFill>
              </a:rPr>
              <a:t>Documento confidencial  propiedad de Everis Spain. Prohibida su reproducción sin autorización expresa.</a:t>
            </a:r>
            <a:endParaRPr lang="es-ES" sz="700" i="1" dirty="0">
              <a:solidFill>
                <a:prstClr val="white">
                  <a:lumMod val="50000"/>
                </a:prstClr>
              </a:solidFill>
            </a:endParaRPr>
          </a:p>
        </p:txBody>
      </p:sp>
      <p:pic>
        <p:nvPicPr>
          <p:cNvPr id="10" name="Imagen 9"/>
          <p:cNvPicPr/>
          <p:nvPr userDrawn="1"/>
        </p:nvPicPr>
        <p:blipFill>
          <a:blip r:embed="rId13" cstate="print">
            <a:extLst>
              <a:ext uri="{28A0092B-C50C-407E-A947-70E740481C1C}">
                <a14:useLocalDpi xmlns:a14="http://schemas.microsoft.com/office/drawing/2010/main" val="0"/>
              </a:ext>
            </a:extLst>
          </a:blip>
          <a:srcRect l="13336" t="22331" r="14877" b="19389"/>
          <a:stretch>
            <a:fillRect/>
          </a:stretch>
        </p:blipFill>
        <p:spPr bwMode="auto">
          <a:xfrm>
            <a:off x="0" y="501162"/>
            <a:ext cx="1907931" cy="1005251"/>
          </a:xfrm>
          <a:prstGeom prst="rect">
            <a:avLst/>
          </a:prstGeom>
          <a:noFill/>
          <a:ln>
            <a:noFill/>
          </a:ln>
        </p:spPr>
      </p:pic>
    </p:spTree>
    <p:extLst>
      <p:ext uri="{BB962C8B-B14F-4D97-AF65-F5344CB8AC3E}">
        <p14:creationId xmlns:p14="http://schemas.microsoft.com/office/powerpoint/2010/main" val="421975770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
        <p:nvSpPr>
          <p:cNvPr id="8" name="Rectangle 3"/>
          <p:cNvSpPr>
            <a:spLocks/>
          </p:cNvSpPr>
          <p:nvPr userDrawn="1"/>
        </p:nvSpPr>
        <p:spPr bwMode="auto">
          <a:xfrm flipH="1">
            <a:off x="11294547" y="6213600"/>
            <a:ext cx="338400" cy="644400"/>
          </a:xfrm>
          <a:prstGeom prst="rect">
            <a:avLst/>
          </a:prstGeom>
          <a:solidFill>
            <a:srgbClr val="E6E6EB"/>
          </a:solidFill>
          <a:ln>
            <a:noFill/>
          </a:ln>
          <a:extLst/>
        </p:spPr>
        <p:txBody>
          <a:bodyPr lIns="0" tIns="0" rIns="0" bIns="0" anchor="ctr"/>
          <a:lstStyle/>
          <a:p>
            <a:pPr algn="ctr"/>
            <a:fld id="{CDE5DB30-CCA0-43F4-A888-70F08910C6EB}" type="slidenum">
              <a:rPr lang="es-ES" sz="800" smtClean="0">
                <a:solidFill>
                  <a:srgbClr val="26519F"/>
                </a:solidFill>
              </a:rPr>
              <a:pPr algn="ctr"/>
              <a:t>‹Nº›</a:t>
            </a:fld>
            <a:endParaRPr lang="es-ES" sz="800" dirty="0" smtClean="0">
              <a:solidFill>
                <a:srgbClr val="26519F"/>
              </a:solidFill>
            </a:endParaRPr>
          </a:p>
        </p:txBody>
      </p:sp>
      <p:sp>
        <p:nvSpPr>
          <p:cNvPr id="9" name="CuadroTexto 8"/>
          <p:cNvSpPr txBox="1"/>
          <p:nvPr userDrawn="1"/>
        </p:nvSpPr>
        <p:spPr>
          <a:xfrm>
            <a:off x="7330945" y="6435772"/>
            <a:ext cx="3963602" cy="200055"/>
          </a:xfrm>
          <a:prstGeom prst="rect">
            <a:avLst/>
          </a:prstGeom>
          <a:noFill/>
        </p:spPr>
        <p:txBody>
          <a:bodyPr wrap="square" rtlCol="0">
            <a:spAutoFit/>
          </a:bodyPr>
          <a:lstStyle/>
          <a:p>
            <a:r>
              <a:rPr lang="es-ES" sz="700" i="1" dirty="0" smtClean="0">
                <a:solidFill>
                  <a:prstClr val="white">
                    <a:lumMod val="50000"/>
                  </a:prstClr>
                </a:solidFill>
              </a:rPr>
              <a:t>Documento confidencial  propiedad de Everis Spain. Prohibida su reproducción sin autorización expresa.</a:t>
            </a:r>
            <a:endParaRPr lang="es-ES" sz="700" i="1" dirty="0">
              <a:solidFill>
                <a:prstClr val="white">
                  <a:lumMod val="50000"/>
                </a:prstClr>
              </a:solidFill>
            </a:endParaRPr>
          </a:p>
        </p:txBody>
      </p:sp>
      <p:pic>
        <p:nvPicPr>
          <p:cNvPr id="10" name="Imagen 9"/>
          <p:cNvPicPr/>
          <p:nvPr userDrawn="1"/>
        </p:nvPicPr>
        <p:blipFill>
          <a:blip r:embed="rId13" cstate="print">
            <a:extLst>
              <a:ext uri="{28A0092B-C50C-407E-A947-70E740481C1C}">
                <a14:useLocalDpi xmlns:a14="http://schemas.microsoft.com/office/drawing/2010/main" val="0"/>
              </a:ext>
            </a:extLst>
          </a:blip>
          <a:srcRect l="13336" t="22331" r="14877" b="19389"/>
          <a:stretch>
            <a:fillRect/>
          </a:stretch>
        </p:blipFill>
        <p:spPr bwMode="auto">
          <a:xfrm>
            <a:off x="0" y="501162"/>
            <a:ext cx="1907931" cy="1005251"/>
          </a:xfrm>
          <a:prstGeom prst="rect">
            <a:avLst/>
          </a:prstGeom>
          <a:noFill/>
          <a:ln>
            <a:noFill/>
          </a:ln>
        </p:spPr>
      </p:pic>
    </p:spTree>
    <p:extLst>
      <p:ext uri="{BB962C8B-B14F-4D97-AF65-F5344CB8AC3E}">
        <p14:creationId xmlns:p14="http://schemas.microsoft.com/office/powerpoint/2010/main" val="154913254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mailto:cargasdetrabajo@madrid.e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505372" y="6247618"/>
            <a:ext cx="1946729" cy="276999"/>
          </a:xfrm>
          <a:prstGeom prst="rect">
            <a:avLst/>
          </a:prstGeom>
          <a:noFill/>
        </p:spPr>
        <p:txBody>
          <a:bodyPr wrap="square" rtlCol="0">
            <a:spAutoFit/>
          </a:bodyPr>
          <a:lstStyle/>
          <a:p>
            <a:pPr algn="ctr"/>
            <a:r>
              <a:rPr lang="es-ES" sz="1200" b="1" dirty="0" smtClean="0">
                <a:solidFill>
                  <a:prstClr val="white">
                    <a:lumMod val="50000"/>
                  </a:prstClr>
                </a:solidFill>
                <a:latin typeface="Century Gothic" panose="020B0502020202020204" pitchFamily="34" charset="0"/>
              </a:rPr>
              <a:t>OCTUBRE </a:t>
            </a:r>
            <a:r>
              <a:rPr lang="es-ES" sz="1200" b="1" dirty="0">
                <a:solidFill>
                  <a:prstClr val="white">
                    <a:lumMod val="50000"/>
                  </a:prstClr>
                </a:solidFill>
                <a:latin typeface="Century Gothic" panose="020B0502020202020204" pitchFamily="34" charset="0"/>
              </a:rPr>
              <a:t>2017</a:t>
            </a:r>
          </a:p>
        </p:txBody>
      </p:sp>
      <p:sp>
        <p:nvSpPr>
          <p:cNvPr id="9" name="CuadroTexto 8"/>
          <p:cNvSpPr txBox="1"/>
          <p:nvPr/>
        </p:nvSpPr>
        <p:spPr>
          <a:xfrm flipH="1">
            <a:off x="1325215" y="1141587"/>
            <a:ext cx="10204175" cy="1231106"/>
          </a:xfrm>
          <a:prstGeom prst="rect">
            <a:avLst/>
          </a:prstGeom>
          <a:noFill/>
        </p:spPr>
        <p:txBody>
          <a:bodyPr wrap="square" rtlCol="0">
            <a:spAutoFit/>
          </a:bodyPr>
          <a:lstStyle/>
          <a:p>
            <a:pPr algn="ctr"/>
            <a:r>
              <a:rPr lang="es-ES" sz="2000" b="1" dirty="0">
                <a:solidFill>
                  <a:srgbClr val="9BAE04"/>
                </a:solidFill>
                <a:latin typeface="Century Gothic" panose="020B0502020202020204" pitchFamily="34" charset="0"/>
              </a:rPr>
              <a:t>Valoración de las cargas de trabajo de las Áreas de Gobierno y Organismos Autónomos del Ayuntamiento de Madrid</a:t>
            </a:r>
          </a:p>
          <a:p>
            <a:pPr algn="ctr"/>
            <a:endParaRPr lang="es-ES" sz="1600" b="1" dirty="0">
              <a:solidFill>
                <a:srgbClr val="2D52A3"/>
              </a:solidFill>
              <a:latin typeface="Century Gothic" panose="020B0502020202020204" pitchFamily="34" charset="0"/>
            </a:endParaRPr>
          </a:p>
          <a:p>
            <a:pPr algn="ctr"/>
            <a:r>
              <a:rPr lang="es-ES" b="1" dirty="0" smtClean="0">
                <a:solidFill>
                  <a:prstClr val="white">
                    <a:lumMod val="50000"/>
                  </a:prstClr>
                </a:solidFill>
                <a:latin typeface="Century Gothic" panose="020B0502020202020204" pitchFamily="34" charset="0"/>
              </a:rPr>
              <a:t>MANUAL DEL CUESTIONARIO ONLINE</a:t>
            </a:r>
            <a:endParaRPr lang="es-ES" b="1" dirty="0">
              <a:solidFill>
                <a:prstClr val="white">
                  <a:lumMod val="50000"/>
                </a:prstClr>
              </a:solidFill>
              <a:latin typeface="Century Gothic" panose="020B0502020202020204" pitchFamily="34" charset="0"/>
            </a:endParaRPr>
          </a:p>
        </p:txBody>
      </p:sp>
      <p:sp>
        <p:nvSpPr>
          <p:cNvPr id="24" name="Rectangle 23"/>
          <p:cNvSpPr/>
          <p:nvPr/>
        </p:nvSpPr>
        <p:spPr>
          <a:xfrm>
            <a:off x="471821" y="0"/>
            <a:ext cx="11720179" cy="6858000"/>
          </a:xfrm>
          <a:prstGeom prst="rect">
            <a:avLst/>
          </a:prstGeom>
          <a:solidFill>
            <a:srgbClr val="D9D9D9">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pic>
        <p:nvPicPr>
          <p:cNvPr id="8" name="Imagen 7"/>
          <p:cNvPicPr>
            <a:picLocks noChangeAspect="1"/>
          </p:cNvPicPr>
          <p:nvPr/>
        </p:nvPicPr>
        <p:blipFill rotWithShape="1">
          <a:blip r:embed="rId2" cstate="print"/>
          <a:srcRect l="1565" t="9133" r="2629" b="19018"/>
          <a:stretch/>
        </p:blipFill>
        <p:spPr>
          <a:xfrm>
            <a:off x="4430784" y="193524"/>
            <a:ext cx="3330430" cy="679510"/>
          </a:xfrm>
          <a:prstGeom prst="rect">
            <a:avLst/>
          </a:prstGeom>
        </p:spPr>
      </p:pic>
      <p:sp>
        <p:nvSpPr>
          <p:cNvPr id="3" name="Rectángulo 2"/>
          <p:cNvSpPr/>
          <p:nvPr/>
        </p:nvSpPr>
        <p:spPr>
          <a:xfrm>
            <a:off x="0" y="0"/>
            <a:ext cx="723900" cy="6858000"/>
          </a:xfrm>
          <a:prstGeom prst="rect">
            <a:avLst/>
          </a:prstGeom>
          <a:solidFill>
            <a:srgbClr val="9BAE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cuestionario online bilaketarekin bat datozen irudia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441" y="2876698"/>
            <a:ext cx="3952599" cy="3647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45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p:cNvSpPr/>
          <p:nvPr/>
        </p:nvSpPr>
        <p:spPr>
          <a:xfrm>
            <a:off x="2434221" y="814211"/>
            <a:ext cx="4764638" cy="400110"/>
          </a:xfrm>
          <a:prstGeom prst="rect">
            <a:avLst/>
          </a:prstGeom>
        </p:spPr>
        <p:txBody>
          <a:bodyPr wrap="none">
            <a:spAutoFit/>
          </a:bodyPr>
          <a:lstStyle/>
          <a:p>
            <a:r>
              <a:rPr lang="es-ES" sz="2000" b="1" dirty="0" smtClean="0">
                <a:solidFill>
                  <a:srgbClr val="9BAE04"/>
                </a:solidFill>
                <a:latin typeface="Calibri Light" panose="020F0302020204030204"/>
              </a:rPr>
              <a:t>Ejemplo de cumplimentación de cuestionario</a:t>
            </a:r>
            <a:endParaRPr lang="es-ES" sz="2000" b="1" dirty="0">
              <a:solidFill>
                <a:srgbClr val="9BAE04"/>
              </a:solidFill>
              <a:latin typeface="Calibri Light" panose="020F0302020204030204"/>
            </a:endParaRPr>
          </a:p>
        </p:txBody>
      </p:sp>
      <p:sp>
        <p:nvSpPr>
          <p:cNvPr id="13" name="Rectángulo 12"/>
          <p:cNvSpPr/>
          <p:nvPr/>
        </p:nvSpPr>
        <p:spPr>
          <a:xfrm>
            <a:off x="2439211" y="1186113"/>
            <a:ext cx="9577271" cy="4893647"/>
          </a:xfrm>
          <a:prstGeom prst="rect">
            <a:avLst/>
          </a:prstGeom>
        </p:spPr>
        <p:txBody>
          <a:bodyPr wrap="square">
            <a:spAutoFit/>
          </a:bodyPr>
          <a:lstStyle/>
          <a:p>
            <a:endParaRPr lang="es-ES" sz="1200" dirty="0" smtClean="0">
              <a:solidFill>
                <a:prstClr val="black"/>
              </a:solidFill>
            </a:endParaRPr>
          </a:p>
          <a:p>
            <a:r>
              <a:rPr lang="es-ES" sz="1200" dirty="0" smtClean="0">
                <a:solidFill>
                  <a:prstClr val="black"/>
                </a:solidFill>
              </a:rPr>
              <a:t>A modo de ejemplo ilustrativo, </a:t>
            </a:r>
            <a:r>
              <a:rPr lang="es-ES" sz="1200" dirty="0">
                <a:solidFill>
                  <a:prstClr val="black"/>
                </a:solidFill>
              </a:rPr>
              <a:t>para </a:t>
            </a:r>
            <a:r>
              <a:rPr lang="es-ES" sz="1200" dirty="0" smtClean="0">
                <a:solidFill>
                  <a:prstClr val="black"/>
                </a:solidFill>
              </a:rPr>
              <a:t>facilitar al </a:t>
            </a:r>
            <a:r>
              <a:rPr lang="es-ES" sz="1200" dirty="0">
                <a:solidFill>
                  <a:prstClr val="black"/>
                </a:solidFill>
              </a:rPr>
              <a:t>personal del Ayuntamiento de Madrid </a:t>
            </a:r>
            <a:r>
              <a:rPr lang="es-ES" sz="1200" dirty="0" smtClean="0">
                <a:solidFill>
                  <a:prstClr val="black"/>
                </a:solidFill>
              </a:rPr>
              <a:t>la cumplimentación del cuestionario de valoración de cargas de trabajo, se muestra para un caso ficticio de un puesto </a:t>
            </a:r>
            <a:r>
              <a:rPr lang="es-ES" sz="1200" dirty="0">
                <a:solidFill>
                  <a:prstClr val="black"/>
                </a:solidFill>
              </a:rPr>
              <a:t>de </a:t>
            </a:r>
            <a:r>
              <a:rPr lang="es-ES" sz="1200" dirty="0" smtClean="0">
                <a:solidFill>
                  <a:prstClr val="black"/>
                </a:solidFill>
              </a:rPr>
              <a:t>trabajo, la actividad que desempeña  así como los resultados que debieran mostrarse en el correspondiente cuestionario por dicho empleado público.    </a:t>
            </a:r>
          </a:p>
          <a:p>
            <a:endParaRPr lang="es-ES" sz="1200" dirty="0">
              <a:solidFill>
                <a:prstClr val="black"/>
              </a:solidFill>
            </a:endParaRPr>
          </a:p>
          <a:p>
            <a:r>
              <a:rPr lang="es-ES" sz="1200" b="1" dirty="0" smtClean="0">
                <a:solidFill>
                  <a:prstClr val="black"/>
                </a:solidFill>
              </a:rPr>
              <a:t>Características generales:</a:t>
            </a:r>
            <a:endParaRPr lang="es-ES" sz="1200" dirty="0" smtClean="0">
              <a:solidFill>
                <a:prstClr val="black"/>
              </a:solidFill>
            </a:endParaRPr>
          </a:p>
          <a:p>
            <a:pPr marL="742950" lvl="1" indent="-285750">
              <a:buFont typeface="Arial" panose="020B0604020202020204" pitchFamily="34" charset="0"/>
              <a:buChar char="•"/>
            </a:pPr>
            <a:r>
              <a:rPr lang="es-ES" sz="1200" dirty="0" smtClean="0">
                <a:solidFill>
                  <a:prstClr val="black"/>
                </a:solidFill>
              </a:rPr>
              <a:t>Puesto de </a:t>
            </a:r>
            <a:r>
              <a:rPr lang="es-ES" sz="1200" dirty="0">
                <a:solidFill>
                  <a:prstClr val="black"/>
                </a:solidFill>
              </a:rPr>
              <a:t>trabajo:  </a:t>
            </a:r>
            <a:r>
              <a:rPr lang="es-ES" sz="1200" dirty="0" smtClean="0">
                <a:solidFill>
                  <a:prstClr val="black"/>
                </a:solidFill>
              </a:rPr>
              <a:t>“</a:t>
            </a:r>
            <a:r>
              <a:rPr lang="es-ES" sz="1200" b="1" dirty="0" smtClean="0">
                <a:solidFill>
                  <a:prstClr val="black"/>
                </a:solidFill>
              </a:rPr>
              <a:t>Jefe/a de Negociado</a:t>
            </a:r>
            <a:r>
              <a:rPr lang="es-ES" sz="1200" dirty="0" smtClean="0">
                <a:solidFill>
                  <a:prstClr val="black"/>
                </a:solidFill>
              </a:rPr>
              <a:t>”  </a:t>
            </a:r>
          </a:p>
          <a:p>
            <a:pPr marL="742950" lvl="1" indent="-285750">
              <a:buFont typeface="Arial" panose="020B0604020202020204" pitchFamily="34" charset="0"/>
              <a:buChar char="•"/>
            </a:pPr>
            <a:r>
              <a:rPr lang="es-ES" sz="1200" dirty="0" smtClean="0">
                <a:solidFill>
                  <a:prstClr val="black"/>
                </a:solidFill>
              </a:rPr>
              <a:t>Jornada </a:t>
            </a:r>
            <a:r>
              <a:rPr lang="es-ES" sz="1200" dirty="0">
                <a:solidFill>
                  <a:prstClr val="black"/>
                </a:solidFill>
              </a:rPr>
              <a:t>laboral </a:t>
            </a:r>
            <a:r>
              <a:rPr lang="es-ES" sz="1200" dirty="0" smtClean="0">
                <a:solidFill>
                  <a:prstClr val="black"/>
                </a:solidFill>
              </a:rPr>
              <a:t>(semanal): 37,5 horas</a:t>
            </a:r>
          </a:p>
          <a:p>
            <a:pPr marL="742950" lvl="1" indent="-285750">
              <a:buFont typeface="Arial" panose="020B0604020202020204" pitchFamily="34" charset="0"/>
              <a:buChar char="•"/>
            </a:pPr>
            <a:r>
              <a:rPr lang="es-ES" sz="1200" dirty="0" smtClean="0">
                <a:solidFill>
                  <a:prstClr val="black"/>
                </a:solidFill>
              </a:rPr>
              <a:t>Periodo analizado: año 2016</a:t>
            </a:r>
          </a:p>
          <a:p>
            <a:endParaRPr lang="es-ES" sz="1200" dirty="0">
              <a:solidFill>
                <a:prstClr val="black"/>
              </a:solidFill>
            </a:endParaRPr>
          </a:p>
          <a:p>
            <a:r>
              <a:rPr lang="es-ES" sz="1200" b="1" dirty="0" smtClean="0">
                <a:solidFill>
                  <a:prstClr val="black"/>
                </a:solidFill>
              </a:rPr>
              <a:t>Funciones realizadas en el periodo</a:t>
            </a:r>
            <a:r>
              <a:rPr lang="es-ES" sz="1200" dirty="0" smtClean="0">
                <a:solidFill>
                  <a:prstClr val="black"/>
                </a:solidFill>
              </a:rPr>
              <a:t> (anualmente):</a:t>
            </a:r>
          </a:p>
          <a:p>
            <a:pPr marL="742950" lvl="1" indent="-285750">
              <a:buFont typeface="Arial" panose="020B0604020202020204" pitchFamily="34" charset="0"/>
              <a:buChar char="•"/>
            </a:pPr>
            <a:r>
              <a:rPr lang="es-ES" sz="1200" dirty="0">
                <a:solidFill>
                  <a:prstClr val="black"/>
                </a:solidFill>
              </a:rPr>
              <a:t>Coordinar al personal adscrito al negociado para la supervisión y enfoque del trabajo </a:t>
            </a:r>
            <a:r>
              <a:rPr lang="es-ES" sz="1200" dirty="0" smtClean="0">
                <a:solidFill>
                  <a:prstClr val="black"/>
                </a:solidFill>
              </a:rPr>
              <a:t>asignado: diariamente durante 2 horas al día</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Organizar y controlar los turnos de trabajo del personal del </a:t>
            </a:r>
            <a:r>
              <a:rPr lang="es-ES" sz="1200" dirty="0" smtClean="0">
                <a:solidFill>
                  <a:prstClr val="black"/>
                </a:solidFill>
              </a:rPr>
              <a:t>negociado: todos los meses (11), durante un día completo (8 horas)</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Trasladar instrucciones de carácter interno, tanto a las unidades orgánicas como a la </a:t>
            </a:r>
            <a:r>
              <a:rPr lang="es-ES" sz="1200" dirty="0" smtClean="0">
                <a:solidFill>
                  <a:prstClr val="black"/>
                </a:solidFill>
              </a:rPr>
              <a:t>plantilla: </a:t>
            </a:r>
            <a:r>
              <a:rPr lang="es-ES" sz="1200" dirty="0">
                <a:solidFill>
                  <a:prstClr val="black"/>
                </a:solidFill>
              </a:rPr>
              <a:t>diariamente durante </a:t>
            </a:r>
            <a:r>
              <a:rPr lang="es-ES" sz="1200" dirty="0" smtClean="0">
                <a:solidFill>
                  <a:prstClr val="black"/>
                </a:solidFill>
              </a:rPr>
              <a:t>media hora </a:t>
            </a:r>
            <a:r>
              <a:rPr lang="es-ES" sz="1200" dirty="0">
                <a:solidFill>
                  <a:prstClr val="black"/>
                </a:solidFill>
              </a:rPr>
              <a:t>al día</a:t>
            </a:r>
          </a:p>
          <a:p>
            <a:pPr marL="742950" lvl="1" indent="-285750">
              <a:buFont typeface="Arial" panose="020B0604020202020204" pitchFamily="34" charset="0"/>
              <a:buChar char="•"/>
            </a:pPr>
            <a:r>
              <a:rPr lang="es-ES" sz="1200" dirty="0">
                <a:solidFill>
                  <a:prstClr val="black"/>
                </a:solidFill>
              </a:rPr>
              <a:t>Supervisar y ejecutar las actividades y procedimientos administrativos asignados a su </a:t>
            </a:r>
            <a:r>
              <a:rPr lang="es-ES" sz="1200" dirty="0" smtClean="0">
                <a:solidFill>
                  <a:prstClr val="black"/>
                </a:solidFill>
              </a:rPr>
              <a:t>unidad: actividad más relevante, prácticamente la mitad de la jornada (4 horas), durante todo el año</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Colaborar en la elaboración de datos, informes y propuestas propias de la actividad </a:t>
            </a:r>
            <a:r>
              <a:rPr lang="es-ES" sz="1200" dirty="0" smtClean="0">
                <a:solidFill>
                  <a:prstClr val="black"/>
                </a:solidFill>
              </a:rPr>
              <a:t>administrativa: puntualmente (2 veces al año), durante 2 horas aproximadamente</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Centralizar toda la información para la elaboración de memorias, planes estratégicos, planes de actuación, documentos marco, documentos de análisis de trabajo, documentos estadísticos, </a:t>
            </a:r>
            <a:r>
              <a:rPr lang="es-ES" sz="1200" dirty="0" err="1" smtClean="0">
                <a:solidFill>
                  <a:prstClr val="black"/>
                </a:solidFill>
              </a:rPr>
              <a:t>etc</a:t>
            </a:r>
            <a:r>
              <a:rPr lang="es-ES" sz="1200" dirty="0" smtClean="0">
                <a:solidFill>
                  <a:prstClr val="black"/>
                </a:solidFill>
              </a:rPr>
              <a:t>: mensualmente supone 2 horas</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Realizar seguimiento de expedientes de contratación, contratos y </a:t>
            </a:r>
            <a:r>
              <a:rPr lang="es-ES" sz="1200" dirty="0" smtClean="0">
                <a:solidFill>
                  <a:prstClr val="black"/>
                </a:solidFill>
              </a:rPr>
              <a:t>facturas: lo realizan otros compañeros de la SG</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Convocar y organizar reuniones y comités de dirección, con la posterior redacción de las actas e </a:t>
            </a:r>
            <a:r>
              <a:rPr lang="es-ES" sz="1200" dirty="0" smtClean="0">
                <a:solidFill>
                  <a:prstClr val="black"/>
                </a:solidFill>
              </a:rPr>
              <a:t>informes: mensualmente supone 2 horas</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Informar y asesorar a personal interno municipal, ciudadanos, asociaciones, </a:t>
            </a:r>
            <a:r>
              <a:rPr lang="es-ES" sz="1200" dirty="0" smtClean="0">
                <a:solidFill>
                  <a:prstClr val="black"/>
                </a:solidFill>
              </a:rPr>
              <a:t>etc., todas las semanas, al menos 2 hora de atención telefónica</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Otros: todas sus funciones están recogidas en las anteriores, no hace funciones adicionales </a:t>
            </a:r>
            <a:r>
              <a:rPr lang="es-ES" sz="1200" dirty="0" smtClean="0">
                <a:solidFill>
                  <a:prstClr val="black"/>
                </a:solidFill>
              </a:rPr>
              <a:t>relevantes</a:t>
            </a:r>
            <a:endParaRPr lang="es-ES" sz="1200" dirty="0">
              <a:solidFill>
                <a:prstClr val="black"/>
              </a:solidFill>
            </a:endParaRPr>
          </a:p>
          <a:p>
            <a:pPr marL="685800" lvl="1" indent="-228600">
              <a:buFont typeface="+mj-lt"/>
              <a:buAutoNum type="arabicPeriod"/>
            </a:pPr>
            <a:endParaRPr lang="es-ES" sz="1200" b="1" dirty="0">
              <a:solidFill>
                <a:prstClr val="black"/>
              </a:solidFill>
            </a:endParaRPr>
          </a:p>
        </p:txBody>
      </p:sp>
      <p:cxnSp>
        <p:nvCxnSpPr>
          <p:cNvPr id="14" name="Conector recto 13"/>
          <p:cNvCxnSpPr/>
          <p:nvPr/>
        </p:nvCxnSpPr>
        <p:spPr>
          <a:xfrm flipH="1">
            <a:off x="2001314" y="-1273"/>
            <a:ext cx="1" cy="6859273"/>
          </a:xfrm>
          <a:prstGeom prst="line">
            <a:avLst/>
          </a:prstGeom>
          <a:ln w="6350">
            <a:solidFill>
              <a:srgbClr val="9BAE04"/>
            </a:solidFill>
          </a:ln>
        </p:spPr>
        <p:style>
          <a:lnRef idx="1">
            <a:schemeClr val="accent1"/>
          </a:lnRef>
          <a:fillRef idx="0">
            <a:schemeClr val="accent1"/>
          </a:fillRef>
          <a:effectRef idx="0">
            <a:schemeClr val="accent1"/>
          </a:effectRef>
          <a:fontRef idx="minor">
            <a:schemeClr val="tx1"/>
          </a:fontRef>
        </p:style>
      </p:cxnSp>
      <p:sp>
        <p:nvSpPr>
          <p:cNvPr id="15" name="Rectángulo 14"/>
          <p:cNvSpPr/>
          <p:nvPr/>
        </p:nvSpPr>
        <p:spPr>
          <a:xfrm>
            <a:off x="0" y="1886495"/>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sp>
        <p:nvSpPr>
          <p:cNvPr id="16" name="Rectángulo 15"/>
          <p:cNvSpPr/>
          <p:nvPr/>
        </p:nvSpPr>
        <p:spPr>
          <a:xfrm>
            <a:off x="-3" y="2680143"/>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a:t>
            </a:r>
            <a:r>
              <a:rPr lang="es-ES" sz="1600" b="1" dirty="0" smtClean="0">
                <a:solidFill>
                  <a:prstClr val="white"/>
                </a:solidFill>
                <a:latin typeface="Calibri Light" panose="020F0302020204030204"/>
              </a:rPr>
              <a:t>y Consideraciones</a:t>
            </a:r>
            <a:endParaRPr lang="es-ES" sz="1600" b="1" dirty="0">
              <a:solidFill>
                <a:prstClr val="white"/>
              </a:solidFill>
              <a:latin typeface="Calibri Light" panose="020F0302020204030204"/>
            </a:endParaRPr>
          </a:p>
        </p:txBody>
      </p:sp>
      <p:sp>
        <p:nvSpPr>
          <p:cNvPr id="17" name="Rectángulo 16"/>
          <p:cNvSpPr/>
          <p:nvPr/>
        </p:nvSpPr>
        <p:spPr>
          <a:xfrm>
            <a:off x="-1" y="4271821"/>
            <a:ext cx="2009955" cy="655607"/>
          </a:xfrm>
          <a:prstGeom prst="rect">
            <a:avLst/>
          </a:prstGeom>
          <a:noFill/>
          <a:ln w="9525">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rgbClr val="9BAE04"/>
                </a:solidFill>
                <a:latin typeface="Calibri Light" panose="020F0302020204030204"/>
              </a:rPr>
              <a:t>Casos Prácticos</a:t>
            </a:r>
            <a:endParaRPr lang="es-ES" sz="1600" b="1" dirty="0">
              <a:solidFill>
                <a:srgbClr val="9BAE04"/>
              </a:solidFill>
              <a:latin typeface="Calibri Light" panose="020F0302020204030204"/>
            </a:endParaRPr>
          </a:p>
        </p:txBody>
      </p:sp>
      <p:sp>
        <p:nvSpPr>
          <p:cNvPr id="18" name="Rectángulo 17"/>
          <p:cNvSpPr/>
          <p:nvPr/>
        </p:nvSpPr>
        <p:spPr>
          <a:xfrm>
            <a:off x="-8896" y="3486474"/>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Instrucciones</a:t>
            </a:r>
            <a:endParaRPr lang="es-ES" sz="1600" b="1" dirty="0">
              <a:solidFill>
                <a:prstClr val="white"/>
              </a:solidFill>
              <a:latin typeface="Calibri Light" panose="020F0302020204030204"/>
            </a:endParaRPr>
          </a:p>
        </p:txBody>
      </p:sp>
      <p:cxnSp>
        <p:nvCxnSpPr>
          <p:cNvPr id="19" name="Conector recto 18"/>
          <p:cNvCxnSpPr/>
          <p:nvPr/>
        </p:nvCxnSpPr>
        <p:spPr>
          <a:xfrm flipH="1">
            <a:off x="2003095" y="4271820"/>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089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p:cNvSpPr/>
          <p:nvPr/>
        </p:nvSpPr>
        <p:spPr>
          <a:xfrm>
            <a:off x="2434221" y="814211"/>
            <a:ext cx="4764638" cy="400110"/>
          </a:xfrm>
          <a:prstGeom prst="rect">
            <a:avLst/>
          </a:prstGeom>
        </p:spPr>
        <p:txBody>
          <a:bodyPr wrap="none">
            <a:spAutoFit/>
          </a:bodyPr>
          <a:lstStyle/>
          <a:p>
            <a:r>
              <a:rPr lang="es-ES" sz="2000" b="1" dirty="0" smtClean="0">
                <a:solidFill>
                  <a:srgbClr val="9BAE04"/>
                </a:solidFill>
                <a:latin typeface="Calibri Light" panose="020F0302020204030204"/>
              </a:rPr>
              <a:t>Ejemplo de cumplimentación de cuestionario</a:t>
            </a:r>
            <a:endParaRPr lang="es-ES" sz="2000" b="1" dirty="0">
              <a:solidFill>
                <a:srgbClr val="9BAE04"/>
              </a:solidFill>
              <a:latin typeface="Calibri Light" panose="020F0302020204030204"/>
            </a:endParaRPr>
          </a:p>
        </p:txBody>
      </p:sp>
      <p:sp>
        <p:nvSpPr>
          <p:cNvPr id="13" name="Rectángulo 12"/>
          <p:cNvSpPr/>
          <p:nvPr/>
        </p:nvSpPr>
        <p:spPr>
          <a:xfrm>
            <a:off x="2439211" y="1186113"/>
            <a:ext cx="9577271" cy="646331"/>
          </a:xfrm>
          <a:prstGeom prst="rect">
            <a:avLst/>
          </a:prstGeom>
        </p:spPr>
        <p:txBody>
          <a:bodyPr wrap="square">
            <a:spAutoFit/>
          </a:bodyPr>
          <a:lstStyle/>
          <a:p>
            <a:endParaRPr lang="es-ES" sz="1200" dirty="0" smtClean="0">
              <a:solidFill>
                <a:prstClr val="black"/>
              </a:solidFill>
            </a:endParaRPr>
          </a:p>
          <a:p>
            <a:r>
              <a:rPr lang="es-ES" sz="1200" dirty="0" smtClean="0">
                <a:solidFill>
                  <a:prstClr val="black"/>
                </a:solidFill>
              </a:rPr>
              <a:t>Los resultados que a incluir en el cuestionario del puesto descrito anteriormente son los recogidos en el siguiente cuadro. Para la obtención de los porcentajes exactos de utilización se ha empleado la herramienta de soporte elaborada al efecto.  </a:t>
            </a:r>
            <a:endParaRPr lang="es-ES" sz="1200" b="1" dirty="0">
              <a:solidFill>
                <a:prstClr val="black"/>
              </a:solidFill>
            </a:endParaRPr>
          </a:p>
        </p:txBody>
      </p:sp>
      <p:pic>
        <p:nvPicPr>
          <p:cNvPr id="4" name="Imagen 3"/>
          <p:cNvPicPr>
            <a:picLocks noChangeAspect="1"/>
          </p:cNvPicPr>
          <p:nvPr/>
        </p:nvPicPr>
        <p:blipFill>
          <a:blip r:embed="rId2"/>
          <a:stretch>
            <a:fillRect/>
          </a:stretch>
        </p:blipFill>
        <p:spPr>
          <a:xfrm>
            <a:off x="2743071" y="2287252"/>
            <a:ext cx="8424000" cy="2697011"/>
          </a:xfrm>
          <a:prstGeom prst="rect">
            <a:avLst/>
          </a:prstGeom>
        </p:spPr>
      </p:pic>
      <p:cxnSp>
        <p:nvCxnSpPr>
          <p:cNvPr id="14" name="Conector recto 13"/>
          <p:cNvCxnSpPr/>
          <p:nvPr/>
        </p:nvCxnSpPr>
        <p:spPr>
          <a:xfrm flipH="1">
            <a:off x="2001314" y="-1273"/>
            <a:ext cx="1" cy="6859273"/>
          </a:xfrm>
          <a:prstGeom prst="line">
            <a:avLst/>
          </a:prstGeom>
          <a:ln w="6350">
            <a:solidFill>
              <a:srgbClr val="9BAE04"/>
            </a:solidFill>
          </a:ln>
        </p:spPr>
        <p:style>
          <a:lnRef idx="1">
            <a:schemeClr val="accent1"/>
          </a:lnRef>
          <a:fillRef idx="0">
            <a:schemeClr val="accent1"/>
          </a:fillRef>
          <a:effectRef idx="0">
            <a:schemeClr val="accent1"/>
          </a:effectRef>
          <a:fontRef idx="minor">
            <a:schemeClr val="tx1"/>
          </a:fontRef>
        </p:style>
      </p:cxnSp>
      <p:sp>
        <p:nvSpPr>
          <p:cNvPr id="15" name="Rectángulo 14"/>
          <p:cNvSpPr/>
          <p:nvPr/>
        </p:nvSpPr>
        <p:spPr>
          <a:xfrm>
            <a:off x="0" y="1886495"/>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sp>
        <p:nvSpPr>
          <p:cNvPr id="16" name="Rectángulo 15"/>
          <p:cNvSpPr/>
          <p:nvPr/>
        </p:nvSpPr>
        <p:spPr>
          <a:xfrm>
            <a:off x="-3" y="2680143"/>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a:t>
            </a:r>
            <a:r>
              <a:rPr lang="es-ES" sz="1600" b="1" dirty="0" smtClean="0">
                <a:solidFill>
                  <a:prstClr val="white"/>
                </a:solidFill>
                <a:latin typeface="Calibri Light" panose="020F0302020204030204"/>
              </a:rPr>
              <a:t>y Consideraciones</a:t>
            </a:r>
            <a:endParaRPr lang="es-ES" sz="1600" b="1" dirty="0">
              <a:solidFill>
                <a:prstClr val="white"/>
              </a:solidFill>
              <a:latin typeface="Calibri Light" panose="020F0302020204030204"/>
            </a:endParaRPr>
          </a:p>
        </p:txBody>
      </p:sp>
      <p:sp>
        <p:nvSpPr>
          <p:cNvPr id="17" name="Rectángulo 16"/>
          <p:cNvSpPr/>
          <p:nvPr/>
        </p:nvSpPr>
        <p:spPr>
          <a:xfrm>
            <a:off x="-1" y="4271821"/>
            <a:ext cx="2009955" cy="655607"/>
          </a:xfrm>
          <a:prstGeom prst="rect">
            <a:avLst/>
          </a:prstGeom>
          <a:noFill/>
          <a:ln w="9525">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rgbClr val="9BAE04"/>
                </a:solidFill>
                <a:latin typeface="Calibri Light" panose="020F0302020204030204"/>
              </a:rPr>
              <a:t>Casos Prácticos</a:t>
            </a:r>
            <a:endParaRPr lang="es-ES" sz="1600" b="1" dirty="0">
              <a:solidFill>
                <a:srgbClr val="9BAE04"/>
              </a:solidFill>
              <a:latin typeface="Calibri Light" panose="020F0302020204030204"/>
            </a:endParaRPr>
          </a:p>
        </p:txBody>
      </p:sp>
      <p:sp>
        <p:nvSpPr>
          <p:cNvPr id="18" name="Rectángulo 17"/>
          <p:cNvSpPr/>
          <p:nvPr/>
        </p:nvSpPr>
        <p:spPr>
          <a:xfrm>
            <a:off x="-8896" y="3486474"/>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Instrucciones</a:t>
            </a:r>
            <a:endParaRPr lang="es-ES" sz="1600" b="1" dirty="0">
              <a:solidFill>
                <a:prstClr val="white"/>
              </a:solidFill>
              <a:latin typeface="Calibri Light" panose="020F0302020204030204"/>
            </a:endParaRPr>
          </a:p>
        </p:txBody>
      </p:sp>
      <p:cxnSp>
        <p:nvCxnSpPr>
          <p:cNvPr id="19" name="Conector recto 18"/>
          <p:cNvCxnSpPr/>
          <p:nvPr/>
        </p:nvCxnSpPr>
        <p:spPr>
          <a:xfrm flipH="1">
            <a:off x="2003095" y="4271820"/>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030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p:cNvSpPr/>
          <p:nvPr/>
        </p:nvSpPr>
        <p:spPr>
          <a:xfrm>
            <a:off x="2372346" y="981114"/>
            <a:ext cx="8906608" cy="1862048"/>
          </a:xfrm>
          <a:prstGeom prst="rect">
            <a:avLst/>
          </a:prstGeom>
        </p:spPr>
        <p:txBody>
          <a:bodyPr wrap="square">
            <a:spAutoFit/>
          </a:bodyPr>
          <a:lstStyle/>
          <a:p>
            <a:r>
              <a:rPr lang="es-ES" sz="1200" dirty="0" smtClean="0">
                <a:solidFill>
                  <a:prstClr val="black"/>
                </a:solidFill>
              </a:rPr>
              <a:t>El objeto del proyecto es el desarrollo de un </a:t>
            </a:r>
            <a:r>
              <a:rPr lang="es-ES" sz="1200" b="1" dirty="0" smtClean="0">
                <a:solidFill>
                  <a:prstClr val="black"/>
                </a:solidFill>
              </a:rPr>
              <a:t>estudio de valoración de cargas de trabajo</a:t>
            </a:r>
            <a:r>
              <a:rPr lang="es-ES" sz="1200" dirty="0" smtClean="0">
                <a:solidFill>
                  <a:prstClr val="black"/>
                </a:solidFill>
              </a:rPr>
              <a:t>, que  permita conocer la distribución competencial, los procesos realizados, los recursos asociados y su dedicación; y ponerlo en relación con el resultado que se espera.</a:t>
            </a:r>
          </a:p>
          <a:p>
            <a:endParaRPr lang="es-ES" sz="900" dirty="0" smtClean="0">
              <a:solidFill>
                <a:prstClr val="black"/>
              </a:solidFill>
            </a:endParaRPr>
          </a:p>
          <a:p>
            <a:r>
              <a:rPr lang="es-ES" sz="1200" dirty="0" smtClean="0">
                <a:solidFill>
                  <a:prstClr val="black"/>
                </a:solidFill>
              </a:rPr>
              <a:t>El proyecto se desarrolla en dos grandes bloques:</a:t>
            </a:r>
          </a:p>
          <a:p>
            <a:endParaRPr lang="es-ES" sz="900" dirty="0" smtClean="0">
              <a:solidFill>
                <a:prstClr val="black"/>
              </a:solidFill>
            </a:endParaRPr>
          </a:p>
          <a:p>
            <a:pPr marL="228600" indent="-228600">
              <a:buFont typeface="+mj-lt"/>
              <a:buAutoNum type="arabicPeriod"/>
            </a:pPr>
            <a:r>
              <a:rPr lang="es-ES" sz="1200" dirty="0" smtClean="0">
                <a:solidFill>
                  <a:prstClr val="black"/>
                </a:solidFill>
              </a:rPr>
              <a:t>Preparación del análisis. Trabajos relativos a la recogida de información y la herramienta tecnológica empleada para su recogida.</a:t>
            </a:r>
          </a:p>
          <a:p>
            <a:pPr marL="228600" indent="-228600">
              <a:buFont typeface="+mj-lt"/>
              <a:buAutoNum type="arabicPeriod"/>
            </a:pPr>
            <a:r>
              <a:rPr lang="es-ES" sz="1200" dirty="0" smtClean="0">
                <a:solidFill>
                  <a:prstClr val="black"/>
                </a:solidFill>
              </a:rPr>
              <a:t>Ejecución del análisis e identificación de recomendaciones, con la creación y difusión de cuestionarios adaptados según puestos de trabajo.</a:t>
            </a:r>
          </a:p>
          <a:p>
            <a:endParaRPr lang="es-ES" sz="900" dirty="0" smtClean="0">
              <a:solidFill>
                <a:prstClr val="black"/>
              </a:solidFill>
            </a:endParaRPr>
          </a:p>
          <a:p>
            <a:r>
              <a:rPr lang="es-ES" sz="1200" dirty="0" smtClean="0">
                <a:solidFill>
                  <a:prstClr val="black"/>
                </a:solidFill>
              </a:rPr>
              <a:t>Para dar respuesta a las distintas fases del proyecto, se llevará a cabo una metodología fundamentada en 3 grandes bloques:</a:t>
            </a:r>
            <a:endParaRPr lang="es-ES" sz="1200" dirty="0">
              <a:solidFill>
                <a:prstClr val="black"/>
              </a:solidFill>
            </a:endParaRPr>
          </a:p>
        </p:txBody>
      </p:sp>
      <p:grpSp>
        <p:nvGrpSpPr>
          <p:cNvPr id="2" name="Grupo 1"/>
          <p:cNvGrpSpPr/>
          <p:nvPr/>
        </p:nvGrpSpPr>
        <p:grpSpPr>
          <a:xfrm>
            <a:off x="2827264" y="3064366"/>
            <a:ext cx="1868076" cy="1868076"/>
            <a:chOff x="2959151" y="3536394"/>
            <a:chExt cx="1868076" cy="1868076"/>
          </a:xfrm>
        </p:grpSpPr>
        <p:sp>
          <p:nvSpPr>
            <p:cNvPr id="38" name="Oval 5"/>
            <p:cNvSpPr>
              <a:spLocks noChangeArrowheads="1"/>
            </p:cNvSpPr>
            <p:nvPr/>
          </p:nvSpPr>
          <p:spPr bwMode="auto">
            <a:xfrm>
              <a:off x="3132773" y="3710016"/>
              <a:ext cx="1521933" cy="1521933"/>
            </a:xfrm>
            <a:prstGeom prst="ellipse">
              <a:avLst/>
            </a:prstGeom>
            <a:solidFill>
              <a:srgbClr val="88A945"/>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grpSp>
          <p:nvGrpSpPr>
            <p:cNvPr id="39" name="Group 100"/>
            <p:cNvGrpSpPr/>
            <p:nvPr/>
          </p:nvGrpSpPr>
          <p:grpSpPr>
            <a:xfrm>
              <a:off x="2959151" y="3536394"/>
              <a:ext cx="1868076" cy="1868076"/>
              <a:chOff x="6546413" y="2257147"/>
              <a:chExt cx="1868076" cy="1868076"/>
            </a:xfrm>
          </p:grpSpPr>
          <p:sp>
            <p:nvSpPr>
              <p:cNvPr id="40" name="Freeform 6"/>
              <p:cNvSpPr>
                <a:spLocks/>
              </p:cNvSpPr>
              <p:nvPr/>
            </p:nvSpPr>
            <p:spPr bwMode="auto">
              <a:xfrm>
                <a:off x="7922196"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41" name="Freeform 7"/>
              <p:cNvSpPr>
                <a:spLocks/>
              </p:cNvSpPr>
              <p:nvPr/>
            </p:nvSpPr>
            <p:spPr bwMode="auto">
              <a:xfrm>
                <a:off x="7502428"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42" name="Freeform 8"/>
              <p:cNvSpPr>
                <a:spLocks/>
              </p:cNvSpPr>
              <p:nvPr/>
            </p:nvSpPr>
            <p:spPr bwMode="auto">
              <a:xfrm>
                <a:off x="8223286"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43" name="Freeform 9"/>
              <p:cNvSpPr>
                <a:spLocks/>
              </p:cNvSpPr>
              <p:nvPr/>
            </p:nvSpPr>
            <p:spPr bwMode="auto">
              <a:xfrm>
                <a:off x="8223286"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44" name="Freeform 10"/>
              <p:cNvSpPr>
                <a:spLocks/>
              </p:cNvSpPr>
              <p:nvPr/>
            </p:nvSpPr>
            <p:spPr bwMode="auto">
              <a:xfrm>
                <a:off x="7922196"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rgbClr val="88A945">
                  <a:alpha val="25000"/>
                </a:srgbClr>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45" name="Freeform 11"/>
              <p:cNvSpPr>
                <a:spLocks/>
              </p:cNvSpPr>
              <p:nvPr/>
            </p:nvSpPr>
            <p:spPr bwMode="auto">
              <a:xfrm>
                <a:off x="7502428"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rgbClr val="88A945">
                  <a:alpha val="25000"/>
                </a:srgbClr>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46" name="Freeform 12"/>
              <p:cNvSpPr>
                <a:spLocks/>
              </p:cNvSpPr>
              <p:nvPr/>
            </p:nvSpPr>
            <p:spPr bwMode="auto">
              <a:xfrm>
                <a:off x="7033212"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rgbClr val="88A945">
                  <a:alpha val="25000"/>
                </a:srgbClr>
              </a:solidFill>
              <a:ln>
                <a:noFill/>
              </a:ln>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47" name="Freeform 13"/>
              <p:cNvSpPr>
                <a:spLocks/>
              </p:cNvSpPr>
              <p:nvPr/>
            </p:nvSpPr>
            <p:spPr bwMode="auto">
              <a:xfrm>
                <a:off x="6683771"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rgbClr val="88A945">
                  <a:alpha val="25000"/>
                </a:srgbClr>
              </a:solidFill>
              <a:ln>
                <a:noFill/>
              </a:ln>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48" name="Freeform 14"/>
              <p:cNvSpPr>
                <a:spLocks/>
              </p:cNvSpPr>
              <p:nvPr/>
            </p:nvSpPr>
            <p:spPr bwMode="auto">
              <a:xfrm>
                <a:off x="6546413"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rgbClr val="88A945">
                  <a:alpha val="25000"/>
                </a:srgbClr>
              </a:solidFill>
              <a:ln>
                <a:noFill/>
              </a:ln>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49" name="Freeform 15"/>
              <p:cNvSpPr>
                <a:spLocks/>
              </p:cNvSpPr>
              <p:nvPr/>
            </p:nvSpPr>
            <p:spPr bwMode="auto">
              <a:xfrm>
                <a:off x="6546413"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rgbClr val="88A945">
                  <a:alpha val="25000"/>
                </a:srgbClr>
              </a:solidFill>
              <a:ln>
                <a:noFill/>
              </a:ln>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50" name="Freeform 16"/>
              <p:cNvSpPr>
                <a:spLocks/>
              </p:cNvSpPr>
              <p:nvPr/>
            </p:nvSpPr>
            <p:spPr bwMode="auto">
              <a:xfrm>
                <a:off x="6683771"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rgbClr val="88A945">
                  <a:alpha val="25000"/>
                </a:srgbClr>
              </a:solidFill>
              <a:ln>
                <a:noFill/>
              </a:ln>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51" name="Freeform 17"/>
              <p:cNvSpPr>
                <a:spLocks/>
              </p:cNvSpPr>
              <p:nvPr/>
            </p:nvSpPr>
            <p:spPr bwMode="auto">
              <a:xfrm>
                <a:off x="7033212"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rgbClr val="88A945">
                  <a:alpha val="25000"/>
                </a:srgbClr>
              </a:solidFill>
              <a:ln>
                <a:noFill/>
              </a:ln>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grpSp>
        <p:grpSp>
          <p:nvGrpSpPr>
            <p:cNvPr id="147" name="Group 103"/>
            <p:cNvGrpSpPr/>
            <p:nvPr/>
          </p:nvGrpSpPr>
          <p:grpSpPr>
            <a:xfrm>
              <a:off x="3660600" y="4130689"/>
              <a:ext cx="447590" cy="442962"/>
              <a:chOff x="8493125" y="2289175"/>
              <a:chExt cx="854075" cy="808038"/>
            </a:xfrm>
            <a:solidFill>
              <a:schemeClr val="bg1"/>
            </a:solidFill>
          </p:grpSpPr>
          <p:sp>
            <p:nvSpPr>
              <p:cNvPr id="148" name="Freeform 24"/>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id-ID">
                  <a:ln>
                    <a:solidFill>
                      <a:prstClr val="white"/>
                    </a:solidFill>
                  </a:ln>
                  <a:solidFill>
                    <a:prstClr val="white"/>
                  </a:solidFill>
                </a:endParaRPr>
              </a:p>
            </p:txBody>
          </p:sp>
          <p:sp>
            <p:nvSpPr>
              <p:cNvPr id="149" name="Oval 25"/>
              <p:cNvSpPr>
                <a:spLocks noChangeArrowheads="1"/>
              </p:cNvSpPr>
              <p:nvPr/>
            </p:nvSpPr>
            <p:spPr bwMode="auto">
              <a:xfrm>
                <a:off x="8729663" y="2289175"/>
                <a:ext cx="382588" cy="427038"/>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id-ID">
                  <a:ln>
                    <a:solidFill>
                      <a:prstClr val="white"/>
                    </a:solidFill>
                  </a:ln>
                  <a:solidFill>
                    <a:prstClr val="white"/>
                  </a:solidFill>
                </a:endParaRPr>
              </a:p>
            </p:txBody>
          </p:sp>
        </p:grpSp>
      </p:grpSp>
      <p:grpSp>
        <p:nvGrpSpPr>
          <p:cNvPr id="3" name="Grupo 2"/>
          <p:cNvGrpSpPr/>
          <p:nvPr/>
        </p:nvGrpSpPr>
        <p:grpSpPr>
          <a:xfrm>
            <a:off x="5780676" y="3064366"/>
            <a:ext cx="1868076" cy="1868076"/>
            <a:chOff x="5710340" y="3528467"/>
            <a:chExt cx="1868076" cy="1868076"/>
          </a:xfrm>
        </p:grpSpPr>
        <p:sp>
          <p:nvSpPr>
            <p:cNvPr id="80" name="Oval 5"/>
            <p:cNvSpPr>
              <a:spLocks noChangeArrowheads="1"/>
            </p:cNvSpPr>
            <p:nvPr/>
          </p:nvSpPr>
          <p:spPr bwMode="auto">
            <a:xfrm>
              <a:off x="5883962" y="3702089"/>
              <a:ext cx="1521933" cy="1521933"/>
            </a:xfrm>
            <a:prstGeom prst="ellipse">
              <a:avLst/>
            </a:prstGeom>
            <a:solidFill>
              <a:srgbClr val="9BBB59"/>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grpSp>
          <p:nvGrpSpPr>
            <p:cNvPr id="81" name="Group 86"/>
            <p:cNvGrpSpPr/>
            <p:nvPr/>
          </p:nvGrpSpPr>
          <p:grpSpPr>
            <a:xfrm>
              <a:off x="5710340" y="3528467"/>
              <a:ext cx="1868076" cy="1868076"/>
              <a:chOff x="3800237" y="2257147"/>
              <a:chExt cx="1868076" cy="1868076"/>
            </a:xfrm>
          </p:grpSpPr>
          <p:sp>
            <p:nvSpPr>
              <p:cNvPr id="82" name="Freeform 6"/>
              <p:cNvSpPr>
                <a:spLocks/>
              </p:cNvSpPr>
              <p:nvPr/>
            </p:nvSpPr>
            <p:spPr bwMode="auto">
              <a:xfrm>
                <a:off x="5176020"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83" name="Freeform 7"/>
              <p:cNvSpPr>
                <a:spLocks/>
              </p:cNvSpPr>
              <p:nvPr/>
            </p:nvSpPr>
            <p:spPr bwMode="auto">
              <a:xfrm>
                <a:off x="4756252"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84" name="Freeform 8"/>
              <p:cNvSpPr>
                <a:spLocks/>
              </p:cNvSpPr>
              <p:nvPr/>
            </p:nvSpPr>
            <p:spPr bwMode="auto">
              <a:xfrm>
                <a:off x="5477110"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85" name="Freeform 9"/>
              <p:cNvSpPr>
                <a:spLocks/>
              </p:cNvSpPr>
              <p:nvPr/>
            </p:nvSpPr>
            <p:spPr bwMode="auto">
              <a:xfrm>
                <a:off x="5477110"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86" name="Freeform 10"/>
              <p:cNvSpPr>
                <a:spLocks/>
              </p:cNvSpPr>
              <p:nvPr/>
            </p:nvSpPr>
            <p:spPr bwMode="auto">
              <a:xfrm>
                <a:off x="5176020"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87" name="Freeform 11"/>
              <p:cNvSpPr>
                <a:spLocks/>
              </p:cNvSpPr>
              <p:nvPr/>
            </p:nvSpPr>
            <p:spPr bwMode="auto">
              <a:xfrm>
                <a:off x="4756252"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88" name="Freeform 12"/>
              <p:cNvSpPr>
                <a:spLocks/>
              </p:cNvSpPr>
              <p:nvPr/>
            </p:nvSpPr>
            <p:spPr bwMode="auto">
              <a:xfrm>
                <a:off x="4287036"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89" name="Freeform 13"/>
              <p:cNvSpPr>
                <a:spLocks/>
              </p:cNvSpPr>
              <p:nvPr/>
            </p:nvSpPr>
            <p:spPr bwMode="auto">
              <a:xfrm>
                <a:off x="3937595"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rgbClr val="9BAE04"/>
              </a:solidFill>
              <a:ln>
                <a:noFill/>
              </a:ln>
            </p:spPr>
            <p:txBody>
              <a:bodyPr vert="horz" wrap="square" lIns="91440" tIns="45720" rIns="91440" bIns="45720" numCol="1" anchor="t" anchorCtr="0" compatLnSpc="1">
                <a:prstTxWarp prst="textNoShape">
                  <a:avLst/>
                </a:prstTxWarp>
              </a:bodyPr>
              <a:lstStyle/>
              <a:p>
                <a:endParaRPr lang="id-ID" kern="0">
                  <a:solidFill>
                    <a:prstClr val="black"/>
                  </a:solidFill>
                </a:endParaRPr>
              </a:p>
            </p:txBody>
          </p:sp>
          <p:sp>
            <p:nvSpPr>
              <p:cNvPr id="90" name="Freeform 14"/>
              <p:cNvSpPr>
                <a:spLocks/>
              </p:cNvSpPr>
              <p:nvPr/>
            </p:nvSpPr>
            <p:spPr bwMode="auto">
              <a:xfrm>
                <a:off x="3800237"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rgbClr val="9BBB59">
                  <a:alpha val="25000"/>
                </a:srgbClr>
              </a:solidFill>
              <a:ln>
                <a:noFill/>
              </a:ln>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91" name="Freeform 15"/>
              <p:cNvSpPr>
                <a:spLocks/>
              </p:cNvSpPr>
              <p:nvPr/>
            </p:nvSpPr>
            <p:spPr bwMode="auto">
              <a:xfrm>
                <a:off x="3800237"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rgbClr val="9BBB59">
                  <a:alpha val="25000"/>
                </a:srgbClr>
              </a:solidFill>
              <a:ln>
                <a:noFill/>
              </a:ln>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92" name="Freeform 16"/>
              <p:cNvSpPr>
                <a:spLocks/>
              </p:cNvSpPr>
              <p:nvPr/>
            </p:nvSpPr>
            <p:spPr bwMode="auto">
              <a:xfrm>
                <a:off x="3937595"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rgbClr val="9BBB59">
                  <a:alpha val="25000"/>
                </a:srgbClr>
              </a:solidFill>
              <a:ln>
                <a:noFill/>
              </a:ln>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93" name="Freeform 17"/>
              <p:cNvSpPr>
                <a:spLocks/>
              </p:cNvSpPr>
              <p:nvPr/>
            </p:nvSpPr>
            <p:spPr bwMode="auto">
              <a:xfrm>
                <a:off x="4287036"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rgbClr val="9BBB59">
                  <a:alpha val="25000"/>
                </a:srgbClr>
              </a:solidFill>
              <a:ln>
                <a:noFill/>
              </a:ln>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grpSp>
        <p:grpSp>
          <p:nvGrpSpPr>
            <p:cNvPr id="150" name="Group 135"/>
            <p:cNvGrpSpPr/>
            <p:nvPr/>
          </p:nvGrpSpPr>
          <p:grpSpPr>
            <a:xfrm>
              <a:off x="6387607" y="4172788"/>
              <a:ext cx="535740" cy="509772"/>
              <a:chOff x="1588" y="4763"/>
              <a:chExt cx="6746875" cy="6419850"/>
            </a:xfrm>
            <a:solidFill>
              <a:sysClr val="window" lastClr="FFFFFF"/>
            </a:solidFill>
          </p:grpSpPr>
          <p:sp>
            <p:nvSpPr>
              <p:cNvPr id="151" name="Freeform 5"/>
              <p:cNvSpPr>
                <a:spLocks noEditPoints="1"/>
              </p:cNvSpPr>
              <p:nvPr/>
            </p:nvSpPr>
            <p:spPr bwMode="auto">
              <a:xfrm>
                <a:off x="1588" y="4763"/>
                <a:ext cx="6746875" cy="6419850"/>
              </a:xfrm>
              <a:custGeom>
                <a:avLst/>
                <a:gdLst>
                  <a:gd name="T0" fmla="*/ 1645 w 1796"/>
                  <a:gd name="T1" fmla="*/ 0 h 1709"/>
                  <a:gd name="T2" fmla="*/ 151 w 1796"/>
                  <a:gd name="T3" fmla="*/ 0 h 1709"/>
                  <a:gd name="T4" fmla="*/ 0 w 1796"/>
                  <a:gd name="T5" fmla="*/ 151 h 1709"/>
                  <a:gd name="T6" fmla="*/ 0 w 1796"/>
                  <a:gd name="T7" fmla="*/ 1307 h 1709"/>
                  <a:gd name="T8" fmla="*/ 151 w 1796"/>
                  <a:gd name="T9" fmla="*/ 1458 h 1709"/>
                  <a:gd name="T10" fmla="*/ 606 w 1796"/>
                  <a:gd name="T11" fmla="*/ 1458 h 1709"/>
                  <a:gd name="T12" fmla="*/ 526 w 1796"/>
                  <a:gd name="T13" fmla="*/ 1545 h 1709"/>
                  <a:gd name="T14" fmla="*/ 483 w 1796"/>
                  <a:gd name="T15" fmla="*/ 1590 h 1709"/>
                  <a:gd name="T16" fmla="*/ 479 w 1796"/>
                  <a:gd name="T17" fmla="*/ 1659 h 1709"/>
                  <a:gd name="T18" fmla="*/ 593 w 1796"/>
                  <a:gd name="T19" fmla="*/ 1709 h 1709"/>
                  <a:gd name="T20" fmla="*/ 1203 w 1796"/>
                  <a:gd name="T21" fmla="*/ 1709 h 1709"/>
                  <a:gd name="T22" fmla="*/ 1316 w 1796"/>
                  <a:gd name="T23" fmla="*/ 1659 h 1709"/>
                  <a:gd name="T24" fmla="*/ 1312 w 1796"/>
                  <a:gd name="T25" fmla="*/ 1590 h 1709"/>
                  <a:gd name="T26" fmla="*/ 1270 w 1796"/>
                  <a:gd name="T27" fmla="*/ 1545 h 1709"/>
                  <a:gd name="T28" fmla="*/ 1190 w 1796"/>
                  <a:gd name="T29" fmla="*/ 1458 h 1709"/>
                  <a:gd name="T30" fmla="*/ 1645 w 1796"/>
                  <a:gd name="T31" fmla="*/ 1458 h 1709"/>
                  <a:gd name="T32" fmla="*/ 1796 w 1796"/>
                  <a:gd name="T33" fmla="*/ 1307 h 1709"/>
                  <a:gd name="T34" fmla="*/ 1796 w 1796"/>
                  <a:gd name="T35" fmla="*/ 151 h 1709"/>
                  <a:gd name="T36" fmla="*/ 1645 w 1796"/>
                  <a:gd name="T37" fmla="*/ 0 h 1709"/>
                  <a:gd name="T38" fmla="*/ 1231 w 1796"/>
                  <a:gd name="T39" fmla="*/ 1585 h 1709"/>
                  <a:gd name="T40" fmla="*/ 1267 w 1796"/>
                  <a:gd name="T41" fmla="*/ 1622 h 1709"/>
                  <a:gd name="T42" fmla="*/ 1265 w 1796"/>
                  <a:gd name="T43" fmla="*/ 1635 h 1709"/>
                  <a:gd name="T44" fmla="*/ 1203 w 1796"/>
                  <a:gd name="T45" fmla="*/ 1653 h 1709"/>
                  <a:gd name="T46" fmla="*/ 593 w 1796"/>
                  <a:gd name="T47" fmla="*/ 1653 h 1709"/>
                  <a:gd name="T48" fmla="*/ 530 w 1796"/>
                  <a:gd name="T49" fmla="*/ 1635 h 1709"/>
                  <a:gd name="T50" fmla="*/ 528 w 1796"/>
                  <a:gd name="T51" fmla="*/ 1623 h 1709"/>
                  <a:gd name="T52" fmla="*/ 528 w 1796"/>
                  <a:gd name="T53" fmla="*/ 1623 h 1709"/>
                  <a:gd name="T54" fmla="*/ 565 w 1796"/>
                  <a:gd name="T55" fmla="*/ 1585 h 1709"/>
                  <a:gd name="T56" fmla="*/ 672 w 1796"/>
                  <a:gd name="T57" fmla="*/ 1458 h 1709"/>
                  <a:gd name="T58" fmla="*/ 1124 w 1796"/>
                  <a:gd name="T59" fmla="*/ 1458 h 1709"/>
                  <a:gd name="T60" fmla="*/ 1231 w 1796"/>
                  <a:gd name="T61" fmla="*/ 1585 h 1709"/>
                  <a:gd name="T62" fmla="*/ 1684 w 1796"/>
                  <a:gd name="T63" fmla="*/ 1307 h 1709"/>
                  <a:gd name="T64" fmla="*/ 1645 w 1796"/>
                  <a:gd name="T65" fmla="*/ 1346 h 1709"/>
                  <a:gd name="T66" fmla="*/ 151 w 1796"/>
                  <a:gd name="T67" fmla="*/ 1346 h 1709"/>
                  <a:gd name="T68" fmla="*/ 112 w 1796"/>
                  <a:gd name="T69" fmla="*/ 1307 h 1709"/>
                  <a:gd name="T70" fmla="*/ 112 w 1796"/>
                  <a:gd name="T71" fmla="*/ 151 h 1709"/>
                  <a:gd name="T72" fmla="*/ 151 w 1796"/>
                  <a:gd name="T73" fmla="*/ 112 h 1709"/>
                  <a:gd name="T74" fmla="*/ 1645 w 1796"/>
                  <a:gd name="T75" fmla="*/ 112 h 1709"/>
                  <a:gd name="T76" fmla="*/ 1684 w 1796"/>
                  <a:gd name="T77" fmla="*/ 151 h 1709"/>
                  <a:gd name="T78" fmla="*/ 1684 w 1796"/>
                  <a:gd name="T79" fmla="*/ 1307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96" h="1709">
                    <a:moveTo>
                      <a:pt x="1645" y="0"/>
                    </a:moveTo>
                    <a:cubicBezTo>
                      <a:pt x="151" y="0"/>
                      <a:pt x="151" y="0"/>
                      <a:pt x="151" y="0"/>
                    </a:cubicBezTo>
                    <a:cubicBezTo>
                      <a:pt x="68" y="0"/>
                      <a:pt x="0" y="67"/>
                      <a:pt x="0" y="151"/>
                    </a:cubicBezTo>
                    <a:cubicBezTo>
                      <a:pt x="0" y="1307"/>
                      <a:pt x="0" y="1307"/>
                      <a:pt x="0" y="1307"/>
                    </a:cubicBezTo>
                    <a:cubicBezTo>
                      <a:pt x="0" y="1390"/>
                      <a:pt x="68" y="1458"/>
                      <a:pt x="151" y="1458"/>
                    </a:cubicBezTo>
                    <a:cubicBezTo>
                      <a:pt x="606" y="1458"/>
                      <a:pt x="606" y="1458"/>
                      <a:pt x="606" y="1458"/>
                    </a:cubicBezTo>
                    <a:cubicBezTo>
                      <a:pt x="582" y="1488"/>
                      <a:pt x="544" y="1527"/>
                      <a:pt x="526" y="1545"/>
                    </a:cubicBezTo>
                    <a:cubicBezTo>
                      <a:pt x="506" y="1564"/>
                      <a:pt x="491" y="1579"/>
                      <a:pt x="483" y="1590"/>
                    </a:cubicBezTo>
                    <a:cubicBezTo>
                      <a:pt x="472" y="1605"/>
                      <a:pt x="467" y="1634"/>
                      <a:pt x="479" y="1659"/>
                    </a:cubicBezTo>
                    <a:cubicBezTo>
                      <a:pt x="491" y="1682"/>
                      <a:pt x="520" y="1709"/>
                      <a:pt x="593" y="1709"/>
                    </a:cubicBezTo>
                    <a:cubicBezTo>
                      <a:pt x="1203" y="1709"/>
                      <a:pt x="1203" y="1709"/>
                      <a:pt x="1203" y="1709"/>
                    </a:cubicBezTo>
                    <a:cubicBezTo>
                      <a:pt x="1276" y="1709"/>
                      <a:pt x="1305" y="1682"/>
                      <a:pt x="1316" y="1659"/>
                    </a:cubicBezTo>
                    <a:cubicBezTo>
                      <a:pt x="1329" y="1634"/>
                      <a:pt x="1324" y="1605"/>
                      <a:pt x="1312" y="1590"/>
                    </a:cubicBezTo>
                    <a:cubicBezTo>
                      <a:pt x="1304" y="1579"/>
                      <a:pt x="1289" y="1564"/>
                      <a:pt x="1270" y="1545"/>
                    </a:cubicBezTo>
                    <a:cubicBezTo>
                      <a:pt x="1252" y="1527"/>
                      <a:pt x="1213" y="1488"/>
                      <a:pt x="1190" y="1458"/>
                    </a:cubicBezTo>
                    <a:cubicBezTo>
                      <a:pt x="1645" y="1458"/>
                      <a:pt x="1645" y="1458"/>
                      <a:pt x="1645" y="1458"/>
                    </a:cubicBezTo>
                    <a:cubicBezTo>
                      <a:pt x="1728" y="1458"/>
                      <a:pt x="1796" y="1390"/>
                      <a:pt x="1796" y="1307"/>
                    </a:cubicBezTo>
                    <a:cubicBezTo>
                      <a:pt x="1796" y="151"/>
                      <a:pt x="1796" y="151"/>
                      <a:pt x="1796" y="151"/>
                    </a:cubicBezTo>
                    <a:cubicBezTo>
                      <a:pt x="1796" y="67"/>
                      <a:pt x="1728" y="0"/>
                      <a:pt x="1645" y="0"/>
                    </a:cubicBezTo>
                    <a:close/>
                    <a:moveTo>
                      <a:pt x="1231" y="1585"/>
                    </a:moveTo>
                    <a:cubicBezTo>
                      <a:pt x="1247" y="1601"/>
                      <a:pt x="1262" y="1616"/>
                      <a:pt x="1267" y="1622"/>
                    </a:cubicBezTo>
                    <a:cubicBezTo>
                      <a:pt x="1267" y="1622"/>
                      <a:pt x="1269" y="1629"/>
                      <a:pt x="1265" y="1635"/>
                    </a:cubicBezTo>
                    <a:cubicBezTo>
                      <a:pt x="1258" y="1646"/>
                      <a:pt x="1235" y="1653"/>
                      <a:pt x="1203" y="1653"/>
                    </a:cubicBezTo>
                    <a:cubicBezTo>
                      <a:pt x="593" y="1653"/>
                      <a:pt x="593" y="1653"/>
                      <a:pt x="593" y="1653"/>
                    </a:cubicBezTo>
                    <a:cubicBezTo>
                      <a:pt x="561" y="1653"/>
                      <a:pt x="538" y="1646"/>
                      <a:pt x="530" y="1635"/>
                    </a:cubicBezTo>
                    <a:cubicBezTo>
                      <a:pt x="527" y="1629"/>
                      <a:pt x="528" y="1623"/>
                      <a:pt x="528" y="1623"/>
                    </a:cubicBezTo>
                    <a:cubicBezTo>
                      <a:pt x="528" y="1623"/>
                      <a:pt x="528" y="1623"/>
                      <a:pt x="528" y="1623"/>
                    </a:cubicBezTo>
                    <a:cubicBezTo>
                      <a:pt x="534" y="1616"/>
                      <a:pt x="549" y="1601"/>
                      <a:pt x="565" y="1585"/>
                    </a:cubicBezTo>
                    <a:cubicBezTo>
                      <a:pt x="614" y="1536"/>
                      <a:pt x="654" y="1494"/>
                      <a:pt x="672" y="1458"/>
                    </a:cubicBezTo>
                    <a:cubicBezTo>
                      <a:pt x="1124" y="1458"/>
                      <a:pt x="1124" y="1458"/>
                      <a:pt x="1124" y="1458"/>
                    </a:cubicBezTo>
                    <a:cubicBezTo>
                      <a:pt x="1142" y="1494"/>
                      <a:pt x="1182" y="1536"/>
                      <a:pt x="1231" y="1585"/>
                    </a:cubicBezTo>
                    <a:close/>
                    <a:moveTo>
                      <a:pt x="1684" y="1307"/>
                    </a:moveTo>
                    <a:cubicBezTo>
                      <a:pt x="1684" y="1328"/>
                      <a:pt x="1666" y="1346"/>
                      <a:pt x="1645" y="1346"/>
                    </a:cubicBezTo>
                    <a:cubicBezTo>
                      <a:pt x="151" y="1346"/>
                      <a:pt x="151" y="1346"/>
                      <a:pt x="151" y="1346"/>
                    </a:cubicBezTo>
                    <a:cubicBezTo>
                      <a:pt x="129" y="1346"/>
                      <a:pt x="112" y="1328"/>
                      <a:pt x="112" y="1307"/>
                    </a:cubicBezTo>
                    <a:cubicBezTo>
                      <a:pt x="112" y="151"/>
                      <a:pt x="112" y="151"/>
                      <a:pt x="112" y="151"/>
                    </a:cubicBezTo>
                    <a:cubicBezTo>
                      <a:pt x="112" y="129"/>
                      <a:pt x="129" y="112"/>
                      <a:pt x="151" y="112"/>
                    </a:cubicBezTo>
                    <a:cubicBezTo>
                      <a:pt x="1645" y="112"/>
                      <a:pt x="1645" y="112"/>
                      <a:pt x="1645" y="112"/>
                    </a:cubicBezTo>
                    <a:cubicBezTo>
                      <a:pt x="1666" y="112"/>
                      <a:pt x="1684" y="129"/>
                      <a:pt x="1684" y="151"/>
                    </a:cubicBezTo>
                    <a:lnTo>
                      <a:pt x="1684" y="130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52" name="Freeform 6"/>
              <p:cNvSpPr>
                <a:spLocks noEditPoints="1"/>
              </p:cNvSpPr>
              <p:nvPr/>
            </p:nvSpPr>
            <p:spPr bwMode="auto">
              <a:xfrm>
                <a:off x="842963" y="846138"/>
                <a:ext cx="5064125" cy="3376613"/>
              </a:xfrm>
              <a:custGeom>
                <a:avLst/>
                <a:gdLst>
                  <a:gd name="T0" fmla="*/ 1252 w 1348"/>
                  <a:gd name="T1" fmla="*/ 0 h 899"/>
                  <a:gd name="T2" fmla="*/ 96 w 1348"/>
                  <a:gd name="T3" fmla="*/ 0 h 899"/>
                  <a:gd name="T4" fmla="*/ 0 w 1348"/>
                  <a:gd name="T5" fmla="*/ 95 h 899"/>
                  <a:gd name="T6" fmla="*/ 0 w 1348"/>
                  <a:gd name="T7" fmla="*/ 803 h 899"/>
                  <a:gd name="T8" fmla="*/ 96 w 1348"/>
                  <a:gd name="T9" fmla="*/ 899 h 899"/>
                  <a:gd name="T10" fmla="*/ 1252 w 1348"/>
                  <a:gd name="T11" fmla="*/ 899 h 899"/>
                  <a:gd name="T12" fmla="*/ 1348 w 1348"/>
                  <a:gd name="T13" fmla="*/ 803 h 899"/>
                  <a:gd name="T14" fmla="*/ 1348 w 1348"/>
                  <a:gd name="T15" fmla="*/ 95 h 899"/>
                  <a:gd name="T16" fmla="*/ 1252 w 1348"/>
                  <a:gd name="T17" fmla="*/ 0 h 899"/>
                  <a:gd name="T18" fmla="*/ 1291 w 1348"/>
                  <a:gd name="T19" fmla="*/ 803 h 899"/>
                  <a:gd name="T20" fmla="*/ 1252 w 1348"/>
                  <a:gd name="T21" fmla="*/ 843 h 899"/>
                  <a:gd name="T22" fmla="*/ 96 w 1348"/>
                  <a:gd name="T23" fmla="*/ 843 h 899"/>
                  <a:gd name="T24" fmla="*/ 56 w 1348"/>
                  <a:gd name="T25" fmla="*/ 803 h 899"/>
                  <a:gd name="T26" fmla="*/ 56 w 1348"/>
                  <a:gd name="T27" fmla="*/ 95 h 899"/>
                  <a:gd name="T28" fmla="*/ 96 w 1348"/>
                  <a:gd name="T29" fmla="*/ 56 h 899"/>
                  <a:gd name="T30" fmla="*/ 1252 w 1348"/>
                  <a:gd name="T31" fmla="*/ 56 h 899"/>
                  <a:gd name="T32" fmla="*/ 1291 w 1348"/>
                  <a:gd name="T33" fmla="*/ 95 h 899"/>
                  <a:gd name="T34" fmla="*/ 1291 w 1348"/>
                  <a:gd name="T35" fmla="*/ 803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48" h="899">
                    <a:moveTo>
                      <a:pt x="1252" y="0"/>
                    </a:moveTo>
                    <a:cubicBezTo>
                      <a:pt x="96" y="0"/>
                      <a:pt x="96" y="0"/>
                      <a:pt x="96" y="0"/>
                    </a:cubicBezTo>
                    <a:cubicBezTo>
                      <a:pt x="43" y="0"/>
                      <a:pt x="0" y="43"/>
                      <a:pt x="0" y="95"/>
                    </a:cubicBezTo>
                    <a:cubicBezTo>
                      <a:pt x="0" y="803"/>
                      <a:pt x="0" y="803"/>
                      <a:pt x="0" y="803"/>
                    </a:cubicBezTo>
                    <a:cubicBezTo>
                      <a:pt x="0" y="856"/>
                      <a:pt x="43" y="899"/>
                      <a:pt x="96" y="899"/>
                    </a:cubicBezTo>
                    <a:cubicBezTo>
                      <a:pt x="1252" y="899"/>
                      <a:pt x="1252" y="899"/>
                      <a:pt x="1252" y="899"/>
                    </a:cubicBezTo>
                    <a:cubicBezTo>
                      <a:pt x="1305" y="899"/>
                      <a:pt x="1348" y="856"/>
                      <a:pt x="1348" y="803"/>
                    </a:cubicBezTo>
                    <a:cubicBezTo>
                      <a:pt x="1348" y="95"/>
                      <a:pt x="1348" y="95"/>
                      <a:pt x="1348" y="95"/>
                    </a:cubicBezTo>
                    <a:cubicBezTo>
                      <a:pt x="1348" y="43"/>
                      <a:pt x="1305" y="0"/>
                      <a:pt x="1252" y="0"/>
                    </a:cubicBezTo>
                    <a:close/>
                    <a:moveTo>
                      <a:pt x="1291" y="803"/>
                    </a:moveTo>
                    <a:cubicBezTo>
                      <a:pt x="1291" y="825"/>
                      <a:pt x="1274" y="843"/>
                      <a:pt x="1252" y="843"/>
                    </a:cubicBezTo>
                    <a:cubicBezTo>
                      <a:pt x="96" y="843"/>
                      <a:pt x="96" y="843"/>
                      <a:pt x="96" y="843"/>
                    </a:cubicBezTo>
                    <a:cubicBezTo>
                      <a:pt x="74" y="843"/>
                      <a:pt x="56" y="825"/>
                      <a:pt x="56" y="803"/>
                    </a:cubicBezTo>
                    <a:cubicBezTo>
                      <a:pt x="56" y="95"/>
                      <a:pt x="56" y="95"/>
                      <a:pt x="56" y="95"/>
                    </a:cubicBezTo>
                    <a:cubicBezTo>
                      <a:pt x="56" y="74"/>
                      <a:pt x="74" y="56"/>
                      <a:pt x="96" y="56"/>
                    </a:cubicBezTo>
                    <a:cubicBezTo>
                      <a:pt x="1252" y="56"/>
                      <a:pt x="1252" y="56"/>
                      <a:pt x="1252" y="56"/>
                    </a:cubicBezTo>
                    <a:cubicBezTo>
                      <a:pt x="1274" y="56"/>
                      <a:pt x="1291" y="74"/>
                      <a:pt x="1291" y="95"/>
                    </a:cubicBezTo>
                    <a:lnTo>
                      <a:pt x="1291" y="8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53" name="Freeform 7"/>
              <p:cNvSpPr>
                <a:spLocks noEditPoints="1"/>
              </p:cNvSpPr>
              <p:nvPr/>
            </p:nvSpPr>
            <p:spPr bwMode="auto">
              <a:xfrm>
                <a:off x="3059113" y="4321176"/>
                <a:ext cx="631825" cy="630238"/>
              </a:xfrm>
              <a:custGeom>
                <a:avLst/>
                <a:gdLst>
                  <a:gd name="T0" fmla="*/ 84 w 168"/>
                  <a:gd name="T1" fmla="*/ 0 h 168"/>
                  <a:gd name="T2" fmla="*/ 0 w 168"/>
                  <a:gd name="T3" fmla="*/ 84 h 168"/>
                  <a:gd name="T4" fmla="*/ 84 w 168"/>
                  <a:gd name="T5" fmla="*/ 168 h 168"/>
                  <a:gd name="T6" fmla="*/ 168 w 168"/>
                  <a:gd name="T7" fmla="*/ 84 h 168"/>
                  <a:gd name="T8" fmla="*/ 84 w 168"/>
                  <a:gd name="T9" fmla="*/ 0 h 168"/>
                  <a:gd name="T10" fmla="*/ 84 w 168"/>
                  <a:gd name="T11" fmla="*/ 112 h 168"/>
                  <a:gd name="T12" fmla="*/ 56 w 168"/>
                  <a:gd name="T13" fmla="*/ 84 h 168"/>
                  <a:gd name="T14" fmla="*/ 84 w 168"/>
                  <a:gd name="T15" fmla="*/ 56 h 168"/>
                  <a:gd name="T16" fmla="*/ 112 w 168"/>
                  <a:gd name="T17" fmla="*/ 84 h 168"/>
                  <a:gd name="T18" fmla="*/ 84 w 168"/>
                  <a:gd name="T19" fmla="*/ 11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0"/>
                    </a:moveTo>
                    <a:cubicBezTo>
                      <a:pt x="38" y="0"/>
                      <a:pt x="0" y="38"/>
                      <a:pt x="0" y="84"/>
                    </a:cubicBezTo>
                    <a:cubicBezTo>
                      <a:pt x="0" y="131"/>
                      <a:pt x="38" y="168"/>
                      <a:pt x="84" y="168"/>
                    </a:cubicBezTo>
                    <a:cubicBezTo>
                      <a:pt x="130" y="168"/>
                      <a:pt x="168" y="131"/>
                      <a:pt x="168" y="84"/>
                    </a:cubicBezTo>
                    <a:cubicBezTo>
                      <a:pt x="168" y="38"/>
                      <a:pt x="130" y="0"/>
                      <a:pt x="84" y="0"/>
                    </a:cubicBezTo>
                    <a:close/>
                    <a:moveTo>
                      <a:pt x="84" y="112"/>
                    </a:moveTo>
                    <a:cubicBezTo>
                      <a:pt x="68" y="112"/>
                      <a:pt x="56" y="100"/>
                      <a:pt x="56" y="84"/>
                    </a:cubicBezTo>
                    <a:cubicBezTo>
                      <a:pt x="56" y="69"/>
                      <a:pt x="68" y="56"/>
                      <a:pt x="84" y="56"/>
                    </a:cubicBezTo>
                    <a:cubicBezTo>
                      <a:pt x="99" y="56"/>
                      <a:pt x="112" y="69"/>
                      <a:pt x="112" y="84"/>
                    </a:cubicBezTo>
                    <a:cubicBezTo>
                      <a:pt x="112" y="100"/>
                      <a:pt x="99" y="112"/>
                      <a:pt x="84" y="1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54" name="Freeform 8"/>
              <p:cNvSpPr>
                <a:spLocks/>
              </p:cNvSpPr>
              <p:nvPr/>
            </p:nvSpPr>
            <p:spPr bwMode="auto">
              <a:xfrm>
                <a:off x="2528888" y="2533651"/>
                <a:ext cx="628650" cy="1262063"/>
              </a:xfrm>
              <a:custGeom>
                <a:avLst/>
                <a:gdLst>
                  <a:gd name="T0" fmla="*/ 125 w 167"/>
                  <a:gd name="T1" fmla="*/ 0 h 336"/>
                  <a:gd name="T2" fmla="*/ 42 w 167"/>
                  <a:gd name="T3" fmla="*/ 0 h 336"/>
                  <a:gd name="T4" fmla="*/ 0 w 167"/>
                  <a:gd name="T5" fmla="*/ 42 h 336"/>
                  <a:gd name="T6" fmla="*/ 0 w 167"/>
                  <a:gd name="T7" fmla="*/ 294 h 336"/>
                  <a:gd name="T8" fmla="*/ 42 w 167"/>
                  <a:gd name="T9" fmla="*/ 336 h 336"/>
                  <a:gd name="T10" fmla="*/ 125 w 167"/>
                  <a:gd name="T11" fmla="*/ 336 h 336"/>
                  <a:gd name="T12" fmla="*/ 167 w 167"/>
                  <a:gd name="T13" fmla="*/ 294 h 336"/>
                  <a:gd name="T14" fmla="*/ 167 w 167"/>
                  <a:gd name="T15" fmla="*/ 42 h 336"/>
                  <a:gd name="T16" fmla="*/ 125 w 167"/>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36">
                    <a:moveTo>
                      <a:pt x="125" y="0"/>
                    </a:moveTo>
                    <a:cubicBezTo>
                      <a:pt x="42" y="0"/>
                      <a:pt x="42" y="0"/>
                      <a:pt x="42" y="0"/>
                    </a:cubicBezTo>
                    <a:cubicBezTo>
                      <a:pt x="19" y="0"/>
                      <a:pt x="0" y="18"/>
                      <a:pt x="0" y="42"/>
                    </a:cubicBezTo>
                    <a:cubicBezTo>
                      <a:pt x="0" y="294"/>
                      <a:pt x="0" y="294"/>
                      <a:pt x="0" y="294"/>
                    </a:cubicBezTo>
                    <a:cubicBezTo>
                      <a:pt x="0" y="317"/>
                      <a:pt x="19" y="336"/>
                      <a:pt x="42" y="336"/>
                    </a:cubicBezTo>
                    <a:cubicBezTo>
                      <a:pt x="125" y="336"/>
                      <a:pt x="125" y="336"/>
                      <a:pt x="125" y="336"/>
                    </a:cubicBezTo>
                    <a:cubicBezTo>
                      <a:pt x="148" y="336"/>
                      <a:pt x="167" y="317"/>
                      <a:pt x="167" y="294"/>
                    </a:cubicBezTo>
                    <a:cubicBezTo>
                      <a:pt x="167" y="42"/>
                      <a:pt x="167" y="42"/>
                      <a:pt x="167" y="42"/>
                    </a:cubicBezTo>
                    <a:cubicBezTo>
                      <a:pt x="167" y="18"/>
                      <a:pt x="148" y="0"/>
                      <a:pt x="12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55" name="Freeform 9"/>
              <p:cNvSpPr>
                <a:spLocks/>
              </p:cNvSpPr>
              <p:nvPr/>
            </p:nvSpPr>
            <p:spPr bwMode="auto">
              <a:xfrm>
                <a:off x="4632326" y="1266826"/>
                <a:ext cx="635000" cy="2528888"/>
              </a:xfrm>
              <a:custGeom>
                <a:avLst/>
                <a:gdLst>
                  <a:gd name="T0" fmla="*/ 126 w 169"/>
                  <a:gd name="T1" fmla="*/ 0 h 673"/>
                  <a:gd name="T2" fmla="*/ 42 w 169"/>
                  <a:gd name="T3" fmla="*/ 0 h 673"/>
                  <a:gd name="T4" fmla="*/ 0 w 169"/>
                  <a:gd name="T5" fmla="*/ 41 h 673"/>
                  <a:gd name="T6" fmla="*/ 0 w 169"/>
                  <a:gd name="T7" fmla="*/ 632 h 673"/>
                  <a:gd name="T8" fmla="*/ 42 w 169"/>
                  <a:gd name="T9" fmla="*/ 673 h 673"/>
                  <a:gd name="T10" fmla="*/ 126 w 169"/>
                  <a:gd name="T11" fmla="*/ 673 h 673"/>
                  <a:gd name="T12" fmla="*/ 169 w 169"/>
                  <a:gd name="T13" fmla="*/ 632 h 673"/>
                  <a:gd name="T14" fmla="*/ 169 w 169"/>
                  <a:gd name="T15" fmla="*/ 41 h 673"/>
                  <a:gd name="T16" fmla="*/ 126 w 169"/>
                  <a:gd name="T1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673">
                    <a:moveTo>
                      <a:pt x="126" y="0"/>
                    </a:moveTo>
                    <a:cubicBezTo>
                      <a:pt x="42" y="0"/>
                      <a:pt x="42" y="0"/>
                      <a:pt x="42" y="0"/>
                    </a:cubicBezTo>
                    <a:cubicBezTo>
                      <a:pt x="19" y="0"/>
                      <a:pt x="0" y="19"/>
                      <a:pt x="0" y="41"/>
                    </a:cubicBezTo>
                    <a:cubicBezTo>
                      <a:pt x="0" y="632"/>
                      <a:pt x="0" y="632"/>
                      <a:pt x="0" y="632"/>
                    </a:cubicBezTo>
                    <a:cubicBezTo>
                      <a:pt x="0" y="655"/>
                      <a:pt x="19" y="673"/>
                      <a:pt x="42" y="673"/>
                    </a:cubicBezTo>
                    <a:cubicBezTo>
                      <a:pt x="126" y="673"/>
                      <a:pt x="126" y="673"/>
                      <a:pt x="126" y="673"/>
                    </a:cubicBezTo>
                    <a:cubicBezTo>
                      <a:pt x="150" y="673"/>
                      <a:pt x="169" y="655"/>
                      <a:pt x="169" y="632"/>
                    </a:cubicBezTo>
                    <a:cubicBezTo>
                      <a:pt x="169" y="41"/>
                      <a:pt x="169" y="41"/>
                      <a:pt x="169" y="41"/>
                    </a:cubicBezTo>
                    <a:cubicBezTo>
                      <a:pt x="169" y="19"/>
                      <a:pt x="150" y="0"/>
                      <a:pt x="12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56" name="Freeform 10"/>
              <p:cNvSpPr>
                <a:spLocks/>
              </p:cNvSpPr>
              <p:nvPr/>
            </p:nvSpPr>
            <p:spPr bwMode="auto">
              <a:xfrm>
                <a:off x="3584576" y="2112963"/>
                <a:ext cx="627063" cy="1682750"/>
              </a:xfrm>
              <a:custGeom>
                <a:avLst/>
                <a:gdLst>
                  <a:gd name="T0" fmla="*/ 125 w 167"/>
                  <a:gd name="T1" fmla="*/ 0 h 448"/>
                  <a:gd name="T2" fmla="*/ 41 w 167"/>
                  <a:gd name="T3" fmla="*/ 0 h 448"/>
                  <a:gd name="T4" fmla="*/ 0 w 167"/>
                  <a:gd name="T5" fmla="*/ 40 h 448"/>
                  <a:gd name="T6" fmla="*/ 0 w 167"/>
                  <a:gd name="T7" fmla="*/ 407 h 448"/>
                  <a:gd name="T8" fmla="*/ 41 w 167"/>
                  <a:gd name="T9" fmla="*/ 448 h 448"/>
                  <a:gd name="T10" fmla="*/ 125 w 167"/>
                  <a:gd name="T11" fmla="*/ 448 h 448"/>
                  <a:gd name="T12" fmla="*/ 167 w 167"/>
                  <a:gd name="T13" fmla="*/ 407 h 448"/>
                  <a:gd name="T14" fmla="*/ 167 w 167"/>
                  <a:gd name="T15" fmla="*/ 40 h 448"/>
                  <a:gd name="T16" fmla="*/ 125 w 167"/>
                  <a:gd name="T1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48">
                    <a:moveTo>
                      <a:pt x="125" y="0"/>
                    </a:moveTo>
                    <a:cubicBezTo>
                      <a:pt x="41" y="0"/>
                      <a:pt x="41" y="0"/>
                      <a:pt x="41" y="0"/>
                    </a:cubicBezTo>
                    <a:cubicBezTo>
                      <a:pt x="18" y="0"/>
                      <a:pt x="0" y="18"/>
                      <a:pt x="0" y="40"/>
                    </a:cubicBezTo>
                    <a:cubicBezTo>
                      <a:pt x="0" y="407"/>
                      <a:pt x="0" y="407"/>
                      <a:pt x="0" y="407"/>
                    </a:cubicBezTo>
                    <a:cubicBezTo>
                      <a:pt x="0" y="430"/>
                      <a:pt x="18" y="448"/>
                      <a:pt x="41" y="448"/>
                    </a:cubicBezTo>
                    <a:cubicBezTo>
                      <a:pt x="125" y="448"/>
                      <a:pt x="125" y="448"/>
                      <a:pt x="125" y="448"/>
                    </a:cubicBezTo>
                    <a:cubicBezTo>
                      <a:pt x="148" y="448"/>
                      <a:pt x="167" y="430"/>
                      <a:pt x="167" y="407"/>
                    </a:cubicBezTo>
                    <a:cubicBezTo>
                      <a:pt x="167" y="40"/>
                      <a:pt x="167" y="40"/>
                      <a:pt x="167" y="40"/>
                    </a:cubicBezTo>
                    <a:cubicBezTo>
                      <a:pt x="167" y="18"/>
                      <a:pt x="148" y="0"/>
                      <a:pt x="12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57" name="Freeform 11"/>
              <p:cNvSpPr>
                <a:spLocks/>
              </p:cNvSpPr>
              <p:nvPr/>
            </p:nvSpPr>
            <p:spPr bwMode="auto">
              <a:xfrm>
                <a:off x="1474788" y="1687513"/>
                <a:ext cx="633413" cy="2108200"/>
              </a:xfrm>
              <a:custGeom>
                <a:avLst/>
                <a:gdLst>
                  <a:gd name="T0" fmla="*/ 127 w 169"/>
                  <a:gd name="T1" fmla="*/ 0 h 561"/>
                  <a:gd name="T2" fmla="*/ 43 w 169"/>
                  <a:gd name="T3" fmla="*/ 0 h 561"/>
                  <a:gd name="T4" fmla="*/ 0 w 169"/>
                  <a:gd name="T5" fmla="*/ 40 h 561"/>
                  <a:gd name="T6" fmla="*/ 0 w 169"/>
                  <a:gd name="T7" fmla="*/ 521 h 561"/>
                  <a:gd name="T8" fmla="*/ 43 w 169"/>
                  <a:gd name="T9" fmla="*/ 561 h 561"/>
                  <a:gd name="T10" fmla="*/ 127 w 169"/>
                  <a:gd name="T11" fmla="*/ 561 h 561"/>
                  <a:gd name="T12" fmla="*/ 169 w 169"/>
                  <a:gd name="T13" fmla="*/ 521 h 561"/>
                  <a:gd name="T14" fmla="*/ 169 w 169"/>
                  <a:gd name="T15" fmla="*/ 40 h 561"/>
                  <a:gd name="T16" fmla="*/ 127 w 169"/>
                  <a:gd name="T1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561">
                    <a:moveTo>
                      <a:pt x="127" y="0"/>
                    </a:moveTo>
                    <a:cubicBezTo>
                      <a:pt x="43" y="0"/>
                      <a:pt x="43" y="0"/>
                      <a:pt x="43" y="0"/>
                    </a:cubicBezTo>
                    <a:cubicBezTo>
                      <a:pt x="19" y="0"/>
                      <a:pt x="0" y="18"/>
                      <a:pt x="0" y="40"/>
                    </a:cubicBezTo>
                    <a:cubicBezTo>
                      <a:pt x="0" y="521"/>
                      <a:pt x="0" y="521"/>
                      <a:pt x="0" y="521"/>
                    </a:cubicBezTo>
                    <a:cubicBezTo>
                      <a:pt x="0" y="543"/>
                      <a:pt x="19" y="561"/>
                      <a:pt x="43" y="561"/>
                    </a:cubicBezTo>
                    <a:cubicBezTo>
                      <a:pt x="127" y="561"/>
                      <a:pt x="127" y="561"/>
                      <a:pt x="127" y="561"/>
                    </a:cubicBezTo>
                    <a:cubicBezTo>
                      <a:pt x="150" y="561"/>
                      <a:pt x="169" y="543"/>
                      <a:pt x="169" y="521"/>
                    </a:cubicBezTo>
                    <a:cubicBezTo>
                      <a:pt x="169" y="40"/>
                      <a:pt x="169" y="40"/>
                      <a:pt x="169" y="40"/>
                    </a:cubicBezTo>
                    <a:cubicBezTo>
                      <a:pt x="169" y="18"/>
                      <a:pt x="150" y="0"/>
                      <a:pt x="127"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grpSp>
      </p:grpSp>
      <p:grpSp>
        <p:nvGrpSpPr>
          <p:cNvPr id="5" name="Grupo 4"/>
          <p:cNvGrpSpPr/>
          <p:nvPr/>
        </p:nvGrpSpPr>
        <p:grpSpPr>
          <a:xfrm>
            <a:off x="8776787" y="3064366"/>
            <a:ext cx="1868076" cy="1868076"/>
            <a:chOff x="8627323" y="3425728"/>
            <a:chExt cx="1868076" cy="1868076"/>
          </a:xfrm>
        </p:grpSpPr>
        <p:sp>
          <p:nvSpPr>
            <p:cNvPr id="125" name="Oval 5"/>
            <p:cNvSpPr>
              <a:spLocks noChangeArrowheads="1"/>
            </p:cNvSpPr>
            <p:nvPr/>
          </p:nvSpPr>
          <p:spPr bwMode="auto">
            <a:xfrm>
              <a:off x="8800945" y="3599350"/>
              <a:ext cx="1521933" cy="1521933"/>
            </a:xfrm>
            <a:prstGeom prst="ellipse">
              <a:avLst/>
            </a:prstGeom>
            <a:solidFill>
              <a:srgbClr val="9BBB59"/>
            </a:solidFill>
            <a:ln>
              <a:noFill/>
            </a:ln>
            <a:extLst/>
          </p:spPr>
          <p:txBody>
            <a:bodyPr vert="horz" wrap="square" lIns="91440" tIns="45720" rIns="91440" bIns="45720" numCol="1" anchor="t" anchorCtr="0" compatLnSpc="1">
              <a:prstTxWarp prst="textNoShape">
                <a:avLst/>
              </a:prstTxWarp>
            </a:bodyPr>
            <a:lstStyle/>
            <a:p>
              <a:endParaRPr lang="id-ID" kern="0">
                <a:solidFill>
                  <a:prstClr val="black"/>
                </a:solidFill>
              </a:endParaRPr>
            </a:p>
          </p:txBody>
        </p:sp>
        <p:grpSp>
          <p:nvGrpSpPr>
            <p:cNvPr id="126" name="Group 55"/>
            <p:cNvGrpSpPr/>
            <p:nvPr/>
          </p:nvGrpSpPr>
          <p:grpSpPr>
            <a:xfrm>
              <a:off x="8627323" y="3425728"/>
              <a:ext cx="1868076" cy="1868076"/>
              <a:chOff x="1119258" y="2257147"/>
              <a:chExt cx="1868076" cy="1868076"/>
            </a:xfrm>
          </p:grpSpPr>
          <p:sp>
            <p:nvSpPr>
              <p:cNvPr id="127"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28"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29"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30"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31"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32"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33"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34"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rgbClr val="9BAE04"/>
              </a:solidFill>
              <a:ln>
                <a:noFill/>
              </a:ln>
              <a:extLst/>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35"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rgbClr val="9BAE04"/>
              </a:solidFill>
              <a:ln>
                <a:noFill/>
              </a:ln>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36"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rgbClr val="9BAE04"/>
              </a:solidFill>
              <a:ln>
                <a:noFill/>
              </a:ln>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sp>
            <p:nvSpPr>
              <p:cNvPr id="137"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rgbClr val="9BAE04"/>
              </a:solidFill>
              <a:ln>
                <a:noFill/>
              </a:ln>
            </p:spPr>
            <p:txBody>
              <a:bodyPr vert="horz" wrap="square" lIns="91440" tIns="45720" rIns="91440" bIns="45720" numCol="1" anchor="t" anchorCtr="0" compatLnSpc="1">
                <a:prstTxWarp prst="textNoShape">
                  <a:avLst/>
                </a:prstTxWarp>
              </a:bodyPr>
              <a:lstStyle/>
              <a:p>
                <a:endParaRPr lang="id-ID" kern="0">
                  <a:solidFill>
                    <a:prstClr val="black"/>
                  </a:solidFill>
                </a:endParaRPr>
              </a:p>
            </p:txBody>
          </p:sp>
          <p:sp>
            <p:nvSpPr>
              <p:cNvPr id="138"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rgbClr val="77933C">
                  <a:lumMod val="75000"/>
                  <a:alpha val="25000"/>
                </a:srgbClr>
              </a:solidFill>
              <a:ln>
                <a:noFill/>
              </a:ln>
            </p:spPr>
            <p:txBody>
              <a:bodyPr vert="horz" wrap="square" lIns="91440" tIns="45720" rIns="91440" bIns="45720" numCol="1" anchor="t" anchorCtr="0" compatLnSpc="1">
                <a:prstTxWarp prst="textNoShape">
                  <a:avLst/>
                </a:prstTxWarp>
              </a:bodyPr>
              <a:lstStyle/>
              <a:p>
                <a:pPr>
                  <a:defRPr/>
                </a:pPr>
                <a:endParaRPr lang="id-ID" kern="0">
                  <a:solidFill>
                    <a:prstClr val="black"/>
                  </a:solidFill>
                </a:endParaRPr>
              </a:p>
            </p:txBody>
          </p:sp>
        </p:grpSp>
        <p:grpSp>
          <p:nvGrpSpPr>
            <p:cNvPr id="158" name="Group 281"/>
            <p:cNvGrpSpPr/>
            <p:nvPr/>
          </p:nvGrpSpPr>
          <p:grpSpPr>
            <a:xfrm>
              <a:off x="9307975" y="4096639"/>
              <a:ext cx="462818" cy="527354"/>
              <a:chOff x="8196263" y="4981575"/>
              <a:chExt cx="796925" cy="908050"/>
            </a:xfrm>
            <a:solidFill>
              <a:schemeClr val="bg1"/>
            </a:solidFill>
          </p:grpSpPr>
          <p:sp>
            <p:nvSpPr>
              <p:cNvPr id="159" name="Freeform 5"/>
              <p:cNvSpPr>
                <a:spLocks noEditPoints="1"/>
              </p:cNvSpPr>
              <p:nvPr/>
            </p:nvSpPr>
            <p:spPr bwMode="auto">
              <a:xfrm>
                <a:off x="8196263" y="4981575"/>
                <a:ext cx="796925" cy="908050"/>
              </a:xfrm>
              <a:custGeom>
                <a:avLst/>
                <a:gdLst>
                  <a:gd name="T0" fmla="*/ 666 w 907"/>
                  <a:gd name="T1" fmla="*/ 33 h 1034"/>
                  <a:gd name="T2" fmla="*/ 236 w 907"/>
                  <a:gd name="T3" fmla="*/ 68 h 1034"/>
                  <a:gd name="T4" fmla="*/ 77 w 907"/>
                  <a:gd name="T5" fmla="*/ 272 h 1034"/>
                  <a:gd name="T6" fmla="*/ 78 w 907"/>
                  <a:gd name="T7" fmla="*/ 399 h 1034"/>
                  <a:gd name="T8" fmla="*/ 81 w 907"/>
                  <a:gd name="T9" fmla="*/ 411 h 1034"/>
                  <a:gd name="T10" fmla="*/ 44 w 907"/>
                  <a:gd name="T11" fmla="*/ 468 h 1034"/>
                  <a:gd name="T12" fmla="*/ 16 w 907"/>
                  <a:gd name="T13" fmla="*/ 509 h 1034"/>
                  <a:gd name="T14" fmla="*/ 16 w 907"/>
                  <a:gd name="T15" fmla="*/ 510 h 1034"/>
                  <a:gd name="T16" fmla="*/ 42 w 907"/>
                  <a:gd name="T17" fmla="*/ 624 h 1034"/>
                  <a:gd name="T18" fmla="*/ 57 w 907"/>
                  <a:gd name="T19" fmla="*/ 677 h 1034"/>
                  <a:gd name="T20" fmla="*/ 86 w 907"/>
                  <a:gd name="T21" fmla="*/ 749 h 1034"/>
                  <a:gd name="T22" fmla="*/ 85 w 907"/>
                  <a:gd name="T23" fmla="*/ 800 h 1034"/>
                  <a:gd name="T24" fmla="*/ 195 w 907"/>
                  <a:gd name="T25" fmla="*/ 892 h 1034"/>
                  <a:gd name="T26" fmla="*/ 281 w 907"/>
                  <a:gd name="T27" fmla="*/ 958 h 1034"/>
                  <a:gd name="T28" fmla="*/ 713 w 907"/>
                  <a:gd name="T29" fmla="*/ 1034 h 1034"/>
                  <a:gd name="T30" fmla="*/ 791 w 907"/>
                  <a:gd name="T31" fmla="*/ 940 h 1034"/>
                  <a:gd name="T32" fmla="*/ 766 w 907"/>
                  <a:gd name="T33" fmla="*/ 735 h 1034"/>
                  <a:gd name="T34" fmla="*/ 896 w 907"/>
                  <a:gd name="T35" fmla="*/ 481 h 1034"/>
                  <a:gd name="T36" fmla="*/ 814 w 907"/>
                  <a:gd name="T37" fmla="*/ 136 h 1034"/>
                  <a:gd name="T38" fmla="*/ 723 w 907"/>
                  <a:gd name="T39" fmla="*/ 699 h 1034"/>
                  <a:gd name="T40" fmla="*/ 736 w 907"/>
                  <a:gd name="T41" fmla="*/ 949 h 1034"/>
                  <a:gd name="T42" fmla="*/ 713 w 907"/>
                  <a:gd name="T43" fmla="*/ 978 h 1034"/>
                  <a:gd name="T44" fmla="*/ 337 w 907"/>
                  <a:gd name="T45" fmla="*/ 955 h 1034"/>
                  <a:gd name="T46" fmla="*/ 300 w 907"/>
                  <a:gd name="T47" fmla="*/ 814 h 1034"/>
                  <a:gd name="T48" fmla="*/ 195 w 907"/>
                  <a:gd name="T49" fmla="*/ 837 h 1034"/>
                  <a:gd name="T50" fmla="*/ 116 w 907"/>
                  <a:gd name="T51" fmla="*/ 697 h 1034"/>
                  <a:gd name="T52" fmla="*/ 126 w 907"/>
                  <a:gd name="T53" fmla="*/ 655 h 1034"/>
                  <a:gd name="T54" fmla="*/ 99 w 907"/>
                  <a:gd name="T55" fmla="*/ 640 h 1034"/>
                  <a:gd name="T56" fmla="*/ 108 w 907"/>
                  <a:gd name="T57" fmla="*/ 598 h 1034"/>
                  <a:gd name="T58" fmla="*/ 75 w 907"/>
                  <a:gd name="T59" fmla="*/ 579 h 1034"/>
                  <a:gd name="T60" fmla="*/ 63 w 907"/>
                  <a:gd name="T61" fmla="*/ 539 h 1034"/>
                  <a:gd name="T62" fmla="*/ 128 w 907"/>
                  <a:gd name="T63" fmla="*/ 440 h 1034"/>
                  <a:gd name="T64" fmla="*/ 132 w 907"/>
                  <a:gd name="T65" fmla="*/ 387 h 1034"/>
                  <a:gd name="T66" fmla="*/ 131 w 907"/>
                  <a:gd name="T67" fmla="*/ 286 h 1034"/>
                  <a:gd name="T68" fmla="*/ 841 w 907"/>
                  <a:gd name="T69" fmla="*/ 47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7" h="1034">
                    <a:moveTo>
                      <a:pt x="814" y="136"/>
                    </a:moveTo>
                    <a:cubicBezTo>
                      <a:pt x="775" y="91"/>
                      <a:pt x="726" y="56"/>
                      <a:pt x="666" y="33"/>
                    </a:cubicBezTo>
                    <a:cubicBezTo>
                      <a:pt x="613" y="11"/>
                      <a:pt x="552" y="0"/>
                      <a:pt x="490" y="0"/>
                    </a:cubicBezTo>
                    <a:cubicBezTo>
                      <a:pt x="399" y="0"/>
                      <a:pt x="308" y="24"/>
                      <a:pt x="236" y="68"/>
                    </a:cubicBezTo>
                    <a:cubicBezTo>
                      <a:pt x="196" y="92"/>
                      <a:pt x="163" y="120"/>
                      <a:pt x="137" y="153"/>
                    </a:cubicBezTo>
                    <a:cubicBezTo>
                      <a:pt x="108" y="189"/>
                      <a:pt x="88" y="229"/>
                      <a:pt x="77" y="272"/>
                    </a:cubicBezTo>
                    <a:cubicBezTo>
                      <a:pt x="68" y="310"/>
                      <a:pt x="67" y="352"/>
                      <a:pt x="75" y="387"/>
                    </a:cubicBezTo>
                    <a:cubicBezTo>
                      <a:pt x="78" y="399"/>
                      <a:pt x="78" y="399"/>
                      <a:pt x="78" y="399"/>
                    </a:cubicBezTo>
                    <a:cubicBezTo>
                      <a:pt x="78" y="403"/>
                      <a:pt x="79" y="406"/>
                      <a:pt x="80" y="409"/>
                    </a:cubicBezTo>
                    <a:cubicBezTo>
                      <a:pt x="80" y="410"/>
                      <a:pt x="80" y="410"/>
                      <a:pt x="81" y="411"/>
                    </a:cubicBezTo>
                    <a:cubicBezTo>
                      <a:pt x="78" y="416"/>
                      <a:pt x="78" y="416"/>
                      <a:pt x="78" y="416"/>
                    </a:cubicBezTo>
                    <a:cubicBezTo>
                      <a:pt x="70" y="433"/>
                      <a:pt x="58" y="450"/>
                      <a:pt x="44" y="468"/>
                    </a:cubicBezTo>
                    <a:cubicBezTo>
                      <a:pt x="35" y="481"/>
                      <a:pt x="25" y="494"/>
                      <a:pt x="16" y="509"/>
                    </a:cubicBezTo>
                    <a:cubicBezTo>
                      <a:pt x="16" y="509"/>
                      <a:pt x="16" y="509"/>
                      <a:pt x="16" y="509"/>
                    </a:cubicBezTo>
                    <a:cubicBezTo>
                      <a:pt x="16" y="509"/>
                      <a:pt x="16" y="509"/>
                      <a:pt x="16" y="509"/>
                    </a:cubicBezTo>
                    <a:cubicBezTo>
                      <a:pt x="16" y="510"/>
                      <a:pt x="16" y="510"/>
                      <a:pt x="16" y="510"/>
                    </a:cubicBezTo>
                    <a:cubicBezTo>
                      <a:pt x="3" y="530"/>
                      <a:pt x="0" y="555"/>
                      <a:pt x="7" y="578"/>
                    </a:cubicBezTo>
                    <a:cubicBezTo>
                      <a:pt x="12" y="597"/>
                      <a:pt x="25" y="613"/>
                      <a:pt x="42" y="624"/>
                    </a:cubicBezTo>
                    <a:cubicBezTo>
                      <a:pt x="40" y="638"/>
                      <a:pt x="43" y="652"/>
                      <a:pt x="49" y="665"/>
                    </a:cubicBezTo>
                    <a:cubicBezTo>
                      <a:pt x="51" y="669"/>
                      <a:pt x="54" y="674"/>
                      <a:pt x="57" y="677"/>
                    </a:cubicBezTo>
                    <a:cubicBezTo>
                      <a:pt x="55" y="696"/>
                      <a:pt x="60" y="714"/>
                      <a:pt x="71" y="730"/>
                    </a:cubicBezTo>
                    <a:cubicBezTo>
                      <a:pt x="86" y="749"/>
                      <a:pt x="86" y="749"/>
                      <a:pt x="86" y="749"/>
                    </a:cubicBezTo>
                    <a:cubicBezTo>
                      <a:pt x="86" y="752"/>
                      <a:pt x="86" y="755"/>
                      <a:pt x="85" y="758"/>
                    </a:cubicBezTo>
                    <a:cubicBezTo>
                      <a:pt x="85" y="770"/>
                      <a:pt x="84" y="785"/>
                      <a:pt x="85" y="800"/>
                    </a:cubicBezTo>
                    <a:cubicBezTo>
                      <a:pt x="88" y="825"/>
                      <a:pt x="97" y="845"/>
                      <a:pt x="112" y="860"/>
                    </a:cubicBezTo>
                    <a:cubicBezTo>
                      <a:pt x="132" y="881"/>
                      <a:pt x="160" y="892"/>
                      <a:pt x="195" y="892"/>
                    </a:cubicBezTo>
                    <a:cubicBezTo>
                      <a:pt x="218" y="892"/>
                      <a:pt x="244" y="888"/>
                      <a:pt x="276" y="879"/>
                    </a:cubicBezTo>
                    <a:cubicBezTo>
                      <a:pt x="278" y="899"/>
                      <a:pt x="280" y="925"/>
                      <a:pt x="281" y="958"/>
                    </a:cubicBezTo>
                    <a:cubicBezTo>
                      <a:pt x="283" y="1000"/>
                      <a:pt x="318" y="1034"/>
                      <a:pt x="361" y="1034"/>
                    </a:cubicBezTo>
                    <a:cubicBezTo>
                      <a:pt x="713" y="1034"/>
                      <a:pt x="713" y="1034"/>
                      <a:pt x="713" y="1034"/>
                    </a:cubicBezTo>
                    <a:cubicBezTo>
                      <a:pt x="736" y="1034"/>
                      <a:pt x="759" y="1023"/>
                      <a:pt x="774" y="1005"/>
                    </a:cubicBezTo>
                    <a:cubicBezTo>
                      <a:pt x="789" y="987"/>
                      <a:pt x="795" y="963"/>
                      <a:pt x="791" y="940"/>
                    </a:cubicBezTo>
                    <a:cubicBezTo>
                      <a:pt x="759" y="759"/>
                      <a:pt x="759" y="759"/>
                      <a:pt x="759" y="759"/>
                    </a:cubicBezTo>
                    <a:cubicBezTo>
                      <a:pt x="758" y="751"/>
                      <a:pt x="760" y="742"/>
                      <a:pt x="766" y="735"/>
                    </a:cubicBezTo>
                    <a:cubicBezTo>
                      <a:pt x="792" y="704"/>
                      <a:pt x="821" y="668"/>
                      <a:pt x="845" y="625"/>
                    </a:cubicBezTo>
                    <a:cubicBezTo>
                      <a:pt x="872" y="578"/>
                      <a:pt x="888" y="531"/>
                      <a:pt x="896" y="481"/>
                    </a:cubicBezTo>
                    <a:cubicBezTo>
                      <a:pt x="907" y="410"/>
                      <a:pt x="905" y="344"/>
                      <a:pt x="890" y="285"/>
                    </a:cubicBezTo>
                    <a:cubicBezTo>
                      <a:pt x="876" y="228"/>
                      <a:pt x="850" y="178"/>
                      <a:pt x="814" y="136"/>
                    </a:cubicBezTo>
                    <a:close/>
                    <a:moveTo>
                      <a:pt x="841" y="473"/>
                    </a:moveTo>
                    <a:cubicBezTo>
                      <a:pt x="826" y="567"/>
                      <a:pt x="777" y="635"/>
                      <a:pt x="723" y="699"/>
                    </a:cubicBezTo>
                    <a:cubicBezTo>
                      <a:pt x="707" y="718"/>
                      <a:pt x="700" y="744"/>
                      <a:pt x="704" y="769"/>
                    </a:cubicBezTo>
                    <a:cubicBezTo>
                      <a:pt x="736" y="949"/>
                      <a:pt x="736" y="949"/>
                      <a:pt x="736" y="949"/>
                    </a:cubicBezTo>
                    <a:cubicBezTo>
                      <a:pt x="738" y="956"/>
                      <a:pt x="736" y="964"/>
                      <a:pt x="731" y="969"/>
                    </a:cubicBezTo>
                    <a:cubicBezTo>
                      <a:pt x="727" y="975"/>
                      <a:pt x="720" y="978"/>
                      <a:pt x="713" y="978"/>
                    </a:cubicBezTo>
                    <a:cubicBezTo>
                      <a:pt x="361" y="978"/>
                      <a:pt x="361" y="978"/>
                      <a:pt x="361" y="978"/>
                    </a:cubicBezTo>
                    <a:cubicBezTo>
                      <a:pt x="348" y="978"/>
                      <a:pt x="337" y="968"/>
                      <a:pt x="337" y="955"/>
                    </a:cubicBezTo>
                    <a:cubicBezTo>
                      <a:pt x="334" y="894"/>
                      <a:pt x="330" y="856"/>
                      <a:pt x="328" y="835"/>
                    </a:cubicBezTo>
                    <a:cubicBezTo>
                      <a:pt x="327" y="825"/>
                      <a:pt x="314" y="814"/>
                      <a:pt x="300" y="814"/>
                    </a:cubicBezTo>
                    <a:cubicBezTo>
                      <a:pt x="297" y="814"/>
                      <a:pt x="295" y="815"/>
                      <a:pt x="292" y="816"/>
                    </a:cubicBezTo>
                    <a:cubicBezTo>
                      <a:pt x="249" y="830"/>
                      <a:pt x="217" y="837"/>
                      <a:pt x="195" y="837"/>
                    </a:cubicBezTo>
                    <a:cubicBezTo>
                      <a:pt x="109" y="837"/>
                      <a:pt x="154" y="748"/>
                      <a:pt x="137" y="725"/>
                    </a:cubicBezTo>
                    <a:cubicBezTo>
                      <a:pt x="116" y="697"/>
                      <a:pt x="116" y="697"/>
                      <a:pt x="116" y="697"/>
                    </a:cubicBezTo>
                    <a:cubicBezTo>
                      <a:pt x="111" y="689"/>
                      <a:pt x="111" y="680"/>
                      <a:pt x="115" y="672"/>
                    </a:cubicBezTo>
                    <a:cubicBezTo>
                      <a:pt x="126" y="655"/>
                      <a:pt x="126" y="655"/>
                      <a:pt x="126" y="655"/>
                    </a:cubicBezTo>
                    <a:cubicBezTo>
                      <a:pt x="112" y="652"/>
                      <a:pt x="112" y="652"/>
                      <a:pt x="112" y="652"/>
                    </a:cubicBezTo>
                    <a:cubicBezTo>
                      <a:pt x="107" y="650"/>
                      <a:pt x="102" y="646"/>
                      <a:pt x="99" y="640"/>
                    </a:cubicBezTo>
                    <a:cubicBezTo>
                      <a:pt x="96" y="635"/>
                      <a:pt x="96" y="629"/>
                      <a:pt x="98" y="623"/>
                    </a:cubicBezTo>
                    <a:cubicBezTo>
                      <a:pt x="108" y="598"/>
                      <a:pt x="108" y="598"/>
                      <a:pt x="108" y="598"/>
                    </a:cubicBezTo>
                    <a:cubicBezTo>
                      <a:pt x="109" y="596"/>
                      <a:pt x="108" y="593"/>
                      <a:pt x="106" y="592"/>
                    </a:cubicBezTo>
                    <a:cubicBezTo>
                      <a:pt x="75" y="579"/>
                      <a:pt x="75" y="579"/>
                      <a:pt x="75" y="579"/>
                    </a:cubicBezTo>
                    <a:cubicBezTo>
                      <a:pt x="68" y="575"/>
                      <a:pt x="62" y="569"/>
                      <a:pt x="60" y="562"/>
                    </a:cubicBezTo>
                    <a:cubicBezTo>
                      <a:pt x="58" y="554"/>
                      <a:pt x="59" y="546"/>
                      <a:pt x="63" y="539"/>
                    </a:cubicBezTo>
                    <a:cubicBezTo>
                      <a:pt x="63" y="538"/>
                      <a:pt x="63" y="538"/>
                      <a:pt x="63" y="538"/>
                    </a:cubicBezTo>
                    <a:cubicBezTo>
                      <a:pt x="84" y="505"/>
                      <a:pt x="111" y="475"/>
                      <a:pt x="128" y="440"/>
                    </a:cubicBezTo>
                    <a:cubicBezTo>
                      <a:pt x="136" y="425"/>
                      <a:pt x="136" y="425"/>
                      <a:pt x="136" y="425"/>
                    </a:cubicBezTo>
                    <a:cubicBezTo>
                      <a:pt x="141" y="415"/>
                      <a:pt x="134" y="398"/>
                      <a:pt x="132" y="387"/>
                    </a:cubicBezTo>
                    <a:cubicBezTo>
                      <a:pt x="129" y="375"/>
                      <a:pt x="129" y="375"/>
                      <a:pt x="129" y="375"/>
                    </a:cubicBezTo>
                    <a:cubicBezTo>
                      <a:pt x="123" y="347"/>
                      <a:pt x="124" y="313"/>
                      <a:pt x="131" y="286"/>
                    </a:cubicBezTo>
                    <a:cubicBezTo>
                      <a:pt x="168" y="139"/>
                      <a:pt x="330" y="56"/>
                      <a:pt x="490" y="56"/>
                    </a:cubicBezTo>
                    <a:cubicBezTo>
                      <a:pt x="689" y="56"/>
                      <a:pt x="885" y="183"/>
                      <a:pt x="841" y="473"/>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0" name="Freeform 6"/>
              <p:cNvSpPr>
                <a:spLocks noEditPoints="1"/>
              </p:cNvSpPr>
              <p:nvPr/>
            </p:nvSpPr>
            <p:spPr bwMode="auto">
              <a:xfrm>
                <a:off x="8596313" y="5100638"/>
                <a:ext cx="296863" cy="295275"/>
              </a:xfrm>
              <a:custGeom>
                <a:avLst/>
                <a:gdLst>
                  <a:gd name="T0" fmla="*/ 192 w 337"/>
                  <a:gd name="T1" fmla="*/ 36 h 336"/>
                  <a:gd name="T2" fmla="*/ 234 w 337"/>
                  <a:gd name="T3" fmla="*/ 68 h 336"/>
                  <a:gd name="T4" fmla="*/ 253 w 337"/>
                  <a:gd name="T5" fmla="*/ 54 h 336"/>
                  <a:gd name="T6" fmla="*/ 279 w 337"/>
                  <a:gd name="T7" fmla="*/ 74 h 336"/>
                  <a:gd name="T8" fmla="*/ 268 w 337"/>
                  <a:gd name="T9" fmla="*/ 102 h 336"/>
                  <a:gd name="T10" fmla="*/ 301 w 337"/>
                  <a:gd name="T11" fmla="*/ 144 h 336"/>
                  <a:gd name="T12" fmla="*/ 313 w 337"/>
                  <a:gd name="T13" fmla="*/ 180 h 336"/>
                  <a:gd name="T14" fmla="*/ 286 w 337"/>
                  <a:gd name="T15" fmla="*/ 192 h 336"/>
                  <a:gd name="T16" fmla="*/ 279 w 337"/>
                  <a:gd name="T17" fmla="*/ 244 h 336"/>
                  <a:gd name="T18" fmla="*/ 262 w 337"/>
                  <a:gd name="T19" fmla="*/ 278 h 336"/>
                  <a:gd name="T20" fmla="*/ 245 w 337"/>
                  <a:gd name="T21" fmla="*/ 278 h 336"/>
                  <a:gd name="T22" fmla="*/ 192 w 337"/>
                  <a:gd name="T23" fmla="*/ 286 h 336"/>
                  <a:gd name="T24" fmla="*/ 180 w 337"/>
                  <a:gd name="T25" fmla="*/ 312 h 336"/>
                  <a:gd name="T26" fmla="*/ 144 w 337"/>
                  <a:gd name="T27" fmla="*/ 300 h 336"/>
                  <a:gd name="T28" fmla="*/ 102 w 337"/>
                  <a:gd name="T29" fmla="*/ 268 h 336"/>
                  <a:gd name="T30" fmla="*/ 84 w 337"/>
                  <a:gd name="T31" fmla="*/ 282 h 336"/>
                  <a:gd name="T32" fmla="*/ 58 w 337"/>
                  <a:gd name="T33" fmla="*/ 261 h 336"/>
                  <a:gd name="T34" fmla="*/ 69 w 337"/>
                  <a:gd name="T35" fmla="*/ 234 h 336"/>
                  <a:gd name="T36" fmla="*/ 36 w 337"/>
                  <a:gd name="T37" fmla="*/ 192 h 336"/>
                  <a:gd name="T38" fmla="*/ 24 w 337"/>
                  <a:gd name="T39" fmla="*/ 156 h 336"/>
                  <a:gd name="T40" fmla="*/ 51 w 337"/>
                  <a:gd name="T41" fmla="*/ 144 h 336"/>
                  <a:gd name="T42" fmla="*/ 58 w 337"/>
                  <a:gd name="T43" fmla="*/ 91 h 336"/>
                  <a:gd name="T44" fmla="*/ 75 w 337"/>
                  <a:gd name="T45" fmla="*/ 57 h 336"/>
                  <a:gd name="T46" fmla="*/ 92 w 337"/>
                  <a:gd name="T47" fmla="*/ 57 h 336"/>
                  <a:gd name="T48" fmla="*/ 144 w 337"/>
                  <a:gd name="T49" fmla="*/ 50 h 336"/>
                  <a:gd name="T50" fmla="*/ 156 w 337"/>
                  <a:gd name="T51" fmla="*/ 24 h 336"/>
                  <a:gd name="T52" fmla="*/ 180 w 337"/>
                  <a:gd name="T53" fmla="*/ 0 h 336"/>
                  <a:gd name="T54" fmla="*/ 121 w 337"/>
                  <a:gd name="T55" fmla="*/ 32 h 336"/>
                  <a:gd name="T56" fmla="*/ 84 w 337"/>
                  <a:gd name="T57" fmla="*/ 30 h 336"/>
                  <a:gd name="T58" fmla="*/ 41 w 337"/>
                  <a:gd name="T59" fmla="*/ 57 h 336"/>
                  <a:gd name="T60" fmla="*/ 39 w 337"/>
                  <a:gd name="T61" fmla="*/ 106 h 336"/>
                  <a:gd name="T62" fmla="*/ 0 w 337"/>
                  <a:gd name="T63" fmla="*/ 156 h 336"/>
                  <a:gd name="T64" fmla="*/ 33 w 337"/>
                  <a:gd name="T65" fmla="*/ 216 h 336"/>
                  <a:gd name="T66" fmla="*/ 31 w 337"/>
                  <a:gd name="T67" fmla="*/ 253 h 336"/>
                  <a:gd name="T68" fmla="*/ 58 w 337"/>
                  <a:gd name="T69" fmla="*/ 295 h 336"/>
                  <a:gd name="T70" fmla="*/ 106 w 337"/>
                  <a:gd name="T71" fmla="*/ 298 h 336"/>
                  <a:gd name="T72" fmla="*/ 156 w 337"/>
                  <a:gd name="T73" fmla="*/ 336 h 336"/>
                  <a:gd name="T74" fmla="*/ 216 w 337"/>
                  <a:gd name="T75" fmla="*/ 304 h 336"/>
                  <a:gd name="T76" fmla="*/ 253 w 337"/>
                  <a:gd name="T77" fmla="*/ 306 h 336"/>
                  <a:gd name="T78" fmla="*/ 296 w 337"/>
                  <a:gd name="T79" fmla="*/ 278 h 336"/>
                  <a:gd name="T80" fmla="*/ 298 w 337"/>
                  <a:gd name="T81" fmla="*/ 230 h 336"/>
                  <a:gd name="T82" fmla="*/ 337 w 337"/>
                  <a:gd name="T83" fmla="*/ 180 h 336"/>
                  <a:gd name="T84" fmla="*/ 304 w 337"/>
                  <a:gd name="T85" fmla="*/ 120 h 336"/>
                  <a:gd name="T86" fmla="*/ 306 w 337"/>
                  <a:gd name="T87" fmla="*/ 83 h 336"/>
                  <a:gd name="T88" fmla="*/ 279 w 337"/>
                  <a:gd name="T89" fmla="*/ 40 h 336"/>
                  <a:gd name="T90" fmla="*/ 231 w 337"/>
                  <a:gd name="T91" fmla="*/ 38 h 336"/>
                  <a:gd name="T92" fmla="*/ 180 w 337"/>
                  <a:gd name="T9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6">
                    <a:moveTo>
                      <a:pt x="180" y="24"/>
                    </a:moveTo>
                    <a:cubicBezTo>
                      <a:pt x="187" y="24"/>
                      <a:pt x="192" y="29"/>
                      <a:pt x="192" y="36"/>
                    </a:cubicBezTo>
                    <a:cubicBezTo>
                      <a:pt x="192" y="50"/>
                      <a:pt x="192" y="50"/>
                      <a:pt x="192" y="50"/>
                    </a:cubicBezTo>
                    <a:cubicBezTo>
                      <a:pt x="208" y="53"/>
                      <a:pt x="222" y="60"/>
                      <a:pt x="234" y="68"/>
                    </a:cubicBezTo>
                    <a:cubicBezTo>
                      <a:pt x="245" y="57"/>
                      <a:pt x="245" y="57"/>
                      <a:pt x="245" y="57"/>
                    </a:cubicBezTo>
                    <a:cubicBezTo>
                      <a:pt x="247" y="55"/>
                      <a:pt x="250" y="54"/>
                      <a:pt x="253" y="54"/>
                    </a:cubicBezTo>
                    <a:cubicBezTo>
                      <a:pt x="256" y="54"/>
                      <a:pt x="260" y="55"/>
                      <a:pt x="262" y="57"/>
                    </a:cubicBezTo>
                    <a:cubicBezTo>
                      <a:pt x="279" y="74"/>
                      <a:pt x="279" y="74"/>
                      <a:pt x="279" y="74"/>
                    </a:cubicBezTo>
                    <a:cubicBezTo>
                      <a:pt x="284" y="79"/>
                      <a:pt x="284" y="87"/>
                      <a:pt x="279" y="91"/>
                    </a:cubicBezTo>
                    <a:cubicBezTo>
                      <a:pt x="268" y="102"/>
                      <a:pt x="268" y="102"/>
                      <a:pt x="268" y="102"/>
                    </a:cubicBezTo>
                    <a:cubicBezTo>
                      <a:pt x="277" y="114"/>
                      <a:pt x="283" y="129"/>
                      <a:pt x="286" y="144"/>
                    </a:cubicBezTo>
                    <a:cubicBezTo>
                      <a:pt x="301" y="144"/>
                      <a:pt x="301" y="144"/>
                      <a:pt x="301" y="144"/>
                    </a:cubicBezTo>
                    <a:cubicBezTo>
                      <a:pt x="307" y="144"/>
                      <a:pt x="313" y="149"/>
                      <a:pt x="313" y="156"/>
                    </a:cubicBezTo>
                    <a:cubicBezTo>
                      <a:pt x="313" y="180"/>
                      <a:pt x="313" y="180"/>
                      <a:pt x="313" y="180"/>
                    </a:cubicBezTo>
                    <a:cubicBezTo>
                      <a:pt x="313" y="187"/>
                      <a:pt x="307" y="192"/>
                      <a:pt x="301" y="192"/>
                    </a:cubicBezTo>
                    <a:cubicBezTo>
                      <a:pt x="286" y="192"/>
                      <a:pt x="286" y="192"/>
                      <a:pt x="286" y="192"/>
                    </a:cubicBezTo>
                    <a:cubicBezTo>
                      <a:pt x="283" y="207"/>
                      <a:pt x="277" y="221"/>
                      <a:pt x="268" y="234"/>
                    </a:cubicBezTo>
                    <a:cubicBezTo>
                      <a:pt x="279" y="244"/>
                      <a:pt x="279" y="244"/>
                      <a:pt x="279" y="244"/>
                    </a:cubicBezTo>
                    <a:cubicBezTo>
                      <a:pt x="284" y="249"/>
                      <a:pt x="284" y="257"/>
                      <a:pt x="279" y="261"/>
                    </a:cubicBezTo>
                    <a:cubicBezTo>
                      <a:pt x="262" y="278"/>
                      <a:pt x="262" y="278"/>
                      <a:pt x="262" y="278"/>
                    </a:cubicBezTo>
                    <a:cubicBezTo>
                      <a:pt x="260" y="281"/>
                      <a:pt x="256" y="282"/>
                      <a:pt x="253" y="282"/>
                    </a:cubicBezTo>
                    <a:cubicBezTo>
                      <a:pt x="250" y="282"/>
                      <a:pt x="247" y="281"/>
                      <a:pt x="245" y="278"/>
                    </a:cubicBezTo>
                    <a:cubicBezTo>
                      <a:pt x="234" y="268"/>
                      <a:pt x="234" y="268"/>
                      <a:pt x="234" y="268"/>
                    </a:cubicBezTo>
                    <a:cubicBezTo>
                      <a:pt x="222" y="276"/>
                      <a:pt x="208" y="282"/>
                      <a:pt x="192" y="286"/>
                    </a:cubicBezTo>
                    <a:cubicBezTo>
                      <a:pt x="192" y="300"/>
                      <a:pt x="192" y="300"/>
                      <a:pt x="192" y="300"/>
                    </a:cubicBezTo>
                    <a:cubicBezTo>
                      <a:pt x="192" y="307"/>
                      <a:pt x="187" y="312"/>
                      <a:pt x="180" y="312"/>
                    </a:cubicBezTo>
                    <a:cubicBezTo>
                      <a:pt x="156" y="312"/>
                      <a:pt x="156" y="312"/>
                      <a:pt x="156" y="312"/>
                    </a:cubicBezTo>
                    <a:cubicBezTo>
                      <a:pt x="150" y="312"/>
                      <a:pt x="144" y="307"/>
                      <a:pt x="144" y="300"/>
                    </a:cubicBezTo>
                    <a:cubicBezTo>
                      <a:pt x="144" y="286"/>
                      <a:pt x="144" y="286"/>
                      <a:pt x="144" y="286"/>
                    </a:cubicBezTo>
                    <a:cubicBezTo>
                      <a:pt x="129" y="282"/>
                      <a:pt x="115" y="276"/>
                      <a:pt x="102" y="268"/>
                    </a:cubicBezTo>
                    <a:cubicBezTo>
                      <a:pt x="92" y="278"/>
                      <a:pt x="92" y="278"/>
                      <a:pt x="92" y="278"/>
                    </a:cubicBezTo>
                    <a:cubicBezTo>
                      <a:pt x="90" y="281"/>
                      <a:pt x="87" y="282"/>
                      <a:pt x="84" y="282"/>
                    </a:cubicBezTo>
                    <a:cubicBezTo>
                      <a:pt x="80" y="282"/>
                      <a:pt x="77" y="281"/>
                      <a:pt x="75" y="278"/>
                    </a:cubicBezTo>
                    <a:cubicBezTo>
                      <a:pt x="58" y="261"/>
                      <a:pt x="58" y="261"/>
                      <a:pt x="58" y="261"/>
                    </a:cubicBezTo>
                    <a:cubicBezTo>
                      <a:pt x="53" y="257"/>
                      <a:pt x="53" y="249"/>
                      <a:pt x="58" y="244"/>
                    </a:cubicBezTo>
                    <a:cubicBezTo>
                      <a:pt x="69" y="234"/>
                      <a:pt x="69" y="234"/>
                      <a:pt x="69" y="234"/>
                    </a:cubicBezTo>
                    <a:cubicBezTo>
                      <a:pt x="60" y="221"/>
                      <a:pt x="54" y="207"/>
                      <a:pt x="51" y="192"/>
                    </a:cubicBezTo>
                    <a:cubicBezTo>
                      <a:pt x="36" y="192"/>
                      <a:pt x="36" y="192"/>
                      <a:pt x="36" y="192"/>
                    </a:cubicBezTo>
                    <a:cubicBezTo>
                      <a:pt x="30" y="192"/>
                      <a:pt x="24" y="187"/>
                      <a:pt x="24" y="180"/>
                    </a:cubicBezTo>
                    <a:cubicBezTo>
                      <a:pt x="24" y="156"/>
                      <a:pt x="24" y="156"/>
                      <a:pt x="24" y="156"/>
                    </a:cubicBezTo>
                    <a:cubicBezTo>
                      <a:pt x="24" y="149"/>
                      <a:pt x="30" y="144"/>
                      <a:pt x="36" y="144"/>
                    </a:cubicBezTo>
                    <a:cubicBezTo>
                      <a:pt x="51" y="144"/>
                      <a:pt x="51" y="144"/>
                      <a:pt x="51" y="144"/>
                    </a:cubicBezTo>
                    <a:cubicBezTo>
                      <a:pt x="54" y="129"/>
                      <a:pt x="60" y="114"/>
                      <a:pt x="69" y="102"/>
                    </a:cubicBezTo>
                    <a:cubicBezTo>
                      <a:pt x="58" y="91"/>
                      <a:pt x="58" y="91"/>
                      <a:pt x="58" y="91"/>
                    </a:cubicBezTo>
                    <a:cubicBezTo>
                      <a:pt x="53" y="87"/>
                      <a:pt x="53" y="79"/>
                      <a:pt x="58" y="74"/>
                    </a:cubicBezTo>
                    <a:cubicBezTo>
                      <a:pt x="75" y="57"/>
                      <a:pt x="75" y="57"/>
                      <a:pt x="75" y="57"/>
                    </a:cubicBezTo>
                    <a:cubicBezTo>
                      <a:pt x="77" y="55"/>
                      <a:pt x="80" y="54"/>
                      <a:pt x="84" y="54"/>
                    </a:cubicBezTo>
                    <a:cubicBezTo>
                      <a:pt x="87" y="54"/>
                      <a:pt x="90" y="55"/>
                      <a:pt x="92" y="57"/>
                    </a:cubicBezTo>
                    <a:cubicBezTo>
                      <a:pt x="102" y="68"/>
                      <a:pt x="102" y="68"/>
                      <a:pt x="102" y="68"/>
                    </a:cubicBezTo>
                    <a:cubicBezTo>
                      <a:pt x="115" y="60"/>
                      <a:pt x="129" y="53"/>
                      <a:pt x="144" y="50"/>
                    </a:cubicBezTo>
                    <a:cubicBezTo>
                      <a:pt x="144" y="36"/>
                      <a:pt x="144" y="36"/>
                      <a:pt x="144" y="36"/>
                    </a:cubicBezTo>
                    <a:cubicBezTo>
                      <a:pt x="144" y="29"/>
                      <a:pt x="150" y="24"/>
                      <a:pt x="156" y="24"/>
                    </a:cubicBezTo>
                    <a:cubicBezTo>
                      <a:pt x="180" y="24"/>
                      <a:pt x="180" y="24"/>
                      <a:pt x="180" y="24"/>
                    </a:cubicBezTo>
                    <a:moveTo>
                      <a:pt x="180" y="0"/>
                    </a:moveTo>
                    <a:cubicBezTo>
                      <a:pt x="156" y="0"/>
                      <a:pt x="156" y="0"/>
                      <a:pt x="156" y="0"/>
                    </a:cubicBezTo>
                    <a:cubicBezTo>
                      <a:pt x="138" y="0"/>
                      <a:pt x="123" y="14"/>
                      <a:pt x="121" y="32"/>
                    </a:cubicBezTo>
                    <a:cubicBezTo>
                      <a:pt x="116" y="34"/>
                      <a:pt x="111" y="36"/>
                      <a:pt x="106" y="38"/>
                    </a:cubicBezTo>
                    <a:cubicBezTo>
                      <a:pt x="100" y="33"/>
                      <a:pt x="92" y="30"/>
                      <a:pt x="84" y="30"/>
                    </a:cubicBezTo>
                    <a:cubicBezTo>
                      <a:pt x="74" y="30"/>
                      <a:pt x="65" y="34"/>
                      <a:pt x="58" y="40"/>
                    </a:cubicBezTo>
                    <a:cubicBezTo>
                      <a:pt x="41" y="57"/>
                      <a:pt x="41" y="57"/>
                      <a:pt x="41" y="57"/>
                    </a:cubicBezTo>
                    <a:cubicBezTo>
                      <a:pt x="34" y="64"/>
                      <a:pt x="31" y="73"/>
                      <a:pt x="31" y="83"/>
                    </a:cubicBezTo>
                    <a:cubicBezTo>
                      <a:pt x="31" y="91"/>
                      <a:pt x="33" y="99"/>
                      <a:pt x="39" y="106"/>
                    </a:cubicBezTo>
                    <a:cubicBezTo>
                      <a:pt x="36" y="110"/>
                      <a:pt x="34" y="115"/>
                      <a:pt x="33" y="120"/>
                    </a:cubicBezTo>
                    <a:cubicBezTo>
                      <a:pt x="15" y="122"/>
                      <a:pt x="0" y="137"/>
                      <a:pt x="0" y="156"/>
                    </a:cubicBezTo>
                    <a:cubicBezTo>
                      <a:pt x="0" y="180"/>
                      <a:pt x="0" y="180"/>
                      <a:pt x="0" y="180"/>
                    </a:cubicBezTo>
                    <a:cubicBezTo>
                      <a:pt x="0" y="199"/>
                      <a:pt x="15" y="214"/>
                      <a:pt x="33" y="216"/>
                    </a:cubicBezTo>
                    <a:cubicBezTo>
                      <a:pt x="34" y="221"/>
                      <a:pt x="36" y="225"/>
                      <a:pt x="39" y="230"/>
                    </a:cubicBezTo>
                    <a:cubicBezTo>
                      <a:pt x="33" y="236"/>
                      <a:pt x="31" y="244"/>
                      <a:pt x="31" y="253"/>
                    </a:cubicBezTo>
                    <a:cubicBezTo>
                      <a:pt x="31" y="262"/>
                      <a:pt x="34" y="271"/>
                      <a:pt x="41" y="278"/>
                    </a:cubicBezTo>
                    <a:cubicBezTo>
                      <a:pt x="58" y="295"/>
                      <a:pt x="58" y="295"/>
                      <a:pt x="58" y="295"/>
                    </a:cubicBezTo>
                    <a:cubicBezTo>
                      <a:pt x="65" y="302"/>
                      <a:pt x="74" y="306"/>
                      <a:pt x="84" y="306"/>
                    </a:cubicBezTo>
                    <a:cubicBezTo>
                      <a:pt x="92" y="306"/>
                      <a:pt x="100" y="303"/>
                      <a:pt x="106" y="298"/>
                    </a:cubicBezTo>
                    <a:cubicBezTo>
                      <a:pt x="111" y="300"/>
                      <a:pt x="116" y="302"/>
                      <a:pt x="121" y="304"/>
                    </a:cubicBezTo>
                    <a:cubicBezTo>
                      <a:pt x="123" y="322"/>
                      <a:pt x="138" y="336"/>
                      <a:pt x="156" y="336"/>
                    </a:cubicBezTo>
                    <a:cubicBezTo>
                      <a:pt x="180" y="336"/>
                      <a:pt x="180" y="336"/>
                      <a:pt x="180" y="336"/>
                    </a:cubicBezTo>
                    <a:cubicBezTo>
                      <a:pt x="199" y="336"/>
                      <a:pt x="214" y="322"/>
                      <a:pt x="216" y="304"/>
                    </a:cubicBezTo>
                    <a:cubicBezTo>
                      <a:pt x="221" y="302"/>
                      <a:pt x="226" y="300"/>
                      <a:pt x="231" y="298"/>
                    </a:cubicBezTo>
                    <a:cubicBezTo>
                      <a:pt x="237" y="303"/>
                      <a:pt x="245" y="306"/>
                      <a:pt x="253" y="306"/>
                    </a:cubicBezTo>
                    <a:cubicBezTo>
                      <a:pt x="263" y="306"/>
                      <a:pt x="272" y="302"/>
                      <a:pt x="279" y="295"/>
                    </a:cubicBezTo>
                    <a:cubicBezTo>
                      <a:pt x="296" y="278"/>
                      <a:pt x="296" y="278"/>
                      <a:pt x="296" y="278"/>
                    </a:cubicBezTo>
                    <a:cubicBezTo>
                      <a:pt x="303" y="271"/>
                      <a:pt x="306" y="262"/>
                      <a:pt x="306" y="253"/>
                    </a:cubicBezTo>
                    <a:cubicBezTo>
                      <a:pt x="306" y="244"/>
                      <a:pt x="304" y="236"/>
                      <a:pt x="298" y="230"/>
                    </a:cubicBezTo>
                    <a:cubicBezTo>
                      <a:pt x="301" y="225"/>
                      <a:pt x="303" y="221"/>
                      <a:pt x="304" y="216"/>
                    </a:cubicBezTo>
                    <a:cubicBezTo>
                      <a:pt x="322" y="214"/>
                      <a:pt x="337" y="199"/>
                      <a:pt x="337" y="180"/>
                    </a:cubicBezTo>
                    <a:cubicBezTo>
                      <a:pt x="337" y="156"/>
                      <a:pt x="337" y="156"/>
                      <a:pt x="337" y="156"/>
                    </a:cubicBezTo>
                    <a:cubicBezTo>
                      <a:pt x="337" y="137"/>
                      <a:pt x="322" y="122"/>
                      <a:pt x="304" y="120"/>
                    </a:cubicBezTo>
                    <a:cubicBezTo>
                      <a:pt x="303" y="115"/>
                      <a:pt x="301" y="110"/>
                      <a:pt x="298" y="106"/>
                    </a:cubicBezTo>
                    <a:cubicBezTo>
                      <a:pt x="304" y="99"/>
                      <a:pt x="306" y="91"/>
                      <a:pt x="306" y="83"/>
                    </a:cubicBezTo>
                    <a:cubicBezTo>
                      <a:pt x="306" y="73"/>
                      <a:pt x="303" y="64"/>
                      <a:pt x="296" y="57"/>
                    </a:cubicBezTo>
                    <a:cubicBezTo>
                      <a:pt x="279" y="40"/>
                      <a:pt x="279" y="40"/>
                      <a:pt x="279" y="40"/>
                    </a:cubicBezTo>
                    <a:cubicBezTo>
                      <a:pt x="272" y="34"/>
                      <a:pt x="263" y="30"/>
                      <a:pt x="253" y="30"/>
                    </a:cubicBezTo>
                    <a:cubicBezTo>
                      <a:pt x="245" y="30"/>
                      <a:pt x="237" y="33"/>
                      <a:pt x="231" y="38"/>
                    </a:cubicBezTo>
                    <a:cubicBezTo>
                      <a:pt x="226" y="36"/>
                      <a:pt x="221" y="34"/>
                      <a:pt x="216" y="32"/>
                    </a:cubicBezTo>
                    <a:cubicBezTo>
                      <a:pt x="214" y="14"/>
                      <a:pt x="199" y="0"/>
                      <a:pt x="180" y="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1" name="Freeform 7"/>
              <p:cNvSpPr>
                <a:spLocks noEditPoints="1"/>
              </p:cNvSpPr>
              <p:nvPr/>
            </p:nvSpPr>
            <p:spPr bwMode="auto">
              <a:xfrm>
                <a:off x="8675688" y="5180013"/>
                <a:ext cx="138113" cy="136525"/>
              </a:xfrm>
              <a:custGeom>
                <a:avLst/>
                <a:gdLst>
                  <a:gd name="T0" fmla="*/ 78 w 157"/>
                  <a:gd name="T1" fmla="*/ 156 h 156"/>
                  <a:gd name="T2" fmla="*/ 0 w 157"/>
                  <a:gd name="T3" fmla="*/ 78 h 156"/>
                  <a:gd name="T4" fmla="*/ 78 w 157"/>
                  <a:gd name="T5" fmla="*/ 0 h 156"/>
                  <a:gd name="T6" fmla="*/ 157 w 157"/>
                  <a:gd name="T7" fmla="*/ 78 h 156"/>
                  <a:gd name="T8" fmla="*/ 78 w 157"/>
                  <a:gd name="T9" fmla="*/ 156 h 156"/>
                  <a:gd name="T10" fmla="*/ 78 w 157"/>
                  <a:gd name="T11" fmla="*/ 12 h 156"/>
                  <a:gd name="T12" fmla="*/ 12 w 157"/>
                  <a:gd name="T13" fmla="*/ 78 h 156"/>
                  <a:gd name="T14" fmla="*/ 78 w 157"/>
                  <a:gd name="T15" fmla="*/ 144 h 156"/>
                  <a:gd name="T16" fmla="*/ 145 w 157"/>
                  <a:gd name="T17" fmla="*/ 78 h 156"/>
                  <a:gd name="T18" fmla="*/ 78 w 157"/>
                  <a:gd name="T19"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6">
                    <a:moveTo>
                      <a:pt x="78" y="156"/>
                    </a:moveTo>
                    <a:cubicBezTo>
                      <a:pt x="35" y="156"/>
                      <a:pt x="0" y="121"/>
                      <a:pt x="0" y="78"/>
                    </a:cubicBezTo>
                    <a:cubicBezTo>
                      <a:pt x="0" y="35"/>
                      <a:pt x="35" y="0"/>
                      <a:pt x="78" y="0"/>
                    </a:cubicBezTo>
                    <a:cubicBezTo>
                      <a:pt x="122" y="0"/>
                      <a:pt x="157" y="35"/>
                      <a:pt x="157" y="78"/>
                    </a:cubicBezTo>
                    <a:cubicBezTo>
                      <a:pt x="157" y="121"/>
                      <a:pt x="122" y="156"/>
                      <a:pt x="78" y="156"/>
                    </a:cubicBezTo>
                    <a:close/>
                    <a:moveTo>
                      <a:pt x="78" y="12"/>
                    </a:moveTo>
                    <a:cubicBezTo>
                      <a:pt x="42" y="12"/>
                      <a:pt x="12" y="41"/>
                      <a:pt x="12" y="78"/>
                    </a:cubicBezTo>
                    <a:cubicBezTo>
                      <a:pt x="12" y="114"/>
                      <a:pt x="42" y="144"/>
                      <a:pt x="78" y="144"/>
                    </a:cubicBezTo>
                    <a:cubicBezTo>
                      <a:pt x="115" y="144"/>
                      <a:pt x="145" y="114"/>
                      <a:pt x="145" y="78"/>
                    </a:cubicBezTo>
                    <a:cubicBezTo>
                      <a:pt x="145" y="41"/>
                      <a:pt x="115" y="12"/>
                      <a:pt x="78" y="12"/>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2" name="Freeform 8"/>
              <p:cNvSpPr>
                <a:spLocks noEditPoints="1"/>
              </p:cNvSpPr>
              <p:nvPr/>
            </p:nvSpPr>
            <p:spPr bwMode="auto">
              <a:xfrm>
                <a:off x="8707438" y="5211763"/>
                <a:ext cx="74613" cy="73025"/>
              </a:xfrm>
              <a:custGeom>
                <a:avLst/>
                <a:gdLst>
                  <a:gd name="T0" fmla="*/ 42 w 85"/>
                  <a:gd name="T1" fmla="*/ 84 h 84"/>
                  <a:gd name="T2" fmla="*/ 0 w 85"/>
                  <a:gd name="T3" fmla="*/ 42 h 84"/>
                  <a:gd name="T4" fmla="*/ 42 w 85"/>
                  <a:gd name="T5" fmla="*/ 0 h 84"/>
                  <a:gd name="T6" fmla="*/ 85 w 85"/>
                  <a:gd name="T7" fmla="*/ 42 h 84"/>
                  <a:gd name="T8" fmla="*/ 42 w 85"/>
                  <a:gd name="T9" fmla="*/ 84 h 84"/>
                  <a:gd name="T10" fmla="*/ 42 w 85"/>
                  <a:gd name="T11" fmla="*/ 12 h 84"/>
                  <a:gd name="T12" fmla="*/ 12 w 85"/>
                  <a:gd name="T13" fmla="*/ 42 h 84"/>
                  <a:gd name="T14" fmla="*/ 42 w 85"/>
                  <a:gd name="T15" fmla="*/ 72 h 84"/>
                  <a:gd name="T16" fmla="*/ 73 w 85"/>
                  <a:gd name="T17" fmla="*/ 42 h 84"/>
                  <a:gd name="T18" fmla="*/ 42 w 85"/>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42" y="84"/>
                    </a:moveTo>
                    <a:cubicBezTo>
                      <a:pt x="19" y="84"/>
                      <a:pt x="0" y="65"/>
                      <a:pt x="0" y="42"/>
                    </a:cubicBezTo>
                    <a:cubicBezTo>
                      <a:pt x="0" y="19"/>
                      <a:pt x="19" y="0"/>
                      <a:pt x="42" y="0"/>
                    </a:cubicBezTo>
                    <a:cubicBezTo>
                      <a:pt x="66" y="0"/>
                      <a:pt x="85" y="19"/>
                      <a:pt x="85" y="42"/>
                    </a:cubicBezTo>
                    <a:cubicBezTo>
                      <a:pt x="85" y="65"/>
                      <a:pt x="66" y="84"/>
                      <a:pt x="42" y="84"/>
                    </a:cubicBezTo>
                    <a:close/>
                    <a:moveTo>
                      <a:pt x="42" y="12"/>
                    </a:moveTo>
                    <a:cubicBezTo>
                      <a:pt x="26" y="12"/>
                      <a:pt x="12" y="25"/>
                      <a:pt x="12" y="42"/>
                    </a:cubicBezTo>
                    <a:cubicBezTo>
                      <a:pt x="12" y="58"/>
                      <a:pt x="26" y="72"/>
                      <a:pt x="42" y="72"/>
                    </a:cubicBezTo>
                    <a:cubicBezTo>
                      <a:pt x="59" y="72"/>
                      <a:pt x="73" y="58"/>
                      <a:pt x="73" y="42"/>
                    </a:cubicBezTo>
                    <a:cubicBezTo>
                      <a:pt x="73" y="25"/>
                      <a:pt x="59" y="12"/>
                      <a:pt x="42" y="12"/>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3" name="Freeform 9"/>
              <p:cNvSpPr>
                <a:spLocks noEditPoints="1"/>
              </p:cNvSpPr>
              <p:nvPr/>
            </p:nvSpPr>
            <p:spPr bwMode="auto">
              <a:xfrm>
                <a:off x="8416926" y="5081588"/>
                <a:ext cx="187325" cy="187325"/>
              </a:xfrm>
              <a:custGeom>
                <a:avLst/>
                <a:gdLst>
                  <a:gd name="T0" fmla="*/ 121 w 213"/>
                  <a:gd name="T1" fmla="*/ 23 h 213"/>
                  <a:gd name="T2" fmla="*/ 148 w 213"/>
                  <a:gd name="T3" fmla="*/ 44 h 213"/>
                  <a:gd name="T4" fmla="*/ 160 w 213"/>
                  <a:gd name="T5" fmla="*/ 35 h 213"/>
                  <a:gd name="T6" fmla="*/ 176 w 213"/>
                  <a:gd name="T7" fmla="*/ 48 h 213"/>
                  <a:gd name="T8" fmla="*/ 170 w 213"/>
                  <a:gd name="T9" fmla="*/ 65 h 213"/>
                  <a:gd name="T10" fmla="*/ 190 w 213"/>
                  <a:gd name="T11" fmla="*/ 92 h 213"/>
                  <a:gd name="T12" fmla="*/ 198 w 213"/>
                  <a:gd name="T13" fmla="*/ 115 h 213"/>
                  <a:gd name="T14" fmla="*/ 181 w 213"/>
                  <a:gd name="T15" fmla="*/ 122 h 213"/>
                  <a:gd name="T16" fmla="*/ 176 w 213"/>
                  <a:gd name="T17" fmla="*/ 155 h 213"/>
                  <a:gd name="T18" fmla="*/ 165 w 213"/>
                  <a:gd name="T19" fmla="*/ 177 h 213"/>
                  <a:gd name="T20" fmla="*/ 155 w 213"/>
                  <a:gd name="T21" fmla="*/ 177 h 213"/>
                  <a:gd name="T22" fmla="*/ 121 w 213"/>
                  <a:gd name="T23" fmla="*/ 182 h 213"/>
                  <a:gd name="T24" fmla="*/ 114 w 213"/>
                  <a:gd name="T25" fmla="*/ 198 h 213"/>
                  <a:gd name="T26" fmla="*/ 91 w 213"/>
                  <a:gd name="T27" fmla="*/ 191 h 213"/>
                  <a:gd name="T28" fmla="*/ 64 w 213"/>
                  <a:gd name="T29" fmla="*/ 170 h 213"/>
                  <a:gd name="T30" fmla="*/ 52 w 213"/>
                  <a:gd name="T31" fmla="*/ 179 h 213"/>
                  <a:gd name="T32" fmla="*/ 36 w 213"/>
                  <a:gd name="T33" fmla="*/ 166 h 213"/>
                  <a:gd name="T34" fmla="*/ 43 w 213"/>
                  <a:gd name="T35" fmla="*/ 149 h 213"/>
                  <a:gd name="T36" fmla="*/ 22 w 213"/>
                  <a:gd name="T37" fmla="*/ 122 h 213"/>
                  <a:gd name="T38" fmla="*/ 15 w 213"/>
                  <a:gd name="T39" fmla="*/ 99 h 213"/>
                  <a:gd name="T40" fmla="*/ 32 w 213"/>
                  <a:gd name="T41" fmla="*/ 92 h 213"/>
                  <a:gd name="T42" fmla="*/ 36 w 213"/>
                  <a:gd name="T43" fmla="*/ 59 h 213"/>
                  <a:gd name="T44" fmla="*/ 47 w 213"/>
                  <a:gd name="T45" fmla="*/ 37 h 213"/>
                  <a:gd name="T46" fmla="*/ 58 w 213"/>
                  <a:gd name="T47" fmla="*/ 37 h 213"/>
                  <a:gd name="T48" fmla="*/ 91 w 213"/>
                  <a:gd name="T49" fmla="*/ 32 h 213"/>
                  <a:gd name="T50" fmla="*/ 99 w 213"/>
                  <a:gd name="T51" fmla="*/ 16 h 213"/>
                  <a:gd name="T52" fmla="*/ 114 w 213"/>
                  <a:gd name="T53" fmla="*/ 0 h 213"/>
                  <a:gd name="T54" fmla="*/ 76 w 213"/>
                  <a:gd name="T55" fmla="*/ 21 h 213"/>
                  <a:gd name="T56" fmla="*/ 52 w 213"/>
                  <a:gd name="T57" fmla="*/ 20 h 213"/>
                  <a:gd name="T58" fmla="*/ 25 w 213"/>
                  <a:gd name="T59" fmla="*/ 37 h 213"/>
                  <a:gd name="T60" fmla="*/ 24 w 213"/>
                  <a:gd name="T61" fmla="*/ 68 h 213"/>
                  <a:gd name="T62" fmla="*/ 0 w 213"/>
                  <a:gd name="T63" fmla="*/ 99 h 213"/>
                  <a:gd name="T64" fmla="*/ 20 w 213"/>
                  <a:gd name="T65" fmla="*/ 137 h 213"/>
                  <a:gd name="T66" fmla="*/ 19 w 213"/>
                  <a:gd name="T67" fmla="*/ 161 h 213"/>
                  <a:gd name="T68" fmla="*/ 36 w 213"/>
                  <a:gd name="T69" fmla="*/ 188 h 213"/>
                  <a:gd name="T70" fmla="*/ 67 w 213"/>
                  <a:gd name="T71" fmla="*/ 189 h 213"/>
                  <a:gd name="T72" fmla="*/ 99 w 213"/>
                  <a:gd name="T73" fmla="*/ 213 h 213"/>
                  <a:gd name="T74" fmla="*/ 137 w 213"/>
                  <a:gd name="T75" fmla="*/ 193 h 213"/>
                  <a:gd name="T76" fmla="*/ 160 w 213"/>
                  <a:gd name="T77" fmla="*/ 194 h 213"/>
                  <a:gd name="T78" fmla="*/ 187 w 213"/>
                  <a:gd name="T79" fmla="*/ 177 h 213"/>
                  <a:gd name="T80" fmla="*/ 188 w 213"/>
                  <a:gd name="T81" fmla="*/ 146 h 213"/>
                  <a:gd name="T82" fmla="*/ 213 w 213"/>
                  <a:gd name="T83" fmla="*/ 115 h 213"/>
                  <a:gd name="T84" fmla="*/ 192 w 213"/>
                  <a:gd name="T85" fmla="*/ 77 h 213"/>
                  <a:gd name="T86" fmla="*/ 194 w 213"/>
                  <a:gd name="T87" fmla="*/ 53 h 213"/>
                  <a:gd name="T88" fmla="*/ 176 w 213"/>
                  <a:gd name="T89" fmla="*/ 26 h 213"/>
                  <a:gd name="T90" fmla="*/ 146 w 213"/>
                  <a:gd name="T91" fmla="*/ 25 h 213"/>
                  <a:gd name="T92" fmla="*/ 114 w 213"/>
                  <a:gd name="T9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 h="213">
                    <a:moveTo>
                      <a:pt x="114" y="16"/>
                    </a:moveTo>
                    <a:cubicBezTo>
                      <a:pt x="118" y="16"/>
                      <a:pt x="121" y="19"/>
                      <a:pt x="121" y="23"/>
                    </a:cubicBezTo>
                    <a:cubicBezTo>
                      <a:pt x="121" y="32"/>
                      <a:pt x="121" y="32"/>
                      <a:pt x="121" y="32"/>
                    </a:cubicBezTo>
                    <a:cubicBezTo>
                      <a:pt x="131" y="34"/>
                      <a:pt x="140" y="38"/>
                      <a:pt x="148" y="44"/>
                    </a:cubicBezTo>
                    <a:cubicBezTo>
                      <a:pt x="155" y="37"/>
                      <a:pt x="155" y="37"/>
                      <a:pt x="155" y="37"/>
                    </a:cubicBezTo>
                    <a:cubicBezTo>
                      <a:pt x="156" y="35"/>
                      <a:pt x="158" y="35"/>
                      <a:pt x="160" y="35"/>
                    </a:cubicBezTo>
                    <a:cubicBezTo>
                      <a:pt x="162" y="35"/>
                      <a:pt x="164" y="35"/>
                      <a:pt x="165" y="37"/>
                    </a:cubicBezTo>
                    <a:cubicBezTo>
                      <a:pt x="176" y="48"/>
                      <a:pt x="176" y="48"/>
                      <a:pt x="176" y="48"/>
                    </a:cubicBezTo>
                    <a:cubicBezTo>
                      <a:pt x="179" y="51"/>
                      <a:pt x="179" y="56"/>
                      <a:pt x="176" y="59"/>
                    </a:cubicBezTo>
                    <a:cubicBezTo>
                      <a:pt x="170" y="65"/>
                      <a:pt x="170" y="65"/>
                      <a:pt x="170" y="65"/>
                    </a:cubicBezTo>
                    <a:cubicBezTo>
                      <a:pt x="175" y="73"/>
                      <a:pt x="179" y="82"/>
                      <a:pt x="181" y="92"/>
                    </a:cubicBezTo>
                    <a:cubicBezTo>
                      <a:pt x="190" y="92"/>
                      <a:pt x="190" y="92"/>
                      <a:pt x="190" y="92"/>
                    </a:cubicBezTo>
                    <a:cubicBezTo>
                      <a:pt x="194" y="92"/>
                      <a:pt x="198" y="95"/>
                      <a:pt x="198" y="99"/>
                    </a:cubicBezTo>
                    <a:cubicBezTo>
                      <a:pt x="198" y="115"/>
                      <a:pt x="198" y="115"/>
                      <a:pt x="198" y="115"/>
                    </a:cubicBezTo>
                    <a:cubicBezTo>
                      <a:pt x="198" y="119"/>
                      <a:pt x="194" y="122"/>
                      <a:pt x="190" y="122"/>
                    </a:cubicBezTo>
                    <a:cubicBezTo>
                      <a:pt x="181" y="122"/>
                      <a:pt x="181" y="122"/>
                      <a:pt x="181" y="122"/>
                    </a:cubicBezTo>
                    <a:cubicBezTo>
                      <a:pt x="179" y="132"/>
                      <a:pt x="175" y="141"/>
                      <a:pt x="170" y="149"/>
                    </a:cubicBezTo>
                    <a:cubicBezTo>
                      <a:pt x="176" y="155"/>
                      <a:pt x="176" y="155"/>
                      <a:pt x="176" y="155"/>
                    </a:cubicBezTo>
                    <a:cubicBezTo>
                      <a:pt x="179" y="158"/>
                      <a:pt x="179" y="163"/>
                      <a:pt x="176" y="166"/>
                    </a:cubicBezTo>
                    <a:cubicBezTo>
                      <a:pt x="165" y="177"/>
                      <a:pt x="165" y="177"/>
                      <a:pt x="165" y="177"/>
                    </a:cubicBezTo>
                    <a:cubicBezTo>
                      <a:pt x="164" y="178"/>
                      <a:pt x="162" y="179"/>
                      <a:pt x="160" y="179"/>
                    </a:cubicBezTo>
                    <a:cubicBezTo>
                      <a:pt x="158" y="179"/>
                      <a:pt x="156" y="178"/>
                      <a:pt x="155" y="177"/>
                    </a:cubicBezTo>
                    <a:cubicBezTo>
                      <a:pt x="148" y="170"/>
                      <a:pt x="148" y="170"/>
                      <a:pt x="148" y="170"/>
                    </a:cubicBezTo>
                    <a:cubicBezTo>
                      <a:pt x="140" y="176"/>
                      <a:pt x="131" y="180"/>
                      <a:pt x="121" y="182"/>
                    </a:cubicBezTo>
                    <a:cubicBezTo>
                      <a:pt x="121" y="191"/>
                      <a:pt x="121" y="191"/>
                      <a:pt x="121" y="191"/>
                    </a:cubicBezTo>
                    <a:cubicBezTo>
                      <a:pt x="121" y="195"/>
                      <a:pt x="118" y="198"/>
                      <a:pt x="114" y="198"/>
                    </a:cubicBezTo>
                    <a:cubicBezTo>
                      <a:pt x="99" y="198"/>
                      <a:pt x="99" y="198"/>
                      <a:pt x="99" y="198"/>
                    </a:cubicBezTo>
                    <a:cubicBezTo>
                      <a:pt x="94" y="198"/>
                      <a:pt x="91" y="195"/>
                      <a:pt x="91" y="191"/>
                    </a:cubicBezTo>
                    <a:cubicBezTo>
                      <a:pt x="91" y="182"/>
                      <a:pt x="91" y="182"/>
                      <a:pt x="91" y="182"/>
                    </a:cubicBezTo>
                    <a:cubicBezTo>
                      <a:pt x="81" y="180"/>
                      <a:pt x="72" y="176"/>
                      <a:pt x="64" y="170"/>
                    </a:cubicBezTo>
                    <a:cubicBezTo>
                      <a:pt x="58" y="177"/>
                      <a:pt x="58" y="177"/>
                      <a:pt x="58" y="177"/>
                    </a:cubicBezTo>
                    <a:cubicBezTo>
                      <a:pt x="56" y="178"/>
                      <a:pt x="54" y="179"/>
                      <a:pt x="52" y="179"/>
                    </a:cubicBezTo>
                    <a:cubicBezTo>
                      <a:pt x="50" y="179"/>
                      <a:pt x="48" y="178"/>
                      <a:pt x="47" y="177"/>
                    </a:cubicBezTo>
                    <a:cubicBezTo>
                      <a:pt x="36" y="166"/>
                      <a:pt x="36" y="166"/>
                      <a:pt x="36" y="166"/>
                    </a:cubicBezTo>
                    <a:cubicBezTo>
                      <a:pt x="33" y="163"/>
                      <a:pt x="33" y="158"/>
                      <a:pt x="36" y="155"/>
                    </a:cubicBezTo>
                    <a:cubicBezTo>
                      <a:pt x="43" y="149"/>
                      <a:pt x="43" y="149"/>
                      <a:pt x="43" y="149"/>
                    </a:cubicBezTo>
                    <a:cubicBezTo>
                      <a:pt x="38" y="141"/>
                      <a:pt x="34" y="132"/>
                      <a:pt x="32" y="122"/>
                    </a:cubicBezTo>
                    <a:cubicBezTo>
                      <a:pt x="22" y="122"/>
                      <a:pt x="22" y="122"/>
                      <a:pt x="22" y="122"/>
                    </a:cubicBezTo>
                    <a:cubicBezTo>
                      <a:pt x="18" y="122"/>
                      <a:pt x="15" y="119"/>
                      <a:pt x="15" y="115"/>
                    </a:cubicBezTo>
                    <a:cubicBezTo>
                      <a:pt x="15" y="99"/>
                      <a:pt x="15" y="99"/>
                      <a:pt x="15" y="99"/>
                    </a:cubicBezTo>
                    <a:cubicBezTo>
                      <a:pt x="15" y="95"/>
                      <a:pt x="18" y="92"/>
                      <a:pt x="22" y="92"/>
                    </a:cubicBezTo>
                    <a:cubicBezTo>
                      <a:pt x="32" y="92"/>
                      <a:pt x="32" y="92"/>
                      <a:pt x="32" y="92"/>
                    </a:cubicBezTo>
                    <a:cubicBezTo>
                      <a:pt x="34" y="82"/>
                      <a:pt x="38" y="73"/>
                      <a:pt x="43" y="65"/>
                    </a:cubicBezTo>
                    <a:cubicBezTo>
                      <a:pt x="36" y="59"/>
                      <a:pt x="36" y="59"/>
                      <a:pt x="36" y="59"/>
                    </a:cubicBezTo>
                    <a:cubicBezTo>
                      <a:pt x="33" y="56"/>
                      <a:pt x="33" y="51"/>
                      <a:pt x="36" y="48"/>
                    </a:cubicBezTo>
                    <a:cubicBezTo>
                      <a:pt x="47" y="37"/>
                      <a:pt x="47" y="37"/>
                      <a:pt x="47" y="37"/>
                    </a:cubicBezTo>
                    <a:cubicBezTo>
                      <a:pt x="48" y="35"/>
                      <a:pt x="50" y="35"/>
                      <a:pt x="52" y="35"/>
                    </a:cubicBezTo>
                    <a:cubicBezTo>
                      <a:pt x="54" y="35"/>
                      <a:pt x="56" y="35"/>
                      <a:pt x="58" y="37"/>
                    </a:cubicBezTo>
                    <a:cubicBezTo>
                      <a:pt x="64" y="44"/>
                      <a:pt x="64" y="44"/>
                      <a:pt x="64" y="44"/>
                    </a:cubicBezTo>
                    <a:cubicBezTo>
                      <a:pt x="72" y="38"/>
                      <a:pt x="81" y="34"/>
                      <a:pt x="91" y="32"/>
                    </a:cubicBezTo>
                    <a:cubicBezTo>
                      <a:pt x="91" y="23"/>
                      <a:pt x="91" y="23"/>
                      <a:pt x="91" y="23"/>
                    </a:cubicBezTo>
                    <a:cubicBezTo>
                      <a:pt x="91" y="19"/>
                      <a:pt x="94" y="16"/>
                      <a:pt x="99" y="16"/>
                    </a:cubicBezTo>
                    <a:cubicBezTo>
                      <a:pt x="114" y="16"/>
                      <a:pt x="114" y="16"/>
                      <a:pt x="114" y="16"/>
                    </a:cubicBezTo>
                    <a:moveTo>
                      <a:pt x="114" y="0"/>
                    </a:moveTo>
                    <a:cubicBezTo>
                      <a:pt x="99" y="0"/>
                      <a:pt x="99" y="0"/>
                      <a:pt x="99" y="0"/>
                    </a:cubicBezTo>
                    <a:cubicBezTo>
                      <a:pt x="87" y="0"/>
                      <a:pt x="77" y="9"/>
                      <a:pt x="76" y="21"/>
                    </a:cubicBezTo>
                    <a:cubicBezTo>
                      <a:pt x="73" y="22"/>
                      <a:pt x="70" y="23"/>
                      <a:pt x="67" y="25"/>
                    </a:cubicBezTo>
                    <a:cubicBezTo>
                      <a:pt x="63" y="21"/>
                      <a:pt x="58" y="20"/>
                      <a:pt x="52" y="20"/>
                    </a:cubicBezTo>
                    <a:cubicBezTo>
                      <a:pt x="46" y="20"/>
                      <a:pt x="41" y="22"/>
                      <a:pt x="36" y="26"/>
                    </a:cubicBezTo>
                    <a:cubicBezTo>
                      <a:pt x="25" y="37"/>
                      <a:pt x="25" y="37"/>
                      <a:pt x="25" y="37"/>
                    </a:cubicBezTo>
                    <a:cubicBezTo>
                      <a:pt x="21" y="41"/>
                      <a:pt x="19" y="47"/>
                      <a:pt x="19" y="53"/>
                    </a:cubicBezTo>
                    <a:cubicBezTo>
                      <a:pt x="19" y="58"/>
                      <a:pt x="21" y="64"/>
                      <a:pt x="24" y="68"/>
                    </a:cubicBezTo>
                    <a:cubicBezTo>
                      <a:pt x="23" y="71"/>
                      <a:pt x="21" y="74"/>
                      <a:pt x="20" y="77"/>
                    </a:cubicBezTo>
                    <a:cubicBezTo>
                      <a:pt x="9" y="78"/>
                      <a:pt x="0" y="88"/>
                      <a:pt x="0" y="99"/>
                    </a:cubicBezTo>
                    <a:cubicBezTo>
                      <a:pt x="0" y="115"/>
                      <a:pt x="0" y="115"/>
                      <a:pt x="0" y="115"/>
                    </a:cubicBezTo>
                    <a:cubicBezTo>
                      <a:pt x="0" y="126"/>
                      <a:pt x="9" y="136"/>
                      <a:pt x="20" y="137"/>
                    </a:cubicBezTo>
                    <a:cubicBezTo>
                      <a:pt x="21" y="140"/>
                      <a:pt x="23" y="143"/>
                      <a:pt x="24" y="146"/>
                    </a:cubicBezTo>
                    <a:cubicBezTo>
                      <a:pt x="21" y="150"/>
                      <a:pt x="19" y="155"/>
                      <a:pt x="19" y="161"/>
                    </a:cubicBezTo>
                    <a:cubicBezTo>
                      <a:pt x="19" y="167"/>
                      <a:pt x="21" y="173"/>
                      <a:pt x="25" y="177"/>
                    </a:cubicBezTo>
                    <a:cubicBezTo>
                      <a:pt x="36" y="188"/>
                      <a:pt x="36" y="188"/>
                      <a:pt x="36" y="188"/>
                    </a:cubicBezTo>
                    <a:cubicBezTo>
                      <a:pt x="41" y="192"/>
                      <a:pt x="46" y="194"/>
                      <a:pt x="52" y="194"/>
                    </a:cubicBezTo>
                    <a:cubicBezTo>
                      <a:pt x="58" y="194"/>
                      <a:pt x="63" y="193"/>
                      <a:pt x="67" y="189"/>
                    </a:cubicBezTo>
                    <a:cubicBezTo>
                      <a:pt x="70" y="191"/>
                      <a:pt x="73" y="192"/>
                      <a:pt x="76" y="193"/>
                    </a:cubicBezTo>
                    <a:cubicBezTo>
                      <a:pt x="77" y="205"/>
                      <a:pt x="87" y="213"/>
                      <a:pt x="99" y="213"/>
                    </a:cubicBezTo>
                    <a:cubicBezTo>
                      <a:pt x="114" y="213"/>
                      <a:pt x="114" y="213"/>
                      <a:pt x="114" y="213"/>
                    </a:cubicBezTo>
                    <a:cubicBezTo>
                      <a:pt x="126" y="213"/>
                      <a:pt x="135" y="205"/>
                      <a:pt x="137" y="193"/>
                    </a:cubicBezTo>
                    <a:cubicBezTo>
                      <a:pt x="140" y="192"/>
                      <a:pt x="143" y="191"/>
                      <a:pt x="146" y="189"/>
                    </a:cubicBezTo>
                    <a:cubicBezTo>
                      <a:pt x="150" y="193"/>
                      <a:pt x="155" y="194"/>
                      <a:pt x="160" y="194"/>
                    </a:cubicBezTo>
                    <a:cubicBezTo>
                      <a:pt x="166" y="194"/>
                      <a:pt x="172" y="192"/>
                      <a:pt x="176" y="188"/>
                    </a:cubicBezTo>
                    <a:cubicBezTo>
                      <a:pt x="187" y="177"/>
                      <a:pt x="187" y="177"/>
                      <a:pt x="187" y="177"/>
                    </a:cubicBezTo>
                    <a:cubicBezTo>
                      <a:pt x="191" y="173"/>
                      <a:pt x="194" y="167"/>
                      <a:pt x="194" y="161"/>
                    </a:cubicBezTo>
                    <a:cubicBezTo>
                      <a:pt x="194" y="155"/>
                      <a:pt x="192" y="150"/>
                      <a:pt x="188" y="146"/>
                    </a:cubicBezTo>
                    <a:cubicBezTo>
                      <a:pt x="190" y="143"/>
                      <a:pt x="191" y="140"/>
                      <a:pt x="192" y="137"/>
                    </a:cubicBezTo>
                    <a:cubicBezTo>
                      <a:pt x="204" y="136"/>
                      <a:pt x="213" y="126"/>
                      <a:pt x="213" y="115"/>
                    </a:cubicBezTo>
                    <a:cubicBezTo>
                      <a:pt x="213" y="99"/>
                      <a:pt x="213" y="99"/>
                      <a:pt x="213" y="99"/>
                    </a:cubicBezTo>
                    <a:cubicBezTo>
                      <a:pt x="213" y="88"/>
                      <a:pt x="204" y="78"/>
                      <a:pt x="192" y="77"/>
                    </a:cubicBezTo>
                    <a:cubicBezTo>
                      <a:pt x="191" y="74"/>
                      <a:pt x="190" y="71"/>
                      <a:pt x="188" y="68"/>
                    </a:cubicBezTo>
                    <a:cubicBezTo>
                      <a:pt x="192" y="64"/>
                      <a:pt x="194" y="58"/>
                      <a:pt x="194" y="53"/>
                    </a:cubicBezTo>
                    <a:cubicBezTo>
                      <a:pt x="194" y="47"/>
                      <a:pt x="191" y="41"/>
                      <a:pt x="187" y="37"/>
                    </a:cubicBezTo>
                    <a:cubicBezTo>
                      <a:pt x="176" y="26"/>
                      <a:pt x="176" y="26"/>
                      <a:pt x="176" y="26"/>
                    </a:cubicBezTo>
                    <a:cubicBezTo>
                      <a:pt x="172" y="22"/>
                      <a:pt x="166" y="20"/>
                      <a:pt x="160" y="20"/>
                    </a:cubicBezTo>
                    <a:cubicBezTo>
                      <a:pt x="155" y="20"/>
                      <a:pt x="150" y="21"/>
                      <a:pt x="146" y="25"/>
                    </a:cubicBezTo>
                    <a:cubicBezTo>
                      <a:pt x="143" y="23"/>
                      <a:pt x="140" y="22"/>
                      <a:pt x="137" y="21"/>
                    </a:cubicBezTo>
                    <a:cubicBezTo>
                      <a:pt x="135" y="9"/>
                      <a:pt x="126" y="0"/>
                      <a:pt x="114" y="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4" name="Freeform 10"/>
              <p:cNvSpPr>
                <a:spLocks noEditPoints="1"/>
              </p:cNvSpPr>
              <p:nvPr/>
            </p:nvSpPr>
            <p:spPr bwMode="auto">
              <a:xfrm>
                <a:off x="8467726" y="5132388"/>
                <a:ext cx="87313" cy="85725"/>
              </a:xfrm>
              <a:custGeom>
                <a:avLst/>
                <a:gdLst>
                  <a:gd name="T0" fmla="*/ 49 w 99"/>
                  <a:gd name="T1" fmla="*/ 99 h 99"/>
                  <a:gd name="T2" fmla="*/ 0 w 99"/>
                  <a:gd name="T3" fmla="*/ 50 h 99"/>
                  <a:gd name="T4" fmla="*/ 49 w 99"/>
                  <a:gd name="T5" fmla="*/ 0 h 99"/>
                  <a:gd name="T6" fmla="*/ 99 w 99"/>
                  <a:gd name="T7" fmla="*/ 50 h 99"/>
                  <a:gd name="T8" fmla="*/ 49 w 99"/>
                  <a:gd name="T9" fmla="*/ 99 h 99"/>
                  <a:gd name="T10" fmla="*/ 49 w 99"/>
                  <a:gd name="T11" fmla="*/ 8 h 99"/>
                  <a:gd name="T12" fmla="*/ 7 w 99"/>
                  <a:gd name="T13" fmla="*/ 50 h 99"/>
                  <a:gd name="T14" fmla="*/ 49 w 99"/>
                  <a:gd name="T15" fmla="*/ 92 h 99"/>
                  <a:gd name="T16" fmla="*/ 91 w 99"/>
                  <a:gd name="T17" fmla="*/ 50 h 99"/>
                  <a:gd name="T18" fmla="*/ 49 w 99"/>
                  <a:gd name="T19" fmla="*/ 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9">
                    <a:moveTo>
                      <a:pt x="49" y="99"/>
                    </a:moveTo>
                    <a:cubicBezTo>
                      <a:pt x="22" y="99"/>
                      <a:pt x="0" y="77"/>
                      <a:pt x="0" y="50"/>
                    </a:cubicBezTo>
                    <a:cubicBezTo>
                      <a:pt x="0" y="23"/>
                      <a:pt x="22" y="0"/>
                      <a:pt x="49" y="0"/>
                    </a:cubicBezTo>
                    <a:cubicBezTo>
                      <a:pt x="76" y="0"/>
                      <a:pt x="99" y="23"/>
                      <a:pt x="99" y="50"/>
                    </a:cubicBezTo>
                    <a:cubicBezTo>
                      <a:pt x="99" y="77"/>
                      <a:pt x="76" y="99"/>
                      <a:pt x="49" y="99"/>
                    </a:cubicBezTo>
                    <a:close/>
                    <a:moveTo>
                      <a:pt x="49" y="8"/>
                    </a:moveTo>
                    <a:cubicBezTo>
                      <a:pt x="26" y="8"/>
                      <a:pt x="7" y="27"/>
                      <a:pt x="7" y="50"/>
                    </a:cubicBezTo>
                    <a:cubicBezTo>
                      <a:pt x="7" y="73"/>
                      <a:pt x="26" y="92"/>
                      <a:pt x="49" y="92"/>
                    </a:cubicBezTo>
                    <a:cubicBezTo>
                      <a:pt x="72" y="92"/>
                      <a:pt x="91" y="73"/>
                      <a:pt x="91" y="50"/>
                    </a:cubicBezTo>
                    <a:cubicBezTo>
                      <a:pt x="91" y="27"/>
                      <a:pt x="72" y="8"/>
                      <a:pt x="49" y="8"/>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5" name="Freeform 11"/>
              <p:cNvSpPr>
                <a:spLocks noEditPoints="1"/>
              </p:cNvSpPr>
              <p:nvPr/>
            </p:nvSpPr>
            <p:spPr bwMode="auto">
              <a:xfrm>
                <a:off x="8488363" y="5151438"/>
                <a:ext cx="46038" cy="47625"/>
              </a:xfrm>
              <a:custGeom>
                <a:avLst/>
                <a:gdLst>
                  <a:gd name="T0" fmla="*/ 26 w 53"/>
                  <a:gd name="T1" fmla="*/ 54 h 54"/>
                  <a:gd name="T2" fmla="*/ 0 w 53"/>
                  <a:gd name="T3" fmla="*/ 27 h 54"/>
                  <a:gd name="T4" fmla="*/ 26 w 53"/>
                  <a:gd name="T5" fmla="*/ 0 h 54"/>
                  <a:gd name="T6" fmla="*/ 53 w 53"/>
                  <a:gd name="T7" fmla="*/ 27 h 54"/>
                  <a:gd name="T8" fmla="*/ 26 w 53"/>
                  <a:gd name="T9" fmla="*/ 54 h 54"/>
                  <a:gd name="T10" fmla="*/ 26 w 53"/>
                  <a:gd name="T11" fmla="*/ 8 h 54"/>
                  <a:gd name="T12" fmla="*/ 7 w 53"/>
                  <a:gd name="T13" fmla="*/ 27 h 54"/>
                  <a:gd name="T14" fmla="*/ 26 w 53"/>
                  <a:gd name="T15" fmla="*/ 46 h 54"/>
                  <a:gd name="T16" fmla="*/ 45 w 53"/>
                  <a:gd name="T17" fmla="*/ 27 h 54"/>
                  <a:gd name="T18" fmla="*/ 26 w 53"/>
                  <a:gd name="T19"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6" y="54"/>
                    </a:moveTo>
                    <a:cubicBezTo>
                      <a:pt x="12" y="54"/>
                      <a:pt x="0" y="42"/>
                      <a:pt x="0" y="27"/>
                    </a:cubicBezTo>
                    <a:cubicBezTo>
                      <a:pt x="0" y="12"/>
                      <a:pt x="12" y="0"/>
                      <a:pt x="26" y="0"/>
                    </a:cubicBezTo>
                    <a:cubicBezTo>
                      <a:pt x="41" y="0"/>
                      <a:pt x="53" y="12"/>
                      <a:pt x="53" y="27"/>
                    </a:cubicBezTo>
                    <a:cubicBezTo>
                      <a:pt x="53" y="42"/>
                      <a:pt x="41" y="54"/>
                      <a:pt x="26" y="54"/>
                    </a:cubicBezTo>
                    <a:close/>
                    <a:moveTo>
                      <a:pt x="26" y="8"/>
                    </a:moveTo>
                    <a:cubicBezTo>
                      <a:pt x="16" y="8"/>
                      <a:pt x="7" y="16"/>
                      <a:pt x="7" y="27"/>
                    </a:cubicBezTo>
                    <a:cubicBezTo>
                      <a:pt x="7" y="37"/>
                      <a:pt x="16" y="46"/>
                      <a:pt x="26" y="46"/>
                    </a:cubicBezTo>
                    <a:cubicBezTo>
                      <a:pt x="37" y="46"/>
                      <a:pt x="45" y="37"/>
                      <a:pt x="45" y="27"/>
                    </a:cubicBezTo>
                    <a:cubicBezTo>
                      <a:pt x="45" y="16"/>
                      <a:pt x="37" y="8"/>
                      <a:pt x="26" y="8"/>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sp>
        <p:nvSpPr>
          <p:cNvPr id="75" name="TextBox 127"/>
          <p:cNvSpPr txBox="1"/>
          <p:nvPr/>
        </p:nvSpPr>
        <p:spPr>
          <a:xfrm>
            <a:off x="2778123" y="5560756"/>
            <a:ext cx="2359934" cy="769441"/>
          </a:xfrm>
          <a:prstGeom prst="rect">
            <a:avLst/>
          </a:prstGeom>
          <a:noFill/>
        </p:spPr>
        <p:txBody>
          <a:bodyPr wrap="square" rtlCol="0">
            <a:spAutoFit/>
          </a:bodyPr>
          <a:lstStyle/>
          <a:p>
            <a:pPr marL="171450" indent="-171450">
              <a:buFont typeface="Wingdings" panose="05000000000000000000" pitchFamily="2" charset="2"/>
              <a:buChar char="ü"/>
            </a:pPr>
            <a:r>
              <a:rPr lang="es-ES" sz="1100" dirty="0" smtClean="0">
                <a:solidFill>
                  <a:prstClr val="white">
                    <a:lumMod val="65000"/>
                  </a:prstClr>
                </a:solidFill>
              </a:rPr>
              <a:t>Entrevistas </a:t>
            </a:r>
            <a:r>
              <a:rPr lang="es-ES" sz="1100" dirty="0">
                <a:solidFill>
                  <a:prstClr val="white">
                    <a:lumMod val="65000"/>
                  </a:prstClr>
                </a:solidFill>
              </a:rPr>
              <a:t>a interlocutores de las Áreas </a:t>
            </a:r>
            <a:r>
              <a:rPr lang="es-ES" sz="1100" dirty="0" smtClean="0">
                <a:solidFill>
                  <a:prstClr val="white">
                    <a:lumMod val="65000"/>
                  </a:prstClr>
                </a:solidFill>
              </a:rPr>
              <a:t>y OOAA.</a:t>
            </a:r>
          </a:p>
          <a:p>
            <a:endParaRPr lang="es-ES" sz="1100" dirty="0" smtClean="0">
              <a:solidFill>
                <a:prstClr val="white">
                  <a:lumMod val="65000"/>
                </a:prstClr>
              </a:solidFill>
            </a:endParaRPr>
          </a:p>
          <a:p>
            <a:pPr marL="171450" indent="-171450">
              <a:buFont typeface="Wingdings" panose="05000000000000000000" pitchFamily="2" charset="2"/>
              <a:buChar char="ü"/>
            </a:pPr>
            <a:r>
              <a:rPr lang="es-ES" sz="1100" b="1" dirty="0" smtClean="0">
                <a:solidFill>
                  <a:prstClr val="black"/>
                </a:solidFill>
              </a:rPr>
              <a:t>Cuestionario </a:t>
            </a:r>
            <a:r>
              <a:rPr lang="es-ES" sz="1100" b="1" dirty="0">
                <a:solidFill>
                  <a:prstClr val="black"/>
                </a:solidFill>
              </a:rPr>
              <a:t>online por </a:t>
            </a:r>
            <a:r>
              <a:rPr lang="es-ES" sz="1100" b="1" dirty="0" smtClean="0">
                <a:solidFill>
                  <a:prstClr val="black"/>
                </a:solidFill>
              </a:rPr>
              <a:t>puesto</a:t>
            </a:r>
            <a:r>
              <a:rPr lang="es-ES" sz="1100" b="1" dirty="0" smtClean="0">
                <a:solidFill>
                  <a:prstClr val="white">
                    <a:lumMod val="65000"/>
                  </a:prstClr>
                </a:solidFill>
              </a:rPr>
              <a:t>.</a:t>
            </a:r>
            <a:endParaRPr lang="es-ES" sz="1100" b="1" dirty="0">
              <a:solidFill>
                <a:prstClr val="white">
                  <a:lumMod val="65000"/>
                </a:prstClr>
              </a:solidFill>
            </a:endParaRPr>
          </a:p>
        </p:txBody>
      </p:sp>
      <p:sp>
        <p:nvSpPr>
          <p:cNvPr id="76" name="TextBox 128"/>
          <p:cNvSpPr txBox="1"/>
          <p:nvPr/>
        </p:nvSpPr>
        <p:spPr>
          <a:xfrm>
            <a:off x="2717199" y="5084414"/>
            <a:ext cx="2234556" cy="338554"/>
          </a:xfrm>
          <a:prstGeom prst="rect">
            <a:avLst/>
          </a:prstGeom>
          <a:noFill/>
        </p:spPr>
        <p:txBody>
          <a:bodyPr wrap="square" rtlCol="0">
            <a:spAutoFit/>
          </a:bodyPr>
          <a:lstStyle/>
          <a:p>
            <a:pPr algn="ctr"/>
            <a:r>
              <a:rPr lang="es-ES" sz="1600" b="1" dirty="0" smtClean="0">
                <a:solidFill>
                  <a:prstClr val="white">
                    <a:lumMod val="50000"/>
                  </a:prstClr>
                </a:solidFill>
                <a:latin typeface="Calibri Light" panose="020F0302020204030204"/>
              </a:rPr>
              <a:t>Recogida de Información</a:t>
            </a:r>
            <a:endParaRPr lang="en-US" sz="1600" b="1" dirty="0">
              <a:solidFill>
                <a:prstClr val="white">
                  <a:lumMod val="50000"/>
                </a:prstClr>
              </a:solidFill>
              <a:latin typeface="Calibri Light" panose="020F0302020204030204"/>
            </a:endParaRPr>
          </a:p>
        </p:txBody>
      </p:sp>
      <p:sp>
        <p:nvSpPr>
          <p:cNvPr id="94" name="TextBox 134"/>
          <p:cNvSpPr txBox="1"/>
          <p:nvPr/>
        </p:nvSpPr>
        <p:spPr>
          <a:xfrm>
            <a:off x="8449828" y="4961304"/>
            <a:ext cx="2940857" cy="584775"/>
          </a:xfrm>
          <a:prstGeom prst="rect">
            <a:avLst/>
          </a:prstGeom>
          <a:noFill/>
        </p:spPr>
        <p:txBody>
          <a:bodyPr wrap="square" rtlCol="0">
            <a:spAutoFit/>
          </a:bodyPr>
          <a:lstStyle>
            <a:defPPr>
              <a:defRPr lang="es-ES"/>
            </a:defPPr>
            <a:lvl1pPr algn="ctr">
              <a:defRPr sz="1600" b="1">
                <a:solidFill>
                  <a:schemeClr val="bg1">
                    <a:lumMod val="50000"/>
                  </a:schemeClr>
                </a:solidFill>
                <a:latin typeface="+mj-lt"/>
              </a:defRPr>
            </a:lvl1pPr>
          </a:lstStyle>
          <a:p>
            <a:r>
              <a:rPr lang="es-ES" dirty="0" smtClean="0">
                <a:solidFill>
                  <a:prstClr val="white">
                    <a:lumMod val="50000"/>
                  </a:prstClr>
                </a:solidFill>
              </a:rPr>
              <a:t>Dimensionamiento, propuesta y recomendaciones</a:t>
            </a:r>
            <a:endParaRPr lang="es-ES" dirty="0">
              <a:solidFill>
                <a:prstClr val="white">
                  <a:lumMod val="50000"/>
                </a:prstClr>
              </a:solidFill>
            </a:endParaRPr>
          </a:p>
        </p:txBody>
      </p:sp>
      <p:sp>
        <p:nvSpPr>
          <p:cNvPr id="96" name="TextBox 132"/>
          <p:cNvSpPr txBox="1"/>
          <p:nvPr/>
        </p:nvSpPr>
        <p:spPr>
          <a:xfrm>
            <a:off x="5516314" y="4961304"/>
            <a:ext cx="2407709" cy="584775"/>
          </a:xfrm>
          <a:prstGeom prst="rect">
            <a:avLst/>
          </a:prstGeom>
          <a:noFill/>
        </p:spPr>
        <p:txBody>
          <a:bodyPr wrap="square" rtlCol="0">
            <a:spAutoFit/>
          </a:bodyPr>
          <a:lstStyle/>
          <a:p>
            <a:pPr algn="ctr"/>
            <a:r>
              <a:rPr lang="es-ES" sz="1600" b="1" dirty="0" smtClean="0">
                <a:solidFill>
                  <a:prstClr val="white">
                    <a:lumMod val="50000"/>
                  </a:prstClr>
                </a:solidFill>
                <a:latin typeface="Calibri Light" panose="020F0302020204030204"/>
              </a:rPr>
              <a:t>Cálculo de productividades: Cargas de trabajo</a:t>
            </a:r>
            <a:endParaRPr lang="es-ES" sz="1600" b="1" dirty="0">
              <a:solidFill>
                <a:prstClr val="white">
                  <a:lumMod val="50000"/>
                </a:prstClr>
              </a:solidFill>
              <a:latin typeface="Calibri Light" panose="020F0302020204030204"/>
            </a:endParaRPr>
          </a:p>
        </p:txBody>
      </p:sp>
      <p:sp>
        <p:nvSpPr>
          <p:cNvPr id="98" name="TextBox 127"/>
          <p:cNvSpPr txBox="1"/>
          <p:nvPr/>
        </p:nvSpPr>
        <p:spPr>
          <a:xfrm>
            <a:off x="5638997" y="5560756"/>
            <a:ext cx="2173632" cy="938719"/>
          </a:xfrm>
          <a:prstGeom prst="rect">
            <a:avLst/>
          </a:prstGeom>
          <a:noFill/>
        </p:spPr>
        <p:txBody>
          <a:bodyPr wrap="square" rtlCol="0">
            <a:spAutoFit/>
          </a:bodyPr>
          <a:lstStyle/>
          <a:p>
            <a:pPr marL="171450" indent="-171450">
              <a:buFont typeface="Wingdings" panose="05000000000000000000" pitchFamily="2" charset="2"/>
              <a:buChar char="ü"/>
            </a:pPr>
            <a:r>
              <a:rPr lang="es-ES" sz="1100" dirty="0" smtClean="0">
                <a:solidFill>
                  <a:prstClr val="white">
                    <a:lumMod val="65000"/>
                  </a:prstClr>
                </a:solidFill>
              </a:rPr>
              <a:t>Identificación de procesos con funciones.</a:t>
            </a:r>
          </a:p>
          <a:p>
            <a:endParaRPr lang="es-ES" sz="1100" dirty="0" smtClean="0">
              <a:solidFill>
                <a:prstClr val="white">
                  <a:lumMod val="65000"/>
                </a:prstClr>
              </a:solidFill>
            </a:endParaRPr>
          </a:p>
          <a:p>
            <a:pPr marL="171450" indent="-171450">
              <a:buFont typeface="Wingdings" panose="05000000000000000000" pitchFamily="2" charset="2"/>
              <a:buChar char="ü"/>
            </a:pPr>
            <a:r>
              <a:rPr lang="es-ES" sz="1100" dirty="0" smtClean="0">
                <a:solidFill>
                  <a:prstClr val="white">
                    <a:lumMod val="65000"/>
                  </a:prstClr>
                </a:solidFill>
              </a:rPr>
              <a:t>Analítica de datos.</a:t>
            </a:r>
            <a:endParaRPr lang="es-ES" sz="1100" dirty="0">
              <a:solidFill>
                <a:prstClr val="white">
                  <a:lumMod val="65000"/>
                </a:prstClr>
              </a:solidFill>
            </a:endParaRPr>
          </a:p>
          <a:p>
            <a:endParaRPr lang="en-US" sz="1100" dirty="0">
              <a:solidFill>
                <a:prstClr val="white">
                  <a:lumMod val="65000"/>
                </a:prstClr>
              </a:solidFill>
            </a:endParaRPr>
          </a:p>
        </p:txBody>
      </p:sp>
      <p:sp>
        <p:nvSpPr>
          <p:cNvPr id="6" name="Rectángulo 5"/>
          <p:cNvSpPr/>
          <p:nvPr/>
        </p:nvSpPr>
        <p:spPr>
          <a:xfrm>
            <a:off x="2717198" y="5999747"/>
            <a:ext cx="2580515" cy="4170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103" name="Rectángulo 102"/>
          <p:cNvSpPr/>
          <p:nvPr/>
        </p:nvSpPr>
        <p:spPr>
          <a:xfrm>
            <a:off x="0" y="1857920"/>
            <a:ext cx="2009955" cy="655607"/>
          </a:xfrm>
          <a:prstGeom prst="rect">
            <a:avLst/>
          </a:prstGeom>
          <a:noFill/>
          <a:ln w="9525">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rgbClr val="9BAE04"/>
                </a:solidFill>
                <a:latin typeface="Calibri Light" panose="020F0302020204030204"/>
              </a:rPr>
              <a:t>Contexto</a:t>
            </a:r>
            <a:endParaRPr lang="es-ES" sz="1600" b="1" dirty="0">
              <a:solidFill>
                <a:srgbClr val="9BAE04"/>
              </a:solidFill>
              <a:latin typeface="Calibri Light" panose="020F0302020204030204"/>
            </a:endParaRPr>
          </a:p>
        </p:txBody>
      </p:sp>
      <p:sp>
        <p:nvSpPr>
          <p:cNvPr id="104" name="Rectángulo 103"/>
          <p:cNvSpPr/>
          <p:nvPr/>
        </p:nvSpPr>
        <p:spPr>
          <a:xfrm>
            <a:off x="-3" y="2680143"/>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a:t>
            </a:r>
            <a:r>
              <a:rPr lang="es-ES" sz="1600" b="1" dirty="0" smtClean="0">
                <a:solidFill>
                  <a:prstClr val="white"/>
                </a:solidFill>
                <a:latin typeface="Calibri Light" panose="020F0302020204030204"/>
              </a:rPr>
              <a:t>y consideraciones</a:t>
            </a:r>
            <a:endParaRPr lang="es-ES" sz="1600" b="1" dirty="0">
              <a:solidFill>
                <a:prstClr val="white"/>
              </a:solidFill>
              <a:latin typeface="Calibri Light" panose="020F0302020204030204"/>
            </a:endParaRPr>
          </a:p>
        </p:txBody>
      </p:sp>
      <p:sp>
        <p:nvSpPr>
          <p:cNvPr id="106" name="Rectángulo 105"/>
          <p:cNvSpPr/>
          <p:nvPr/>
        </p:nvSpPr>
        <p:spPr>
          <a:xfrm>
            <a:off x="-1" y="4317255"/>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Casos Prácticos</a:t>
            </a:r>
            <a:endParaRPr lang="es-ES" sz="1600" b="1" dirty="0">
              <a:solidFill>
                <a:prstClr val="white"/>
              </a:solidFill>
              <a:latin typeface="Calibri Light" panose="020F0302020204030204"/>
            </a:endParaRPr>
          </a:p>
        </p:txBody>
      </p:sp>
      <p:cxnSp>
        <p:nvCxnSpPr>
          <p:cNvPr id="108" name="Conector recto 107"/>
          <p:cNvCxnSpPr/>
          <p:nvPr/>
        </p:nvCxnSpPr>
        <p:spPr>
          <a:xfrm flipH="1">
            <a:off x="2001314" y="-1273"/>
            <a:ext cx="1" cy="6859273"/>
          </a:xfrm>
          <a:prstGeom prst="line">
            <a:avLst/>
          </a:prstGeom>
          <a:ln w="6350">
            <a:solidFill>
              <a:srgbClr val="9BAE04"/>
            </a:solidFill>
          </a:ln>
        </p:spPr>
        <p:style>
          <a:lnRef idx="1">
            <a:schemeClr val="accent1"/>
          </a:lnRef>
          <a:fillRef idx="0">
            <a:schemeClr val="accent1"/>
          </a:fillRef>
          <a:effectRef idx="0">
            <a:schemeClr val="accent1"/>
          </a:effectRef>
          <a:fontRef idx="minor">
            <a:schemeClr val="tx1"/>
          </a:fontRef>
        </p:style>
      </p:cxnSp>
      <p:cxnSp>
        <p:nvCxnSpPr>
          <p:cNvPr id="109" name="Conector recto 108"/>
          <p:cNvCxnSpPr/>
          <p:nvPr/>
        </p:nvCxnSpPr>
        <p:spPr>
          <a:xfrm flipH="1">
            <a:off x="2005537" y="1864270"/>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Rectángulo 111"/>
          <p:cNvSpPr/>
          <p:nvPr/>
        </p:nvSpPr>
        <p:spPr>
          <a:xfrm>
            <a:off x="-8896" y="3486474"/>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Instrucciones</a:t>
            </a:r>
            <a:endParaRPr lang="es-ES" sz="1600" b="1" dirty="0">
              <a:solidFill>
                <a:prstClr val="white"/>
              </a:solidFill>
              <a:latin typeface="Calibri Light" panose="020F0302020204030204"/>
            </a:endParaRPr>
          </a:p>
        </p:txBody>
      </p:sp>
    </p:spTree>
    <p:extLst>
      <p:ext uri="{BB962C8B-B14F-4D97-AF65-F5344CB8AC3E}">
        <p14:creationId xmlns:p14="http://schemas.microsoft.com/office/powerpoint/2010/main" val="26184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500"/>
                                        <p:tgtEl>
                                          <p:spTgt spid="9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500"/>
                                        <p:tgtEl>
                                          <p:spTgt spid="9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94" grpId="0"/>
      <p:bldP spid="96" grpId="0"/>
      <p:bldP spid="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0" y="1886495"/>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cxnSp>
        <p:nvCxnSpPr>
          <p:cNvPr id="12" name="Conector recto 11"/>
          <p:cNvCxnSpPr/>
          <p:nvPr/>
        </p:nvCxnSpPr>
        <p:spPr>
          <a:xfrm flipH="1">
            <a:off x="2001314" y="-1273"/>
            <a:ext cx="1" cy="6859273"/>
          </a:xfrm>
          <a:prstGeom prst="line">
            <a:avLst/>
          </a:prstGeom>
          <a:ln w="6350">
            <a:solidFill>
              <a:srgbClr val="9BAE04"/>
            </a:solidFill>
          </a:ln>
        </p:spPr>
        <p:style>
          <a:lnRef idx="1">
            <a:schemeClr val="accent1"/>
          </a:lnRef>
          <a:fillRef idx="0">
            <a:schemeClr val="accent1"/>
          </a:fillRef>
          <a:effectRef idx="0">
            <a:schemeClr val="accent1"/>
          </a:effectRef>
          <a:fontRef idx="minor">
            <a:schemeClr val="tx1"/>
          </a:fontRef>
        </p:style>
      </p:cxnSp>
      <p:sp>
        <p:nvSpPr>
          <p:cNvPr id="57" name="Rectángulo 56"/>
          <p:cNvSpPr/>
          <p:nvPr/>
        </p:nvSpPr>
        <p:spPr>
          <a:xfrm>
            <a:off x="2459622" y="1085642"/>
            <a:ext cx="2723310" cy="400110"/>
          </a:xfrm>
          <a:prstGeom prst="rect">
            <a:avLst/>
          </a:prstGeom>
        </p:spPr>
        <p:txBody>
          <a:bodyPr wrap="none">
            <a:spAutoFit/>
          </a:bodyPr>
          <a:lstStyle/>
          <a:p>
            <a:r>
              <a:rPr lang="es-ES" sz="2000" b="1" dirty="0" smtClean="0">
                <a:solidFill>
                  <a:srgbClr val="9BAE04"/>
                </a:solidFill>
                <a:latin typeface="Calibri Light" panose="020F0302020204030204"/>
              </a:rPr>
              <a:t>Objetivo del cuestionario</a:t>
            </a:r>
            <a:endParaRPr lang="es-ES" sz="2000" b="1" dirty="0">
              <a:solidFill>
                <a:srgbClr val="9BAE04"/>
              </a:solidFill>
              <a:latin typeface="Calibri Light" panose="020F0302020204030204"/>
            </a:endParaRPr>
          </a:p>
        </p:txBody>
      </p:sp>
      <p:sp>
        <p:nvSpPr>
          <p:cNvPr id="16" name="Rectángulo 15"/>
          <p:cNvSpPr/>
          <p:nvPr/>
        </p:nvSpPr>
        <p:spPr>
          <a:xfrm>
            <a:off x="2459622" y="1562398"/>
            <a:ext cx="9310236" cy="461665"/>
          </a:xfrm>
          <a:prstGeom prst="rect">
            <a:avLst/>
          </a:prstGeom>
        </p:spPr>
        <p:txBody>
          <a:bodyPr wrap="square">
            <a:spAutoFit/>
          </a:bodyPr>
          <a:lstStyle/>
          <a:p>
            <a:r>
              <a:rPr lang="es-ES" sz="1200" dirty="0">
                <a:solidFill>
                  <a:prstClr val="black"/>
                </a:solidFill>
              </a:rPr>
              <a:t>El objetivo del cuestionario </a:t>
            </a:r>
            <a:r>
              <a:rPr lang="es-ES" sz="1200" dirty="0" smtClean="0">
                <a:solidFill>
                  <a:prstClr val="black"/>
                </a:solidFill>
              </a:rPr>
              <a:t>es conocer el porcentaje de </a:t>
            </a:r>
            <a:r>
              <a:rPr lang="es-ES" sz="1200" b="1" dirty="0" smtClean="0">
                <a:solidFill>
                  <a:prstClr val="black"/>
                </a:solidFill>
              </a:rPr>
              <a:t>dedicación anual de cada trabajador </a:t>
            </a:r>
            <a:r>
              <a:rPr lang="es-ES" sz="1200" dirty="0" smtClean="0">
                <a:solidFill>
                  <a:prstClr val="black"/>
                </a:solidFill>
              </a:rPr>
              <a:t>de las Áreas de Gobierno y Organismos Autónomos del Ayuntamiento de Madrid </a:t>
            </a:r>
            <a:r>
              <a:rPr lang="es-ES" sz="1200" b="1" dirty="0" smtClean="0">
                <a:solidFill>
                  <a:prstClr val="black"/>
                </a:solidFill>
              </a:rPr>
              <a:t>para cada una de las funciones que realiza. </a:t>
            </a:r>
            <a:endParaRPr lang="es-ES" sz="1200" dirty="0">
              <a:solidFill>
                <a:prstClr val="black"/>
              </a:solidFill>
            </a:endParaRPr>
          </a:p>
        </p:txBody>
      </p:sp>
      <p:sp>
        <p:nvSpPr>
          <p:cNvPr id="18" name="Rectángulo 17"/>
          <p:cNvSpPr/>
          <p:nvPr/>
        </p:nvSpPr>
        <p:spPr>
          <a:xfrm>
            <a:off x="-3" y="2680143"/>
            <a:ext cx="2009955" cy="655607"/>
          </a:xfrm>
          <a:prstGeom prst="rect">
            <a:avLst/>
          </a:prstGeom>
          <a:noFill/>
          <a:ln w="9525">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9BAE04"/>
                </a:solidFill>
                <a:latin typeface="Calibri Light" panose="020F0302020204030204"/>
              </a:rPr>
              <a:t>Objetivo y c</a:t>
            </a:r>
            <a:r>
              <a:rPr lang="es-ES" sz="1600" b="1" dirty="0" smtClean="0">
                <a:solidFill>
                  <a:srgbClr val="9BAE04"/>
                </a:solidFill>
                <a:latin typeface="Calibri Light" panose="020F0302020204030204"/>
              </a:rPr>
              <a:t>onsideraciones</a:t>
            </a:r>
            <a:endParaRPr lang="es-ES" sz="1600" b="1" dirty="0">
              <a:solidFill>
                <a:srgbClr val="9BAE04"/>
              </a:solidFill>
              <a:latin typeface="Calibri Light" panose="020F0302020204030204"/>
            </a:endParaRPr>
          </a:p>
        </p:txBody>
      </p:sp>
      <p:sp>
        <p:nvSpPr>
          <p:cNvPr id="22" name="Rectángulo 21"/>
          <p:cNvSpPr/>
          <p:nvPr/>
        </p:nvSpPr>
        <p:spPr>
          <a:xfrm>
            <a:off x="-8896" y="3486474"/>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Instrucciones</a:t>
            </a:r>
            <a:endParaRPr lang="es-ES" sz="1600" b="1" dirty="0">
              <a:solidFill>
                <a:prstClr val="white"/>
              </a:solidFill>
              <a:latin typeface="Calibri Light" panose="020F0302020204030204"/>
            </a:endParaRPr>
          </a:p>
        </p:txBody>
      </p:sp>
      <p:cxnSp>
        <p:nvCxnSpPr>
          <p:cNvPr id="17" name="Conector recto 16"/>
          <p:cNvCxnSpPr/>
          <p:nvPr/>
        </p:nvCxnSpPr>
        <p:spPr>
          <a:xfrm flipH="1">
            <a:off x="2001955" y="2680142"/>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ángulo 22"/>
          <p:cNvSpPr/>
          <p:nvPr/>
        </p:nvSpPr>
        <p:spPr>
          <a:xfrm>
            <a:off x="2459622" y="2244872"/>
            <a:ext cx="2615075" cy="400110"/>
          </a:xfrm>
          <a:prstGeom prst="rect">
            <a:avLst/>
          </a:prstGeom>
        </p:spPr>
        <p:txBody>
          <a:bodyPr wrap="none">
            <a:spAutoFit/>
          </a:bodyPr>
          <a:lstStyle/>
          <a:p>
            <a:r>
              <a:rPr lang="es-ES" sz="2000" b="1" dirty="0">
                <a:solidFill>
                  <a:srgbClr val="9BAE04"/>
                </a:solidFill>
                <a:latin typeface="Calibri Light" panose="020F0302020204030204"/>
              </a:rPr>
              <a:t>Consideraciones Previas</a:t>
            </a:r>
          </a:p>
        </p:txBody>
      </p:sp>
      <p:sp>
        <p:nvSpPr>
          <p:cNvPr id="2" name="Rectángulo 1"/>
          <p:cNvSpPr/>
          <p:nvPr/>
        </p:nvSpPr>
        <p:spPr>
          <a:xfrm>
            <a:off x="2459622" y="2708378"/>
            <a:ext cx="9519785" cy="3847207"/>
          </a:xfrm>
          <a:prstGeom prst="rect">
            <a:avLst/>
          </a:prstGeom>
        </p:spPr>
        <p:txBody>
          <a:bodyPr wrap="square">
            <a:spAutoFit/>
          </a:bodyPr>
          <a:lstStyle/>
          <a:p>
            <a:pPr marL="171450" indent="-171450">
              <a:buFont typeface="Arial" panose="020B0604020202020204" pitchFamily="34" charset="0"/>
              <a:buChar char="•"/>
            </a:pPr>
            <a:r>
              <a:rPr lang="es-ES" sz="1200" dirty="0">
                <a:solidFill>
                  <a:prstClr val="black"/>
                </a:solidFill>
              </a:rPr>
              <a:t>Este análisis comprende el trabajo realizado del 1 de enero de 2016 al 31 de diciembre de 2016 y tiene en cuenta todos los puestos ocupados por usted en este periodo, ya sea uno o varios</a:t>
            </a:r>
            <a:r>
              <a:rPr lang="es-ES" sz="1200" dirty="0" smtClean="0">
                <a:solidFill>
                  <a:prstClr val="black"/>
                </a:solidFill>
              </a:rPr>
              <a:t>.</a:t>
            </a:r>
          </a:p>
          <a:p>
            <a:pPr marL="171450" indent="-171450">
              <a:buFont typeface="Arial" panose="020B0604020202020204" pitchFamily="34" charset="0"/>
              <a:buChar char="•"/>
            </a:pPr>
            <a:endParaRPr lang="es-ES" sz="1200" dirty="0">
              <a:solidFill>
                <a:prstClr val="black"/>
              </a:solidFill>
            </a:endParaRPr>
          </a:p>
          <a:p>
            <a:pPr marL="171450" indent="-171450">
              <a:buFont typeface="Arial" panose="020B0604020202020204" pitchFamily="34" charset="0"/>
              <a:buChar char="•"/>
            </a:pPr>
            <a:r>
              <a:rPr lang="es-ES" sz="1200" dirty="0" smtClean="0">
                <a:solidFill>
                  <a:prstClr val="black"/>
                </a:solidFill>
              </a:rPr>
              <a:t>En el caso en el que haya realizado funciones asociadas a varios puestos durante el 2016 deberá tener acceso a tantos cuestionarios diferentes como puestos haya ocupado, debiendo cumplimentar todos ellos.</a:t>
            </a:r>
          </a:p>
          <a:p>
            <a:endParaRPr lang="es-ES" sz="1200" dirty="0">
              <a:solidFill>
                <a:prstClr val="black"/>
              </a:solidFill>
            </a:endParaRPr>
          </a:p>
          <a:p>
            <a:pPr marL="171450" indent="-171450">
              <a:buFont typeface="Arial" panose="020B0604020202020204" pitchFamily="34" charset="0"/>
              <a:buChar char="•"/>
            </a:pPr>
            <a:r>
              <a:rPr lang="es-ES" sz="1200" dirty="0" smtClean="0">
                <a:solidFill>
                  <a:prstClr val="black"/>
                </a:solidFill>
              </a:rPr>
              <a:t>Estará a su disposición durante todo el periodo de cumplimentación del cuestionario el </a:t>
            </a:r>
            <a:r>
              <a:rPr lang="es-ES" sz="1200" dirty="0" smtClean="0">
                <a:solidFill>
                  <a:srgbClr val="222222"/>
                </a:solidFill>
                <a:ea typeface="Times New Roman" panose="02020603050405020304" pitchFamily="18" charset="0"/>
                <a:cs typeface="Arial" panose="020B0604020202020204" pitchFamily="34" charset="0"/>
              </a:rPr>
              <a:t>buzón</a:t>
            </a:r>
            <a:r>
              <a:rPr lang="es-ES" sz="1200" dirty="0">
                <a:solidFill>
                  <a:srgbClr val="222222"/>
                </a:solidFill>
                <a:ea typeface="Times New Roman" panose="02020603050405020304" pitchFamily="18" charset="0"/>
                <a:cs typeface="Arial" panose="020B0604020202020204" pitchFamily="34" charset="0"/>
              </a:rPr>
              <a:t>: </a:t>
            </a:r>
            <a:r>
              <a:rPr lang="es-ES" sz="1200" dirty="0">
                <a:solidFill>
                  <a:srgbClr val="222222"/>
                </a:solidFill>
                <a:ea typeface="Times New Roman" panose="02020603050405020304" pitchFamily="18" charset="0"/>
                <a:cs typeface="Arial" panose="020B0604020202020204" pitchFamily="34" charset="0"/>
                <a:hlinkClick r:id="rId2"/>
              </a:rPr>
              <a:t>cargasdetrabajo@madrid.es</a:t>
            </a:r>
            <a:r>
              <a:rPr lang="es-ES" sz="1200" dirty="0">
                <a:solidFill>
                  <a:srgbClr val="222222"/>
                </a:solidFill>
                <a:ea typeface="Times New Roman" panose="02020603050405020304" pitchFamily="18" charset="0"/>
                <a:cs typeface="Arial" panose="020B0604020202020204" pitchFamily="34" charset="0"/>
              </a:rPr>
              <a:t> </a:t>
            </a:r>
            <a:r>
              <a:rPr lang="es-ES" sz="1200" dirty="0" smtClean="0">
                <a:solidFill>
                  <a:srgbClr val="222222"/>
                </a:solidFill>
                <a:ea typeface="Times New Roman" panose="02020603050405020304" pitchFamily="18" charset="0"/>
                <a:cs typeface="Arial" panose="020B0604020202020204" pitchFamily="34" charset="0"/>
              </a:rPr>
              <a:t>y teléfono</a:t>
            </a:r>
            <a:r>
              <a:rPr lang="es-ES" sz="1200" dirty="0">
                <a:solidFill>
                  <a:srgbClr val="222222"/>
                </a:solidFill>
                <a:ea typeface="Times New Roman" panose="02020603050405020304" pitchFamily="18" charset="0"/>
                <a:cs typeface="Arial" panose="020B0604020202020204" pitchFamily="34" charset="0"/>
              </a:rPr>
              <a:t>: 676 37 56 </a:t>
            </a:r>
            <a:r>
              <a:rPr lang="es-ES" sz="1200" dirty="0" smtClean="0">
                <a:solidFill>
                  <a:srgbClr val="222222"/>
                </a:solidFill>
                <a:ea typeface="Times New Roman" panose="02020603050405020304" pitchFamily="18" charset="0"/>
                <a:cs typeface="Arial" panose="020B0604020202020204" pitchFamily="34" charset="0"/>
              </a:rPr>
              <a:t>85, a través de los cuales deberá contactar en los siguientes casos:</a:t>
            </a:r>
          </a:p>
          <a:p>
            <a:pPr marL="171450" indent="-171450">
              <a:buFont typeface="Arial" panose="020B0604020202020204" pitchFamily="34" charset="0"/>
              <a:buChar char="•"/>
            </a:pPr>
            <a:endParaRPr lang="es-ES" sz="1200" dirty="0">
              <a:solidFill>
                <a:srgbClr val="222222"/>
              </a:solidFill>
              <a:cs typeface="Arial" panose="020B0604020202020204" pitchFamily="34" charset="0"/>
            </a:endParaRPr>
          </a:p>
          <a:p>
            <a:pPr marL="628650" lvl="1" indent="-171450">
              <a:buFont typeface="Arial" panose="020B0604020202020204" pitchFamily="34" charset="0"/>
              <a:buChar char="•"/>
            </a:pPr>
            <a:r>
              <a:rPr lang="es-ES" sz="1200" dirty="0" smtClean="0">
                <a:solidFill>
                  <a:srgbClr val="222222"/>
                </a:solidFill>
                <a:cs typeface="Arial" panose="020B0604020202020204" pitchFamily="34" charset="0"/>
              </a:rPr>
              <a:t>Al acceder a la intranet no le aparece ningún cuestionario o no puede acceder a él</a:t>
            </a:r>
            <a:endParaRPr lang="es-ES" sz="1200" dirty="0">
              <a:solidFill>
                <a:prstClr val="black"/>
              </a:solidFill>
            </a:endParaRPr>
          </a:p>
          <a:p>
            <a:pPr marL="628650" lvl="1" indent="-171450">
              <a:buFont typeface="Arial" panose="020B0604020202020204" pitchFamily="34" charset="0"/>
              <a:buChar char="•"/>
            </a:pPr>
            <a:r>
              <a:rPr lang="es-ES" sz="1200" dirty="0" smtClean="0">
                <a:solidFill>
                  <a:prstClr val="black"/>
                </a:solidFill>
              </a:rPr>
              <a:t>Le aparece un único cuestionario cuando deberían aparecer más  ya que ha ocupado más de un puesto durante el 2016</a:t>
            </a:r>
          </a:p>
          <a:p>
            <a:pPr marL="628650" lvl="1" indent="-171450">
              <a:buFont typeface="Arial" panose="020B0604020202020204" pitchFamily="34" charset="0"/>
              <a:buChar char="•"/>
            </a:pPr>
            <a:r>
              <a:rPr lang="es-ES" sz="1200" dirty="0" smtClean="0">
                <a:solidFill>
                  <a:prstClr val="black"/>
                </a:solidFill>
              </a:rPr>
              <a:t>No se siente identificado con las funciones reflejadas ya que corresponden a puestos diferentes a los que ha ocupado </a:t>
            </a:r>
          </a:p>
          <a:p>
            <a:pPr marL="628650" lvl="1" indent="-171450">
              <a:buFont typeface="Arial" panose="020B0604020202020204" pitchFamily="34" charset="0"/>
              <a:buChar char="•"/>
            </a:pPr>
            <a:r>
              <a:rPr lang="es-ES" sz="1200" dirty="0" smtClean="0">
                <a:solidFill>
                  <a:prstClr val="black"/>
                </a:solidFill>
              </a:rPr>
              <a:t>Tras haber leído las instrucciones, ejemplos y consejos proporcionados, tiene dudas concretas acerca de cómo proceder a la cumplimentación</a:t>
            </a:r>
          </a:p>
          <a:p>
            <a:pPr marL="628650" lvl="1" indent="-171450">
              <a:buFont typeface="Arial" panose="020B0604020202020204" pitchFamily="34" charset="0"/>
              <a:buChar char="•"/>
            </a:pPr>
            <a:endParaRPr lang="es-ES" sz="1200" dirty="0">
              <a:solidFill>
                <a:prstClr val="black"/>
              </a:solidFill>
            </a:endParaRPr>
          </a:p>
          <a:p>
            <a:pPr marL="171450" indent="-171450">
              <a:buFont typeface="Arial" panose="020B0604020202020204" pitchFamily="34" charset="0"/>
              <a:buChar char="•"/>
            </a:pPr>
            <a:r>
              <a:rPr lang="es-ES" sz="1200" dirty="0" smtClean="0">
                <a:solidFill>
                  <a:prstClr val="black"/>
                </a:solidFill>
              </a:rPr>
              <a:t>La fecha final establecida para su cumplimentación es </a:t>
            </a:r>
            <a:r>
              <a:rPr lang="es-ES" dirty="0" smtClean="0">
                <a:solidFill>
                  <a:srgbClr val="FF0000"/>
                </a:solidFill>
              </a:rPr>
              <a:t>xxx</a:t>
            </a:r>
          </a:p>
          <a:p>
            <a:pPr marL="171450" indent="-171450">
              <a:buFont typeface="Arial" panose="020B0604020202020204" pitchFamily="34" charset="0"/>
              <a:buChar char="•"/>
            </a:pPr>
            <a:endParaRPr lang="es-ES" sz="1200" dirty="0">
              <a:solidFill>
                <a:prstClr val="black"/>
              </a:solidFill>
            </a:endParaRPr>
          </a:p>
          <a:p>
            <a:pPr marL="171450" indent="-171450">
              <a:buFont typeface="Arial" panose="020B0604020202020204" pitchFamily="34" charset="0"/>
              <a:buChar char="•"/>
            </a:pPr>
            <a:r>
              <a:rPr lang="es-ES" sz="1200" dirty="0" smtClean="0">
                <a:solidFill>
                  <a:prstClr val="black"/>
                </a:solidFill>
              </a:rPr>
              <a:t>A pesar de que los cuestionarios son personalizados, la explotación y muestra de los resultados presentarán un carácter totalmente anónimo. En ninguno caso se mostrarán los resultados individuales sino un agregado de los mismos (a nivel de Dirección y Subdirección).</a:t>
            </a:r>
          </a:p>
          <a:p>
            <a:pPr marL="171450" indent="-171450">
              <a:buFont typeface="Arial" panose="020B0604020202020204" pitchFamily="34" charset="0"/>
              <a:buChar char="•"/>
            </a:pPr>
            <a:endParaRPr lang="es-ES" sz="1200" dirty="0">
              <a:solidFill>
                <a:prstClr val="black"/>
              </a:solidFill>
            </a:endParaRPr>
          </a:p>
        </p:txBody>
      </p:sp>
      <p:sp>
        <p:nvSpPr>
          <p:cNvPr id="15" name="Rectángulo 14"/>
          <p:cNvSpPr/>
          <p:nvPr/>
        </p:nvSpPr>
        <p:spPr>
          <a:xfrm>
            <a:off x="-1" y="4317257"/>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Casos Prácticos</a:t>
            </a:r>
            <a:endParaRPr lang="es-ES" sz="1600" b="1" dirty="0">
              <a:solidFill>
                <a:prstClr val="white"/>
              </a:solidFill>
              <a:latin typeface="Calibri Light" panose="020F0302020204030204"/>
            </a:endParaRPr>
          </a:p>
        </p:txBody>
      </p:sp>
    </p:spTree>
    <p:extLst>
      <p:ext uri="{BB962C8B-B14F-4D97-AF65-F5344CB8AC3E}">
        <p14:creationId xmlns:p14="http://schemas.microsoft.com/office/powerpoint/2010/main" val="741680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4308" y="2654960"/>
            <a:ext cx="4367142" cy="3199111"/>
          </a:xfrm>
          <a:prstGeom prst="rect">
            <a:avLst/>
          </a:prstGeom>
        </p:spPr>
      </p:pic>
      <p:pic>
        <p:nvPicPr>
          <p:cNvPr id="36"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5571" y="2654960"/>
            <a:ext cx="4367142" cy="3199111"/>
          </a:xfrm>
          <a:prstGeom prst="rect">
            <a:avLst/>
          </a:prstGeom>
        </p:spPr>
      </p:pic>
      <p:sp>
        <p:nvSpPr>
          <p:cNvPr id="7" name="Rectángulo 6"/>
          <p:cNvSpPr/>
          <p:nvPr/>
        </p:nvSpPr>
        <p:spPr>
          <a:xfrm>
            <a:off x="0" y="1886495"/>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cxnSp>
        <p:nvCxnSpPr>
          <p:cNvPr id="12" name="Conector recto 11"/>
          <p:cNvCxnSpPr/>
          <p:nvPr/>
        </p:nvCxnSpPr>
        <p:spPr>
          <a:xfrm flipH="1">
            <a:off x="2001314" y="-1273"/>
            <a:ext cx="1" cy="6859273"/>
          </a:xfrm>
          <a:prstGeom prst="line">
            <a:avLst/>
          </a:prstGeom>
          <a:ln w="6350">
            <a:solidFill>
              <a:srgbClr val="9BAE04"/>
            </a:solidFill>
          </a:ln>
        </p:spPr>
        <p:style>
          <a:lnRef idx="1">
            <a:schemeClr val="accent1"/>
          </a:lnRef>
          <a:fillRef idx="0">
            <a:schemeClr val="accent1"/>
          </a:fillRef>
          <a:effectRef idx="0">
            <a:schemeClr val="accent1"/>
          </a:effectRef>
          <a:fontRef idx="minor">
            <a:schemeClr val="tx1"/>
          </a:fontRef>
        </p:style>
      </p:cxnSp>
      <p:sp>
        <p:nvSpPr>
          <p:cNvPr id="46" name="Rectángulo 45"/>
          <p:cNvSpPr/>
          <p:nvPr/>
        </p:nvSpPr>
        <p:spPr>
          <a:xfrm>
            <a:off x="2432883" y="821658"/>
            <a:ext cx="4132991" cy="400110"/>
          </a:xfrm>
          <a:prstGeom prst="rect">
            <a:avLst/>
          </a:prstGeom>
        </p:spPr>
        <p:txBody>
          <a:bodyPr wrap="none">
            <a:spAutoFit/>
          </a:bodyPr>
          <a:lstStyle/>
          <a:p>
            <a:r>
              <a:rPr lang="es-ES" sz="2000" b="1" dirty="0">
                <a:solidFill>
                  <a:srgbClr val="9BAE04"/>
                </a:solidFill>
                <a:latin typeface="Calibri Light" panose="020F0302020204030204"/>
              </a:rPr>
              <a:t>Instrucciones de acceso al cuestionario</a:t>
            </a:r>
          </a:p>
        </p:txBody>
      </p:sp>
      <p:sp>
        <p:nvSpPr>
          <p:cNvPr id="18" name="Rectángulo 17"/>
          <p:cNvSpPr/>
          <p:nvPr/>
        </p:nvSpPr>
        <p:spPr>
          <a:xfrm>
            <a:off x="-3" y="2680143"/>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y c</a:t>
            </a:r>
            <a:r>
              <a:rPr lang="es-ES" sz="1600" b="1" dirty="0" smtClean="0">
                <a:solidFill>
                  <a:prstClr val="white"/>
                </a:solidFill>
                <a:latin typeface="Calibri Light" panose="020F0302020204030204"/>
              </a:rPr>
              <a:t>onsideraciones</a:t>
            </a:r>
            <a:endParaRPr lang="es-ES" sz="1600" b="1" dirty="0">
              <a:solidFill>
                <a:prstClr val="white"/>
              </a:solidFill>
              <a:latin typeface="Calibri Light" panose="020F0302020204030204"/>
            </a:endParaRPr>
          </a:p>
        </p:txBody>
      </p:sp>
      <p:sp>
        <p:nvSpPr>
          <p:cNvPr id="22" name="Rectángulo 21"/>
          <p:cNvSpPr/>
          <p:nvPr/>
        </p:nvSpPr>
        <p:spPr>
          <a:xfrm>
            <a:off x="-8896" y="3486474"/>
            <a:ext cx="2009955" cy="655607"/>
          </a:xfrm>
          <a:prstGeom prst="rect">
            <a:avLst/>
          </a:prstGeom>
          <a:noFill/>
          <a:ln w="9525">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9BAE04"/>
                </a:solidFill>
                <a:latin typeface="Calibri Light" panose="020F0302020204030204"/>
              </a:rPr>
              <a:t>Instrucciones</a:t>
            </a:r>
          </a:p>
        </p:txBody>
      </p:sp>
      <p:cxnSp>
        <p:nvCxnSpPr>
          <p:cNvPr id="23" name="Conector recto 22"/>
          <p:cNvCxnSpPr/>
          <p:nvPr/>
        </p:nvCxnSpPr>
        <p:spPr>
          <a:xfrm flipH="1">
            <a:off x="1991999" y="3473791"/>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2"/>
          <p:cNvPicPr/>
          <p:nvPr/>
        </p:nvPicPr>
        <p:blipFill rotWithShape="1">
          <a:blip r:embed="rId3">
            <a:extLst>
              <a:ext uri="{28A0092B-C50C-407E-A947-70E740481C1C}">
                <a14:useLocalDpi xmlns:a14="http://schemas.microsoft.com/office/drawing/2010/main" val="0"/>
              </a:ext>
            </a:extLst>
          </a:blip>
          <a:srcRect l="1818" t="7768" r="2072" b="5382"/>
          <a:stretch/>
        </p:blipFill>
        <p:spPr bwMode="auto">
          <a:xfrm>
            <a:off x="2683933" y="2806548"/>
            <a:ext cx="3826934" cy="1914493"/>
          </a:xfrm>
          <a:prstGeom prst="rect">
            <a:avLst/>
          </a:prstGeom>
          <a:noFill/>
          <a:ln>
            <a:noFill/>
          </a:ln>
          <a:extLst/>
        </p:spPr>
      </p:pic>
      <p:sp>
        <p:nvSpPr>
          <p:cNvPr id="3" name="Rectángulo 2"/>
          <p:cNvSpPr/>
          <p:nvPr/>
        </p:nvSpPr>
        <p:spPr>
          <a:xfrm>
            <a:off x="2432883" y="1585634"/>
            <a:ext cx="9198977" cy="646331"/>
          </a:xfrm>
          <a:prstGeom prst="rect">
            <a:avLst/>
          </a:prstGeom>
        </p:spPr>
        <p:txBody>
          <a:bodyPr wrap="square">
            <a:spAutoFit/>
          </a:bodyPr>
          <a:lstStyle/>
          <a:p>
            <a:pPr marL="342900" indent="-342900">
              <a:buFont typeface="+mj-lt"/>
              <a:buAutoNum type="arabicPeriod"/>
            </a:pPr>
            <a:r>
              <a:rPr lang="es-ES" sz="1200" dirty="0" smtClean="0">
                <a:solidFill>
                  <a:prstClr val="black"/>
                </a:solidFill>
              </a:rPr>
              <a:t>Acceda a AYRE, rellenando los campos  “Usuario” y “Contraseña”</a:t>
            </a:r>
          </a:p>
          <a:p>
            <a:pPr marL="342900" indent="-342900">
              <a:buFont typeface="+mj-lt"/>
              <a:buAutoNum type="arabicPeriod"/>
            </a:pPr>
            <a:r>
              <a:rPr lang="es-ES" sz="1200" dirty="0" smtClean="0">
                <a:solidFill>
                  <a:prstClr val="black"/>
                </a:solidFill>
              </a:rPr>
              <a:t>Una vez haya accedido a AYRE, haga </a:t>
            </a:r>
            <a:r>
              <a:rPr lang="es-ES" sz="1200" i="1" dirty="0" err="1" smtClean="0">
                <a:solidFill>
                  <a:prstClr val="black"/>
                </a:solidFill>
              </a:rPr>
              <a:t>click</a:t>
            </a:r>
            <a:r>
              <a:rPr lang="es-ES" sz="1200" dirty="0" smtClean="0">
                <a:solidFill>
                  <a:prstClr val="black"/>
                </a:solidFill>
              </a:rPr>
              <a:t> en la pestaña “a mi AYRE”</a:t>
            </a:r>
          </a:p>
          <a:p>
            <a:pPr marL="342900" indent="-342900">
              <a:buFont typeface="+mj-lt"/>
              <a:buAutoNum type="arabicPeriod"/>
            </a:pPr>
            <a:r>
              <a:rPr lang="es-ES" sz="1200" dirty="0" smtClean="0">
                <a:solidFill>
                  <a:prstClr val="black"/>
                </a:solidFill>
              </a:rPr>
              <a:t>Seleccione la aplicación denominada “</a:t>
            </a:r>
            <a:r>
              <a:rPr lang="es-ES" altLang="es-ES" sz="1200" dirty="0">
                <a:solidFill>
                  <a:prstClr val="black"/>
                </a:solidFill>
                <a:ea typeface="Calibri" panose="020F0502020204030204" pitchFamily="34" charset="0"/>
                <a:cs typeface="Times New Roman" panose="02020603050405020304" pitchFamily="18" charset="0"/>
              </a:rPr>
              <a:t>Análisis Carga de las Áreas de </a:t>
            </a:r>
            <a:r>
              <a:rPr lang="es-ES" altLang="es-ES" sz="1200" dirty="0" smtClean="0">
                <a:solidFill>
                  <a:prstClr val="black"/>
                </a:solidFill>
                <a:ea typeface="Calibri" panose="020F0502020204030204" pitchFamily="34" charset="0"/>
                <a:cs typeface="Times New Roman" panose="02020603050405020304" pitchFamily="18" charset="0"/>
              </a:rPr>
              <a:t>Gobierno”</a:t>
            </a:r>
            <a:endParaRPr lang="es-ES" altLang="es-ES" sz="1200" dirty="0">
              <a:solidFill>
                <a:prstClr val="black"/>
              </a:solidFill>
            </a:endParaRPr>
          </a:p>
        </p:txBody>
      </p:sp>
      <p:pic>
        <p:nvPicPr>
          <p:cNvPr id="15" name="Picture 4"/>
          <p:cNvPicPr/>
          <p:nvPr/>
        </p:nvPicPr>
        <p:blipFill rotWithShape="1">
          <a:blip r:embed="rId4">
            <a:extLst>
              <a:ext uri="{28A0092B-C50C-407E-A947-70E740481C1C}">
                <a14:useLocalDpi xmlns:a14="http://schemas.microsoft.com/office/drawing/2010/main" val="0"/>
              </a:ext>
            </a:extLst>
          </a:blip>
          <a:srcRect r="2649"/>
          <a:stretch/>
        </p:blipFill>
        <p:spPr bwMode="auto">
          <a:xfrm>
            <a:off x="7387683" y="2806548"/>
            <a:ext cx="3822184" cy="1914493"/>
          </a:xfrm>
          <a:prstGeom prst="rect">
            <a:avLst/>
          </a:prstGeom>
          <a:noFill/>
          <a:ln>
            <a:noFill/>
          </a:ln>
          <a:extLst/>
        </p:spPr>
      </p:pic>
      <p:sp>
        <p:nvSpPr>
          <p:cNvPr id="4" name="Rectángulo 3"/>
          <p:cNvSpPr/>
          <p:nvPr/>
        </p:nvSpPr>
        <p:spPr>
          <a:xfrm>
            <a:off x="4283541" y="3543336"/>
            <a:ext cx="502467" cy="248994"/>
          </a:xfrm>
          <a:prstGeom prst="rect">
            <a:avLst/>
          </a:prstGeom>
          <a:noFill/>
          <a:ln>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17" name="Rectángulo 16"/>
          <p:cNvSpPr/>
          <p:nvPr/>
        </p:nvSpPr>
        <p:spPr>
          <a:xfrm>
            <a:off x="9454732" y="2914342"/>
            <a:ext cx="678999" cy="274387"/>
          </a:xfrm>
          <a:prstGeom prst="rect">
            <a:avLst/>
          </a:prstGeom>
          <a:noFill/>
          <a:ln>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6" name="CuadroTexto 5"/>
          <p:cNvSpPr txBox="1"/>
          <p:nvPr/>
        </p:nvSpPr>
        <p:spPr>
          <a:xfrm>
            <a:off x="2983338" y="4344719"/>
            <a:ext cx="420078" cy="307777"/>
          </a:xfrm>
          <a:prstGeom prst="rect">
            <a:avLst/>
          </a:prstGeom>
          <a:noFill/>
        </p:spPr>
        <p:txBody>
          <a:bodyPr wrap="square" rtlCol="0">
            <a:spAutoFit/>
          </a:bodyPr>
          <a:lstStyle/>
          <a:p>
            <a:r>
              <a:rPr lang="es-ES" sz="1400" b="1" dirty="0" smtClean="0">
                <a:solidFill>
                  <a:srgbClr val="9BAE04"/>
                </a:solidFill>
              </a:rPr>
              <a:t>1</a:t>
            </a:r>
          </a:p>
        </p:txBody>
      </p:sp>
      <p:sp>
        <p:nvSpPr>
          <p:cNvPr id="26" name="CuadroTexto 25"/>
          <p:cNvSpPr txBox="1"/>
          <p:nvPr/>
        </p:nvSpPr>
        <p:spPr>
          <a:xfrm>
            <a:off x="11493877" y="3670805"/>
            <a:ext cx="420078" cy="307777"/>
          </a:xfrm>
          <a:prstGeom prst="rect">
            <a:avLst/>
          </a:prstGeom>
          <a:noFill/>
        </p:spPr>
        <p:txBody>
          <a:bodyPr wrap="square" rtlCol="0">
            <a:spAutoFit/>
          </a:bodyPr>
          <a:lstStyle/>
          <a:p>
            <a:r>
              <a:rPr lang="es-ES" sz="1400" b="1" dirty="0" smtClean="0">
                <a:solidFill>
                  <a:srgbClr val="9BAE04"/>
                </a:solidFill>
              </a:rPr>
              <a:t>2</a:t>
            </a:r>
          </a:p>
        </p:txBody>
      </p:sp>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01560" y="3124791"/>
            <a:ext cx="262343" cy="262343"/>
          </a:xfrm>
          <a:prstGeom prst="rect">
            <a:avLst/>
          </a:prstGeom>
        </p:spPr>
      </p:pic>
      <p:pic>
        <p:nvPicPr>
          <p:cNvPr id="29" name="Imagen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6728" y="3845184"/>
            <a:ext cx="262343" cy="262343"/>
          </a:xfrm>
          <a:prstGeom prst="rect">
            <a:avLst/>
          </a:prstGeom>
        </p:spPr>
      </p:pic>
      <p:sp>
        <p:nvSpPr>
          <p:cNvPr id="16" name="Llamada con línea 2 (barra de énfasis) 15"/>
          <p:cNvSpPr/>
          <p:nvPr/>
        </p:nvSpPr>
        <p:spPr>
          <a:xfrm rot="10800000">
            <a:off x="1755551" y="4429587"/>
            <a:ext cx="1354666" cy="138041"/>
          </a:xfrm>
          <a:prstGeom prst="accentCallout2">
            <a:avLst>
              <a:gd name="adj1" fmla="val 54330"/>
              <a:gd name="adj2" fmla="val -10833"/>
              <a:gd name="adj3" fmla="val 55311"/>
              <a:gd name="adj4" fmla="val -25417"/>
              <a:gd name="adj5" fmla="val 672354"/>
              <a:gd name="adj6" fmla="val -86042"/>
            </a:avLst>
          </a:prstGeom>
          <a:noFill/>
          <a:ln>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32" name="Llamada con línea 2 (barra de énfasis) 31"/>
          <p:cNvSpPr/>
          <p:nvPr/>
        </p:nvSpPr>
        <p:spPr>
          <a:xfrm>
            <a:off x="11635283" y="3760574"/>
            <a:ext cx="1354666" cy="138041"/>
          </a:xfrm>
          <a:prstGeom prst="accentCallout2">
            <a:avLst>
              <a:gd name="adj1" fmla="val 54330"/>
              <a:gd name="adj2" fmla="val -10833"/>
              <a:gd name="adj3" fmla="val 55311"/>
              <a:gd name="adj4" fmla="val -25417"/>
              <a:gd name="adj5" fmla="val -523667"/>
              <a:gd name="adj6" fmla="val -111042"/>
            </a:avLst>
          </a:prstGeom>
          <a:noFill/>
          <a:ln>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38" name="Rectángulo 37"/>
          <p:cNvSpPr/>
          <p:nvPr/>
        </p:nvSpPr>
        <p:spPr>
          <a:xfrm>
            <a:off x="7426567" y="3647116"/>
            <a:ext cx="1059219" cy="198067"/>
          </a:xfrm>
          <a:prstGeom prst="rect">
            <a:avLst/>
          </a:prstGeom>
          <a:noFill/>
          <a:ln>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pic>
        <p:nvPicPr>
          <p:cNvPr id="39" name="Imagen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0808" y="3794445"/>
            <a:ext cx="262343" cy="262343"/>
          </a:xfrm>
          <a:prstGeom prst="rect">
            <a:avLst/>
          </a:prstGeom>
        </p:spPr>
      </p:pic>
      <p:sp>
        <p:nvSpPr>
          <p:cNvPr id="40" name="Llamada con línea 2 (barra de énfasis) 39"/>
          <p:cNvSpPr/>
          <p:nvPr/>
        </p:nvSpPr>
        <p:spPr>
          <a:xfrm>
            <a:off x="9896194" y="4431109"/>
            <a:ext cx="1354666" cy="138041"/>
          </a:xfrm>
          <a:prstGeom prst="accentCallout2">
            <a:avLst>
              <a:gd name="adj1" fmla="val 48197"/>
              <a:gd name="adj2" fmla="val 116667"/>
              <a:gd name="adj3" fmla="val 55311"/>
              <a:gd name="adj4" fmla="val 104583"/>
              <a:gd name="adj5" fmla="val -486866"/>
              <a:gd name="adj6" fmla="val -103542"/>
            </a:avLst>
          </a:prstGeom>
          <a:noFill/>
          <a:ln>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41" name="CuadroTexto 40"/>
          <p:cNvSpPr txBox="1"/>
          <p:nvPr/>
        </p:nvSpPr>
        <p:spPr>
          <a:xfrm>
            <a:off x="11493877" y="4328981"/>
            <a:ext cx="420078" cy="307777"/>
          </a:xfrm>
          <a:prstGeom prst="rect">
            <a:avLst/>
          </a:prstGeom>
          <a:noFill/>
        </p:spPr>
        <p:txBody>
          <a:bodyPr wrap="square" rtlCol="0">
            <a:spAutoFit/>
          </a:bodyPr>
          <a:lstStyle/>
          <a:p>
            <a:r>
              <a:rPr lang="es-ES" sz="1400" b="1" dirty="0">
                <a:solidFill>
                  <a:srgbClr val="9BAE04"/>
                </a:solidFill>
              </a:rPr>
              <a:t>3</a:t>
            </a:r>
            <a:endParaRPr lang="es-ES" sz="1400" b="1" dirty="0" smtClean="0">
              <a:solidFill>
                <a:srgbClr val="9BAE04"/>
              </a:solidFill>
            </a:endParaRPr>
          </a:p>
        </p:txBody>
      </p:sp>
      <p:sp>
        <p:nvSpPr>
          <p:cNvPr id="43" name="Rectángulo 42"/>
          <p:cNvSpPr/>
          <p:nvPr/>
        </p:nvSpPr>
        <p:spPr>
          <a:xfrm>
            <a:off x="-1" y="4329882"/>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Casos Prácticos</a:t>
            </a:r>
            <a:endParaRPr lang="es-ES" sz="1600" b="1" dirty="0">
              <a:solidFill>
                <a:prstClr val="white"/>
              </a:solidFill>
              <a:latin typeface="Calibri Light" panose="020F0302020204030204"/>
            </a:endParaRPr>
          </a:p>
        </p:txBody>
      </p:sp>
    </p:spTree>
    <p:extLst>
      <p:ext uri="{BB962C8B-B14F-4D97-AF65-F5344CB8AC3E}">
        <p14:creationId xmlns:p14="http://schemas.microsoft.com/office/powerpoint/2010/main" val="3250742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4308" y="3121835"/>
            <a:ext cx="4367142" cy="3199111"/>
          </a:xfrm>
          <a:prstGeom prst="rect">
            <a:avLst/>
          </a:prstGeom>
        </p:spPr>
      </p:pic>
      <p:pic>
        <p:nvPicPr>
          <p:cNvPr id="33" name="Imagen 32"/>
          <p:cNvPicPr/>
          <p:nvPr/>
        </p:nvPicPr>
        <p:blipFill rotWithShape="1">
          <a:blip r:embed="rId3"/>
          <a:srcRect b="69517"/>
          <a:stretch/>
        </p:blipFill>
        <p:spPr>
          <a:xfrm>
            <a:off x="7380817" y="3262174"/>
            <a:ext cx="3837516" cy="1886766"/>
          </a:xfrm>
          <a:prstGeom prst="rect">
            <a:avLst/>
          </a:prstGeom>
        </p:spPr>
      </p:pic>
      <p:pic>
        <p:nvPicPr>
          <p:cNvPr id="36"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5571" y="3121835"/>
            <a:ext cx="4367142" cy="3199111"/>
          </a:xfrm>
          <a:prstGeom prst="rect">
            <a:avLst/>
          </a:prstGeom>
        </p:spPr>
      </p:pic>
      <p:pic>
        <p:nvPicPr>
          <p:cNvPr id="25" name="Imagen 24"/>
          <p:cNvPicPr/>
          <p:nvPr/>
        </p:nvPicPr>
        <p:blipFill rotWithShape="1">
          <a:blip r:embed="rId4"/>
          <a:srcRect r="761"/>
          <a:stretch/>
        </p:blipFill>
        <p:spPr>
          <a:xfrm>
            <a:off x="2719606" y="3241635"/>
            <a:ext cx="3774328" cy="1914492"/>
          </a:xfrm>
          <a:prstGeom prst="rect">
            <a:avLst/>
          </a:prstGeom>
        </p:spPr>
      </p:pic>
      <p:sp>
        <p:nvSpPr>
          <p:cNvPr id="7" name="Rectángulo 6"/>
          <p:cNvSpPr/>
          <p:nvPr/>
        </p:nvSpPr>
        <p:spPr>
          <a:xfrm>
            <a:off x="0" y="1886495"/>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cxnSp>
        <p:nvCxnSpPr>
          <p:cNvPr id="12" name="Conector recto 11"/>
          <p:cNvCxnSpPr/>
          <p:nvPr/>
        </p:nvCxnSpPr>
        <p:spPr>
          <a:xfrm flipH="1">
            <a:off x="2001314" y="-1273"/>
            <a:ext cx="1" cy="6859273"/>
          </a:xfrm>
          <a:prstGeom prst="line">
            <a:avLst/>
          </a:prstGeom>
          <a:ln w="6350">
            <a:solidFill>
              <a:srgbClr val="9BAE04"/>
            </a:solidFill>
          </a:ln>
        </p:spPr>
        <p:style>
          <a:lnRef idx="1">
            <a:schemeClr val="accent1"/>
          </a:lnRef>
          <a:fillRef idx="0">
            <a:schemeClr val="accent1"/>
          </a:fillRef>
          <a:effectRef idx="0">
            <a:schemeClr val="accent1"/>
          </a:effectRef>
          <a:fontRef idx="minor">
            <a:schemeClr val="tx1"/>
          </a:fontRef>
        </p:style>
      </p:cxnSp>
      <p:sp>
        <p:nvSpPr>
          <p:cNvPr id="46" name="Rectángulo 45"/>
          <p:cNvSpPr/>
          <p:nvPr/>
        </p:nvSpPr>
        <p:spPr>
          <a:xfrm>
            <a:off x="2432883" y="821658"/>
            <a:ext cx="4132991" cy="400110"/>
          </a:xfrm>
          <a:prstGeom prst="rect">
            <a:avLst/>
          </a:prstGeom>
        </p:spPr>
        <p:txBody>
          <a:bodyPr wrap="none">
            <a:spAutoFit/>
          </a:bodyPr>
          <a:lstStyle/>
          <a:p>
            <a:r>
              <a:rPr lang="es-ES" sz="2000" b="1" dirty="0">
                <a:solidFill>
                  <a:srgbClr val="9BAE04"/>
                </a:solidFill>
                <a:latin typeface="Calibri Light" panose="020F0302020204030204"/>
              </a:rPr>
              <a:t>Instrucciones de acceso al cuestionario</a:t>
            </a:r>
          </a:p>
        </p:txBody>
      </p:sp>
      <p:sp>
        <p:nvSpPr>
          <p:cNvPr id="18" name="Rectángulo 17"/>
          <p:cNvSpPr/>
          <p:nvPr/>
        </p:nvSpPr>
        <p:spPr>
          <a:xfrm>
            <a:off x="-3" y="2680143"/>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y </a:t>
            </a:r>
            <a:r>
              <a:rPr lang="es-ES" sz="1600" b="1" dirty="0" smtClean="0">
                <a:solidFill>
                  <a:prstClr val="white"/>
                </a:solidFill>
                <a:latin typeface="Calibri Light" panose="020F0302020204030204"/>
              </a:rPr>
              <a:t>consideraciones</a:t>
            </a:r>
            <a:endParaRPr lang="es-ES" sz="1600" b="1" dirty="0">
              <a:solidFill>
                <a:prstClr val="white"/>
              </a:solidFill>
              <a:latin typeface="Calibri Light" panose="020F0302020204030204"/>
            </a:endParaRPr>
          </a:p>
        </p:txBody>
      </p:sp>
      <p:sp>
        <p:nvSpPr>
          <p:cNvPr id="22" name="Rectángulo 21"/>
          <p:cNvSpPr/>
          <p:nvPr/>
        </p:nvSpPr>
        <p:spPr>
          <a:xfrm>
            <a:off x="-8896" y="3486474"/>
            <a:ext cx="2009955" cy="655607"/>
          </a:xfrm>
          <a:prstGeom prst="rect">
            <a:avLst/>
          </a:prstGeom>
          <a:noFill/>
          <a:ln w="9525">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9BAE04"/>
                </a:solidFill>
                <a:latin typeface="Calibri Light" panose="020F0302020204030204"/>
              </a:rPr>
              <a:t>Instrucciones</a:t>
            </a:r>
          </a:p>
        </p:txBody>
      </p:sp>
      <p:cxnSp>
        <p:nvCxnSpPr>
          <p:cNvPr id="23" name="Conector recto 22"/>
          <p:cNvCxnSpPr/>
          <p:nvPr/>
        </p:nvCxnSpPr>
        <p:spPr>
          <a:xfrm flipH="1">
            <a:off x="1991999" y="3531847"/>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2432883" y="1492499"/>
            <a:ext cx="9198977" cy="1384995"/>
          </a:xfrm>
          <a:prstGeom prst="rect">
            <a:avLst/>
          </a:prstGeom>
        </p:spPr>
        <p:txBody>
          <a:bodyPr wrap="square">
            <a:spAutoFit/>
          </a:bodyPr>
          <a:lstStyle/>
          <a:p>
            <a:pPr marL="342900" indent="-342900">
              <a:buFont typeface="+mj-lt"/>
              <a:buAutoNum type="arabicPeriod" startAt="4"/>
            </a:pPr>
            <a:r>
              <a:rPr lang="es-ES" sz="1200" dirty="0">
                <a:solidFill>
                  <a:prstClr val="black"/>
                </a:solidFill>
              </a:rPr>
              <a:t>Una vez ya dentro de la aplicación </a:t>
            </a:r>
            <a:r>
              <a:rPr lang="es-ES" altLang="es-ES" sz="1200" dirty="0">
                <a:solidFill>
                  <a:prstClr val="black"/>
                </a:solidFill>
                <a:ea typeface="Calibri" panose="020F0502020204030204" pitchFamily="34" charset="0"/>
                <a:cs typeface="Times New Roman" panose="02020603050405020304" pitchFamily="18" charset="0"/>
              </a:rPr>
              <a:t>“Análisis Carga de las Áreas de Gobierno”, aparecerán los puestos de trabajo en donde haya desempeñado su trabajo durante de </a:t>
            </a:r>
            <a:r>
              <a:rPr lang="es-ES" altLang="es-ES" sz="1200" dirty="0" smtClean="0">
                <a:solidFill>
                  <a:prstClr val="black"/>
                </a:solidFill>
                <a:ea typeface="Calibri" panose="020F0502020204030204" pitchFamily="34" charset="0"/>
                <a:cs typeface="Times New Roman" panose="02020603050405020304" pitchFamily="18" charset="0"/>
              </a:rPr>
              <a:t>2016. </a:t>
            </a:r>
            <a:r>
              <a:rPr lang="es-ES" sz="1200" dirty="0" smtClean="0">
                <a:solidFill>
                  <a:prstClr val="black"/>
                </a:solidFill>
              </a:rPr>
              <a:t>Haga </a:t>
            </a:r>
            <a:r>
              <a:rPr lang="es-ES" sz="1200" dirty="0" err="1" smtClean="0">
                <a:solidFill>
                  <a:prstClr val="black"/>
                </a:solidFill>
              </a:rPr>
              <a:t>Click</a:t>
            </a:r>
            <a:r>
              <a:rPr lang="es-ES" sz="1200" dirty="0" smtClean="0">
                <a:solidFill>
                  <a:prstClr val="black"/>
                </a:solidFill>
              </a:rPr>
              <a:t> en el puesto para proceder a su cumplimentación.</a:t>
            </a:r>
            <a:r>
              <a:rPr lang="es-ES" altLang="es-ES" sz="1200" dirty="0" smtClean="0">
                <a:solidFill>
                  <a:prstClr val="black"/>
                </a:solidFill>
                <a:ea typeface="Calibri" panose="020F0502020204030204" pitchFamily="34" charset="0"/>
                <a:cs typeface="Times New Roman" panose="02020603050405020304" pitchFamily="18" charset="0"/>
              </a:rPr>
              <a:t> </a:t>
            </a:r>
            <a:r>
              <a:rPr lang="es-ES" altLang="es-ES" sz="1200" dirty="0">
                <a:solidFill>
                  <a:prstClr val="black"/>
                </a:solidFill>
                <a:ea typeface="Calibri" panose="020F0502020204030204" pitchFamily="34" charset="0"/>
                <a:cs typeface="Times New Roman" panose="02020603050405020304" pitchFamily="18" charset="0"/>
              </a:rPr>
              <a:t>Como se puede observar en el ejemplo </a:t>
            </a:r>
            <a:r>
              <a:rPr lang="es-ES" altLang="es-ES" sz="1200" dirty="0" smtClean="0">
                <a:solidFill>
                  <a:prstClr val="black"/>
                </a:solidFill>
                <a:ea typeface="Calibri" panose="020F0502020204030204" pitchFamily="34" charset="0"/>
                <a:cs typeface="Times New Roman" panose="02020603050405020304" pitchFamily="18" charset="0"/>
              </a:rPr>
              <a:t>ilustrativo, en este caso esta </a:t>
            </a:r>
            <a:r>
              <a:rPr lang="es-ES" altLang="es-ES" sz="1200" dirty="0">
                <a:solidFill>
                  <a:prstClr val="black"/>
                </a:solidFill>
                <a:ea typeface="Calibri" panose="020F0502020204030204" pitchFamily="34" charset="0"/>
                <a:cs typeface="Times New Roman" panose="02020603050405020304" pitchFamily="18" charset="0"/>
              </a:rPr>
              <a:t>persona habría trabajado durante 2016 en dos puestos </a:t>
            </a:r>
            <a:r>
              <a:rPr lang="es-ES" altLang="es-ES" sz="1200" dirty="0" smtClean="0">
                <a:solidFill>
                  <a:prstClr val="black"/>
                </a:solidFill>
                <a:ea typeface="Calibri" panose="020F0502020204030204" pitchFamily="34" charset="0"/>
                <a:cs typeface="Times New Roman" panose="02020603050405020304" pitchFamily="18" charset="0"/>
              </a:rPr>
              <a:t>distintos, por lo que tendría que cumplimentar dos cuestionarios.</a:t>
            </a:r>
            <a:endParaRPr lang="es-ES" altLang="es-ES" sz="1200" dirty="0">
              <a:solidFill>
                <a:prstClr val="black"/>
              </a:solidFill>
              <a:ea typeface="Calibri" panose="020F0502020204030204" pitchFamily="34" charset="0"/>
              <a:cs typeface="Times New Roman" panose="02020603050405020304" pitchFamily="18" charset="0"/>
            </a:endParaRPr>
          </a:p>
          <a:p>
            <a:pPr marL="342900" indent="-342900">
              <a:buFont typeface="+mj-lt"/>
              <a:buAutoNum type="arabicPeriod" startAt="4"/>
            </a:pPr>
            <a:endParaRPr lang="es-ES" sz="1200" dirty="0" smtClean="0">
              <a:solidFill>
                <a:prstClr val="black"/>
              </a:solidFill>
            </a:endParaRPr>
          </a:p>
          <a:p>
            <a:pPr marL="342900" indent="-342900">
              <a:buFont typeface="+mj-lt"/>
              <a:buAutoNum type="arabicPeriod" startAt="4"/>
            </a:pPr>
            <a:r>
              <a:rPr lang="es-ES" sz="1200" dirty="0" smtClean="0">
                <a:solidFill>
                  <a:prstClr val="black"/>
                </a:solidFill>
              </a:rPr>
              <a:t>Informe de los porcentajes según las instrucciones especificadas en el documento adjunto.</a:t>
            </a:r>
          </a:p>
          <a:p>
            <a:pPr marL="342900" indent="-342900">
              <a:buFont typeface="+mj-lt"/>
              <a:buAutoNum type="arabicPeriod" startAt="4"/>
            </a:pPr>
            <a:endParaRPr lang="es-ES" sz="1200" dirty="0">
              <a:solidFill>
                <a:prstClr val="black"/>
              </a:solidFill>
            </a:endParaRPr>
          </a:p>
        </p:txBody>
      </p:sp>
      <p:sp>
        <p:nvSpPr>
          <p:cNvPr id="17" name="Rectángulo 16"/>
          <p:cNvSpPr/>
          <p:nvPr/>
        </p:nvSpPr>
        <p:spPr>
          <a:xfrm>
            <a:off x="10123575" y="4378012"/>
            <a:ext cx="366625" cy="239440"/>
          </a:xfrm>
          <a:prstGeom prst="rect">
            <a:avLst/>
          </a:prstGeom>
          <a:noFill/>
          <a:ln>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6" name="CuadroTexto 5"/>
          <p:cNvSpPr txBox="1"/>
          <p:nvPr/>
        </p:nvSpPr>
        <p:spPr>
          <a:xfrm>
            <a:off x="2939796" y="4797080"/>
            <a:ext cx="420078" cy="307777"/>
          </a:xfrm>
          <a:prstGeom prst="rect">
            <a:avLst/>
          </a:prstGeom>
          <a:noFill/>
        </p:spPr>
        <p:txBody>
          <a:bodyPr wrap="square" rtlCol="0">
            <a:spAutoFit/>
          </a:bodyPr>
          <a:lstStyle/>
          <a:p>
            <a:r>
              <a:rPr lang="es-ES" sz="1400" b="1" dirty="0" smtClean="0">
                <a:solidFill>
                  <a:srgbClr val="9BAE04"/>
                </a:solidFill>
              </a:rPr>
              <a:t>4</a:t>
            </a:r>
          </a:p>
        </p:txBody>
      </p:sp>
      <p:sp>
        <p:nvSpPr>
          <p:cNvPr id="26" name="CuadroTexto 25"/>
          <p:cNvSpPr txBox="1"/>
          <p:nvPr/>
        </p:nvSpPr>
        <p:spPr>
          <a:xfrm>
            <a:off x="11537920" y="4841163"/>
            <a:ext cx="420078" cy="307777"/>
          </a:xfrm>
          <a:prstGeom prst="rect">
            <a:avLst/>
          </a:prstGeom>
          <a:noFill/>
        </p:spPr>
        <p:txBody>
          <a:bodyPr wrap="square" rtlCol="0">
            <a:spAutoFit/>
          </a:bodyPr>
          <a:lstStyle/>
          <a:p>
            <a:r>
              <a:rPr lang="es-ES" sz="1400" b="1" dirty="0">
                <a:solidFill>
                  <a:srgbClr val="9BAE04"/>
                </a:solidFill>
              </a:rPr>
              <a:t>5</a:t>
            </a:r>
            <a:endParaRPr lang="es-ES" sz="1400" b="1" dirty="0" smtClean="0">
              <a:solidFill>
                <a:srgbClr val="9BAE04"/>
              </a:solidFill>
            </a:endParaRPr>
          </a:p>
        </p:txBody>
      </p:sp>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3062" y="4592099"/>
            <a:ext cx="262343" cy="262343"/>
          </a:xfrm>
          <a:prstGeom prst="rect">
            <a:avLst/>
          </a:prstGeom>
        </p:spPr>
      </p:pic>
      <p:sp>
        <p:nvSpPr>
          <p:cNvPr id="16" name="Llamada con línea 2 (barra de énfasis) 15"/>
          <p:cNvSpPr/>
          <p:nvPr/>
        </p:nvSpPr>
        <p:spPr>
          <a:xfrm rot="10800000">
            <a:off x="1712009" y="4852920"/>
            <a:ext cx="1354666" cy="138041"/>
          </a:xfrm>
          <a:prstGeom prst="accentCallout2">
            <a:avLst>
              <a:gd name="adj1" fmla="val 54330"/>
              <a:gd name="adj2" fmla="val -10833"/>
              <a:gd name="adj3" fmla="val 55311"/>
              <a:gd name="adj4" fmla="val -25417"/>
              <a:gd name="adj5" fmla="val 427016"/>
              <a:gd name="adj6" fmla="val -48542"/>
            </a:avLst>
          </a:prstGeom>
          <a:noFill/>
          <a:ln>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32" name="Llamada con línea 2 (barra de énfasis) 31"/>
          <p:cNvSpPr/>
          <p:nvPr/>
        </p:nvSpPr>
        <p:spPr>
          <a:xfrm>
            <a:off x="11694552" y="4936191"/>
            <a:ext cx="1354666" cy="138041"/>
          </a:xfrm>
          <a:prstGeom prst="accentCallout2">
            <a:avLst>
              <a:gd name="adj1" fmla="val 54330"/>
              <a:gd name="adj2" fmla="val -10833"/>
              <a:gd name="adj3" fmla="val 55311"/>
              <a:gd name="adj4" fmla="val -25417"/>
              <a:gd name="adj5" fmla="val -321263"/>
              <a:gd name="adj6" fmla="val -90417"/>
            </a:avLst>
          </a:prstGeom>
          <a:noFill/>
          <a:ln>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2" name="Rectángulo redondeado 1"/>
          <p:cNvSpPr/>
          <p:nvPr/>
        </p:nvSpPr>
        <p:spPr>
          <a:xfrm>
            <a:off x="3742266" y="4276591"/>
            <a:ext cx="1185337" cy="228599"/>
          </a:xfrm>
          <a:prstGeom prst="roundRect">
            <a:avLst>
              <a:gd name="adj" fmla="val 50000"/>
            </a:avLst>
          </a:prstGeom>
          <a:noFill/>
          <a:ln>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pic>
        <p:nvPicPr>
          <p:cNvPr id="29" name="Imagen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0661" y="4459047"/>
            <a:ext cx="262343" cy="262343"/>
          </a:xfrm>
          <a:prstGeom prst="rect">
            <a:avLst/>
          </a:prstGeom>
        </p:spPr>
      </p:pic>
      <p:sp>
        <p:nvSpPr>
          <p:cNvPr id="8" name="Rectángulo 7"/>
          <p:cNvSpPr/>
          <p:nvPr/>
        </p:nvSpPr>
        <p:spPr>
          <a:xfrm>
            <a:off x="5723467" y="3254509"/>
            <a:ext cx="842407" cy="20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prstClr val="white"/>
              </a:solidFill>
            </a:endParaRPr>
          </a:p>
        </p:txBody>
      </p:sp>
      <p:sp>
        <p:nvSpPr>
          <p:cNvPr id="31" name="Rectángulo 30"/>
          <p:cNvSpPr/>
          <p:nvPr/>
        </p:nvSpPr>
        <p:spPr>
          <a:xfrm>
            <a:off x="-1" y="4329880"/>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Casos Prácticos</a:t>
            </a:r>
            <a:endParaRPr lang="es-ES" sz="1600" b="1" dirty="0">
              <a:solidFill>
                <a:prstClr val="white"/>
              </a:solidFill>
              <a:latin typeface="Calibri Light" panose="020F0302020204030204"/>
            </a:endParaRPr>
          </a:p>
        </p:txBody>
      </p:sp>
    </p:spTree>
    <p:extLst>
      <p:ext uri="{BB962C8B-B14F-4D97-AF65-F5344CB8AC3E}">
        <p14:creationId xmlns:p14="http://schemas.microsoft.com/office/powerpoint/2010/main" val="1939349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0" y="1886495"/>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cxnSp>
        <p:nvCxnSpPr>
          <p:cNvPr id="12" name="Conector recto 11"/>
          <p:cNvCxnSpPr/>
          <p:nvPr/>
        </p:nvCxnSpPr>
        <p:spPr>
          <a:xfrm flipH="1">
            <a:off x="2001314" y="-1273"/>
            <a:ext cx="1" cy="6859273"/>
          </a:xfrm>
          <a:prstGeom prst="line">
            <a:avLst/>
          </a:prstGeom>
          <a:ln w="6350">
            <a:solidFill>
              <a:srgbClr val="9BAE04"/>
            </a:solidFill>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2538837" y="3786575"/>
            <a:ext cx="8769090" cy="1384995"/>
          </a:xfrm>
          <a:prstGeom prst="rect">
            <a:avLst/>
          </a:prstGeom>
        </p:spPr>
        <p:txBody>
          <a:bodyPr wrap="square">
            <a:spAutoFit/>
          </a:bodyPr>
          <a:lstStyle/>
          <a:p>
            <a:pPr marL="342900" indent="-342900">
              <a:buFont typeface="+mj-lt"/>
              <a:buAutoNum type="arabicPeriod"/>
            </a:pPr>
            <a:r>
              <a:rPr lang="es-ES" sz="1200" dirty="0" smtClean="0">
                <a:solidFill>
                  <a:prstClr val="black"/>
                </a:solidFill>
              </a:rPr>
              <a:t>Responda a </a:t>
            </a:r>
            <a:r>
              <a:rPr lang="es-ES" sz="1200" dirty="0">
                <a:solidFill>
                  <a:prstClr val="black"/>
                </a:solidFill>
              </a:rPr>
              <a:t>todas las preguntas con un valor </a:t>
            </a:r>
            <a:r>
              <a:rPr lang="es-ES" sz="1200" dirty="0" smtClean="0">
                <a:solidFill>
                  <a:prstClr val="black"/>
                </a:solidFill>
              </a:rPr>
              <a:t>numérico porcentual (%) con dos decimales como máximo.</a:t>
            </a:r>
          </a:p>
          <a:p>
            <a:pPr marL="342900" indent="-342900">
              <a:buFont typeface="+mj-lt"/>
              <a:buAutoNum type="arabicPeriod"/>
            </a:pPr>
            <a:r>
              <a:rPr lang="es-ES" sz="1200" dirty="0" smtClean="0">
                <a:solidFill>
                  <a:prstClr val="black"/>
                </a:solidFill>
              </a:rPr>
              <a:t>El porcentaje asociado a cada función puede ir desde “0“ a “100”.</a:t>
            </a:r>
          </a:p>
          <a:p>
            <a:pPr marL="342900" indent="-342900">
              <a:buFont typeface="+mj-lt"/>
              <a:buAutoNum type="arabicPeriod"/>
            </a:pPr>
            <a:r>
              <a:rPr lang="es-ES" sz="1200" dirty="0" smtClean="0">
                <a:solidFill>
                  <a:prstClr val="black"/>
                </a:solidFill>
              </a:rPr>
              <a:t>Tenga en cuenta que no todas las funciones del cuestionario pueden aplicar en su caso, </a:t>
            </a:r>
            <a:r>
              <a:rPr lang="es-ES" sz="1200" dirty="0">
                <a:solidFill>
                  <a:prstClr val="black"/>
                </a:solidFill>
              </a:rPr>
              <a:t>es </a:t>
            </a:r>
            <a:r>
              <a:rPr lang="es-ES" sz="1200" dirty="0" smtClean="0">
                <a:solidFill>
                  <a:prstClr val="black"/>
                </a:solidFill>
              </a:rPr>
              <a:t>decir, no sean desarrolladas por usted, en esos casos informe </a:t>
            </a:r>
            <a:r>
              <a:rPr lang="es-ES" sz="1200" dirty="0">
                <a:solidFill>
                  <a:prstClr val="black"/>
                </a:solidFill>
              </a:rPr>
              <a:t>la casilla con un </a:t>
            </a:r>
            <a:r>
              <a:rPr lang="es-ES" sz="1200" dirty="0" smtClean="0">
                <a:solidFill>
                  <a:prstClr val="black"/>
                </a:solidFill>
              </a:rPr>
              <a:t>“0”. </a:t>
            </a:r>
          </a:p>
          <a:p>
            <a:pPr marL="342900" indent="-342900">
              <a:buFont typeface="+mj-lt"/>
              <a:buAutoNum type="arabicPeriod"/>
            </a:pPr>
            <a:r>
              <a:rPr lang="es-ES" sz="1200" dirty="0" smtClean="0">
                <a:solidFill>
                  <a:prstClr val="black"/>
                </a:solidFill>
              </a:rPr>
              <a:t>Aborde primero las funciones a las que dedique más tiempo, procediendo por orden de mayor a menor dedicación</a:t>
            </a:r>
          </a:p>
          <a:p>
            <a:pPr marL="342900" indent="-342900">
              <a:buFont typeface="+mj-lt"/>
              <a:buAutoNum type="arabicPeriod"/>
            </a:pPr>
            <a:r>
              <a:rPr lang="es-ES" sz="1200" dirty="0" smtClean="0">
                <a:solidFill>
                  <a:prstClr val="black"/>
                </a:solidFill>
              </a:rPr>
              <a:t>La </a:t>
            </a:r>
            <a:r>
              <a:rPr lang="es-ES" sz="1200" dirty="0">
                <a:solidFill>
                  <a:prstClr val="black"/>
                </a:solidFill>
              </a:rPr>
              <a:t>suma de las respuestas debe ser igual a </a:t>
            </a:r>
            <a:r>
              <a:rPr lang="es-ES" sz="1200" dirty="0" smtClean="0">
                <a:solidFill>
                  <a:prstClr val="black"/>
                </a:solidFill>
              </a:rPr>
              <a:t>“100”, </a:t>
            </a:r>
            <a:r>
              <a:rPr lang="es-ES" sz="1200" dirty="0">
                <a:solidFill>
                  <a:prstClr val="black"/>
                </a:solidFill>
              </a:rPr>
              <a:t>ya que se trata de un valor porcentual</a:t>
            </a:r>
            <a:r>
              <a:rPr lang="es-ES" sz="1200" dirty="0" smtClean="0">
                <a:solidFill>
                  <a:prstClr val="black"/>
                </a:solidFill>
              </a:rPr>
              <a:t>.</a:t>
            </a:r>
            <a:r>
              <a:rPr lang="es-ES" sz="1200" dirty="0">
                <a:solidFill>
                  <a:prstClr val="black"/>
                </a:solidFill>
              </a:rPr>
              <a:t> E</a:t>
            </a:r>
            <a:r>
              <a:rPr lang="es-ES" sz="1200" dirty="0" smtClean="0">
                <a:solidFill>
                  <a:prstClr val="black"/>
                </a:solidFill>
              </a:rPr>
              <a:t>n el caso de ser necesario ajustar el porcentaje destinado a cada función para que el sumatorio de todas sea 100.</a:t>
            </a:r>
            <a:endParaRPr lang="es-ES" sz="1200" dirty="0" smtClean="0">
              <a:solidFill>
                <a:prstClr val="black"/>
              </a:solidFill>
            </a:endParaRPr>
          </a:p>
        </p:txBody>
      </p:sp>
      <p:sp>
        <p:nvSpPr>
          <p:cNvPr id="38" name="Rectángulo 37"/>
          <p:cNvSpPr/>
          <p:nvPr/>
        </p:nvSpPr>
        <p:spPr>
          <a:xfrm>
            <a:off x="2529733" y="5544218"/>
            <a:ext cx="8905384" cy="1015663"/>
          </a:xfrm>
          <a:prstGeom prst="rect">
            <a:avLst/>
          </a:prstGeom>
        </p:spPr>
        <p:txBody>
          <a:bodyPr wrap="square">
            <a:spAutoFit/>
          </a:bodyPr>
          <a:lstStyle/>
          <a:p>
            <a:pPr marL="228600" indent="-228600">
              <a:buFont typeface="+mj-lt"/>
              <a:buAutoNum type="arabicPeriod"/>
            </a:pPr>
            <a:r>
              <a:rPr lang="es-ES" sz="1200" dirty="0">
                <a:solidFill>
                  <a:prstClr val="black"/>
                </a:solidFill>
              </a:rPr>
              <a:t>Se pueden añadir hasta tres </a:t>
            </a:r>
            <a:r>
              <a:rPr lang="es-ES" sz="1200" dirty="0" smtClean="0">
                <a:solidFill>
                  <a:prstClr val="black"/>
                </a:solidFill>
              </a:rPr>
              <a:t>funciones extra proporcionado su descripción, siempre que la dedicación a cada una de ellas sea superior al 5%.</a:t>
            </a:r>
          </a:p>
          <a:p>
            <a:pPr marL="228600" indent="-228600">
              <a:buFont typeface="+mj-lt"/>
              <a:buAutoNum type="arabicPeriod"/>
            </a:pPr>
            <a:r>
              <a:rPr lang="es-ES" sz="1200" dirty="0" smtClean="0">
                <a:solidFill>
                  <a:prstClr val="black"/>
                </a:solidFill>
              </a:rPr>
              <a:t>El </a:t>
            </a:r>
            <a:r>
              <a:rPr lang="es-ES" sz="1200" dirty="0">
                <a:solidFill>
                  <a:prstClr val="black"/>
                </a:solidFill>
              </a:rPr>
              <a:t>nivel de </a:t>
            </a:r>
            <a:r>
              <a:rPr lang="es-ES" sz="1200" dirty="0" smtClean="0">
                <a:solidFill>
                  <a:prstClr val="black"/>
                </a:solidFill>
              </a:rPr>
              <a:t>detalle de la descripción de las funciones a añadir </a:t>
            </a:r>
            <a:r>
              <a:rPr lang="es-ES" sz="1200" dirty="0">
                <a:solidFill>
                  <a:prstClr val="black"/>
                </a:solidFill>
              </a:rPr>
              <a:t>tendrá que ser similar o parecido a las funciones detalladas en el cuestionario (no muy extensa y que permita identificar el contenido  de la función</a:t>
            </a:r>
            <a:r>
              <a:rPr lang="es-ES" sz="1200" dirty="0" smtClean="0">
                <a:solidFill>
                  <a:prstClr val="black"/>
                </a:solidFill>
              </a:rPr>
              <a:t>).</a:t>
            </a:r>
          </a:p>
          <a:p>
            <a:pPr marL="228600" indent="-228600">
              <a:buFont typeface="+mj-lt"/>
              <a:buAutoNum type="arabicPeriod"/>
            </a:pPr>
            <a:r>
              <a:rPr lang="es-ES" sz="1200" dirty="0">
                <a:solidFill>
                  <a:prstClr val="black"/>
                </a:solidFill>
              </a:rPr>
              <a:t>Antes de añadir una función extra, por favor, </a:t>
            </a:r>
            <a:r>
              <a:rPr lang="es-ES" sz="1200" dirty="0" smtClean="0">
                <a:solidFill>
                  <a:prstClr val="black"/>
                </a:solidFill>
              </a:rPr>
              <a:t>revise que </a:t>
            </a:r>
            <a:r>
              <a:rPr lang="es-ES" sz="1200" dirty="0">
                <a:solidFill>
                  <a:prstClr val="black"/>
                </a:solidFill>
              </a:rPr>
              <a:t>no </a:t>
            </a:r>
            <a:r>
              <a:rPr lang="es-ES" sz="1200" dirty="0" smtClean="0">
                <a:solidFill>
                  <a:prstClr val="black"/>
                </a:solidFill>
              </a:rPr>
              <a:t>está </a:t>
            </a:r>
            <a:r>
              <a:rPr lang="es-ES" sz="1200" dirty="0">
                <a:solidFill>
                  <a:prstClr val="black"/>
                </a:solidFill>
              </a:rPr>
              <a:t>incluida en las funciones ya contempladas en el cuestionario</a:t>
            </a:r>
            <a:r>
              <a:rPr lang="es-ES" sz="1200" dirty="0" smtClean="0">
                <a:solidFill>
                  <a:prstClr val="black"/>
                </a:solidFill>
              </a:rPr>
              <a:t>.</a:t>
            </a:r>
            <a:endParaRPr lang="es-ES" sz="1200" dirty="0">
              <a:solidFill>
                <a:prstClr val="black"/>
              </a:solidFill>
            </a:endParaRPr>
          </a:p>
        </p:txBody>
      </p:sp>
      <p:sp>
        <p:nvSpPr>
          <p:cNvPr id="46" name="Rectángulo 45"/>
          <p:cNvSpPr/>
          <p:nvPr/>
        </p:nvSpPr>
        <p:spPr>
          <a:xfrm>
            <a:off x="2538837" y="3397350"/>
            <a:ext cx="2112951" cy="338554"/>
          </a:xfrm>
          <a:prstGeom prst="rect">
            <a:avLst/>
          </a:prstGeom>
        </p:spPr>
        <p:txBody>
          <a:bodyPr wrap="none">
            <a:spAutoFit/>
          </a:bodyPr>
          <a:lstStyle/>
          <a:p>
            <a:r>
              <a:rPr lang="es-ES" sz="1600" b="1" dirty="0" smtClean="0">
                <a:solidFill>
                  <a:prstClr val="white">
                    <a:lumMod val="50000"/>
                  </a:prstClr>
                </a:solidFill>
                <a:latin typeface="Calibri Light" panose="020F0302020204030204"/>
              </a:rPr>
              <a:t>Instrucciones Generales</a:t>
            </a:r>
            <a:endParaRPr lang="es-ES" sz="1600" b="1" dirty="0">
              <a:solidFill>
                <a:prstClr val="white">
                  <a:lumMod val="50000"/>
                </a:prstClr>
              </a:solidFill>
              <a:latin typeface="Calibri Light" panose="020F0302020204030204"/>
            </a:endParaRPr>
          </a:p>
        </p:txBody>
      </p:sp>
      <p:sp>
        <p:nvSpPr>
          <p:cNvPr id="47" name="Rectángulo 46"/>
          <p:cNvSpPr/>
          <p:nvPr/>
        </p:nvSpPr>
        <p:spPr>
          <a:xfrm>
            <a:off x="2529733" y="5159417"/>
            <a:ext cx="3948838" cy="338554"/>
          </a:xfrm>
          <a:prstGeom prst="rect">
            <a:avLst/>
          </a:prstGeom>
        </p:spPr>
        <p:txBody>
          <a:bodyPr wrap="none">
            <a:spAutoFit/>
          </a:bodyPr>
          <a:lstStyle/>
          <a:p>
            <a:r>
              <a:rPr lang="es-ES" sz="1600" b="1" dirty="0">
                <a:solidFill>
                  <a:prstClr val="white">
                    <a:lumMod val="50000"/>
                  </a:prstClr>
                </a:solidFill>
                <a:latin typeface="Calibri Light" panose="020F0302020204030204"/>
              </a:rPr>
              <a:t>Instrucciones Especificas de funciones a añadir</a:t>
            </a:r>
          </a:p>
        </p:txBody>
      </p:sp>
      <p:sp>
        <p:nvSpPr>
          <p:cNvPr id="18" name="Rectángulo 17"/>
          <p:cNvSpPr/>
          <p:nvPr/>
        </p:nvSpPr>
        <p:spPr>
          <a:xfrm>
            <a:off x="-3" y="2680143"/>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y c</a:t>
            </a:r>
            <a:r>
              <a:rPr lang="es-ES" sz="1600" b="1" dirty="0" smtClean="0">
                <a:solidFill>
                  <a:prstClr val="white"/>
                </a:solidFill>
                <a:latin typeface="Calibri Light" panose="020F0302020204030204"/>
              </a:rPr>
              <a:t>onsideraciones</a:t>
            </a:r>
            <a:endParaRPr lang="es-ES" sz="1600" b="1" dirty="0">
              <a:solidFill>
                <a:prstClr val="white"/>
              </a:solidFill>
              <a:latin typeface="Calibri Light" panose="020F0302020204030204"/>
            </a:endParaRPr>
          </a:p>
        </p:txBody>
      </p:sp>
      <p:sp>
        <p:nvSpPr>
          <p:cNvPr id="22" name="Rectángulo 21"/>
          <p:cNvSpPr/>
          <p:nvPr/>
        </p:nvSpPr>
        <p:spPr>
          <a:xfrm>
            <a:off x="-8896" y="3486474"/>
            <a:ext cx="2009955" cy="655607"/>
          </a:xfrm>
          <a:prstGeom prst="rect">
            <a:avLst/>
          </a:prstGeom>
          <a:noFill/>
          <a:ln w="9525">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9BAE04"/>
                </a:solidFill>
                <a:latin typeface="Calibri Light" panose="020F0302020204030204"/>
              </a:rPr>
              <a:t>Instrucciones</a:t>
            </a:r>
          </a:p>
        </p:txBody>
      </p:sp>
      <p:cxnSp>
        <p:nvCxnSpPr>
          <p:cNvPr id="23" name="Conector recto 22"/>
          <p:cNvCxnSpPr/>
          <p:nvPr/>
        </p:nvCxnSpPr>
        <p:spPr>
          <a:xfrm flipH="1">
            <a:off x="2009952" y="3486996"/>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2434221" y="814211"/>
            <a:ext cx="5341783" cy="400110"/>
          </a:xfrm>
          <a:prstGeom prst="rect">
            <a:avLst/>
          </a:prstGeom>
        </p:spPr>
        <p:txBody>
          <a:bodyPr wrap="none">
            <a:spAutoFit/>
          </a:bodyPr>
          <a:lstStyle/>
          <a:p>
            <a:r>
              <a:rPr lang="es-ES" sz="2000" b="1" dirty="0">
                <a:solidFill>
                  <a:srgbClr val="9BAE04"/>
                </a:solidFill>
                <a:latin typeface="Calibri Light" panose="020F0302020204030204"/>
              </a:rPr>
              <a:t>Instrucciones de cumplimentación del cuestionario</a:t>
            </a:r>
          </a:p>
        </p:txBody>
      </p:sp>
      <p:sp>
        <p:nvSpPr>
          <p:cNvPr id="2" name="Rectángulo 1"/>
          <p:cNvSpPr/>
          <p:nvPr/>
        </p:nvSpPr>
        <p:spPr>
          <a:xfrm>
            <a:off x="2459622" y="1231320"/>
            <a:ext cx="9427578" cy="2308324"/>
          </a:xfrm>
          <a:prstGeom prst="rect">
            <a:avLst/>
          </a:prstGeom>
        </p:spPr>
        <p:txBody>
          <a:bodyPr wrap="square">
            <a:spAutoFit/>
          </a:bodyPr>
          <a:lstStyle/>
          <a:p>
            <a:pPr marL="171450" indent="-171450">
              <a:buFont typeface="Arial" panose="020B0604020202020204" pitchFamily="34" charset="0"/>
              <a:buChar char="•"/>
            </a:pPr>
            <a:r>
              <a:rPr lang="es-ES" sz="1200" dirty="0" smtClean="0">
                <a:solidFill>
                  <a:prstClr val="black"/>
                </a:solidFill>
              </a:rPr>
              <a:t>Le rogamos que antes de cumplimentar el cuestionario </a:t>
            </a:r>
            <a:r>
              <a:rPr lang="es-ES" sz="1200" dirty="0">
                <a:solidFill>
                  <a:prstClr val="black"/>
                </a:solidFill>
              </a:rPr>
              <a:t>lea </a:t>
            </a:r>
            <a:r>
              <a:rPr lang="es-ES" sz="1200" dirty="0" smtClean="0">
                <a:solidFill>
                  <a:prstClr val="black"/>
                </a:solidFill>
              </a:rPr>
              <a:t>detenidamente los siguientes contenidos:</a:t>
            </a:r>
            <a:endParaRPr lang="es-ES" sz="1200" dirty="0">
              <a:solidFill>
                <a:prstClr val="black"/>
              </a:solidFill>
            </a:endParaRPr>
          </a:p>
          <a:p>
            <a:pPr marL="628650" lvl="1" indent="-171450">
              <a:buFont typeface="Courier New" panose="02070309020205020404" pitchFamily="49" charset="0"/>
              <a:buChar char="o"/>
            </a:pPr>
            <a:r>
              <a:rPr lang="es-ES" sz="1200" dirty="0" smtClean="0">
                <a:solidFill>
                  <a:prstClr val="black"/>
                </a:solidFill>
              </a:rPr>
              <a:t>Las funciones recogidas en su cuestionario.</a:t>
            </a:r>
          </a:p>
          <a:p>
            <a:pPr marL="628650" lvl="1" indent="-171450">
              <a:buFont typeface="Courier New" panose="02070309020205020404" pitchFamily="49" charset="0"/>
              <a:buChar char="o"/>
            </a:pPr>
            <a:r>
              <a:rPr lang="es-ES" sz="1200" dirty="0" smtClean="0">
                <a:solidFill>
                  <a:prstClr val="black"/>
                </a:solidFill>
              </a:rPr>
              <a:t>Instrucciones </a:t>
            </a:r>
            <a:r>
              <a:rPr lang="es-ES" sz="1200" dirty="0">
                <a:solidFill>
                  <a:prstClr val="black"/>
                </a:solidFill>
              </a:rPr>
              <a:t>generales y específicas que debe tener en cuenta para </a:t>
            </a:r>
            <a:r>
              <a:rPr lang="es-ES" sz="1200" dirty="0" smtClean="0">
                <a:solidFill>
                  <a:prstClr val="black"/>
                </a:solidFill>
              </a:rPr>
              <a:t>la correcta incorporación de la información.</a:t>
            </a:r>
            <a:endParaRPr lang="es-ES" sz="1200" dirty="0">
              <a:solidFill>
                <a:prstClr val="black"/>
              </a:solidFill>
            </a:endParaRPr>
          </a:p>
          <a:p>
            <a:pPr marL="628650" lvl="1" indent="-171450">
              <a:buFont typeface="Courier New" panose="02070309020205020404" pitchFamily="49" charset="0"/>
              <a:buChar char="o"/>
            </a:pPr>
            <a:r>
              <a:rPr lang="es-ES" sz="1200" dirty="0">
                <a:solidFill>
                  <a:prstClr val="black"/>
                </a:solidFill>
              </a:rPr>
              <a:t>M</a:t>
            </a:r>
            <a:r>
              <a:rPr lang="es-ES" sz="1200" dirty="0" smtClean="0">
                <a:solidFill>
                  <a:prstClr val="black"/>
                </a:solidFill>
              </a:rPr>
              <a:t>anual del cumplimentación del cuestionario. </a:t>
            </a:r>
            <a:r>
              <a:rPr lang="es-ES" sz="1200" i="1" u="sng" dirty="0">
                <a:solidFill>
                  <a:srgbClr val="0000CC"/>
                </a:solidFill>
              </a:rPr>
              <a:t>Descargar </a:t>
            </a:r>
            <a:r>
              <a:rPr lang="es-ES" sz="1200" i="1" u="sng" dirty="0" smtClean="0">
                <a:solidFill>
                  <a:srgbClr val="0000CC"/>
                </a:solidFill>
              </a:rPr>
              <a:t>aquí</a:t>
            </a:r>
            <a:endParaRPr lang="es-ES" sz="1200" i="1" dirty="0" smtClean="0">
              <a:solidFill>
                <a:prstClr val="black"/>
              </a:solidFill>
            </a:endParaRPr>
          </a:p>
          <a:p>
            <a:pPr marL="171450" indent="-171450">
              <a:buFont typeface="Arial" panose="020B0604020202020204" pitchFamily="34" charset="0"/>
              <a:buChar char="•"/>
            </a:pPr>
            <a:r>
              <a:rPr lang="es-ES" sz="1200" dirty="0" smtClean="0">
                <a:solidFill>
                  <a:prstClr val="black"/>
                </a:solidFill>
              </a:rPr>
              <a:t>Dedique el tiempo necesario a su cumplimentación. Cuanto más cercanos sean los datos a la realidad, mayor rigor y veracidad presentarán los resultados.</a:t>
            </a:r>
          </a:p>
          <a:p>
            <a:pPr marL="171450" lvl="1" indent="-171450">
              <a:buFont typeface="Arial" panose="020B0604020202020204" pitchFamily="34" charset="0"/>
              <a:buChar char="•"/>
            </a:pPr>
            <a:r>
              <a:rPr lang="es-ES" sz="1200" dirty="0" smtClean="0">
                <a:solidFill>
                  <a:prstClr val="black"/>
                </a:solidFill>
              </a:rPr>
              <a:t>En el caso de que lo precise, tiene a su disponibilidad la “calculadora de dedicaciones” para el cálculo de los porcentajes de dedicación a incorporar al cuestionario. </a:t>
            </a:r>
            <a:r>
              <a:rPr lang="es-ES" sz="1200" i="1" u="sng" dirty="0">
                <a:solidFill>
                  <a:srgbClr val="0000CC"/>
                </a:solidFill>
              </a:rPr>
              <a:t>Descargar </a:t>
            </a:r>
            <a:r>
              <a:rPr lang="es-ES" sz="1200" i="1" u="sng" dirty="0" smtClean="0">
                <a:solidFill>
                  <a:srgbClr val="0000CC"/>
                </a:solidFill>
              </a:rPr>
              <a:t>aquí</a:t>
            </a:r>
            <a:endParaRPr lang="es-ES" sz="1200" dirty="0" smtClean="0">
              <a:solidFill>
                <a:prstClr val="black"/>
              </a:solidFill>
            </a:endParaRPr>
          </a:p>
          <a:p>
            <a:pPr marL="171450" indent="-171450">
              <a:buFont typeface="Arial" panose="020B0604020202020204" pitchFamily="34" charset="0"/>
              <a:buChar char="•"/>
            </a:pPr>
            <a:r>
              <a:rPr lang="es-ES" sz="1200" dirty="0" smtClean="0">
                <a:solidFill>
                  <a:prstClr val="black"/>
                </a:solidFill>
              </a:rPr>
              <a:t>Dado que el cuestionario no permite el guardado de información se sugiere, para facilitar su cumplimentación, que imprima el cuestionario en papel (haciendo </a:t>
            </a:r>
            <a:r>
              <a:rPr lang="es-ES" sz="1200" i="1" dirty="0" err="1" smtClean="0">
                <a:solidFill>
                  <a:prstClr val="black"/>
                </a:solidFill>
              </a:rPr>
              <a:t>click</a:t>
            </a:r>
            <a:r>
              <a:rPr lang="es-ES" sz="1200" i="1" dirty="0" smtClean="0">
                <a:solidFill>
                  <a:prstClr val="black"/>
                </a:solidFill>
              </a:rPr>
              <a:t> </a:t>
            </a:r>
            <a:r>
              <a:rPr lang="es-ES" sz="1200" dirty="0" smtClean="0">
                <a:solidFill>
                  <a:prstClr val="black"/>
                </a:solidFill>
              </a:rPr>
              <a:t>en el botón derecho del ratón y seleccionar “imprimir”), escriba los porcentajes y una vez tenga todos, los vuelque de una vez en el cuestionario online.</a:t>
            </a:r>
          </a:p>
          <a:p>
            <a:pPr marL="171450" indent="-171450">
              <a:buFont typeface="Arial" panose="020B0604020202020204" pitchFamily="34" charset="0"/>
              <a:buChar char="•"/>
            </a:pPr>
            <a:endParaRPr lang="es-ES" sz="1200" dirty="0">
              <a:solidFill>
                <a:prstClr val="black"/>
              </a:solidFill>
            </a:endParaRPr>
          </a:p>
        </p:txBody>
      </p:sp>
      <p:sp>
        <p:nvSpPr>
          <p:cNvPr id="25" name="Rectángulo 24"/>
          <p:cNvSpPr/>
          <p:nvPr/>
        </p:nvSpPr>
        <p:spPr>
          <a:xfrm>
            <a:off x="-1" y="4286336"/>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Casos Prácticos</a:t>
            </a:r>
            <a:endParaRPr lang="es-ES" sz="1600" b="1" dirty="0">
              <a:solidFill>
                <a:prstClr val="white"/>
              </a:solidFill>
              <a:latin typeface="Calibri Light" panose="020F0302020204030204"/>
            </a:endParaRPr>
          </a:p>
        </p:txBody>
      </p:sp>
    </p:spTree>
    <p:extLst>
      <p:ext uri="{BB962C8B-B14F-4D97-AF65-F5344CB8AC3E}">
        <p14:creationId xmlns:p14="http://schemas.microsoft.com/office/powerpoint/2010/main" val="1154496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0" y="1886495"/>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cxnSp>
        <p:nvCxnSpPr>
          <p:cNvPr id="12" name="Conector recto 11"/>
          <p:cNvCxnSpPr/>
          <p:nvPr/>
        </p:nvCxnSpPr>
        <p:spPr>
          <a:xfrm flipH="1">
            <a:off x="2001314" y="-1273"/>
            <a:ext cx="1" cy="6859273"/>
          </a:xfrm>
          <a:prstGeom prst="line">
            <a:avLst/>
          </a:prstGeom>
          <a:ln w="6350">
            <a:solidFill>
              <a:srgbClr val="9BAE04"/>
            </a:solidFill>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3" y="2680143"/>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y c</a:t>
            </a:r>
            <a:r>
              <a:rPr lang="es-ES" sz="1600" b="1" dirty="0" smtClean="0">
                <a:solidFill>
                  <a:prstClr val="white"/>
                </a:solidFill>
                <a:latin typeface="Calibri Light" panose="020F0302020204030204"/>
              </a:rPr>
              <a:t>onsideraciones</a:t>
            </a:r>
            <a:endParaRPr lang="es-ES" sz="1600" b="1" dirty="0">
              <a:solidFill>
                <a:prstClr val="white"/>
              </a:solidFill>
              <a:latin typeface="Calibri Light" panose="020F0302020204030204"/>
            </a:endParaRPr>
          </a:p>
        </p:txBody>
      </p:sp>
      <p:sp>
        <p:nvSpPr>
          <p:cNvPr id="22" name="Rectángulo 21"/>
          <p:cNvSpPr/>
          <p:nvPr/>
        </p:nvSpPr>
        <p:spPr>
          <a:xfrm>
            <a:off x="-8896" y="3486474"/>
            <a:ext cx="2009955" cy="655607"/>
          </a:xfrm>
          <a:prstGeom prst="rect">
            <a:avLst/>
          </a:prstGeom>
          <a:noFill/>
          <a:ln w="9525">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9BAE04"/>
                </a:solidFill>
                <a:latin typeface="Calibri Light" panose="020F0302020204030204"/>
              </a:rPr>
              <a:t>Instrucciones</a:t>
            </a:r>
          </a:p>
        </p:txBody>
      </p:sp>
      <p:sp>
        <p:nvSpPr>
          <p:cNvPr id="25" name="Rectángulo 24"/>
          <p:cNvSpPr/>
          <p:nvPr/>
        </p:nvSpPr>
        <p:spPr>
          <a:xfrm>
            <a:off x="-1" y="4271820"/>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Casos Prácticos</a:t>
            </a:r>
            <a:endParaRPr lang="es-ES" sz="1600" b="1" dirty="0">
              <a:solidFill>
                <a:prstClr val="white"/>
              </a:solidFill>
              <a:latin typeface="Calibri Light" panose="020F0302020204030204"/>
            </a:endParaRPr>
          </a:p>
        </p:txBody>
      </p:sp>
      <p:sp>
        <p:nvSpPr>
          <p:cNvPr id="58" name="Rectángulo 57"/>
          <p:cNvSpPr/>
          <p:nvPr/>
        </p:nvSpPr>
        <p:spPr>
          <a:xfrm>
            <a:off x="2434221" y="814211"/>
            <a:ext cx="5341783" cy="400110"/>
          </a:xfrm>
          <a:prstGeom prst="rect">
            <a:avLst/>
          </a:prstGeom>
        </p:spPr>
        <p:txBody>
          <a:bodyPr wrap="none">
            <a:spAutoFit/>
          </a:bodyPr>
          <a:lstStyle/>
          <a:p>
            <a:r>
              <a:rPr lang="es-ES" sz="2000" b="1" dirty="0">
                <a:solidFill>
                  <a:srgbClr val="9BAE04"/>
                </a:solidFill>
                <a:latin typeface="Calibri Light" panose="020F0302020204030204"/>
              </a:rPr>
              <a:t>Instrucciones de cumplimentación del cuestionario</a:t>
            </a:r>
          </a:p>
        </p:txBody>
      </p:sp>
      <p:pic>
        <p:nvPicPr>
          <p:cNvPr id="16" name="Imagen 15"/>
          <p:cNvPicPr>
            <a:picLocks noChangeAspect="1"/>
          </p:cNvPicPr>
          <p:nvPr/>
        </p:nvPicPr>
        <p:blipFill rotWithShape="1">
          <a:blip r:embed="rId2"/>
          <a:srcRect r="15495"/>
          <a:stretch/>
        </p:blipFill>
        <p:spPr>
          <a:xfrm>
            <a:off x="3285628" y="1366721"/>
            <a:ext cx="8566061" cy="5491279"/>
          </a:xfrm>
          <a:prstGeom prst="rect">
            <a:avLst/>
          </a:prstGeom>
        </p:spPr>
      </p:pic>
      <p:sp>
        <p:nvSpPr>
          <p:cNvPr id="59" name="Text Box 21"/>
          <p:cNvSpPr txBox="1">
            <a:spLocks noChangeArrowheads="1"/>
          </p:cNvSpPr>
          <p:nvPr/>
        </p:nvSpPr>
        <p:spPr bwMode="auto">
          <a:xfrm>
            <a:off x="3779927" y="3918828"/>
            <a:ext cx="263525" cy="263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kumimoji="0" lang="es-ES" altLang="es-ES" sz="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60" name="Text Box 22"/>
          <p:cNvSpPr txBox="1">
            <a:spLocks noChangeArrowheads="1"/>
          </p:cNvSpPr>
          <p:nvPr/>
        </p:nvSpPr>
        <p:spPr bwMode="auto">
          <a:xfrm>
            <a:off x="9296428" y="3149557"/>
            <a:ext cx="263525" cy="263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kumimoji="0" lang="es-ES" altLang="es-ES" sz="800" b="1"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1" i="0" u="none" strike="noStrike" cap="none" normalizeH="0" baseline="0" smtClean="0">
              <a:ln>
                <a:noFill/>
              </a:ln>
              <a:solidFill>
                <a:schemeClr val="tx1"/>
              </a:solidFill>
              <a:effectLst/>
              <a:latin typeface="Arial" panose="020B0604020202020204" pitchFamily="34" charset="0"/>
            </a:endParaRPr>
          </a:p>
        </p:txBody>
      </p:sp>
      <p:sp>
        <p:nvSpPr>
          <p:cNvPr id="61" name="Text Box 36"/>
          <p:cNvSpPr txBox="1">
            <a:spLocks noChangeArrowheads="1"/>
          </p:cNvSpPr>
          <p:nvPr/>
        </p:nvSpPr>
        <p:spPr bwMode="auto">
          <a:xfrm>
            <a:off x="6357946" y="5977210"/>
            <a:ext cx="263525" cy="263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endParaRPr kumimoji="0" lang="es-ES" altLang="es-ES" sz="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62" name="Text Box 37"/>
          <p:cNvSpPr txBox="1">
            <a:spLocks noChangeArrowheads="1"/>
          </p:cNvSpPr>
          <p:nvPr/>
        </p:nvSpPr>
        <p:spPr bwMode="auto">
          <a:xfrm>
            <a:off x="8092135" y="5579436"/>
            <a:ext cx="263525" cy="263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endParaRPr kumimoji="0" lang="es-ES" altLang="es-ES" sz="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63" name="Text Box 34"/>
          <p:cNvSpPr txBox="1">
            <a:spLocks noChangeArrowheads="1"/>
          </p:cNvSpPr>
          <p:nvPr/>
        </p:nvSpPr>
        <p:spPr bwMode="auto">
          <a:xfrm>
            <a:off x="9505551" y="4065263"/>
            <a:ext cx="263525" cy="263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kumimoji="0" lang="es-ES" altLang="es-ES" sz="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64" name="Cuadro de texto 2"/>
          <p:cNvSpPr txBox="1">
            <a:spLocks noChangeArrowheads="1"/>
          </p:cNvSpPr>
          <p:nvPr/>
        </p:nvSpPr>
        <p:spPr bwMode="auto">
          <a:xfrm>
            <a:off x="9308470" y="4675134"/>
            <a:ext cx="263525" cy="263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kumimoji="0" lang="es-ES" altLang="es-ES" sz="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3690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2434221" y="814211"/>
            <a:ext cx="4764638" cy="400110"/>
          </a:xfrm>
          <a:prstGeom prst="rect">
            <a:avLst/>
          </a:prstGeom>
        </p:spPr>
        <p:txBody>
          <a:bodyPr wrap="none">
            <a:spAutoFit/>
          </a:bodyPr>
          <a:lstStyle/>
          <a:p>
            <a:r>
              <a:rPr lang="es-ES" sz="2000" b="1" dirty="0" smtClean="0">
                <a:solidFill>
                  <a:srgbClr val="9BAE04"/>
                </a:solidFill>
                <a:latin typeface="Calibri Light" panose="020F0302020204030204"/>
              </a:rPr>
              <a:t>Ejemplo de cumplimentación de cuestionario</a:t>
            </a:r>
            <a:endParaRPr lang="es-ES" sz="2000" b="1" dirty="0">
              <a:solidFill>
                <a:srgbClr val="9BAE04"/>
              </a:solidFill>
              <a:latin typeface="Calibri Light" panose="020F0302020204030204"/>
            </a:endParaRPr>
          </a:p>
        </p:txBody>
      </p:sp>
      <p:sp>
        <p:nvSpPr>
          <p:cNvPr id="11" name="Rectángulo 10"/>
          <p:cNvSpPr/>
          <p:nvPr/>
        </p:nvSpPr>
        <p:spPr>
          <a:xfrm>
            <a:off x="2439211" y="1186113"/>
            <a:ext cx="9577271" cy="4708981"/>
          </a:xfrm>
          <a:prstGeom prst="rect">
            <a:avLst/>
          </a:prstGeom>
        </p:spPr>
        <p:txBody>
          <a:bodyPr wrap="square">
            <a:spAutoFit/>
          </a:bodyPr>
          <a:lstStyle/>
          <a:p>
            <a:endParaRPr lang="es-ES" sz="1200" dirty="0" smtClean="0">
              <a:solidFill>
                <a:prstClr val="black"/>
              </a:solidFill>
            </a:endParaRPr>
          </a:p>
          <a:p>
            <a:r>
              <a:rPr lang="es-ES" sz="1200" dirty="0" smtClean="0">
                <a:solidFill>
                  <a:prstClr val="black"/>
                </a:solidFill>
              </a:rPr>
              <a:t>A modo de ejemplo ilustrativo, </a:t>
            </a:r>
            <a:r>
              <a:rPr lang="es-ES" sz="1200" dirty="0">
                <a:solidFill>
                  <a:prstClr val="black"/>
                </a:solidFill>
              </a:rPr>
              <a:t>para </a:t>
            </a:r>
            <a:r>
              <a:rPr lang="es-ES" sz="1200" dirty="0" smtClean="0">
                <a:solidFill>
                  <a:prstClr val="black"/>
                </a:solidFill>
              </a:rPr>
              <a:t>facilitar al </a:t>
            </a:r>
            <a:r>
              <a:rPr lang="es-ES" sz="1200" dirty="0">
                <a:solidFill>
                  <a:prstClr val="black"/>
                </a:solidFill>
              </a:rPr>
              <a:t>personal del Ayuntamiento de Madrid </a:t>
            </a:r>
            <a:r>
              <a:rPr lang="es-ES" sz="1200" dirty="0" smtClean="0">
                <a:solidFill>
                  <a:prstClr val="black"/>
                </a:solidFill>
              </a:rPr>
              <a:t>la cumplimentación del cuestionario de valoración de cargas de trabajo, se muestra para un caso ficticio de un puesto </a:t>
            </a:r>
            <a:r>
              <a:rPr lang="es-ES" sz="1200" dirty="0">
                <a:solidFill>
                  <a:prstClr val="black"/>
                </a:solidFill>
              </a:rPr>
              <a:t>de </a:t>
            </a:r>
            <a:r>
              <a:rPr lang="es-ES" sz="1200" dirty="0" smtClean="0">
                <a:solidFill>
                  <a:prstClr val="black"/>
                </a:solidFill>
              </a:rPr>
              <a:t>trabajo, la actividad que desempeña  así como los resultados que debieran mostrarse en el correspondiente cuestionario por dicho empleado público.    </a:t>
            </a:r>
          </a:p>
          <a:p>
            <a:endParaRPr lang="es-ES" sz="1200" dirty="0">
              <a:solidFill>
                <a:prstClr val="black"/>
              </a:solidFill>
            </a:endParaRPr>
          </a:p>
          <a:p>
            <a:r>
              <a:rPr lang="es-ES" sz="1200" b="1" dirty="0" smtClean="0">
                <a:solidFill>
                  <a:prstClr val="black"/>
                </a:solidFill>
              </a:rPr>
              <a:t>Características generales:</a:t>
            </a:r>
            <a:endParaRPr lang="es-ES" sz="1200" dirty="0" smtClean="0">
              <a:solidFill>
                <a:prstClr val="black"/>
              </a:solidFill>
            </a:endParaRPr>
          </a:p>
          <a:p>
            <a:pPr marL="742950" lvl="1" indent="-285750">
              <a:buFont typeface="Arial" panose="020B0604020202020204" pitchFamily="34" charset="0"/>
              <a:buChar char="•"/>
            </a:pPr>
            <a:r>
              <a:rPr lang="es-ES" sz="1200" dirty="0" smtClean="0">
                <a:solidFill>
                  <a:prstClr val="black"/>
                </a:solidFill>
              </a:rPr>
              <a:t>Puesto de </a:t>
            </a:r>
            <a:r>
              <a:rPr lang="es-ES" sz="1200" dirty="0">
                <a:solidFill>
                  <a:prstClr val="black"/>
                </a:solidFill>
              </a:rPr>
              <a:t>trabajo:  “</a:t>
            </a:r>
            <a:r>
              <a:rPr lang="es-ES" sz="1200" b="1" dirty="0">
                <a:solidFill>
                  <a:prstClr val="black"/>
                </a:solidFill>
              </a:rPr>
              <a:t>Oficial/a Jardinería</a:t>
            </a:r>
            <a:r>
              <a:rPr lang="es-ES" sz="1200" dirty="0">
                <a:solidFill>
                  <a:prstClr val="black"/>
                </a:solidFill>
              </a:rPr>
              <a:t>”  </a:t>
            </a:r>
            <a:endParaRPr lang="es-ES" sz="1200" dirty="0" smtClean="0">
              <a:solidFill>
                <a:prstClr val="black"/>
              </a:solidFill>
            </a:endParaRPr>
          </a:p>
          <a:p>
            <a:pPr marL="742950" lvl="1" indent="-285750">
              <a:buFont typeface="Arial" panose="020B0604020202020204" pitchFamily="34" charset="0"/>
              <a:buChar char="•"/>
            </a:pPr>
            <a:r>
              <a:rPr lang="es-ES" sz="1200" dirty="0" smtClean="0">
                <a:solidFill>
                  <a:prstClr val="black"/>
                </a:solidFill>
              </a:rPr>
              <a:t>Jornada </a:t>
            </a:r>
            <a:r>
              <a:rPr lang="es-ES" sz="1200" dirty="0">
                <a:solidFill>
                  <a:prstClr val="black"/>
                </a:solidFill>
              </a:rPr>
              <a:t>laboral </a:t>
            </a:r>
            <a:r>
              <a:rPr lang="es-ES" sz="1200" dirty="0" smtClean="0">
                <a:solidFill>
                  <a:prstClr val="black"/>
                </a:solidFill>
              </a:rPr>
              <a:t>(semanal): 35 horas</a:t>
            </a:r>
          </a:p>
          <a:p>
            <a:pPr marL="742950" lvl="1" indent="-285750">
              <a:buFont typeface="Arial" panose="020B0604020202020204" pitchFamily="34" charset="0"/>
              <a:buChar char="•"/>
            </a:pPr>
            <a:r>
              <a:rPr lang="es-ES" sz="1200" dirty="0" smtClean="0">
                <a:solidFill>
                  <a:prstClr val="black"/>
                </a:solidFill>
              </a:rPr>
              <a:t>Periodo analizado: año 2016</a:t>
            </a:r>
          </a:p>
          <a:p>
            <a:endParaRPr lang="es-ES" sz="1200" dirty="0">
              <a:solidFill>
                <a:prstClr val="black"/>
              </a:solidFill>
            </a:endParaRPr>
          </a:p>
          <a:p>
            <a:r>
              <a:rPr lang="es-ES" sz="1200" b="1" dirty="0" smtClean="0">
                <a:solidFill>
                  <a:prstClr val="black"/>
                </a:solidFill>
              </a:rPr>
              <a:t>Funciones realizadas en el periodo</a:t>
            </a:r>
            <a:r>
              <a:rPr lang="es-ES" sz="1200" dirty="0" smtClean="0">
                <a:solidFill>
                  <a:prstClr val="black"/>
                </a:solidFill>
              </a:rPr>
              <a:t> (anualmente):</a:t>
            </a:r>
          </a:p>
          <a:p>
            <a:pPr marL="742950" lvl="1" indent="-285750">
              <a:buFont typeface="Arial" panose="020B0604020202020204" pitchFamily="34" charset="0"/>
              <a:buChar char="•"/>
            </a:pPr>
            <a:r>
              <a:rPr lang="es-ES" sz="1200" dirty="0">
                <a:solidFill>
                  <a:prstClr val="black"/>
                </a:solidFill>
              </a:rPr>
              <a:t>Aplicar productos fitosanitarios, fertilizantes, herbicidas y </a:t>
            </a:r>
            <a:r>
              <a:rPr lang="es-ES" sz="1200" dirty="0" smtClean="0">
                <a:solidFill>
                  <a:prstClr val="black"/>
                </a:solidFill>
              </a:rPr>
              <a:t>enmiendas: todos los días del año, durante una media de 3 horas al día</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Realizar adornos florales y con </a:t>
            </a:r>
            <a:r>
              <a:rPr lang="es-ES" sz="1200" dirty="0" smtClean="0">
                <a:solidFill>
                  <a:prstClr val="black"/>
                </a:solidFill>
              </a:rPr>
              <a:t>plantas: 6 veces al año, durante 2 horas</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Replantar plantaciones y </a:t>
            </a:r>
            <a:r>
              <a:rPr lang="es-ES" sz="1200" dirty="0" smtClean="0">
                <a:solidFill>
                  <a:prstClr val="black"/>
                </a:solidFill>
              </a:rPr>
              <a:t>terrenos: diariamente, durante una media de 1 horas al día</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Reproducir </a:t>
            </a:r>
            <a:r>
              <a:rPr lang="es-ES" sz="1200" dirty="0" smtClean="0">
                <a:solidFill>
                  <a:prstClr val="black"/>
                </a:solidFill>
              </a:rPr>
              <a:t>plantas: en la estación correspondiente </a:t>
            </a:r>
            <a:r>
              <a:rPr lang="es-ES" sz="1200" dirty="0">
                <a:solidFill>
                  <a:prstClr val="black"/>
                </a:solidFill>
              </a:rPr>
              <a:t>(primavera, 60 días laborables</a:t>
            </a:r>
            <a:r>
              <a:rPr lang="es-ES" sz="1200" dirty="0" smtClean="0">
                <a:solidFill>
                  <a:prstClr val="black"/>
                </a:solidFill>
              </a:rPr>
              <a:t>), durante 1 hora al día  </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Realizar toda clase de </a:t>
            </a:r>
            <a:r>
              <a:rPr lang="es-ES" sz="1200" dirty="0" err="1" smtClean="0">
                <a:solidFill>
                  <a:prstClr val="black"/>
                </a:solidFill>
              </a:rPr>
              <a:t>semillados</a:t>
            </a:r>
            <a:r>
              <a:rPr lang="es-ES" sz="1200" dirty="0" smtClean="0">
                <a:solidFill>
                  <a:prstClr val="black"/>
                </a:solidFill>
              </a:rPr>
              <a:t>: </a:t>
            </a:r>
            <a:r>
              <a:rPr lang="es-ES" sz="1200" dirty="0">
                <a:solidFill>
                  <a:prstClr val="black"/>
                </a:solidFill>
              </a:rPr>
              <a:t>en la estación </a:t>
            </a:r>
            <a:r>
              <a:rPr lang="es-ES" sz="1200" dirty="0" smtClean="0">
                <a:solidFill>
                  <a:prstClr val="black"/>
                </a:solidFill>
              </a:rPr>
              <a:t>correspondiente (primavera, 60 días laborables), </a:t>
            </a:r>
            <a:r>
              <a:rPr lang="es-ES" sz="1200" dirty="0">
                <a:solidFill>
                  <a:prstClr val="black"/>
                </a:solidFill>
              </a:rPr>
              <a:t>durante 1 hora al día</a:t>
            </a:r>
          </a:p>
          <a:p>
            <a:pPr marL="742950" lvl="1" indent="-285750">
              <a:buFont typeface="Arial" panose="020B0604020202020204" pitchFamily="34" charset="0"/>
              <a:buChar char="•"/>
            </a:pPr>
            <a:r>
              <a:rPr lang="es-ES" sz="1200" dirty="0">
                <a:solidFill>
                  <a:prstClr val="black"/>
                </a:solidFill>
              </a:rPr>
              <a:t>Tomar muestras vegetales y de </a:t>
            </a:r>
            <a:r>
              <a:rPr lang="es-ES" sz="1200" dirty="0" smtClean="0">
                <a:solidFill>
                  <a:prstClr val="black"/>
                </a:solidFill>
              </a:rPr>
              <a:t>suelo: todos los meses (11) le dedica un día completo (8 horas)</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Podar o talar árboles y arbustos de cualquier tamaño con motosierra, hacha o </a:t>
            </a:r>
            <a:r>
              <a:rPr lang="es-ES" sz="1200" dirty="0" smtClean="0">
                <a:solidFill>
                  <a:prstClr val="black"/>
                </a:solidFill>
              </a:rPr>
              <a:t>tijera: </a:t>
            </a:r>
            <a:r>
              <a:rPr lang="es-ES" sz="1200" dirty="0">
                <a:solidFill>
                  <a:prstClr val="black"/>
                </a:solidFill>
              </a:rPr>
              <a:t>diariamente, durante una media de 1 horas al día</a:t>
            </a:r>
          </a:p>
          <a:p>
            <a:pPr marL="742950" lvl="1" indent="-285750">
              <a:buFont typeface="Arial" panose="020B0604020202020204" pitchFamily="34" charset="0"/>
              <a:buChar char="•"/>
            </a:pPr>
            <a:r>
              <a:rPr lang="es-ES" sz="1200" dirty="0" smtClean="0">
                <a:solidFill>
                  <a:prstClr val="black"/>
                </a:solidFill>
              </a:rPr>
              <a:t>Recortar </a:t>
            </a:r>
            <a:r>
              <a:rPr lang="es-ES" sz="1200" dirty="0">
                <a:solidFill>
                  <a:prstClr val="black"/>
                </a:solidFill>
              </a:rPr>
              <a:t>árboles, arbustos y setos de cualquier tamaño, dando la forma geométrica más </a:t>
            </a:r>
            <a:r>
              <a:rPr lang="es-ES" sz="1200" dirty="0" smtClean="0">
                <a:solidFill>
                  <a:prstClr val="black"/>
                </a:solidFill>
              </a:rPr>
              <a:t>apropiada: </a:t>
            </a:r>
            <a:r>
              <a:rPr lang="es-ES" sz="1200" dirty="0">
                <a:solidFill>
                  <a:prstClr val="black"/>
                </a:solidFill>
              </a:rPr>
              <a:t>diariamente, durante una media de 1 horas al día</a:t>
            </a:r>
          </a:p>
          <a:p>
            <a:pPr marL="742950" lvl="1" indent="-285750">
              <a:buFont typeface="Arial" panose="020B0604020202020204" pitchFamily="34" charset="0"/>
              <a:buChar char="•"/>
            </a:pPr>
            <a:r>
              <a:rPr lang="es-ES" sz="1200" dirty="0" smtClean="0">
                <a:solidFill>
                  <a:prstClr val="black"/>
                </a:solidFill>
              </a:rPr>
              <a:t>Realizar </a:t>
            </a:r>
            <a:r>
              <a:rPr lang="es-ES" sz="1200" dirty="0">
                <a:solidFill>
                  <a:prstClr val="black"/>
                </a:solidFill>
              </a:rPr>
              <a:t>tratamientos de Cirugía </a:t>
            </a:r>
            <a:r>
              <a:rPr lang="es-ES" sz="1200" dirty="0" smtClean="0">
                <a:solidFill>
                  <a:prstClr val="black"/>
                </a:solidFill>
              </a:rPr>
              <a:t>Vegetal: 2 veces al año, durante la mayor parte de su jornada (5 horas)</a:t>
            </a:r>
          </a:p>
          <a:p>
            <a:pPr marL="742950" lvl="1" indent="-285750">
              <a:buFont typeface="Arial" panose="020B0604020202020204" pitchFamily="34" charset="0"/>
              <a:buChar char="•"/>
            </a:pPr>
            <a:r>
              <a:rPr lang="es-ES" sz="1200" dirty="0" smtClean="0">
                <a:solidFill>
                  <a:prstClr val="black"/>
                </a:solidFill>
              </a:rPr>
              <a:t>Otros: todas sus funciones están recogidas en las anteriores, no hace funciones adicionales relevantes</a:t>
            </a:r>
            <a:endParaRPr lang="es-ES" sz="1200" dirty="0">
              <a:solidFill>
                <a:prstClr val="black"/>
              </a:solidFill>
            </a:endParaRPr>
          </a:p>
          <a:p>
            <a:pPr marL="742950" lvl="1" indent="-285750">
              <a:buFont typeface="Arial" panose="020B0604020202020204" pitchFamily="34" charset="0"/>
              <a:buChar char="•"/>
            </a:pPr>
            <a:endParaRPr lang="es-ES" sz="1200" dirty="0">
              <a:solidFill>
                <a:prstClr val="black"/>
              </a:solidFill>
            </a:endParaRPr>
          </a:p>
          <a:p>
            <a:pPr lvl="1"/>
            <a:endParaRPr lang="es-ES" sz="1200" dirty="0">
              <a:solidFill>
                <a:prstClr val="black"/>
              </a:solidFill>
            </a:endParaRPr>
          </a:p>
          <a:p>
            <a:pPr marL="685800" lvl="1" indent="-228600">
              <a:buFont typeface="+mj-lt"/>
              <a:buAutoNum type="arabicPeriod"/>
            </a:pPr>
            <a:endParaRPr lang="es-ES" sz="1200" b="1" dirty="0">
              <a:solidFill>
                <a:prstClr val="black"/>
              </a:solidFill>
            </a:endParaRPr>
          </a:p>
        </p:txBody>
      </p:sp>
      <p:cxnSp>
        <p:nvCxnSpPr>
          <p:cNvPr id="14" name="Conector recto 13"/>
          <p:cNvCxnSpPr/>
          <p:nvPr/>
        </p:nvCxnSpPr>
        <p:spPr>
          <a:xfrm flipH="1">
            <a:off x="2001314" y="-1273"/>
            <a:ext cx="1" cy="6859273"/>
          </a:xfrm>
          <a:prstGeom prst="line">
            <a:avLst/>
          </a:prstGeom>
          <a:ln w="6350">
            <a:solidFill>
              <a:srgbClr val="9BAE04"/>
            </a:solidFill>
          </a:ln>
        </p:spPr>
        <p:style>
          <a:lnRef idx="1">
            <a:schemeClr val="accent1"/>
          </a:lnRef>
          <a:fillRef idx="0">
            <a:schemeClr val="accent1"/>
          </a:fillRef>
          <a:effectRef idx="0">
            <a:schemeClr val="accent1"/>
          </a:effectRef>
          <a:fontRef idx="minor">
            <a:schemeClr val="tx1"/>
          </a:fontRef>
        </p:style>
      </p:cxnSp>
      <p:sp>
        <p:nvSpPr>
          <p:cNvPr id="15" name="Rectángulo 14"/>
          <p:cNvSpPr/>
          <p:nvPr/>
        </p:nvSpPr>
        <p:spPr>
          <a:xfrm>
            <a:off x="0" y="1886495"/>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sp>
        <p:nvSpPr>
          <p:cNvPr id="16" name="Rectángulo 15"/>
          <p:cNvSpPr/>
          <p:nvPr/>
        </p:nvSpPr>
        <p:spPr>
          <a:xfrm>
            <a:off x="-3" y="2680143"/>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a:t>
            </a:r>
            <a:r>
              <a:rPr lang="es-ES" sz="1600" b="1" dirty="0" smtClean="0">
                <a:solidFill>
                  <a:prstClr val="white"/>
                </a:solidFill>
                <a:latin typeface="Calibri Light" panose="020F0302020204030204"/>
              </a:rPr>
              <a:t>y Consideraciones</a:t>
            </a:r>
            <a:endParaRPr lang="es-ES" sz="1600" b="1" dirty="0">
              <a:solidFill>
                <a:prstClr val="white"/>
              </a:solidFill>
              <a:latin typeface="Calibri Light" panose="020F0302020204030204"/>
            </a:endParaRPr>
          </a:p>
        </p:txBody>
      </p:sp>
      <p:sp>
        <p:nvSpPr>
          <p:cNvPr id="17" name="Rectángulo 16"/>
          <p:cNvSpPr/>
          <p:nvPr/>
        </p:nvSpPr>
        <p:spPr>
          <a:xfrm>
            <a:off x="-1" y="4271821"/>
            <a:ext cx="2009955" cy="655607"/>
          </a:xfrm>
          <a:prstGeom prst="rect">
            <a:avLst/>
          </a:prstGeom>
          <a:noFill/>
          <a:ln w="9525">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rgbClr val="9BAE04"/>
                </a:solidFill>
                <a:latin typeface="Calibri Light" panose="020F0302020204030204"/>
              </a:rPr>
              <a:t>Casos Prácticos</a:t>
            </a:r>
            <a:endParaRPr lang="es-ES" sz="1600" b="1" dirty="0">
              <a:solidFill>
                <a:srgbClr val="9BAE04"/>
              </a:solidFill>
              <a:latin typeface="Calibri Light" panose="020F0302020204030204"/>
            </a:endParaRPr>
          </a:p>
        </p:txBody>
      </p:sp>
      <p:sp>
        <p:nvSpPr>
          <p:cNvPr id="18" name="Rectángulo 17"/>
          <p:cNvSpPr/>
          <p:nvPr/>
        </p:nvSpPr>
        <p:spPr>
          <a:xfrm>
            <a:off x="-8896" y="3486474"/>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Instrucciones</a:t>
            </a:r>
            <a:endParaRPr lang="es-ES" sz="1600" b="1" dirty="0">
              <a:solidFill>
                <a:prstClr val="white"/>
              </a:solidFill>
              <a:latin typeface="Calibri Light" panose="020F0302020204030204"/>
            </a:endParaRPr>
          </a:p>
        </p:txBody>
      </p:sp>
      <p:cxnSp>
        <p:nvCxnSpPr>
          <p:cNvPr id="19" name="Conector recto 18"/>
          <p:cNvCxnSpPr/>
          <p:nvPr/>
        </p:nvCxnSpPr>
        <p:spPr>
          <a:xfrm flipH="1">
            <a:off x="2003095" y="4271820"/>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652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2439211" y="1186113"/>
            <a:ext cx="9577271" cy="646331"/>
          </a:xfrm>
          <a:prstGeom prst="rect">
            <a:avLst/>
          </a:prstGeom>
        </p:spPr>
        <p:txBody>
          <a:bodyPr wrap="square">
            <a:spAutoFit/>
          </a:bodyPr>
          <a:lstStyle/>
          <a:p>
            <a:endParaRPr lang="es-ES" sz="1200" dirty="0" smtClean="0">
              <a:solidFill>
                <a:prstClr val="black"/>
              </a:solidFill>
            </a:endParaRPr>
          </a:p>
          <a:p>
            <a:r>
              <a:rPr lang="es-ES" sz="1200" dirty="0" smtClean="0">
                <a:solidFill>
                  <a:prstClr val="black"/>
                </a:solidFill>
              </a:rPr>
              <a:t>Los resultados que a incluir en el cuestionario del puesto descrito anteriormente son los recogidos en el siguiente cuadro. Para la obtención de los porcentajes exactos de utilización se ha empleado la herramienta de soporte elaborada al efecto.  </a:t>
            </a:r>
            <a:endParaRPr lang="es-ES" sz="1200" b="1" dirty="0">
              <a:solidFill>
                <a:prstClr val="black"/>
              </a:solidFill>
            </a:endParaRPr>
          </a:p>
        </p:txBody>
      </p:sp>
      <p:sp>
        <p:nvSpPr>
          <p:cNvPr id="12" name="Rectángulo 11"/>
          <p:cNvSpPr/>
          <p:nvPr/>
        </p:nvSpPr>
        <p:spPr>
          <a:xfrm>
            <a:off x="2434221" y="814211"/>
            <a:ext cx="4764638" cy="400110"/>
          </a:xfrm>
          <a:prstGeom prst="rect">
            <a:avLst/>
          </a:prstGeom>
        </p:spPr>
        <p:txBody>
          <a:bodyPr wrap="none">
            <a:spAutoFit/>
          </a:bodyPr>
          <a:lstStyle/>
          <a:p>
            <a:r>
              <a:rPr lang="es-ES" sz="2000" b="1" dirty="0" smtClean="0">
                <a:solidFill>
                  <a:srgbClr val="9BAE04"/>
                </a:solidFill>
                <a:latin typeface="Calibri Light" panose="020F0302020204030204"/>
              </a:rPr>
              <a:t>Ejemplo de cumplimentación de cuestionario</a:t>
            </a:r>
            <a:endParaRPr lang="es-ES" sz="2000" b="1" dirty="0">
              <a:solidFill>
                <a:srgbClr val="9BAE04"/>
              </a:solidFill>
              <a:latin typeface="Calibri Light" panose="020F0302020204030204"/>
            </a:endParaRPr>
          </a:p>
        </p:txBody>
      </p:sp>
      <p:pic>
        <p:nvPicPr>
          <p:cNvPr id="3" name="Imagen 2"/>
          <p:cNvPicPr>
            <a:picLocks noChangeAspect="1"/>
          </p:cNvPicPr>
          <p:nvPr/>
        </p:nvPicPr>
        <p:blipFill>
          <a:blip r:embed="rId2"/>
          <a:stretch>
            <a:fillRect/>
          </a:stretch>
        </p:blipFill>
        <p:spPr>
          <a:xfrm>
            <a:off x="2823099" y="2542102"/>
            <a:ext cx="8433150" cy="2269683"/>
          </a:xfrm>
          <a:prstGeom prst="rect">
            <a:avLst/>
          </a:prstGeom>
        </p:spPr>
      </p:pic>
      <p:cxnSp>
        <p:nvCxnSpPr>
          <p:cNvPr id="14" name="Conector recto 13"/>
          <p:cNvCxnSpPr/>
          <p:nvPr/>
        </p:nvCxnSpPr>
        <p:spPr>
          <a:xfrm flipH="1">
            <a:off x="2001314" y="-1273"/>
            <a:ext cx="1" cy="6859273"/>
          </a:xfrm>
          <a:prstGeom prst="line">
            <a:avLst/>
          </a:prstGeom>
          <a:ln w="6350">
            <a:solidFill>
              <a:srgbClr val="9BAE04"/>
            </a:solidFill>
          </a:ln>
        </p:spPr>
        <p:style>
          <a:lnRef idx="1">
            <a:schemeClr val="accent1"/>
          </a:lnRef>
          <a:fillRef idx="0">
            <a:schemeClr val="accent1"/>
          </a:fillRef>
          <a:effectRef idx="0">
            <a:schemeClr val="accent1"/>
          </a:effectRef>
          <a:fontRef idx="minor">
            <a:schemeClr val="tx1"/>
          </a:fontRef>
        </p:style>
      </p:cxnSp>
      <p:sp>
        <p:nvSpPr>
          <p:cNvPr id="15" name="Rectángulo 14"/>
          <p:cNvSpPr/>
          <p:nvPr/>
        </p:nvSpPr>
        <p:spPr>
          <a:xfrm>
            <a:off x="0" y="1886495"/>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sp>
        <p:nvSpPr>
          <p:cNvPr id="16" name="Rectángulo 15"/>
          <p:cNvSpPr/>
          <p:nvPr/>
        </p:nvSpPr>
        <p:spPr>
          <a:xfrm>
            <a:off x="-3" y="2680143"/>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a:t>
            </a:r>
            <a:r>
              <a:rPr lang="es-ES" sz="1600" b="1" dirty="0" smtClean="0">
                <a:solidFill>
                  <a:prstClr val="white"/>
                </a:solidFill>
                <a:latin typeface="Calibri Light" panose="020F0302020204030204"/>
              </a:rPr>
              <a:t>y Consideraciones</a:t>
            </a:r>
            <a:endParaRPr lang="es-ES" sz="1600" b="1" dirty="0">
              <a:solidFill>
                <a:prstClr val="white"/>
              </a:solidFill>
              <a:latin typeface="Calibri Light" panose="020F0302020204030204"/>
            </a:endParaRPr>
          </a:p>
        </p:txBody>
      </p:sp>
      <p:sp>
        <p:nvSpPr>
          <p:cNvPr id="17" name="Rectángulo 16"/>
          <p:cNvSpPr/>
          <p:nvPr/>
        </p:nvSpPr>
        <p:spPr>
          <a:xfrm>
            <a:off x="-1" y="4271821"/>
            <a:ext cx="2009955" cy="655607"/>
          </a:xfrm>
          <a:prstGeom prst="rect">
            <a:avLst/>
          </a:prstGeom>
          <a:noFill/>
          <a:ln w="9525">
            <a:solidFill>
              <a:srgbClr val="9BAE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rgbClr val="9BAE04"/>
                </a:solidFill>
                <a:latin typeface="Calibri Light" panose="020F0302020204030204"/>
              </a:rPr>
              <a:t>Casos Prácticos</a:t>
            </a:r>
            <a:endParaRPr lang="es-ES" sz="1600" b="1" dirty="0">
              <a:solidFill>
                <a:srgbClr val="9BAE04"/>
              </a:solidFill>
              <a:latin typeface="Calibri Light" panose="020F0302020204030204"/>
            </a:endParaRPr>
          </a:p>
        </p:txBody>
      </p:sp>
      <p:sp>
        <p:nvSpPr>
          <p:cNvPr id="18" name="Rectángulo 17"/>
          <p:cNvSpPr/>
          <p:nvPr/>
        </p:nvSpPr>
        <p:spPr>
          <a:xfrm>
            <a:off x="-8896" y="3486474"/>
            <a:ext cx="2009955" cy="655607"/>
          </a:xfrm>
          <a:prstGeom prst="rect">
            <a:avLst/>
          </a:prstGeom>
          <a:solidFill>
            <a:srgbClr val="9BAE0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Instrucciones</a:t>
            </a:r>
            <a:endParaRPr lang="es-ES" sz="1600" b="1" dirty="0">
              <a:solidFill>
                <a:prstClr val="white"/>
              </a:solidFill>
              <a:latin typeface="Calibri Light" panose="020F0302020204030204"/>
            </a:endParaRPr>
          </a:p>
        </p:txBody>
      </p:sp>
      <p:cxnSp>
        <p:nvCxnSpPr>
          <p:cNvPr id="19" name="Conector recto 18"/>
          <p:cNvCxnSpPr/>
          <p:nvPr/>
        </p:nvCxnSpPr>
        <p:spPr>
          <a:xfrm flipH="1">
            <a:off x="2003095" y="4271820"/>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697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3499</TotalTime>
  <Words>1807</Words>
  <Application>Microsoft Office PowerPoint</Application>
  <PresentationFormat>Panorámica</PresentationFormat>
  <Paragraphs>163</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11</vt:i4>
      </vt:variant>
    </vt:vector>
  </HeadingPairs>
  <TitlesOfParts>
    <vt:vector size="22" baseType="lpstr">
      <vt:lpstr>Arial</vt:lpstr>
      <vt:lpstr>Calibri</vt:lpstr>
      <vt:lpstr>Calibri Light</vt:lpstr>
      <vt:lpstr>Century Gothic</vt:lpstr>
      <vt:lpstr>Courier New</vt:lpstr>
      <vt:lpstr>Times New Roman</vt:lpstr>
      <vt:lpstr>Wingdings</vt:lpstr>
      <vt:lpstr>1_Tema de Office</vt:lpstr>
      <vt:lpstr>3_Tema de Office</vt:lpstr>
      <vt:lpstr>4_Tema de Office</vt:lpstr>
      <vt:lpstr>5_Tema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 Calderon Ortiz de Villajos</dc:creator>
  <cp:lastModifiedBy>Adrian Calderon Ortiz de Villajos</cp:lastModifiedBy>
  <cp:revision>161</cp:revision>
  <dcterms:created xsi:type="dcterms:W3CDTF">2017-08-23T09:53:36Z</dcterms:created>
  <dcterms:modified xsi:type="dcterms:W3CDTF">2017-09-13T11:05:55Z</dcterms:modified>
</cp:coreProperties>
</file>