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SourceSans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aeeaddf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aeeaddf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f3703f2c9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f3703f2c9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f21c9c8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f21c9c8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98fd79d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98fd79d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f3703f2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f3703f2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f3703f2c9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f3703f2c9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f3703f2c9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f3703f2c9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4ab989b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4ab989b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4ab989b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4ab989b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308550" y="955375"/>
            <a:ext cx="5549400" cy="187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TU STOCK ONLINE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52400" y="152400"/>
            <a:ext cx="8839200" cy="4714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152825" y="65400"/>
            <a:ext cx="89913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Problema</a:t>
            </a:r>
            <a:r>
              <a:rPr lang="es">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lnSpc>
                <a:spcPct val="100000"/>
              </a:lnSpc>
              <a:spcBef>
                <a:spcPts val="0"/>
              </a:spcBef>
              <a:spcAft>
                <a:spcPts val="1400"/>
              </a:spcAft>
              <a:buNone/>
            </a:pPr>
            <a:r>
              <a:rPr lang="es" sz="1800">
                <a:solidFill>
                  <a:srgbClr val="4C4A49"/>
                </a:solidFill>
                <a:highlight>
                  <a:srgbClr val="FFFFFF"/>
                </a:highlight>
                <a:latin typeface="Roboto"/>
                <a:ea typeface="Roboto"/>
                <a:cs typeface="Roboto"/>
                <a:sym typeface="Roboto"/>
              </a:rPr>
              <a:t>Entre los problemas comunes en los inventarios de pymes destacan el no conseguir rápidamente el producto que el cliente solicita y la falta de un sistema de detección y evaluación de productos terminados. Quedarse sin stock de un producto popular o no conseguirlo rápidamente en el almacén para el cliente hace quedar mal al negocio. También pueden presentarse problemas de inventarios en las pymes por una mala clasificación de los productos. La organización es fundamental para un buen funcionamiento.</a:t>
            </a:r>
            <a:endParaRPr sz="1800">
              <a:latin typeface="Nunito"/>
              <a:ea typeface="Nunito"/>
              <a:cs typeface="Nunito"/>
              <a:sym typeface="Nunito"/>
            </a:endParaRPr>
          </a:p>
        </p:txBody>
      </p:sp>
      <p:sp>
        <p:nvSpPr>
          <p:cNvPr id="91" name="Google Shape;91;p14"/>
          <p:cNvSpPr txBox="1"/>
          <p:nvPr/>
        </p:nvSpPr>
        <p:spPr>
          <a:xfrm>
            <a:off x="228850" y="1685450"/>
            <a:ext cx="890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latin typeface="Roboto"/>
                <a:ea typeface="Roboto"/>
                <a:cs typeface="Roboto"/>
                <a:sym typeface="Roboto"/>
              </a:rPr>
              <a:t>:</a:t>
            </a:r>
            <a:endParaRPr b="1" sz="1800">
              <a:latin typeface="Roboto"/>
              <a:ea typeface="Roboto"/>
              <a:cs typeface="Roboto"/>
              <a:sym typeface="Roboto"/>
            </a:endParaRPr>
          </a:p>
        </p:txBody>
      </p:sp>
      <p:sp>
        <p:nvSpPr>
          <p:cNvPr id="92" name="Google Shape;92;p14"/>
          <p:cNvSpPr txBox="1"/>
          <p:nvPr/>
        </p:nvSpPr>
        <p:spPr>
          <a:xfrm>
            <a:off x="163775" y="2866800"/>
            <a:ext cx="8969400" cy="1754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sz="3000">
                <a:solidFill>
                  <a:srgbClr val="0000FF"/>
                </a:solidFill>
                <a:latin typeface="Roboto"/>
                <a:ea typeface="Roboto"/>
                <a:cs typeface="Roboto"/>
                <a:sym typeface="Roboto"/>
              </a:rPr>
              <a:t>Objetivo:</a:t>
            </a:r>
            <a:endParaRPr b="1" sz="3000">
              <a:solidFill>
                <a:srgbClr val="0000FF"/>
              </a:solidFill>
              <a:latin typeface="Roboto"/>
              <a:ea typeface="Roboto"/>
              <a:cs typeface="Roboto"/>
              <a:sym typeface="Roboto"/>
            </a:endParaRPr>
          </a:p>
          <a:p>
            <a:pPr indent="0" lvl="0" marL="0" rtl="0" algn="just">
              <a:lnSpc>
                <a:spcPct val="100000"/>
              </a:lnSpc>
              <a:spcBef>
                <a:spcPts val="0"/>
              </a:spcBef>
              <a:spcAft>
                <a:spcPts val="0"/>
              </a:spcAft>
              <a:buNone/>
            </a:pPr>
            <a:r>
              <a:t/>
            </a:r>
            <a:endParaRPr sz="1800">
              <a:solidFill>
                <a:srgbClr val="4C4A49"/>
              </a:solidFill>
              <a:latin typeface="Roboto"/>
              <a:ea typeface="Roboto"/>
              <a:cs typeface="Roboto"/>
              <a:sym typeface="Roboto"/>
            </a:endParaRPr>
          </a:p>
          <a:p>
            <a:pPr indent="0" lvl="0" marL="0" rtl="0" algn="just">
              <a:lnSpc>
                <a:spcPct val="100000"/>
              </a:lnSpc>
              <a:spcBef>
                <a:spcPts val="0"/>
              </a:spcBef>
              <a:spcAft>
                <a:spcPts val="0"/>
              </a:spcAft>
              <a:buNone/>
            </a:pPr>
            <a:r>
              <a:rPr lang="es" sz="1800">
                <a:solidFill>
                  <a:srgbClr val="4C4A49"/>
                </a:solidFill>
                <a:latin typeface="Roboto"/>
                <a:ea typeface="Roboto"/>
                <a:cs typeface="Roboto"/>
                <a:sym typeface="Roboto"/>
              </a:rPr>
              <a:t>El objetivo del proyecto es desarrollar un software para el control de stock e inventario donde se mostrará la información en tiempo real.</a:t>
            </a:r>
            <a:endParaRPr sz="1800">
              <a:solidFill>
                <a:srgbClr val="4C4A49"/>
              </a:solidFill>
              <a:latin typeface="Roboto"/>
              <a:ea typeface="Roboto"/>
              <a:cs typeface="Roboto"/>
              <a:sym typeface="Roboto"/>
            </a:endParaRPr>
          </a:p>
          <a:p>
            <a:pPr indent="0" lvl="0" marL="0" rtl="0" algn="just">
              <a:lnSpc>
                <a:spcPct val="100000"/>
              </a:lnSpc>
              <a:spcBef>
                <a:spcPts val="0"/>
              </a:spcBef>
              <a:spcAft>
                <a:spcPts val="0"/>
              </a:spcAft>
              <a:buNone/>
            </a:pPr>
            <a:r>
              <a:rPr lang="es" sz="1800">
                <a:solidFill>
                  <a:srgbClr val="4C4A49"/>
                </a:solidFill>
                <a:latin typeface="Roboto"/>
                <a:ea typeface="Roboto"/>
                <a:cs typeface="Roboto"/>
                <a:sym typeface="Roboto"/>
              </a:rPr>
              <a:t>Se utilizará un dispositivo móvil para agilizar la tarea.</a:t>
            </a:r>
            <a:endParaRPr sz="1800">
              <a:solidFill>
                <a:srgbClr val="4C4A49"/>
              </a:solidFill>
              <a:latin typeface="Roboto"/>
              <a:ea typeface="Roboto"/>
              <a:cs typeface="Roboto"/>
              <a:sym typeface="Roboto"/>
            </a:endParaRPr>
          </a:p>
        </p:txBody>
      </p:sp>
      <p:sp>
        <p:nvSpPr>
          <p:cNvPr id="93" name="Google Shape;93;p14"/>
          <p:cNvSpPr txBox="1"/>
          <p:nvPr/>
        </p:nvSpPr>
        <p:spPr>
          <a:xfrm>
            <a:off x="163775" y="4500575"/>
            <a:ext cx="89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0" y="0"/>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Solución</a:t>
            </a:r>
            <a:r>
              <a:rPr b="1" lang="es">
                <a:solidFill>
                  <a:srgbClr val="0000FF"/>
                </a:solidFill>
                <a:latin typeface="Nunito"/>
                <a:ea typeface="Nunito"/>
                <a:cs typeface="Nunito"/>
                <a:sym typeface="Nunito"/>
              </a:rPr>
              <a:t>:</a:t>
            </a:r>
            <a:endParaRPr b="1">
              <a:solidFill>
                <a:srgbClr val="0000FF"/>
              </a:solidFill>
              <a:latin typeface="Nunito"/>
              <a:ea typeface="Nunito"/>
              <a:cs typeface="Nunito"/>
              <a:sym typeface="Nunito"/>
            </a:endParaRPr>
          </a:p>
          <a:p>
            <a:pPr indent="0" lvl="0" marL="0" rtl="0" algn="l">
              <a:spcBef>
                <a:spcPts val="0"/>
              </a:spcBef>
              <a:spcAft>
                <a:spcPts val="0"/>
              </a:spcAft>
              <a:buNone/>
            </a:pPr>
            <a:r>
              <a:t/>
            </a:r>
            <a:endParaRPr b="1">
              <a:solidFill>
                <a:srgbClr val="0000FF"/>
              </a:solidFill>
              <a:latin typeface="Nunito"/>
              <a:ea typeface="Nunito"/>
              <a:cs typeface="Nunito"/>
              <a:sym typeface="Nunito"/>
            </a:endParaRPr>
          </a:p>
          <a:p>
            <a:pPr indent="0" lvl="0" marL="0" rtl="0" algn="just">
              <a:spcBef>
                <a:spcPts val="0"/>
              </a:spcBef>
              <a:spcAft>
                <a:spcPts val="0"/>
              </a:spcAft>
              <a:buNone/>
            </a:pPr>
            <a:r>
              <a:rPr lang="es" sz="1800">
                <a:latin typeface="Roboto"/>
                <a:ea typeface="Roboto"/>
                <a:cs typeface="Roboto"/>
                <a:sym typeface="Roboto"/>
              </a:rPr>
              <a:t>Creación de un sitio web responsivo para uso mobile que consista en un formulario de consulta de productos de una BD y mediante la búsqueda y selección del código de un producto, permita ingresar el stock actual de ese producto al momento de realizarse el conteo físico. Una vez ingresado este dato se realizará un “submit” que genere un archivo de control de stock con la fecha correspondiente y que permita guardar el archivo en forma local o remota. </a:t>
            </a:r>
            <a:endParaRPr sz="1800">
              <a:latin typeface="Roboto"/>
              <a:ea typeface="Roboto"/>
              <a:cs typeface="Roboto"/>
              <a:sym typeface="Roboto"/>
            </a:endParaRPr>
          </a:p>
          <a:p>
            <a:pPr indent="0" lvl="0" marL="0" rtl="0" algn="just">
              <a:spcBef>
                <a:spcPts val="0"/>
              </a:spcBef>
              <a:spcAft>
                <a:spcPts val="0"/>
              </a:spcAft>
              <a:buNone/>
            </a:pPr>
            <a:r>
              <a:rPr lang="es" sz="1800">
                <a:latin typeface="Roboto"/>
                <a:ea typeface="Roboto"/>
                <a:cs typeface="Roboto"/>
                <a:sym typeface="Roboto"/>
              </a:rPr>
              <a:t>También se podría proporcionar el dato de la cantidad mínima de stock requerido de cada producto para cumplir con el stock de seguridad y no incurrir en productos en falta cuando el cliente los requiera.</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
        <p:nvSpPr>
          <p:cNvPr id="99" name="Google Shape;99;p15"/>
          <p:cNvSpPr txBox="1"/>
          <p:nvPr/>
        </p:nvSpPr>
        <p:spPr>
          <a:xfrm>
            <a:off x="0" y="3620025"/>
            <a:ext cx="8663400" cy="118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Usuarios</a:t>
            </a:r>
            <a:r>
              <a:rPr lang="es">
                <a:latin typeface="Nunito"/>
                <a:ea typeface="Nunito"/>
                <a:cs typeface="Nunito"/>
                <a:sym typeface="Nunito"/>
              </a:rPr>
              <a:t>:</a:t>
            </a:r>
            <a:endParaRPr>
              <a:latin typeface="Roboto"/>
              <a:ea typeface="Roboto"/>
              <a:cs typeface="Roboto"/>
              <a:sym typeface="Roboto"/>
            </a:endParaRPr>
          </a:p>
          <a:p>
            <a:pPr indent="0" lvl="0" marL="0" rtl="0" algn="just">
              <a:lnSpc>
                <a:spcPct val="115000"/>
              </a:lnSpc>
              <a:spcBef>
                <a:spcPts val="0"/>
              </a:spcBef>
              <a:spcAft>
                <a:spcPts val="0"/>
              </a:spcAft>
              <a:buNone/>
            </a:pPr>
            <a:r>
              <a:rPr lang="es" sz="1800">
                <a:latin typeface="Roboto"/>
                <a:ea typeface="Roboto"/>
                <a:cs typeface="Roboto"/>
                <a:sym typeface="Roboto"/>
              </a:rPr>
              <a:t>Pequeñas y medianas empresas que cuenten con un control de stock manual.</a:t>
            </a:r>
            <a:endParaRPr sz="1800">
              <a:latin typeface="Roboto"/>
              <a:ea typeface="Roboto"/>
              <a:cs typeface="Roboto"/>
              <a:sym typeface="Robo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a:solidFill>
                  <a:srgbClr val="0000FF"/>
                </a:solidFill>
              </a:rPr>
              <a:t>Mínimo</a:t>
            </a:r>
            <a:r>
              <a:rPr b="1" lang="es">
                <a:solidFill>
                  <a:srgbClr val="0000FF"/>
                </a:solidFill>
              </a:rPr>
              <a:t> Producto Viable</a:t>
            </a:r>
            <a:endParaRPr b="1">
              <a:solidFill>
                <a:srgbClr val="0000FF"/>
              </a:solidFill>
            </a:endParaRPr>
          </a:p>
        </p:txBody>
      </p:sp>
      <p:sp>
        <p:nvSpPr>
          <p:cNvPr id="105" name="Google Shape;105;p16"/>
          <p:cNvSpPr txBox="1"/>
          <p:nvPr>
            <p:ph idx="1" type="body"/>
          </p:nvPr>
        </p:nvSpPr>
        <p:spPr>
          <a:xfrm>
            <a:off x="311700" y="141522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IMPRESCINDIBLES</a:t>
            </a:r>
            <a:endParaRPr sz="1800"/>
          </a:p>
          <a:p>
            <a:pPr indent="-330200" lvl="0" marL="457200" rtl="0" algn="l">
              <a:spcBef>
                <a:spcPts val="1200"/>
              </a:spcBef>
              <a:spcAft>
                <a:spcPts val="0"/>
              </a:spcAft>
              <a:buSzPts val="1600"/>
              <a:buChar char="●"/>
            </a:pPr>
            <a:r>
              <a:rPr lang="es" sz="1600"/>
              <a:t>Registro/</a:t>
            </a:r>
            <a:r>
              <a:rPr lang="es" sz="1600"/>
              <a:t>Login</a:t>
            </a:r>
            <a:endParaRPr sz="1600"/>
          </a:p>
          <a:p>
            <a:pPr indent="-330200" lvl="0" marL="457200" rtl="0" algn="l">
              <a:spcBef>
                <a:spcPts val="0"/>
              </a:spcBef>
              <a:spcAft>
                <a:spcPts val="0"/>
              </a:spcAft>
              <a:buSzPts val="1600"/>
              <a:buChar char="●"/>
            </a:pPr>
            <a:r>
              <a:rPr lang="es" sz="1600"/>
              <a:t>Acceso </a:t>
            </a:r>
            <a:r>
              <a:rPr lang="es" sz="1600"/>
              <a:t>según</a:t>
            </a:r>
            <a:r>
              <a:rPr lang="es" sz="1600"/>
              <a:t> rol</a:t>
            </a:r>
            <a:endParaRPr sz="1600"/>
          </a:p>
          <a:p>
            <a:pPr indent="-330200" lvl="0" marL="457200" rtl="0" algn="l">
              <a:spcBef>
                <a:spcPts val="0"/>
              </a:spcBef>
              <a:spcAft>
                <a:spcPts val="0"/>
              </a:spcAft>
              <a:buSzPts val="1600"/>
              <a:buChar char="●"/>
            </a:pPr>
            <a:r>
              <a:rPr lang="es" sz="1600"/>
              <a:t>Ingresar, editar y eliminar productos</a:t>
            </a:r>
            <a:endParaRPr sz="1600"/>
          </a:p>
          <a:p>
            <a:pPr indent="-330200" lvl="0" marL="457200" rtl="0" algn="l">
              <a:spcBef>
                <a:spcPts val="0"/>
              </a:spcBef>
              <a:spcAft>
                <a:spcPts val="0"/>
              </a:spcAft>
              <a:buSzPts val="1600"/>
              <a:buChar char="●"/>
            </a:pPr>
            <a:r>
              <a:rPr lang="es" sz="1600"/>
              <a:t>Informe de inventario</a:t>
            </a:r>
            <a:endParaRPr sz="1600"/>
          </a:p>
          <a:p>
            <a:pPr indent="-330200" lvl="0" marL="457200" rtl="0" algn="l">
              <a:spcBef>
                <a:spcPts val="0"/>
              </a:spcBef>
              <a:spcAft>
                <a:spcPts val="0"/>
              </a:spcAft>
              <a:buSzPts val="1600"/>
              <a:buChar char="●"/>
            </a:pPr>
            <a:r>
              <a:rPr lang="es" sz="1600"/>
              <a:t>Informe de stock</a:t>
            </a:r>
            <a:endParaRPr sz="1600"/>
          </a:p>
          <a:p>
            <a:pPr indent="-330200" lvl="0" marL="457200" rtl="0" algn="l">
              <a:spcBef>
                <a:spcPts val="0"/>
              </a:spcBef>
              <a:spcAft>
                <a:spcPts val="0"/>
              </a:spcAft>
              <a:buSzPts val="1600"/>
              <a:buChar char="●"/>
            </a:pPr>
            <a:r>
              <a:rPr lang="es" sz="1600"/>
              <a:t>Buscador de productos/filtro</a:t>
            </a:r>
            <a:endParaRPr sz="1600"/>
          </a:p>
          <a:p>
            <a:pPr indent="-330200" lvl="0" marL="457200" rtl="0" algn="l">
              <a:spcBef>
                <a:spcPts val="0"/>
              </a:spcBef>
              <a:spcAft>
                <a:spcPts val="0"/>
              </a:spcAft>
              <a:buSzPts val="1600"/>
              <a:buChar char="●"/>
            </a:pPr>
            <a:r>
              <a:rPr lang="es" sz="1600"/>
              <a:t>Escáner</a:t>
            </a:r>
            <a:endParaRPr sz="1600"/>
          </a:p>
          <a:p>
            <a:pPr indent="0" lvl="0" marL="0" rtl="0" algn="l">
              <a:spcBef>
                <a:spcPts val="1200"/>
              </a:spcBef>
              <a:spcAft>
                <a:spcPts val="1200"/>
              </a:spcAft>
              <a:buNone/>
            </a:pPr>
            <a:r>
              <a:t/>
            </a:r>
            <a:endParaRPr/>
          </a:p>
        </p:txBody>
      </p:sp>
      <p:sp>
        <p:nvSpPr>
          <p:cNvPr id="106" name="Google Shape;106;p16"/>
          <p:cNvSpPr txBox="1"/>
          <p:nvPr>
            <p:ph idx="2" type="body"/>
          </p:nvPr>
        </p:nvSpPr>
        <p:spPr>
          <a:xfrm>
            <a:off x="4832400" y="1328050"/>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DESEABLES</a:t>
            </a:r>
            <a:endParaRPr sz="1800"/>
          </a:p>
          <a:p>
            <a:pPr indent="-330200" lvl="0" marL="457200" rtl="0" algn="l">
              <a:spcBef>
                <a:spcPts val="1200"/>
              </a:spcBef>
              <a:spcAft>
                <a:spcPts val="0"/>
              </a:spcAft>
              <a:buSzPts val="1600"/>
              <a:buChar char="●"/>
            </a:pPr>
            <a:r>
              <a:rPr lang="es" sz="1600"/>
              <a:t>Lector de huella digital</a:t>
            </a:r>
            <a:endParaRPr sz="1600"/>
          </a:p>
          <a:p>
            <a:pPr indent="-330200" lvl="0" marL="457200" rtl="0" algn="l">
              <a:spcBef>
                <a:spcPts val="0"/>
              </a:spcBef>
              <a:spcAft>
                <a:spcPts val="0"/>
              </a:spcAft>
              <a:buSzPts val="1600"/>
              <a:buChar char="●"/>
            </a:pPr>
            <a:r>
              <a:rPr lang="es" sz="1600"/>
              <a:t>E-commerce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0" y="0"/>
            <a:ext cx="9144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 </a:t>
            </a:r>
            <a:r>
              <a:rPr b="1" lang="es" sz="3000">
                <a:solidFill>
                  <a:srgbClr val="0000FF"/>
                </a:solidFill>
                <a:latin typeface="Roboto"/>
                <a:ea typeface="Roboto"/>
                <a:cs typeface="Roboto"/>
                <a:sym typeface="Roboto"/>
              </a:rPr>
              <a:t>Diagrama de flujo</a:t>
            </a:r>
            <a:endParaRPr b="1" sz="3000">
              <a:solidFill>
                <a:srgbClr val="0000F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Comenzaremos a pensar y analizar las pantallas, los pasos que debe realizar el usuario para llevar a cabo una tarea de la manera más eficiente dentro de nuestra app.</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Realizaremos el Task Flow y el User Flow para evaluar la manera en que se moverán dentro de la app y captar posibles errores.</a:t>
            </a:r>
            <a:endParaRPr>
              <a:latin typeface="Roboto"/>
              <a:ea typeface="Roboto"/>
              <a:cs typeface="Roboto"/>
              <a:sym typeface="Roboto"/>
            </a:endParaRPr>
          </a:p>
        </p:txBody>
      </p:sp>
      <p:sp>
        <p:nvSpPr>
          <p:cNvPr id="112" name="Google Shape;112;p17"/>
          <p:cNvSpPr txBox="1"/>
          <p:nvPr/>
        </p:nvSpPr>
        <p:spPr>
          <a:xfrm>
            <a:off x="60450" y="3096600"/>
            <a:ext cx="902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Source Sans Pro"/>
                <a:ea typeface="Source Sans Pro"/>
                <a:cs typeface="Source Sans Pro"/>
                <a:sym typeface="Source Sans Pro"/>
              </a:rPr>
              <a:t>Ricardo </a:t>
            </a:r>
            <a:r>
              <a:rPr lang="es" sz="1600">
                <a:latin typeface="Source Sans Pro"/>
                <a:ea typeface="Source Sans Pro"/>
                <a:cs typeface="Source Sans Pro"/>
                <a:sym typeface="Source Sans Pro"/>
              </a:rPr>
              <a:t> ingresa a la app para poder ingresar la cantidad de galletitas que hay para la venta.</a:t>
            </a:r>
            <a:endParaRPr sz="1600">
              <a:latin typeface="Source Sans Pro"/>
              <a:ea typeface="Source Sans Pro"/>
              <a:cs typeface="Source Sans Pro"/>
              <a:sym typeface="Source Sans Pro"/>
            </a:endParaRPr>
          </a:p>
        </p:txBody>
      </p:sp>
      <p:sp>
        <p:nvSpPr>
          <p:cNvPr id="113" name="Google Shape;113;p17"/>
          <p:cNvSpPr txBox="1"/>
          <p:nvPr/>
        </p:nvSpPr>
        <p:spPr>
          <a:xfrm>
            <a:off x="0" y="24501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 </a:t>
            </a:r>
            <a:r>
              <a:rPr b="1" lang="es" sz="3000">
                <a:solidFill>
                  <a:srgbClr val="0000FF"/>
                </a:solidFill>
                <a:latin typeface="Roboto"/>
                <a:ea typeface="Roboto"/>
                <a:cs typeface="Roboto"/>
                <a:sym typeface="Roboto"/>
              </a:rPr>
              <a:t>Task flow</a:t>
            </a:r>
            <a:endParaRPr b="1" sz="3000">
              <a:solidFill>
                <a:srgbClr val="0000FF"/>
              </a:solidFill>
              <a:latin typeface="Roboto"/>
              <a:ea typeface="Roboto"/>
              <a:cs typeface="Roboto"/>
              <a:sym typeface="Roboto"/>
            </a:endParaRPr>
          </a:p>
        </p:txBody>
      </p:sp>
      <p:pic>
        <p:nvPicPr>
          <p:cNvPr id="114" name="Google Shape;114;p17"/>
          <p:cNvPicPr preferRelativeResize="0"/>
          <p:nvPr/>
        </p:nvPicPr>
        <p:blipFill>
          <a:blip r:embed="rId3">
            <a:alphaModFix/>
          </a:blip>
          <a:stretch>
            <a:fillRect/>
          </a:stretch>
        </p:blipFill>
        <p:spPr>
          <a:xfrm>
            <a:off x="152400" y="3810850"/>
            <a:ext cx="8839200"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4794775" y="3912125"/>
            <a:ext cx="380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000">
              <a:solidFill>
                <a:srgbClr val="0000FF"/>
              </a:solidFill>
              <a:latin typeface="Roboto"/>
              <a:ea typeface="Roboto"/>
              <a:cs typeface="Roboto"/>
              <a:sym typeface="Roboto"/>
            </a:endParaRPr>
          </a:p>
        </p:txBody>
      </p:sp>
      <p:sp>
        <p:nvSpPr>
          <p:cNvPr id="120" name="Google Shape;120;p18"/>
          <p:cNvSpPr txBox="1"/>
          <p:nvPr/>
        </p:nvSpPr>
        <p:spPr>
          <a:xfrm>
            <a:off x="223625" y="2841650"/>
            <a:ext cx="318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Mapa de Sitio</a:t>
            </a:r>
            <a:endParaRPr b="1" sz="3000">
              <a:solidFill>
                <a:srgbClr val="0000FF"/>
              </a:solidFill>
              <a:latin typeface="Roboto"/>
              <a:ea typeface="Roboto"/>
              <a:cs typeface="Roboto"/>
              <a:sym typeface="Roboto"/>
            </a:endParaRPr>
          </a:p>
        </p:txBody>
      </p:sp>
      <p:pic>
        <p:nvPicPr>
          <p:cNvPr id="121" name="Google Shape;121;p18"/>
          <p:cNvPicPr preferRelativeResize="0"/>
          <p:nvPr/>
        </p:nvPicPr>
        <p:blipFill>
          <a:blip r:embed="rId3">
            <a:alphaModFix/>
          </a:blip>
          <a:stretch>
            <a:fillRect/>
          </a:stretch>
        </p:blipFill>
        <p:spPr>
          <a:xfrm>
            <a:off x="3556625" y="152400"/>
            <a:ext cx="5434974" cy="4555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92175" y="-60925"/>
            <a:ext cx="414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000">
                <a:solidFill>
                  <a:srgbClr val="0000FF"/>
                </a:solidFill>
                <a:latin typeface="Roboto"/>
                <a:ea typeface="Roboto"/>
                <a:cs typeface="Roboto"/>
                <a:sym typeface="Roboto"/>
              </a:rPr>
              <a:t>User Flow</a:t>
            </a:r>
            <a:endParaRPr b="1" sz="3000">
              <a:solidFill>
                <a:srgbClr val="0000FF"/>
              </a:solidFill>
              <a:latin typeface="Roboto"/>
              <a:ea typeface="Roboto"/>
              <a:cs typeface="Roboto"/>
              <a:sym typeface="Roboto"/>
            </a:endParaRPr>
          </a:p>
        </p:txBody>
      </p:sp>
      <p:pic>
        <p:nvPicPr>
          <p:cNvPr id="127" name="Google Shape;127;p19"/>
          <p:cNvPicPr preferRelativeResize="0"/>
          <p:nvPr/>
        </p:nvPicPr>
        <p:blipFill>
          <a:blip r:embed="rId3">
            <a:alphaModFix/>
          </a:blip>
          <a:stretch>
            <a:fillRect/>
          </a:stretch>
        </p:blipFill>
        <p:spPr>
          <a:xfrm>
            <a:off x="0" y="472100"/>
            <a:ext cx="9144003" cy="4620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52400" y="152400"/>
            <a:ext cx="2203764" cy="4838700"/>
          </a:xfrm>
          <a:prstGeom prst="rect">
            <a:avLst/>
          </a:prstGeom>
          <a:noFill/>
          <a:ln>
            <a:noFill/>
          </a:ln>
        </p:spPr>
      </p:pic>
      <p:pic>
        <p:nvPicPr>
          <p:cNvPr id="133" name="Google Shape;133;p20"/>
          <p:cNvPicPr preferRelativeResize="0"/>
          <p:nvPr/>
        </p:nvPicPr>
        <p:blipFill>
          <a:blip r:embed="rId4">
            <a:alphaModFix/>
          </a:blip>
          <a:stretch>
            <a:fillRect/>
          </a:stretch>
        </p:blipFill>
        <p:spPr>
          <a:xfrm>
            <a:off x="2508564" y="152400"/>
            <a:ext cx="2203764"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152400" y="152400"/>
            <a:ext cx="8839200" cy="4714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