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2" r:id="rId10"/>
    <p:sldId id="261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F8B94-F0AF-4EDD-9073-218417A19B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BEB631-ED3C-46D4-A54D-75BE894B4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Air Quality affects the air we breathe and our overall health. One of the major factors of reducing air quality is related to elevated levels of ozone and particulate matter.</a:t>
          </a:r>
        </a:p>
      </dgm:t>
    </dgm:pt>
    <dgm:pt modelId="{625F680A-1694-4877-9C70-1AD6C1879D73}" type="parTrans" cxnId="{DFD7E3D3-2E2E-447C-9F43-170A7A47A205}">
      <dgm:prSet/>
      <dgm:spPr/>
      <dgm:t>
        <a:bodyPr/>
        <a:lstStyle/>
        <a:p>
          <a:endParaRPr lang="en-US"/>
        </a:p>
      </dgm:t>
    </dgm:pt>
    <dgm:pt modelId="{8D612654-9D55-4A52-A6F8-228458B5F0C0}" type="sibTrans" cxnId="{DFD7E3D3-2E2E-447C-9F43-170A7A47A205}">
      <dgm:prSet/>
      <dgm:spPr/>
      <dgm:t>
        <a:bodyPr/>
        <a:lstStyle/>
        <a:p>
          <a:endParaRPr lang="en-US"/>
        </a:p>
      </dgm:t>
    </dgm:pt>
    <dgm:pt modelId="{B9AEFD67-96F4-40DB-B4C2-1EAAA35B8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Ozone and particulate matter from vehicles is one of the sources of these pollutants.</a:t>
          </a:r>
        </a:p>
      </dgm:t>
    </dgm:pt>
    <dgm:pt modelId="{C7CD06C6-8EBF-4357-BE38-E450F32F1478}" type="parTrans" cxnId="{4C490777-49C3-4896-8A68-C59540123218}">
      <dgm:prSet/>
      <dgm:spPr/>
      <dgm:t>
        <a:bodyPr/>
        <a:lstStyle/>
        <a:p>
          <a:endParaRPr lang="en-US"/>
        </a:p>
      </dgm:t>
    </dgm:pt>
    <dgm:pt modelId="{2397F852-8FBC-4C5F-AC72-A4D5B14656B7}" type="sibTrans" cxnId="{4C490777-49C3-4896-8A68-C59540123218}">
      <dgm:prSet/>
      <dgm:spPr/>
      <dgm:t>
        <a:bodyPr/>
        <a:lstStyle/>
        <a:p>
          <a:endParaRPr lang="en-US"/>
        </a:p>
      </dgm:t>
    </dgm:pt>
    <dgm:pt modelId="{B6120AE5-D4D3-43C6-9977-7A2744100266}" type="pres">
      <dgm:prSet presAssocID="{0EEF8B94-F0AF-4EDD-9073-218417A19B7F}" presName="root" presStyleCnt="0">
        <dgm:presLayoutVars>
          <dgm:dir/>
          <dgm:resizeHandles val="exact"/>
        </dgm:presLayoutVars>
      </dgm:prSet>
      <dgm:spPr/>
    </dgm:pt>
    <dgm:pt modelId="{D6ECCA33-699E-41A7-B075-3F95F572BA5E}" type="pres">
      <dgm:prSet presAssocID="{EFBEB631-ED3C-46D4-A54D-75BE894B46F6}" presName="compNode" presStyleCnt="0"/>
      <dgm:spPr/>
    </dgm:pt>
    <dgm:pt modelId="{CAA8FF0F-9F54-4A28-94C3-69620D11F3D9}" type="pres">
      <dgm:prSet presAssocID="{EFBEB631-ED3C-46D4-A54D-75BE894B46F6}" presName="bgRect" presStyleLbl="bgShp" presStyleIdx="0" presStyleCnt="2"/>
      <dgm:spPr/>
    </dgm:pt>
    <dgm:pt modelId="{E33D0903-2EC9-4440-BE44-EA92A9641145}" type="pres">
      <dgm:prSet presAssocID="{EFBEB631-ED3C-46D4-A54D-75BE894B46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C5E39C51-39B2-4010-AE19-783B091D03DC}" type="pres">
      <dgm:prSet presAssocID="{EFBEB631-ED3C-46D4-A54D-75BE894B46F6}" presName="spaceRect" presStyleCnt="0"/>
      <dgm:spPr/>
    </dgm:pt>
    <dgm:pt modelId="{23761991-1911-46CA-B6E9-596576593AA1}" type="pres">
      <dgm:prSet presAssocID="{EFBEB631-ED3C-46D4-A54D-75BE894B46F6}" presName="parTx" presStyleLbl="revTx" presStyleIdx="0" presStyleCnt="2">
        <dgm:presLayoutVars>
          <dgm:chMax val="0"/>
          <dgm:chPref val="0"/>
        </dgm:presLayoutVars>
      </dgm:prSet>
      <dgm:spPr/>
    </dgm:pt>
    <dgm:pt modelId="{AFF1A5C5-69C9-4C3F-BCEB-1D44F538FA46}" type="pres">
      <dgm:prSet presAssocID="{8D612654-9D55-4A52-A6F8-228458B5F0C0}" presName="sibTrans" presStyleCnt="0"/>
      <dgm:spPr/>
    </dgm:pt>
    <dgm:pt modelId="{2FAE73FB-61A1-42BE-B733-40132A9EF5D9}" type="pres">
      <dgm:prSet presAssocID="{B9AEFD67-96F4-40DB-B4C2-1EAAA35B84C2}" presName="compNode" presStyleCnt="0"/>
      <dgm:spPr/>
    </dgm:pt>
    <dgm:pt modelId="{7EE9769A-8E01-46D9-A500-E0D7ED508DD2}" type="pres">
      <dgm:prSet presAssocID="{B9AEFD67-96F4-40DB-B4C2-1EAAA35B84C2}" presName="bgRect" presStyleLbl="bgShp" presStyleIdx="1" presStyleCnt="2"/>
      <dgm:spPr/>
    </dgm:pt>
    <dgm:pt modelId="{0B293637-B41C-465C-871E-83C90736AC56}" type="pres">
      <dgm:prSet presAssocID="{B9AEFD67-96F4-40DB-B4C2-1EAAA35B84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7DE9649-E321-47C1-AFAE-DACD24609BF9}" type="pres">
      <dgm:prSet presAssocID="{B9AEFD67-96F4-40DB-B4C2-1EAAA35B84C2}" presName="spaceRect" presStyleCnt="0"/>
      <dgm:spPr/>
    </dgm:pt>
    <dgm:pt modelId="{34569DD1-A9A8-4F76-BCA8-E464A8299D3C}" type="pres">
      <dgm:prSet presAssocID="{B9AEFD67-96F4-40DB-B4C2-1EAAA35B84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C72053-BAC7-4B60-9F23-EEBE32623FA8}" type="presOf" srcId="{EFBEB631-ED3C-46D4-A54D-75BE894B46F6}" destId="{23761991-1911-46CA-B6E9-596576593AA1}" srcOrd="0" destOrd="0" presId="urn:microsoft.com/office/officeart/2018/2/layout/IconVerticalSolidList"/>
    <dgm:cxn modelId="{4C490777-49C3-4896-8A68-C59540123218}" srcId="{0EEF8B94-F0AF-4EDD-9073-218417A19B7F}" destId="{B9AEFD67-96F4-40DB-B4C2-1EAAA35B84C2}" srcOrd="1" destOrd="0" parTransId="{C7CD06C6-8EBF-4357-BE38-E450F32F1478}" sibTransId="{2397F852-8FBC-4C5F-AC72-A4D5B14656B7}"/>
    <dgm:cxn modelId="{1910C990-5FF9-44DA-9E15-9E16A021CC4F}" type="presOf" srcId="{B9AEFD67-96F4-40DB-B4C2-1EAAA35B84C2}" destId="{34569DD1-A9A8-4F76-BCA8-E464A8299D3C}" srcOrd="0" destOrd="0" presId="urn:microsoft.com/office/officeart/2018/2/layout/IconVerticalSolidList"/>
    <dgm:cxn modelId="{604D23A7-AD96-4848-8E75-A03BE875BEDE}" type="presOf" srcId="{0EEF8B94-F0AF-4EDD-9073-218417A19B7F}" destId="{B6120AE5-D4D3-43C6-9977-7A2744100266}" srcOrd="0" destOrd="0" presId="urn:microsoft.com/office/officeart/2018/2/layout/IconVerticalSolidList"/>
    <dgm:cxn modelId="{DFD7E3D3-2E2E-447C-9F43-170A7A47A205}" srcId="{0EEF8B94-F0AF-4EDD-9073-218417A19B7F}" destId="{EFBEB631-ED3C-46D4-A54D-75BE894B46F6}" srcOrd="0" destOrd="0" parTransId="{625F680A-1694-4877-9C70-1AD6C1879D73}" sibTransId="{8D612654-9D55-4A52-A6F8-228458B5F0C0}"/>
    <dgm:cxn modelId="{68F18036-3FF8-4EA5-8EB8-2C9094599AE4}" type="presParOf" srcId="{B6120AE5-D4D3-43C6-9977-7A2744100266}" destId="{D6ECCA33-699E-41A7-B075-3F95F572BA5E}" srcOrd="0" destOrd="0" presId="urn:microsoft.com/office/officeart/2018/2/layout/IconVerticalSolidList"/>
    <dgm:cxn modelId="{073AEA64-4560-4B3B-B8E2-7D60A230CD56}" type="presParOf" srcId="{D6ECCA33-699E-41A7-B075-3F95F572BA5E}" destId="{CAA8FF0F-9F54-4A28-94C3-69620D11F3D9}" srcOrd="0" destOrd="0" presId="urn:microsoft.com/office/officeart/2018/2/layout/IconVerticalSolidList"/>
    <dgm:cxn modelId="{EAC66DC3-2B3D-4642-AA16-E71699EEA342}" type="presParOf" srcId="{D6ECCA33-699E-41A7-B075-3F95F572BA5E}" destId="{E33D0903-2EC9-4440-BE44-EA92A9641145}" srcOrd="1" destOrd="0" presId="urn:microsoft.com/office/officeart/2018/2/layout/IconVerticalSolidList"/>
    <dgm:cxn modelId="{BEF104CE-8A04-4A3F-A8E6-2DFA06538639}" type="presParOf" srcId="{D6ECCA33-699E-41A7-B075-3F95F572BA5E}" destId="{C5E39C51-39B2-4010-AE19-783B091D03DC}" srcOrd="2" destOrd="0" presId="urn:microsoft.com/office/officeart/2018/2/layout/IconVerticalSolidList"/>
    <dgm:cxn modelId="{E89B82A2-6B8B-45B8-8DC6-1EAAAE50B12A}" type="presParOf" srcId="{D6ECCA33-699E-41A7-B075-3F95F572BA5E}" destId="{23761991-1911-46CA-B6E9-596576593AA1}" srcOrd="3" destOrd="0" presId="urn:microsoft.com/office/officeart/2018/2/layout/IconVerticalSolidList"/>
    <dgm:cxn modelId="{C11325F2-F07C-4B1B-B8A9-799EA8DB9550}" type="presParOf" srcId="{B6120AE5-D4D3-43C6-9977-7A2744100266}" destId="{AFF1A5C5-69C9-4C3F-BCEB-1D44F538FA46}" srcOrd="1" destOrd="0" presId="urn:microsoft.com/office/officeart/2018/2/layout/IconVerticalSolidList"/>
    <dgm:cxn modelId="{0C9EAB9D-0B96-4662-8CFA-AEBDF8E494C8}" type="presParOf" srcId="{B6120AE5-D4D3-43C6-9977-7A2744100266}" destId="{2FAE73FB-61A1-42BE-B733-40132A9EF5D9}" srcOrd="2" destOrd="0" presId="urn:microsoft.com/office/officeart/2018/2/layout/IconVerticalSolidList"/>
    <dgm:cxn modelId="{A36707D8-0EC7-4958-BEDE-0419A137786B}" type="presParOf" srcId="{2FAE73FB-61A1-42BE-B733-40132A9EF5D9}" destId="{7EE9769A-8E01-46D9-A500-E0D7ED508DD2}" srcOrd="0" destOrd="0" presId="urn:microsoft.com/office/officeart/2018/2/layout/IconVerticalSolidList"/>
    <dgm:cxn modelId="{40288014-0DBC-4C2F-9635-8B1AFF1B28DA}" type="presParOf" srcId="{2FAE73FB-61A1-42BE-B733-40132A9EF5D9}" destId="{0B293637-B41C-465C-871E-83C90736AC56}" srcOrd="1" destOrd="0" presId="urn:microsoft.com/office/officeart/2018/2/layout/IconVerticalSolidList"/>
    <dgm:cxn modelId="{6501C71C-5F25-4FFF-BF0F-5B5B117707D9}" type="presParOf" srcId="{2FAE73FB-61A1-42BE-B733-40132A9EF5D9}" destId="{37DE9649-E321-47C1-AFAE-DACD24609BF9}" srcOrd="2" destOrd="0" presId="urn:microsoft.com/office/officeart/2018/2/layout/IconVerticalSolidList"/>
    <dgm:cxn modelId="{523EA09C-E91E-4946-9ED8-461C48C3D3C8}" type="presParOf" srcId="{2FAE73FB-61A1-42BE-B733-40132A9EF5D9}" destId="{34569DD1-A9A8-4F76-BCA8-E464A8299D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0A1BB-8038-4D72-B02F-F716E0B34A8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876885-B4D5-4ADA-A022-CF63894FD195}">
      <dgm:prSet/>
      <dgm:spPr/>
      <dgm:t>
        <a:bodyPr/>
        <a:lstStyle/>
        <a:p>
          <a:r>
            <a:rPr lang="en-US" dirty="0"/>
            <a:t>Vehicle, Snowmobile, and Boat Registrations from  </a:t>
          </a:r>
          <a:r>
            <a:rPr lang="en-US" dirty="0" err="1"/>
            <a:t>data.ny.gov</a:t>
          </a:r>
          <a:endParaRPr lang="en-US" dirty="0"/>
        </a:p>
      </dgm:t>
    </dgm:pt>
    <dgm:pt modelId="{298E79C9-A250-4950-B635-9E6E267877B8}" type="parTrans" cxnId="{2F9ED96B-52DC-4F25-B4E6-CAC94D716609}">
      <dgm:prSet/>
      <dgm:spPr/>
      <dgm:t>
        <a:bodyPr/>
        <a:lstStyle/>
        <a:p>
          <a:endParaRPr lang="en-US"/>
        </a:p>
      </dgm:t>
    </dgm:pt>
    <dgm:pt modelId="{7FB2DAEB-D9E4-4A71-A6F6-884ED9A19077}" type="sibTrans" cxnId="{2F9ED96B-52DC-4F25-B4E6-CAC94D716609}">
      <dgm:prSet/>
      <dgm:spPr/>
      <dgm:t>
        <a:bodyPr/>
        <a:lstStyle/>
        <a:p>
          <a:endParaRPr lang="en-US"/>
        </a:p>
      </dgm:t>
    </dgm:pt>
    <dgm:pt modelId="{3FA3EEF0-605C-45F2-9AE0-29DEBB5B2468}">
      <dgm:prSet/>
      <dgm:spPr/>
      <dgm:t>
        <a:bodyPr/>
        <a:lstStyle/>
        <a:p>
          <a:r>
            <a:rPr lang="en-US"/>
            <a:t>AQI Index from airnowapi.org</a:t>
          </a:r>
        </a:p>
      </dgm:t>
    </dgm:pt>
    <dgm:pt modelId="{44F323C9-1540-4186-8624-F7366BC0190A}" type="parTrans" cxnId="{D33CC50F-CB8D-4AAD-917A-3B79BEF8BB22}">
      <dgm:prSet/>
      <dgm:spPr/>
      <dgm:t>
        <a:bodyPr/>
        <a:lstStyle/>
        <a:p>
          <a:endParaRPr lang="en-US"/>
        </a:p>
      </dgm:t>
    </dgm:pt>
    <dgm:pt modelId="{701BE081-6B32-45DF-94A5-72A587CDCC52}" type="sibTrans" cxnId="{D33CC50F-CB8D-4AAD-917A-3B79BEF8BB22}">
      <dgm:prSet/>
      <dgm:spPr/>
      <dgm:t>
        <a:bodyPr/>
        <a:lstStyle/>
        <a:p>
          <a:endParaRPr lang="en-US"/>
        </a:p>
      </dgm:t>
    </dgm:pt>
    <dgm:pt modelId="{F5574CE6-3BCF-6244-BA3E-106BCA59C8F0}" type="pres">
      <dgm:prSet presAssocID="{C2C0A1BB-8038-4D72-B02F-F716E0B34A85}" presName="vert0" presStyleCnt="0">
        <dgm:presLayoutVars>
          <dgm:dir/>
          <dgm:animOne val="branch"/>
          <dgm:animLvl val="lvl"/>
        </dgm:presLayoutVars>
      </dgm:prSet>
      <dgm:spPr/>
    </dgm:pt>
    <dgm:pt modelId="{B8C58F10-BF9D-EF47-97F0-0D173E20B175}" type="pres">
      <dgm:prSet presAssocID="{20876885-B4D5-4ADA-A022-CF63894FD195}" presName="thickLine" presStyleLbl="alignNode1" presStyleIdx="0" presStyleCnt="2"/>
      <dgm:spPr/>
    </dgm:pt>
    <dgm:pt modelId="{F1AA068F-3BB0-D24B-A3A8-BE3D6FCEE6B9}" type="pres">
      <dgm:prSet presAssocID="{20876885-B4D5-4ADA-A022-CF63894FD195}" presName="horz1" presStyleCnt="0"/>
      <dgm:spPr/>
    </dgm:pt>
    <dgm:pt modelId="{9E13754F-D391-2949-8D6F-55419FE3181C}" type="pres">
      <dgm:prSet presAssocID="{20876885-B4D5-4ADA-A022-CF63894FD195}" presName="tx1" presStyleLbl="revTx" presStyleIdx="0" presStyleCnt="2"/>
      <dgm:spPr/>
    </dgm:pt>
    <dgm:pt modelId="{FDE5A835-8496-FE43-A006-FB8C3F4ACB2F}" type="pres">
      <dgm:prSet presAssocID="{20876885-B4D5-4ADA-A022-CF63894FD195}" presName="vert1" presStyleCnt="0"/>
      <dgm:spPr/>
    </dgm:pt>
    <dgm:pt modelId="{9325AF8C-D89B-C043-A94E-0A93190157C0}" type="pres">
      <dgm:prSet presAssocID="{3FA3EEF0-605C-45F2-9AE0-29DEBB5B2468}" presName="thickLine" presStyleLbl="alignNode1" presStyleIdx="1" presStyleCnt="2"/>
      <dgm:spPr/>
    </dgm:pt>
    <dgm:pt modelId="{D92D81B2-4ADC-B34A-AFBB-C68666B72A0C}" type="pres">
      <dgm:prSet presAssocID="{3FA3EEF0-605C-45F2-9AE0-29DEBB5B2468}" presName="horz1" presStyleCnt="0"/>
      <dgm:spPr/>
    </dgm:pt>
    <dgm:pt modelId="{78A54AE0-9FE2-AA46-AA81-53A6D2AA52FB}" type="pres">
      <dgm:prSet presAssocID="{3FA3EEF0-605C-45F2-9AE0-29DEBB5B2468}" presName="tx1" presStyleLbl="revTx" presStyleIdx="1" presStyleCnt="2"/>
      <dgm:spPr/>
    </dgm:pt>
    <dgm:pt modelId="{5FA4BCC3-8799-8B41-8A2D-7658A961ECB4}" type="pres">
      <dgm:prSet presAssocID="{3FA3EEF0-605C-45F2-9AE0-29DEBB5B2468}" presName="vert1" presStyleCnt="0"/>
      <dgm:spPr/>
    </dgm:pt>
  </dgm:ptLst>
  <dgm:cxnLst>
    <dgm:cxn modelId="{D33CC50F-CB8D-4AAD-917A-3B79BEF8BB22}" srcId="{C2C0A1BB-8038-4D72-B02F-F716E0B34A85}" destId="{3FA3EEF0-605C-45F2-9AE0-29DEBB5B2468}" srcOrd="1" destOrd="0" parTransId="{44F323C9-1540-4186-8624-F7366BC0190A}" sibTransId="{701BE081-6B32-45DF-94A5-72A587CDCC52}"/>
    <dgm:cxn modelId="{7658C62A-6A4B-EC47-ACE4-D3AF14F45F28}" type="presOf" srcId="{C2C0A1BB-8038-4D72-B02F-F716E0B34A85}" destId="{F5574CE6-3BCF-6244-BA3E-106BCA59C8F0}" srcOrd="0" destOrd="0" presId="urn:microsoft.com/office/officeart/2008/layout/LinedList"/>
    <dgm:cxn modelId="{E1F7EC66-34AD-8A44-B393-EC6B7C6D21A8}" type="presOf" srcId="{3FA3EEF0-605C-45F2-9AE0-29DEBB5B2468}" destId="{78A54AE0-9FE2-AA46-AA81-53A6D2AA52FB}" srcOrd="0" destOrd="0" presId="urn:microsoft.com/office/officeart/2008/layout/LinedList"/>
    <dgm:cxn modelId="{2F9ED96B-52DC-4F25-B4E6-CAC94D716609}" srcId="{C2C0A1BB-8038-4D72-B02F-F716E0B34A85}" destId="{20876885-B4D5-4ADA-A022-CF63894FD195}" srcOrd="0" destOrd="0" parTransId="{298E79C9-A250-4950-B635-9E6E267877B8}" sibTransId="{7FB2DAEB-D9E4-4A71-A6F6-884ED9A19077}"/>
    <dgm:cxn modelId="{9646176D-AF72-2F4C-91A0-06A14639567C}" type="presOf" srcId="{20876885-B4D5-4ADA-A022-CF63894FD195}" destId="{9E13754F-D391-2949-8D6F-55419FE3181C}" srcOrd="0" destOrd="0" presId="urn:microsoft.com/office/officeart/2008/layout/LinedList"/>
    <dgm:cxn modelId="{84DC415C-7854-964F-9720-A15F7327211B}" type="presParOf" srcId="{F5574CE6-3BCF-6244-BA3E-106BCA59C8F0}" destId="{B8C58F10-BF9D-EF47-97F0-0D173E20B175}" srcOrd="0" destOrd="0" presId="urn:microsoft.com/office/officeart/2008/layout/LinedList"/>
    <dgm:cxn modelId="{82E4E94E-B4E3-B240-91B9-21D05EE201E0}" type="presParOf" srcId="{F5574CE6-3BCF-6244-BA3E-106BCA59C8F0}" destId="{F1AA068F-3BB0-D24B-A3A8-BE3D6FCEE6B9}" srcOrd="1" destOrd="0" presId="urn:microsoft.com/office/officeart/2008/layout/LinedList"/>
    <dgm:cxn modelId="{FBB2FA1F-4542-F64B-8B2B-58C15DF25D7D}" type="presParOf" srcId="{F1AA068F-3BB0-D24B-A3A8-BE3D6FCEE6B9}" destId="{9E13754F-D391-2949-8D6F-55419FE3181C}" srcOrd="0" destOrd="0" presId="urn:microsoft.com/office/officeart/2008/layout/LinedList"/>
    <dgm:cxn modelId="{169F41F4-6C80-BF41-B955-99E025B33839}" type="presParOf" srcId="{F1AA068F-3BB0-D24B-A3A8-BE3D6FCEE6B9}" destId="{FDE5A835-8496-FE43-A006-FB8C3F4ACB2F}" srcOrd="1" destOrd="0" presId="urn:microsoft.com/office/officeart/2008/layout/LinedList"/>
    <dgm:cxn modelId="{16527884-9395-8243-9AF0-4BD83172236A}" type="presParOf" srcId="{F5574CE6-3BCF-6244-BA3E-106BCA59C8F0}" destId="{9325AF8C-D89B-C043-A94E-0A93190157C0}" srcOrd="2" destOrd="0" presId="urn:microsoft.com/office/officeart/2008/layout/LinedList"/>
    <dgm:cxn modelId="{AE45AE95-AECE-6D4C-9763-A429F0C2E71E}" type="presParOf" srcId="{F5574CE6-3BCF-6244-BA3E-106BCA59C8F0}" destId="{D92D81B2-4ADC-B34A-AFBB-C68666B72A0C}" srcOrd="3" destOrd="0" presId="urn:microsoft.com/office/officeart/2008/layout/LinedList"/>
    <dgm:cxn modelId="{E6C32E8E-AF35-054D-8DD3-693A38873039}" type="presParOf" srcId="{D92D81B2-4ADC-B34A-AFBB-C68666B72A0C}" destId="{78A54AE0-9FE2-AA46-AA81-53A6D2AA52FB}" srcOrd="0" destOrd="0" presId="urn:microsoft.com/office/officeart/2008/layout/LinedList"/>
    <dgm:cxn modelId="{CAEEF97E-74AD-6848-A918-C60E2A75D59E}" type="presParOf" srcId="{D92D81B2-4ADC-B34A-AFBB-C68666B72A0C}" destId="{5FA4BCC3-8799-8B41-8A2D-7658A961EC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B5F4D-0346-4567-A413-546E201A15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0DF97-FF62-4A67-885A-C9001EB57CAE}">
      <dgm:prSet/>
      <dgm:spPr/>
      <dgm:t>
        <a:bodyPr/>
        <a:lstStyle/>
        <a:p>
          <a:r>
            <a:rPr lang="en-US"/>
            <a:t>Huge size of the vehicle data from data.ny.gov. Over 11 million records.</a:t>
          </a:r>
        </a:p>
      </dgm:t>
    </dgm:pt>
    <dgm:pt modelId="{01DFA5EC-BB54-4776-98AD-3C5F6C5D18ED}" type="parTrans" cxnId="{B2F65C92-2E79-457F-B3F3-62439DD6AFBE}">
      <dgm:prSet/>
      <dgm:spPr/>
      <dgm:t>
        <a:bodyPr/>
        <a:lstStyle/>
        <a:p>
          <a:endParaRPr lang="en-US"/>
        </a:p>
      </dgm:t>
    </dgm:pt>
    <dgm:pt modelId="{E89E042E-96F4-407B-B86D-F9966D744A98}" type="sibTrans" cxnId="{B2F65C92-2E79-457F-B3F3-62439DD6AFBE}">
      <dgm:prSet/>
      <dgm:spPr/>
      <dgm:t>
        <a:bodyPr/>
        <a:lstStyle/>
        <a:p>
          <a:endParaRPr lang="en-US"/>
        </a:p>
      </dgm:t>
    </dgm:pt>
    <dgm:pt modelId="{811CE9DD-01CF-4699-B2C9-50928272D1DC}">
      <dgm:prSet/>
      <dgm:spPr/>
      <dgm:t>
        <a:bodyPr/>
        <a:lstStyle/>
        <a:p>
          <a:r>
            <a:rPr lang="en-US" dirty="0"/>
            <a:t>Limits on the API call to retrieve Air Quality Index from </a:t>
          </a:r>
          <a:r>
            <a:rPr lang="en-US" dirty="0" err="1"/>
            <a:t>AirNow</a:t>
          </a:r>
          <a:r>
            <a:rPr lang="en-US" dirty="0"/>
            <a:t>. Limit of 500 requests per hour. </a:t>
          </a:r>
        </a:p>
      </dgm:t>
    </dgm:pt>
    <dgm:pt modelId="{C352E69F-19D4-4D03-94CA-F148BAF94E10}" type="parTrans" cxnId="{8D1546FF-132B-41FB-B99D-C2DA5AFAC2C2}">
      <dgm:prSet/>
      <dgm:spPr/>
      <dgm:t>
        <a:bodyPr/>
        <a:lstStyle/>
        <a:p>
          <a:endParaRPr lang="en-US"/>
        </a:p>
      </dgm:t>
    </dgm:pt>
    <dgm:pt modelId="{81E50843-A6A6-4B28-900F-A0E586175A6B}" type="sibTrans" cxnId="{8D1546FF-132B-41FB-B99D-C2DA5AFAC2C2}">
      <dgm:prSet/>
      <dgm:spPr/>
      <dgm:t>
        <a:bodyPr/>
        <a:lstStyle/>
        <a:p>
          <a:endParaRPr lang="en-US"/>
        </a:p>
      </dgm:t>
    </dgm:pt>
    <dgm:pt modelId="{C05EB91B-C467-4E37-9D8D-645FC1A11046}">
      <dgm:prSet/>
      <dgm:spPr/>
      <dgm:t>
        <a:bodyPr/>
        <a:lstStyle/>
        <a:p>
          <a:r>
            <a:rPr lang="en-US"/>
            <a:t>Air Quality Index not available on AirNow prior to 2009.</a:t>
          </a:r>
        </a:p>
      </dgm:t>
    </dgm:pt>
    <dgm:pt modelId="{F14484DA-1FCF-47AD-BCCC-158855199AF4}" type="parTrans" cxnId="{848D5385-295A-4BDA-87C6-8EB4A4749F18}">
      <dgm:prSet/>
      <dgm:spPr/>
      <dgm:t>
        <a:bodyPr/>
        <a:lstStyle/>
        <a:p>
          <a:endParaRPr lang="en-US"/>
        </a:p>
      </dgm:t>
    </dgm:pt>
    <dgm:pt modelId="{12564BC2-49A5-48A0-BDA2-43EB2D284846}" type="sibTrans" cxnId="{848D5385-295A-4BDA-87C6-8EB4A4749F18}">
      <dgm:prSet/>
      <dgm:spPr/>
      <dgm:t>
        <a:bodyPr/>
        <a:lstStyle/>
        <a:p>
          <a:endParaRPr lang="en-US"/>
        </a:p>
      </dgm:t>
    </dgm:pt>
    <dgm:pt modelId="{55755F8E-FAD2-47DD-B045-8245AFC398D4}">
      <dgm:prSet/>
      <dgm:spPr/>
      <dgm:t>
        <a:bodyPr/>
        <a:lstStyle/>
        <a:p>
          <a:r>
            <a:rPr lang="en-US" dirty="0"/>
            <a:t>We limited ourselves to 3 years worth of Air Quality Index data: 2009, 2015 and 2020.</a:t>
          </a:r>
        </a:p>
      </dgm:t>
    </dgm:pt>
    <dgm:pt modelId="{D45DD3E8-61B3-4B44-98F1-20485EA29033}" type="parTrans" cxnId="{E32FB74F-FF61-4B97-8ECA-6D0EA342C24F}">
      <dgm:prSet/>
      <dgm:spPr/>
      <dgm:t>
        <a:bodyPr/>
        <a:lstStyle/>
        <a:p>
          <a:endParaRPr lang="en-US"/>
        </a:p>
      </dgm:t>
    </dgm:pt>
    <dgm:pt modelId="{E6F843FA-6CEC-4717-904C-9A116C0A5744}" type="sibTrans" cxnId="{E32FB74F-FF61-4B97-8ECA-6D0EA342C24F}">
      <dgm:prSet/>
      <dgm:spPr/>
      <dgm:t>
        <a:bodyPr/>
        <a:lstStyle/>
        <a:p>
          <a:endParaRPr lang="en-US"/>
        </a:p>
      </dgm:t>
    </dgm:pt>
    <dgm:pt modelId="{1CAE7D38-6FEA-4742-838A-EBA628A4F1BB}" type="pres">
      <dgm:prSet presAssocID="{46AB5F4D-0346-4567-A413-546E201A15A3}" presName="vert0" presStyleCnt="0">
        <dgm:presLayoutVars>
          <dgm:dir/>
          <dgm:animOne val="branch"/>
          <dgm:animLvl val="lvl"/>
        </dgm:presLayoutVars>
      </dgm:prSet>
      <dgm:spPr/>
    </dgm:pt>
    <dgm:pt modelId="{C5659385-D357-F947-A7AF-1B2831F3BAAC}" type="pres">
      <dgm:prSet presAssocID="{9820DF97-FF62-4A67-885A-C9001EB57CAE}" presName="thickLine" presStyleLbl="alignNode1" presStyleIdx="0" presStyleCnt="4"/>
      <dgm:spPr/>
    </dgm:pt>
    <dgm:pt modelId="{9C5E3F2D-37C9-624D-A72F-F7DC50AF7D77}" type="pres">
      <dgm:prSet presAssocID="{9820DF97-FF62-4A67-885A-C9001EB57CAE}" presName="horz1" presStyleCnt="0"/>
      <dgm:spPr/>
    </dgm:pt>
    <dgm:pt modelId="{1BF33884-DF55-B041-A2DF-667A9AD01457}" type="pres">
      <dgm:prSet presAssocID="{9820DF97-FF62-4A67-885A-C9001EB57CAE}" presName="tx1" presStyleLbl="revTx" presStyleIdx="0" presStyleCnt="4"/>
      <dgm:spPr/>
    </dgm:pt>
    <dgm:pt modelId="{7A3E6F72-2171-E040-BC3F-B8036F271E75}" type="pres">
      <dgm:prSet presAssocID="{9820DF97-FF62-4A67-885A-C9001EB57CAE}" presName="vert1" presStyleCnt="0"/>
      <dgm:spPr/>
    </dgm:pt>
    <dgm:pt modelId="{289DCC1C-D53C-E348-A248-B8D27FB8D596}" type="pres">
      <dgm:prSet presAssocID="{811CE9DD-01CF-4699-B2C9-50928272D1DC}" presName="thickLine" presStyleLbl="alignNode1" presStyleIdx="1" presStyleCnt="4"/>
      <dgm:spPr/>
    </dgm:pt>
    <dgm:pt modelId="{A08C8B04-93E8-4C4C-ABF7-6CF8AE41FAB1}" type="pres">
      <dgm:prSet presAssocID="{811CE9DD-01CF-4699-B2C9-50928272D1DC}" presName="horz1" presStyleCnt="0"/>
      <dgm:spPr/>
    </dgm:pt>
    <dgm:pt modelId="{0D9D6A50-311C-8349-ADF1-1B6D3A99C93D}" type="pres">
      <dgm:prSet presAssocID="{811CE9DD-01CF-4699-B2C9-50928272D1DC}" presName="tx1" presStyleLbl="revTx" presStyleIdx="1" presStyleCnt="4"/>
      <dgm:spPr/>
    </dgm:pt>
    <dgm:pt modelId="{2B1DE2F4-6446-9548-9787-285C921C8F85}" type="pres">
      <dgm:prSet presAssocID="{811CE9DD-01CF-4699-B2C9-50928272D1DC}" presName="vert1" presStyleCnt="0"/>
      <dgm:spPr/>
    </dgm:pt>
    <dgm:pt modelId="{3722881C-28E1-FB47-B486-8CB6E69809C3}" type="pres">
      <dgm:prSet presAssocID="{C05EB91B-C467-4E37-9D8D-645FC1A11046}" presName="thickLine" presStyleLbl="alignNode1" presStyleIdx="2" presStyleCnt="4"/>
      <dgm:spPr/>
    </dgm:pt>
    <dgm:pt modelId="{0493FB11-8DC6-0D43-ABBD-A5FF1B6632F7}" type="pres">
      <dgm:prSet presAssocID="{C05EB91B-C467-4E37-9D8D-645FC1A11046}" presName="horz1" presStyleCnt="0"/>
      <dgm:spPr/>
    </dgm:pt>
    <dgm:pt modelId="{0C754077-BAB1-F240-8486-10899207F91C}" type="pres">
      <dgm:prSet presAssocID="{C05EB91B-C467-4E37-9D8D-645FC1A11046}" presName="tx1" presStyleLbl="revTx" presStyleIdx="2" presStyleCnt="4"/>
      <dgm:spPr/>
    </dgm:pt>
    <dgm:pt modelId="{201CCD27-CAB0-0B4F-B69B-3F1E30A2F30C}" type="pres">
      <dgm:prSet presAssocID="{C05EB91B-C467-4E37-9D8D-645FC1A11046}" presName="vert1" presStyleCnt="0"/>
      <dgm:spPr/>
    </dgm:pt>
    <dgm:pt modelId="{CC9958DF-E225-F547-A39B-6F9FEE7D5CEC}" type="pres">
      <dgm:prSet presAssocID="{55755F8E-FAD2-47DD-B045-8245AFC398D4}" presName="thickLine" presStyleLbl="alignNode1" presStyleIdx="3" presStyleCnt="4"/>
      <dgm:spPr/>
    </dgm:pt>
    <dgm:pt modelId="{16F2A749-0A38-A44A-9371-19753AE4D720}" type="pres">
      <dgm:prSet presAssocID="{55755F8E-FAD2-47DD-B045-8245AFC398D4}" presName="horz1" presStyleCnt="0"/>
      <dgm:spPr/>
    </dgm:pt>
    <dgm:pt modelId="{550E2F2D-6D1F-D44D-A561-CDB2AEC1215E}" type="pres">
      <dgm:prSet presAssocID="{55755F8E-FAD2-47DD-B045-8245AFC398D4}" presName="tx1" presStyleLbl="revTx" presStyleIdx="3" presStyleCnt="4"/>
      <dgm:spPr/>
    </dgm:pt>
    <dgm:pt modelId="{E5E2E41C-0DD4-0C42-90A3-46D53873BC63}" type="pres">
      <dgm:prSet presAssocID="{55755F8E-FAD2-47DD-B045-8245AFC398D4}" presName="vert1" presStyleCnt="0"/>
      <dgm:spPr/>
    </dgm:pt>
  </dgm:ptLst>
  <dgm:cxnLst>
    <dgm:cxn modelId="{B4403F0B-3CEF-964E-ACD5-F4CD1A2FEE50}" type="presOf" srcId="{9820DF97-FF62-4A67-885A-C9001EB57CAE}" destId="{1BF33884-DF55-B041-A2DF-667A9AD01457}" srcOrd="0" destOrd="0" presId="urn:microsoft.com/office/officeart/2008/layout/LinedList"/>
    <dgm:cxn modelId="{FB5E2C49-7DB5-F64D-B0EB-EF277A83B89C}" type="presOf" srcId="{55755F8E-FAD2-47DD-B045-8245AFC398D4}" destId="{550E2F2D-6D1F-D44D-A561-CDB2AEC1215E}" srcOrd="0" destOrd="0" presId="urn:microsoft.com/office/officeart/2008/layout/LinedList"/>
    <dgm:cxn modelId="{E32FB74F-FF61-4B97-8ECA-6D0EA342C24F}" srcId="{46AB5F4D-0346-4567-A413-546E201A15A3}" destId="{55755F8E-FAD2-47DD-B045-8245AFC398D4}" srcOrd="3" destOrd="0" parTransId="{D45DD3E8-61B3-4B44-98F1-20485EA29033}" sibTransId="{E6F843FA-6CEC-4717-904C-9A116C0A5744}"/>
    <dgm:cxn modelId="{848D5385-295A-4BDA-87C6-8EB4A4749F18}" srcId="{46AB5F4D-0346-4567-A413-546E201A15A3}" destId="{C05EB91B-C467-4E37-9D8D-645FC1A11046}" srcOrd="2" destOrd="0" parTransId="{F14484DA-1FCF-47AD-BCCC-158855199AF4}" sibTransId="{12564BC2-49A5-48A0-BDA2-43EB2D284846}"/>
    <dgm:cxn modelId="{B2F65C92-2E79-457F-B3F3-62439DD6AFBE}" srcId="{46AB5F4D-0346-4567-A413-546E201A15A3}" destId="{9820DF97-FF62-4A67-885A-C9001EB57CAE}" srcOrd="0" destOrd="0" parTransId="{01DFA5EC-BB54-4776-98AD-3C5F6C5D18ED}" sibTransId="{E89E042E-96F4-407B-B86D-F9966D744A98}"/>
    <dgm:cxn modelId="{03E142AD-A0E9-664B-A791-FA1DD71B7E90}" type="presOf" srcId="{811CE9DD-01CF-4699-B2C9-50928272D1DC}" destId="{0D9D6A50-311C-8349-ADF1-1B6D3A99C93D}" srcOrd="0" destOrd="0" presId="urn:microsoft.com/office/officeart/2008/layout/LinedList"/>
    <dgm:cxn modelId="{25A39ACC-5B5B-EC4A-9BFD-F969D40F2E73}" type="presOf" srcId="{C05EB91B-C467-4E37-9D8D-645FC1A11046}" destId="{0C754077-BAB1-F240-8486-10899207F91C}" srcOrd="0" destOrd="0" presId="urn:microsoft.com/office/officeart/2008/layout/LinedList"/>
    <dgm:cxn modelId="{295BA8E8-B71A-464D-BDBB-F83129B8A67F}" type="presOf" srcId="{46AB5F4D-0346-4567-A413-546E201A15A3}" destId="{1CAE7D38-6FEA-4742-838A-EBA628A4F1BB}" srcOrd="0" destOrd="0" presId="urn:microsoft.com/office/officeart/2008/layout/LinedList"/>
    <dgm:cxn modelId="{8D1546FF-132B-41FB-B99D-C2DA5AFAC2C2}" srcId="{46AB5F4D-0346-4567-A413-546E201A15A3}" destId="{811CE9DD-01CF-4699-B2C9-50928272D1DC}" srcOrd="1" destOrd="0" parTransId="{C352E69F-19D4-4D03-94CA-F148BAF94E10}" sibTransId="{81E50843-A6A6-4B28-900F-A0E586175A6B}"/>
    <dgm:cxn modelId="{8423A805-9949-134B-A103-7BC054EBA441}" type="presParOf" srcId="{1CAE7D38-6FEA-4742-838A-EBA628A4F1BB}" destId="{C5659385-D357-F947-A7AF-1B2831F3BAAC}" srcOrd="0" destOrd="0" presId="urn:microsoft.com/office/officeart/2008/layout/LinedList"/>
    <dgm:cxn modelId="{6F339010-7D0E-704F-A2D2-FCDF689CC0EA}" type="presParOf" srcId="{1CAE7D38-6FEA-4742-838A-EBA628A4F1BB}" destId="{9C5E3F2D-37C9-624D-A72F-F7DC50AF7D77}" srcOrd="1" destOrd="0" presId="urn:microsoft.com/office/officeart/2008/layout/LinedList"/>
    <dgm:cxn modelId="{CE6F7BD4-5D72-7D43-B2D5-6DAB17FCE06C}" type="presParOf" srcId="{9C5E3F2D-37C9-624D-A72F-F7DC50AF7D77}" destId="{1BF33884-DF55-B041-A2DF-667A9AD01457}" srcOrd="0" destOrd="0" presId="urn:microsoft.com/office/officeart/2008/layout/LinedList"/>
    <dgm:cxn modelId="{58C3AEA5-59DB-9C42-9E08-9F2C15B72ACC}" type="presParOf" srcId="{9C5E3F2D-37C9-624D-A72F-F7DC50AF7D77}" destId="{7A3E6F72-2171-E040-BC3F-B8036F271E75}" srcOrd="1" destOrd="0" presId="urn:microsoft.com/office/officeart/2008/layout/LinedList"/>
    <dgm:cxn modelId="{1BA189B2-9698-2248-8AD8-5BB2719DCD67}" type="presParOf" srcId="{1CAE7D38-6FEA-4742-838A-EBA628A4F1BB}" destId="{289DCC1C-D53C-E348-A248-B8D27FB8D596}" srcOrd="2" destOrd="0" presId="urn:microsoft.com/office/officeart/2008/layout/LinedList"/>
    <dgm:cxn modelId="{87F7C9D0-81C1-7949-BA37-11F29B47325E}" type="presParOf" srcId="{1CAE7D38-6FEA-4742-838A-EBA628A4F1BB}" destId="{A08C8B04-93E8-4C4C-ABF7-6CF8AE41FAB1}" srcOrd="3" destOrd="0" presId="urn:microsoft.com/office/officeart/2008/layout/LinedList"/>
    <dgm:cxn modelId="{21A66299-4F3A-494C-8943-5911411FD8F6}" type="presParOf" srcId="{A08C8B04-93E8-4C4C-ABF7-6CF8AE41FAB1}" destId="{0D9D6A50-311C-8349-ADF1-1B6D3A99C93D}" srcOrd="0" destOrd="0" presId="urn:microsoft.com/office/officeart/2008/layout/LinedList"/>
    <dgm:cxn modelId="{127C904F-BA73-4444-970A-B124B35A5ADC}" type="presParOf" srcId="{A08C8B04-93E8-4C4C-ABF7-6CF8AE41FAB1}" destId="{2B1DE2F4-6446-9548-9787-285C921C8F85}" srcOrd="1" destOrd="0" presId="urn:microsoft.com/office/officeart/2008/layout/LinedList"/>
    <dgm:cxn modelId="{D870C29A-4792-FC40-955B-4DE579E5F9DB}" type="presParOf" srcId="{1CAE7D38-6FEA-4742-838A-EBA628A4F1BB}" destId="{3722881C-28E1-FB47-B486-8CB6E69809C3}" srcOrd="4" destOrd="0" presId="urn:microsoft.com/office/officeart/2008/layout/LinedList"/>
    <dgm:cxn modelId="{AFAC0D2D-9270-5846-B3F3-71FE639D2872}" type="presParOf" srcId="{1CAE7D38-6FEA-4742-838A-EBA628A4F1BB}" destId="{0493FB11-8DC6-0D43-ABBD-A5FF1B6632F7}" srcOrd="5" destOrd="0" presId="urn:microsoft.com/office/officeart/2008/layout/LinedList"/>
    <dgm:cxn modelId="{CE16EE54-C67C-5F43-B7BA-D393B1D22467}" type="presParOf" srcId="{0493FB11-8DC6-0D43-ABBD-A5FF1B6632F7}" destId="{0C754077-BAB1-F240-8486-10899207F91C}" srcOrd="0" destOrd="0" presId="urn:microsoft.com/office/officeart/2008/layout/LinedList"/>
    <dgm:cxn modelId="{6C37FA8D-1058-CC48-9B3E-A0CD9879ABC6}" type="presParOf" srcId="{0493FB11-8DC6-0D43-ABBD-A5FF1B6632F7}" destId="{201CCD27-CAB0-0B4F-B69B-3F1E30A2F30C}" srcOrd="1" destOrd="0" presId="urn:microsoft.com/office/officeart/2008/layout/LinedList"/>
    <dgm:cxn modelId="{DC0F0AA3-6EB4-204B-B828-0A452D3EAE64}" type="presParOf" srcId="{1CAE7D38-6FEA-4742-838A-EBA628A4F1BB}" destId="{CC9958DF-E225-F547-A39B-6F9FEE7D5CEC}" srcOrd="6" destOrd="0" presId="urn:microsoft.com/office/officeart/2008/layout/LinedList"/>
    <dgm:cxn modelId="{3812B6FA-1545-9441-8AC7-0A5093CCE644}" type="presParOf" srcId="{1CAE7D38-6FEA-4742-838A-EBA628A4F1BB}" destId="{16F2A749-0A38-A44A-9371-19753AE4D720}" srcOrd="7" destOrd="0" presId="urn:microsoft.com/office/officeart/2008/layout/LinedList"/>
    <dgm:cxn modelId="{65D680B0-CB9A-2D4E-956C-09F7A429884F}" type="presParOf" srcId="{16F2A749-0A38-A44A-9371-19753AE4D720}" destId="{550E2F2D-6D1F-D44D-A561-CDB2AEC1215E}" srcOrd="0" destOrd="0" presId="urn:microsoft.com/office/officeart/2008/layout/LinedList"/>
    <dgm:cxn modelId="{5DB02DB9-DE25-FD4D-AC67-F3097E4875F2}" type="presParOf" srcId="{16F2A749-0A38-A44A-9371-19753AE4D720}" destId="{E5E2E41C-0DD4-0C42-90A3-46D53873BC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8FF0F-9F54-4A28-94C3-69620D11F3D9}">
      <dsp:nvSpPr>
        <dsp:cNvPr id="0" name=""/>
        <dsp:cNvSpPr/>
      </dsp:nvSpPr>
      <dsp:spPr>
        <a:xfrm>
          <a:off x="0" y="712345"/>
          <a:ext cx="7717217" cy="13150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D0903-2EC9-4440-BE44-EA92A9641145}">
      <dsp:nvSpPr>
        <dsp:cNvPr id="0" name=""/>
        <dsp:cNvSpPr/>
      </dsp:nvSpPr>
      <dsp:spPr>
        <a:xfrm>
          <a:off x="397817" y="1008242"/>
          <a:ext cx="723304" cy="723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61991-1911-46CA-B6E9-596576593AA1}">
      <dsp:nvSpPr>
        <dsp:cNvPr id="0" name=""/>
        <dsp:cNvSpPr/>
      </dsp:nvSpPr>
      <dsp:spPr>
        <a:xfrm>
          <a:off x="1518938" y="712345"/>
          <a:ext cx="6198278" cy="131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81" tIns="139181" rIns="139181" bIns="1391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Air Quality affects the air we breathe and our overall health. One of the major factors of reducing air quality is related to elevated levels of ozone and particulate matter.</a:t>
          </a:r>
        </a:p>
      </dsp:txBody>
      <dsp:txXfrm>
        <a:off x="1518938" y="712345"/>
        <a:ext cx="6198278" cy="1315098"/>
      </dsp:txXfrm>
    </dsp:sp>
    <dsp:sp modelId="{7EE9769A-8E01-46D9-A500-E0D7ED508DD2}">
      <dsp:nvSpPr>
        <dsp:cNvPr id="0" name=""/>
        <dsp:cNvSpPr/>
      </dsp:nvSpPr>
      <dsp:spPr>
        <a:xfrm>
          <a:off x="0" y="2356218"/>
          <a:ext cx="7717217" cy="13150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3637-B41C-465C-871E-83C90736AC56}">
      <dsp:nvSpPr>
        <dsp:cNvPr id="0" name=""/>
        <dsp:cNvSpPr/>
      </dsp:nvSpPr>
      <dsp:spPr>
        <a:xfrm>
          <a:off x="397817" y="2652115"/>
          <a:ext cx="723304" cy="723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9DD1-A9A8-4F76-BCA8-E464A8299D3C}">
      <dsp:nvSpPr>
        <dsp:cNvPr id="0" name=""/>
        <dsp:cNvSpPr/>
      </dsp:nvSpPr>
      <dsp:spPr>
        <a:xfrm>
          <a:off x="1518938" y="2356218"/>
          <a:ext cx="6198278" cy="131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81" tIns="139181" rIns="139181" bIns="1391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Ozone and particulate matter from vehicles is one of the sources of these pollutants.</a:t>
          </a:r>
        </a:p>
      </dsp:txBody>
      <dsp:txXfrm>
        <a:off x="1518938" y="2356218"/>
        <a:ext cx="6198278" cy="1315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58F10-BF9D-EF47-97F0-0D173E20B175}">
      <dsp:nvSpPr>
        <dsp:cNvPr id="0" name=""/>
        <dsp:cNvSpPr/>
      </dsp:nvSpPr>
      <dsp:spPr>
        <a:xfrm>
          <a:off x="0" y="0"/>
          <a:ext cx="48141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13754F-D391-2949-8D6F-55419FE3181C}">
      <dsp:nvSpPr>
        <dsp:cNvPr id="0" name=""/>
        <dsp:cNvSpPr/>
      </dsp:nvSpPr>
      <dsp:spPr>
        <a:xfrm>
          <a:off x="0" y="0"/>
          <a:ext cx="4814101" cy="18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Vehicle, Snowmobile, and Boat Registrations from  </a:t>
          </a:r>
          <a:r>
            <a:rPr lang="en-US" sz="3500" kern="1200" dirty="0" err="1"/>
            <a:t>data.ny.gov</a:t>
          </a:r>
          <a:endParaRPr lang="en-US" sz="3500" kern="1200" dirty="0"/>
        </a:p>
      </dsp:txBody>
      <dsp:txXfrm>
        <a:off x="0" y="0"/>
        <a:ext cx="4814101" cy="1864306"/>
      </dsp:txXfrm>
    </dsp:sp>
    <dsp:sp modelId="{9325AF8C-D89B-C043-A94E-0A93190157C0}">
      <dsp:nvSpPr>
        <dsp:cNvPr id="0" name=""/>
        <dsp:cNvSpPr/>
      </dsp:nvSpPr>
      <dsp:spPr>
        <a:xfrm>
          <a:off x="0" y="1864306"/>
          <a:ext cx="4814101" cy="0"/>
        </a:xfrm>
        <a:prstGeom prst="line">
          <a:avLst/>
        </a:prstGeom>
        <a:gradFill rotWithShape="0">
          <a:gsLst>
            <a:gs pos="0">
              <a:schemeClr val="accent5">
                <a:hueOff val="1496821"/>
                <a:satOff val="674"/>
                <a:lumOff val="-7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96821"/>
                <a:satOff val="674"/>
                <a:lumOff val="-7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96821"/>
                <a:satOff val="674"/>
                <a:lumOff val="-7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96821"/>
              <a:satOff val="674"/>
              <a:lumOff val="-70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A54AE0-9FE2-AA46-AA81-53A6D2AA52FB}">
      <dsp:nvSpPr>
        <dsp:cNvPr id="0" name=""/>
        <dsp:cNvSpPr/>
      </dsp:nvSpPr>
      <dsp:spPr>
        <a:xfrm>
          <a:off x="0" y="1864306"/>
          <a:ext cx="4814101" cy="18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AQI Index from airnowapi.org</a:t>
          </a:r>
        </a:p>
      </dsp:txBody>
      <dsp:txXfrm>
        <a:off x="0" y="1864306"/>
        <a:ext cx="4814101" cy="1864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59385-D357-F947-A7AF-1B2831F3BAAC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33884-DF55-B041-A2DF-667A9AD01457}">
      <dsp:nvSpPr>
        <dsp:cNvPr id="0" name=""/>
        <dsp:cNvSpPr/>
      </dsp:nvSpPr>
      <dsp:spPr>
        <a:xfrm>
          <a:off x="0" y="0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Huge size of the vehicle data from data.ny.gov. Over 11 million records.</a:t>
          </a:r>
        </a:p>
      </dsp:txBody>
      <dsp:txXfrm>
        <a:off x="0" y="0"/>
        <a:ext cx="6173409" cy="1460867"/>
      </dsp:txXfrm>
    </dsp:sp>
    <dsp:sp modelId="{289DCC1C-D53C-E348-A248-B8D27FB8D596}">
      <dsp:nvSpPr>
        <dsp:cNvPr id="0" name=""/>
        <dsp:cNvSpPr/>
      </dsp:nvSpPr>
      <dsp:spPr>
        <a:xfrm>
          <a:off x="0" y="1460867"/>
          <a:ext cx="6173409" cy="0"/>
        </a:xfrm>
        <a:prstGeom prst="line">
          <a:avLst/>
        </a:prstGeom>
        <a:solidFill>
          <a:schemeClr val="accent2">
            <a:hueOff val="498913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498913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6A50-311C-8349-ADF1-1B6D3A99C93D}">
      <dsp:nvSpPr>
        <dsp:cNvPr id="0" name=""/>
        <dsp:cNvSpPr/>
      </dsp:nvSpPr>
      <dsp:spPr>
        <a:xfrm>
          <a:off x="0" y="1460867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Limits on the API call to retrieve Air Quality Index from </a:t>
          </a:r>
          <a:r>
            <a:rPr lang="en-US" sz="2700" kern="1200" dirty="0" err="1"/>
            <a:t>AirNow</a:t>
          </a:r>
          <a:r>
            <a:rPr lang="en-US" sz="2700" kern="1200" dirty="0"/>
            <a:t>. Limit of 500 requests per hour. </a:t>
          </a:r>
        </a:p>
      </dsp:txBody>
      <dsp:txXfrm>
        <a:off x="0" y="1460867"/>
        <a:ext cx="6173409" cy="1460867"/>
      </dsp:txXfrm>
    </dsp:sp>
    <dsp:sp modelId="{3722881C-28E1-FB47-B486-8CB6E69809C3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accent2">
            <a:hueOff val="997825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997825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54077-BAB1-F240-8486-10899207F91C}">
      <dsp:nvSpPr>
        <dsp:cNvPr id="0" name=""/>
        <dsp:cNvSpPr/>
      </dsp:nvSpPr>
      <dsp:spPr>
        <a:xfrm>
          <a:off x="0" y="2921734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Air Quality Index not available on AirNow prior to 2009.</a:t>
          </a:r>
        </a:p>
      </dsp:txBody>
      <dsp:txXfrm>
        <a:off x="0" y="2921734"/>
        <a:ext cx="6173409" cy="1460867"/>
      </dsp:txXfrm>
    </dsp:sp>
    <dsp:sp modelId="{CC9958DF-E225-F547-A39B-6F9FEE7D5CEC}">
      <dsp:nvSpPr>
        <dsp:cNvPr id="0" name=""/>
        <dsp:cNvSpPr/>
      </dsp:nvSpPr>
      <dsp:spPr>
        <a:xfrm>
          <a:off x="0" y="4382601"/>
          <a:ext cx="6173409" cy="0"/>
        </a:xfrm>
        <a:prstGeom prst="line">
          <a:avLst/>
        </a:prstGeom>
        <a:solidFill>
          <a:schemeClr val="accent2">
            <a:hueOff val="1496738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1496738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E2F2D-6D1F-D44D-A561-CDB2AEC1215E}">
      <dsp:nvSpPr>
        <dsp:cNvPr id="0" name=""/>
        <dsp:cNvSpPr/>
      </dsp:nvSpPr>
      <dsp:spPr>
        <a:xfrm>
          <a:off x="0" y="4382601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limited ourselves to 3 years worth of Air Quality Index data: 2009, 2015 and 2020.</a:t>
          </a:r>
        </a:p>
      </dsp:txBody>
      <dsp:txXfrm>
        <a:off x="0" y="4382601"/>
        <a:ext cx="6173409" cy="1460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A00C1-94FD-4A23-8B46-3AA9EDE1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159" r="-1" b="10566"/>
          <a:stretch/>
        </p:blipFill>
        <p:spPr>
          <a:xfrm>
            <a:off x="20" y="258147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FF95C-F76F-E747-9141-07D81BE2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Does the car you drive affect Air Quality?</a:t>
            </a: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2879-7F9E-F644-8FA8-DD9D4B60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21945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Celeste Muniz-Lithgow</a:t>
            </a:r>
          </a:p>
          <a:p>
            <a:r>
              <a:rPr lang="en-US" dirty="0">
                <a:solidFill>
                  <a:schemeClr val="bg1"/>
                </a:solidFill>
              </a:rPr>
              <a:t>Deepa </a:t>
            </a:r>
            <a:r>
              <a:rPr lang="en-US" dirty="0" err="1">
                <a:solidFill>
                  <a:schemeClr val="bg1"/>
                </a:solidFill>
              </a:rPr>
              <a:t>Vadakan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Palak </a:t>
            </a:r>
            <a:r>
              <a:rPr lang="en-US" dirty="0" err="1">
                <a:solidFill>
                  <a:schemeClr val="bg1"/>
                </a:solidFill>
              </a:rPr>
              <a:t>Soni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 Samson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5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DF4C7-2288-A94E-BEB0-3C7A873A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30624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Air quality Index vs Age of Vehicles for 2009, 2015 and 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1AEA95-9E9D-434E-B5DD-249F676D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13" y="1990505"/>
            <a:ext cx="11584025" cy="174391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800" dirty="0"/>
              <a:t>Here we are comparing the Air Quality Index based on the age of the cars by </a:t>
            </a:r>
            <a:r>
              <a:rPr lang="en-US" sz="1800" dirty="0" err="1"/>
              <a:t>zipcode</a:t>
            </a:r>
            <a:r>
              <a:rPr lang="en-US" sz="1800" dirty="0"/>
              <a:t>.  </a:t>
            </a:r>
          </a:p>
          <a:p>
            <a:r>
              <a:rPr lang="en-US" sz="1800" dirty="0"/>
              <a:t>In 2009, the scatter plot shows that the Air Quality was better in areas with newer cars than with older cars.  </a:t>
            </a:r>
          </a:p>
          <a:p>
            <a:r>
              <a:rPr lang="en-US" sz="1800" dirty="0"/>
              <a:t>In 2015, the scatter plot does not show much difference in the air quality index. Though, there was a wide range of Air Quality Index values for older cars.  </a:t>
            </a:r>
          </a:p>
          <a:p>
            <a:r>
              <a:rPr lang="en-US" sz="1800" dirty="0"/>
              <a:t>In 2020, the Air Quality Index dropped for areas that have older cars. This may be because they are not in use as much or these cars are slowly being phased out.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E2BC47-9997-3C48-9C95-2F0C0676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16" y="3888442"/>
            <a:ext cx="3424478" cy="28155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FD265-5314-3846-BBA6-D8E7DCDD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9" y="3897800"/>
            <a:ext cx="3516193" cy="279681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C84F602-12FF-B94E-9122-F225C161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06" y="3901173"/>
            <a:ext cx="3516191" cy="2796818"/>
          </a:xfrm>
          <a:prstGeom prst="rect">
            <a:avLst/>
          </a:pr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8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5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398CA-F36B-B044-A203-9EFCF6E9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Air Quality Index per Body Type for 2009, 2015 and 2020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D939702-577D-4D28-8FEE-2E4FAD11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09" y="1990505"/>
            <a:ext cx="9902983" cy="1342563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/>
              <a:t>There does not seem to be any difference in the type of car and the Air Quality.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5EFB4B9-603F-0148-8A91-F3B29300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3809058"/>
            <a:ext cx="3849122" cy="263664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F959CE-6973-F140-9B75-B29172D7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355" y="3811194"/>
            <a:ext cx="3849122" cy="2636649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8AE2FF3-7A4F-C94B-8179-0B560F75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3" y="3803226"/>
            <a:ext cx="3877425" cy="2636649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1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A140CF-C3D3-1F4A-8831-2D9DCC1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Air Quality Index for Private vs Commercial cars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78C444-C12E-4A8B-ABDC-DAA9465A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0" y="1990505"/>
            <a:ext cx="10890482" cy="17439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2009, areas with more commercial vehicles had a higher Air Quality Index which means poorer air quality.  </a:t>
            </a:r>
          </a:p>
          <a:p>
            <a:r>
              <a:rPr lang="en-US" sz="1800" dirty="0"/>
              <a:t>In 2015, the air quality between commercial and private vehicles was almost the same.  </a:t>
            </a:r>
          </a:p>
          <a:p>
            <a:r>
              <a:rPr lang="en-US" sz="1800" dirty="0"/>
              <a:t>In 2020, the air quality in areas with private vehicles was more than those with commercial vehicles.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6EF2B5-322F-1D4B-9220-E257B0A3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73" y="3917813"/>
            <a:ext cx="3714247" cy="264787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386162-C574-CD49-A4A7-5688E37F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91" y="3901353"/>
            <a:ext cx="3714247" cy="2647870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E3CE30-C1EC-0546-B151-BF575EC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55" y="3901353"/>
            <a:ext cx="3714247" cy="2647870"/>
          </a:xfrm>
          <a:prstGeom prst="rect">
            <a:avLst/>
          </a:pr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52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3C1-3C49-8E43-BFAE-EC2929A2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1B75-8327-4343-96FE-679E1A6D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7B75-CD8C-E744-BC59-40E2DB23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Air Quality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05FDE53-7D29-4DE8-84F1-637FB12E0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646301"/>
              </p:ext>
            </p:extLst>
          </p:nvPr>
        </p:nvGraphicFramePr>
        <p:xfrm>
          <a:off x="1198182" y="1914526"/>
          <a:ext cx="7717217" cy="438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Lungs">
            <a:extLst>
              <a:ext uri="{FF2B5EF4-FFF2-40B4-BE49-F238E27FC236}">
                <a16:creationId xmlns:a16="http://schemas.microsoft.com/office/drawing/2014/main" id="{4A469DFC-815F-4EFB-A02B-11DA1BA94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1066" y="344862"/>
            <a:ext cx="3084138" cy="30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7747-AF16-7647-9A5E-D637E9A3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 Quality Index</a:t>
            </a:r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E2EB4E1-E41F-8542-BB6F-1B050F5DC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32" y="1825625"/>
            <a:ext cx="9622735" cy="4351338"/>
          </a:xfrm>
        </p:spPr>
      </p:pic>
    </p:spTree>
    <p:extLst>
      <p:ext uri="{BB962C8B-B14F-4D97-AF65-F5344CB8AC3E}">
        <p14:creationId xmlns:p14="http://schemas.microsoft.com/office/powerpoint/2010/main" val="29221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7D95FC-398D-AC42-97F3-D1CE6543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Hypothesis: </a:t>
            </a:r>
            <a:br>
              <a:rPr lang="en-US" b="1"/>
            </a:br>
            <a:r>
              <a:rPr lang="en-US"/>
              <a:t>There is a correlation between vehicles and the air we breathe.</a:t>
            </a:r>
            <a:br>
              <a:rPr lang="en-US"/>
            </a:br>
            <a:endParaRPr lang="en-US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9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2CFE-76DC-564E-B728-AD0D2C8C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Questions</a:t>
            </a:r>
          </a:p>
          <a:p>
            <a:r>
              <a:rPr lang="en-US" sz="1800" dirty="0"/>
              <a:t>Does the density of cars in a particular area affect air quality?</a:t>
            </a:r>
          </a:p>
          <a:p>
            <a:r>
              <a:rPr lang="en-US" sz="1800" dirty="0"/>
              <a:t>Does the age of cars affect air quality?</a:t>
            </a:r>
          </a:p>
          <a:p>
            <a:r>
              <a:rPr lang="en-US" sz="1800" dirty="0"/>
              <a:t>Does the type of car affect air quality?</a:t>
            </a:r>
          </a:p>
          <a:p>
            <a:r>
              <a:rPr lang="en-US" sz="1800" dirty="0"/>
              <a:t>Is a hybrid/electric car more beneficial to our health?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32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ABE95331-6295-47F4-A9B8-7927E2E4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0" name="Freeform: Shape 56">
              <a:extLst>
                <a:ext uri="{FF2B5EF4-FFF2-40B4-BE49-F238E27FC236}">
                  <a16:creationId xmlns:a16="http://schemas.microsoft.com/office/drawing/2014/main" id="{010094CD-3877-4990-AE53-BF6636436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1" name="Freeform: Shape 57">
              <a:extLst>
                <a:ext uri="{FF2B5EF4-FFF2-40B4-BE49-F238E27FC236}">
                  <a16:creationId xmlns:a16="http://schemas.microsoft.com/office/drawing/2014/main" id="{3863DD1E-96F3-43C0-8860-17F85DF2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58">
              <a:extLst>
                <a:ext uri="{FF2B5EF4-FFF2-40B4-BE49-F238E27FC236}">
                  <a16:creationId xmlns:a16="http://schemas.microsoft.com/office/drawing/2014/main" id="{CA57AF18-4A02-48B3-ABD2-FDAD9BD97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59">
              <a:extLst>
                <a:ext uri="{FF2B5EF4-FFF2-40B4-BE49-F238E27FC236}">
                  <a16:creationId xmlns:a16="http://schemas.microsoft.com/office/drawing/2014/main" id="{C44E48C9-FC72-4396-BAE7-6ECDBB8EB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60">
              <a:extLst>
                <a:ext uri="{FF2B5EF4-FFF2-40B4-BE49-F238E27FC236}">
                  <a16:creationId xmlns:a16="http://schemas.microsoft.com/office/drawing/2014/main" id="{FBB5F467-C64B-4AE1-8DA9-6E65DCEB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61">
              <a:extLst>
                <a:ext uri="{FF2B5EF4-FFF2-40B4-BE49-F238E27FC236}">
                  <a16:creationId xmlns:a16="http://schemas.microsoft.com/office/drawing/2014/main" id="{3B895879-C5E9-44C0-AE4C-E6E95CA2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62">
              <a:extLst>
                <a:ext uri="{FF2B5EF4-FFF2-40B4-BE49-F238E27FC236}">
                  <a16:creationId xmlns:a16="http://schemas.microsoft.com/office/drawing/2014/main" id="{BDA15AF9-E4F4-4471-A3D2-4484C980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63">
              <a:extLst>
                <a:ext uri="{FF2B5EF4-FFF2-40B4-BE49-F238E27FC236}">
                  <a16:creationId xmlns:a16="http://schemas.microsoft.com/office/drawing/2014/main" id="{588F5FB0-4F04-46E9-BCEC-7AB88D110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33FCBE-857D-BB47-8AE2-92D6E7FF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A19F38-A343-0146-9A02-3B40FAB3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44" y="543781"/>
            <a:ext cx="3659644" cy="255282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B5ABCB-5E52-D843-B54E-47350F1A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85" y="3285620"/>
            <a:ext cx="4712907" cy="2552825"/>
          </a:xfrm>
          <a:prstGeom prst="rect">
            <a:avLst/>
          </a:prstGeom>
        </p:spPr>
      </p:pic>
      <p:grpSp>
        <p:nvGrpSpPr>
          <p:cNvPr id="88" name="Bottom Right">
            <a:extLst>
              <a:ext uri="{FF2B5EF4-FFF2-40B4-BE49-F238E27FC236}">
                <a16:creationId xmlns:a16="http://schemas.microsoft.com/office/drawing/2014/main" id="{BEF3CE48-6BF7-4521-BD7D-60562E90A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897E5D04-394A-4B64-95F8-4D2228B98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68">
                <a:extLst>
                  <a:ext uri="{FF2B5EF4-FFF2-40B4-BE49-F238E27FC236}">
                    <a16:creationId xmlns:a16="http://schemas.microsoft.com/office/drawing/2014/main" id="{B075390E-5B63-48D6-A952-CC864F3D0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69">
                <a:extLst>
                  <a:ext uri="{FF2B5EF4-FFF2-40B4-BE49-F238E27FC236}">
                    <a16:creationId xmlns:a16="http://schemas.microsoft.com/office/drawing/2014/main" id="{901093BA-29DE-4F64-ADCF-CE3744FC6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70">
                <a:extLst>
                  <a:ext uri="{FF2B5EF4-FFF2-40B4-BE49-F238E27FC236}">
                    <a16:creationId xmlns:a16="http://schemas.microsoft.com/office/drawing/2014/main" id="{E4ADC823-5240-48FA-97E3-BBDE7F41D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71">
                <a:extLst>
                  <a:ext uri="{FF2B5EF4-FFF2-40B4-BE49-F238E27FC236}">
                    <a16:creationId xmlns:a16="http://schemas.microsoft.com/office/drawing/2014/main" id="{BDB96D8D-B2B7-4ABC-822A-7BC35E0C07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72">
                <a:extLst>
                  <a:ext uri="{FF2B5EF4-FFF2-40B4-BE49-F238E27FC236}">
                    <a16:creationId xmlns:a16="http://schemas.microsoft.com/office/drawing/2014/main" id="{DB4E59D8-875F-44CB-95DC-D50C32CC83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73">
                <a:extLst>
                  <a:ext uri="{FF2B5EF4-FFF2-40B4-BE49-F238E27FC236}">
                    <a16:creationId xmlns:a16="http://schemas.microsoft.com/office/drawing/2014/main" id="{F40B801A-D39B-4AE5-9712-419A4E9F8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74">
                <a:extLst>
                  <a:ext uri="{FF2B5EF4-FFF2-40B4-BE49-F238E27FC236}">
                    <a16:creationId xmlns:a16="http://schemas.microsoft.com/office/drawing/2014/main" id="{7D0F54C0-5979-4B22-A519-7799ED6F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Freeform: Shape 67">
              <a:extLst>
                <a:ext uri="{FF2B5EF4-FFF2-40B4-BE49-F238E27FC236}">
                  <a16:creationId xmlns:a16="http://schemas.microsoft.com/office/drawing/2014/main" id="{8420D834-197E-4DAF-B0FF-F62B7965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A19EA15-BF51-4C4C-992C-0F1A5188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05457"/>
              </p:ext>
            </p:extLst>
          </p:nvPr>
        </p:nvGraphicFramePr>
        <p:xfrm>
          <a:off x="1185756" y="2384474"/>
          <a:ext cx="4814102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522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A11F1F-361B-0546-853A-17AD172F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06081-148E-4DD2-96B5-D22B5048B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44632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4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2E82-2A25-DB47-8452-7678C7F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Cleanup &amp;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153E-7FFE-3143-B0E7-FCB3E58B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9588BB-A32B-F54A-8A83-AD9D2CF9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Diagnostic">
            <a:extLst>
              <a:ext uri="{FF2B5EF4-FFF2-40B4-BE49-F238E27FC236}">
                <a16:creationId xmlns:a16="http://schemas.microsoft.com/office/drawing/2014/main" id="{2EA635BF-4E03-4103-A055-D2C2FF2C0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491" y="1035733"/>
            <a:ext cx="4781280" cy="478128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25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4A43B6-0BC4-F348-9683-98BA175C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Comparing Air Quality Index for 2009, 2015 and 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8653E-9C55-4526-A1A9-620E2449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55" y="1990505"/>
            <a:ext cx="11366469" cy="1743915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Air Quality Index in 2009 had a median of 68 with a few outliers.</a:t>
            </a:r>
          </a:p>
          <a:p>
            <a:r>
              <a:rPr lang="en-US" dirty="0"/>
              <a:t>2015 was a strange year, with a median Air Quality Index of 39 which is a significant drop. However, this year had many outliers.</a:t>
            </a:r>
          </a:p>
          <a:p>
            <a:r>
              <a:rPr lang="en-US" dirty="0"/>
              <a:t>In 2020, the median Air Quality Index was around 50 which is an increase from the anomaly year 2015 and decrease from 2019. </a:t>
            </a:r>
          </a:p>
          <a:p>
            <a:r>
              <a:rPr lang="en-US" dirty="0"/>
              <a:t>Overall, the Air Quality has improved from 2009 to 2020.</a:t>
            </a:r>
            <a:endParaRPr lang="en-US" sz="1800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D7E80E-5E37-7540-8721-094769AB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891678"/>
            <a:ext cx="3811063" cy="271689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F6E48B-5294-E445-823F-098EE06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46" y="3891677"/>
            <a:ext cx="3831886" cy="2731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0374B-4871-514F-95B9-7A628521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240" y="3891677"/>
            <a:ext cx="3831885" cy="2731734"/>
          </a:xfrm>
          <a:prstGeom prst="rect">
            <a:avLst/>
          </a:pr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13298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B"/>
      </a:accent1>
      <a:accent2>
        <a:srgbClr val="1790D5"/>
      </a:accent2>
      <a:accent3>
        <a:srgbClr val="2953E7"/>
      </a:accent3>
      <a:accent4>
        <a:srgbClr val="5231DA"/>
      </a:accent4>
      <a:accent5>
        <a:srgbClr val="9D29E7"/>
      </a:accent5>
      <a:accent6>
        <a:srgbClr val="D517D0"/>
      </a:accent6>
      <a:hlink>
        <a:srgbClr val="BF3F46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534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Does the car you drive affect Air Quality? </vt:lpstr>
      <vt:lpstr>Air Quality</vt:lpstr>
      <vt:lpstr>Air Quality Index</vt:lpstr>
      <vt:lpstr>Hypothesis:  There is a correlation between vehicles and the air we breathe. </vt:lpstr>
      <vt:lpstr>Source</vt:lpstr>
      <vt:lpstr>Challenges</vt:lpstr>
      <vt:lpstr>Data Cleanup &amp; Exploration</vt:lpstr>
      <vt:lpstr>Data Analysis</vt:lpstr>
      <vt:lpstr>Comparing Air Quality Index for 2009, 2015 and 2020</vt:lpstr>
      <vt:lpstr>Air quality Index vs Age of Vehicles for 2009, 2015 and 2020</vt:lpstr>
      <vt:lpstr>Air Quality Index per Body Type for 2009, 2015 and 2020</vt:lpstr>
      <vt:lpstr>Air Quality Index for Private vs Commercial cars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car you drive affect Air Quality? </dc:title>
  <dc:creator>deepa.vadakan@gmail.com</dc:creator>
  <cp:lastModifiedBy>deepa.vadakan@gmail.com</cp:lastModifiedBy>
  <cp:revision>5</cp:revision>
  <dcterms:created xsi:type="dcterms:W3CDTF">2020-10-23T19:32:33Z</dcterms:created>
  <dcterms:modified xsi:type="dcterms:W3CDTF">2020-10-23T21:31:14Z</dcterms:modified>
</cp:coreProperties>
</file>