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90" r:id="rId4"/>
    <p:sldId id="280" r:id="rId5"/>
    <p:sldId id="276" r:id="rId6"/>
    <p:sldId id="281" r:id="rId7"/>
    <p:sldId id="282" r:id="rId8"/>
    <p:sldId id="283" r:id="rId9"/>
    <p:sldId id="288" r:id="rId10"/>
    <p:sldId id="289" r:id="rId11"/>
    <p:sldId id="284" r:id="rId12"/>
    <p:sldId id="286" r:id="rId13"/>
    <p:sldId id="287" r:id="rId14"/>
    <p:sldId id="259" r:id="rId15"/>
    <p:sldId id="261" r:id="rId16"/>
    <p:sldId id="264" r:id="rId17"/>
    <p:sldId id="267" r:id="rId18"/>
    <p:sldId id="269" r:id="rId19"/>
    <p:sldId id="271" r:id="rId20"/>
    <p:sldId id="273" r:id="rId21"/>
    <p:sldId id="275" r:id="rId22"/>
    <p:sldId id="278" r:id="rId23"/>
    <p:sldId id="277" r:id="rId24"/>
    <p:sldId id="279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8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23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2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34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17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40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479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5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6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42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Background Layout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46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5866-9072-D544-9AA5-2973EABF72E9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0D4-09B5-4B42-9ED7-0ACE1F2F7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65866-9072-D544-9AA5-2973EABF72E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0D4-09B5-4B42-9ED7-0ACE1F2F77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457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ahoma"/>
                <a:cs typeface="Tahoma"/>
              </a:rPr>
              <a:t>CICD Demo with Dockers</a:t>
            </a:r>
            <a:endParaRPr lang="en-US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pic>
        <p:nvPicPr>
          <p:cNvPr id="5" name="Picture 4" descr="bringing_in_those_ideas_500_clr_1150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05" y="2130110"/>
            <a:ext cx="3681068" cy="424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altLang="en-US" dirty="0" smtClean="0"/>
              <a:t>Light-Weight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overhead (</a:t>
            </a:r>
            <a:r>
              <a:rPr lang="en-IN" altLang="en-US" i="1" dirty="0" err="1" smtClean="0"/>
              <a:t>cpu</a:t>
            </a:r>
            <a:r>
              <a:rPr lang="en-IN" altLang="en-US" i="1" dirty="0" smtClean="0"/>
              <a:t>/</a:t>
            </a:r>
            <a:r>
              <a:rPr lang="en-IN" altLang="en-US" i="1" dirty="0" err="1" smtClean="0"/>
              <a:t>io</a:t>
            </a:r>
            <a:r>
              <a:rPr lang="en-IN" altLang="en-US" i="1" dirty="0" smtClean="0"/>
              <a:t>/network</a:t>
            </a:r>
            <a:r>
              <a:rPr lang="en-IN" altLang="en-US" dirty="0" smtClean="0"/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Based on Linux containers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layered filesystem to save space (AUFS/LVM)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Uses a copy-on-write filesystem to track changes</a:t>
            </a:r>
          </a:p>
          <a:p>
            <a:r>
              <a:rPr lang="en-IN" altLang="en-US" dirty="0" smtClean="0"/>
              <a:t>Portable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Can run on any Linux system that supports LXC (today).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0.7 release includes support for </a:t>
            </a:r>
            <a:r>
              <a:rPr lang="en-IN" altLang="en-US" dirty="0" err="1" smtClean="0"/>
              <a:t>RedHat</a:t>
            </a:r>
            <a:r>
              <a:rPr lang="en-IN" altLang="en-US" dirty="0" smtClean="0"/>
              <a:t>/Fedora family.</a:t>
            </a:r>
          </a:p>
          <a:p>
            <a:pPr marL="1028700" lvl="3" indent="0">
              <a:buNone/>
            </a:pPr>
            <a:endParaRPr lang="en-IN" altLang="en-US" dirty="0" smtClean="0"/>
          </a:p>
          <a:p>
            <a:r>
              <a:rPr lang="en-IN" altLang="en-US" dirty="0" smtClean="0"/>
              <a:t>Self-sufficient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Docker container contains everything it needs to run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Minimal Base OS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Libraries and frameworks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Application code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altLang="en-US" dirty="0" smtClean="0"/>
              <a:t>A </a:t>
            </a:r>
            <a:r>
              <a:rPr lang="en-IN" altLang="en-US" dirty="0" err="1" smtClean="0"/>
              <a:t>docker</a:t>
            </a:r>
            <a:r>
              <a:rPr lang="en-IN" altLang="en-US" dirty="0" smtClean="0"/>
              <a:t> container should be able to run anywhere that Docker can run. 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703" y="2292175"/>
            <a:ext cx="6858595" cy="31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4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Docker Container Lifecycle 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altLang="en-US" dirty="0" smtClean="0"/>
              <a:t>The Life of a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Conception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BUILD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an Image from a </a:t>
            </a:r>
            <a:r>
              <a:rPr lang="en-IN" altLang="en-US" dirty="0" err="1" smtClean="0"/>
              <a:t>Dockerfile</a:t>
            </a:r>
            <a:r>
              <a:rPr lang="en-IN" altLang="en-US" dirty="0" smtClean="0"/>
              <a:t>  </a:t>
            </a:r>
          </a:p>
          <a:p>
            <a:pPr marL="0" indent="0">
              <a:buNone/>
            </a:pPr>
            <a:r>
              <a:rPr lang="en-IN" altLang="en-US" dirty="0" smtClean="0"/>
              <a:t>    –  Birth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>
                <a:solidFill>
                  <a:srgbClr val="00B050"/>
                </a:solidFill>
              </a:rPr>
              <a:t> </a:t>
            </a:r>
            <a:r>
              <a:rPr lang="en-IN" altLang="en-US" dirty="0" smtClean="0"/>
              <a:t>(</a:t>
            </a:r>
            <a:r>
              <a:rPr lang="en-IN" altLang="en-US" dirty="0" err="1" smtClean="0"/>
              <a:t>create+start</a:t>
            </a:r>
            <a:r>
              <a:rPr lang="en-IN" altLang="en-US" dirty="0" smtClean="0"/>
              <a:t>) a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Reproduction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COMMIT</a:t>
            </a:r>
            <a:r>
              <a:rPr lang="en-IN" altLang="en-US" dirty="0" smtClean="0"/>
              <a:t> (persist) a container to a new image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RUN</a:t>
            </a:r>
            <a:r>
              <a:rPr lang="en-IN" altLang="en-US" dirty="0" smtClean="0"/>
              <a:t> a new container from an image  </a:t>
            </a:r>
          </a:p>
          <a:p>
            <a:pPr marL="0" indent="0">
              <a:buNone/>
            </a:pPr>
            <a:r>
              <a:rPr lang="en-IN" altLang="en-US" dirty="0" smtClean="0"/>
              <a:t>    –  Sleep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KILL</a:t>
            </a:r>
            <a:r>
              <a:rPr lang="en-IN" altLang="en-US" dirty="0" smtClean="0"/>
              <a:t> a running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Wake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START</a:t>
            </a:r>
            <a:r>
              <a:rPr lang="en-IN" altLang="en-US" dirty="0" smtClean="0"/>
              <a:t> a stopped container  </a:t>
            </a:r>
          </a:p>
          <a:p>
            <a:pPr marL="0" indent="0">
              <a:buNone/>
            </a:pPr>
            <a:r>
              <a:rPr lang="en-IN" altLang="en-US" dirty="0" smtClean="0"/>
              <a:t>    –  Death  </a:t>
            </a:r>
          </a:p>
          <a:p>
            <a:pPr marL="0" indent="0">
              <a:buNone/>
            </a:pPr>
            <a:r>
              <a:rPr lang="en-IN" altLang="en-US" dirty="0" smtClean="0"/>
              <a:t>          •  </a:t>
            </a:r>
            <a:r>
              <a:rPr lang="en-IN" altLang="en-US" b="1" dirty="0" smtClean="0">
                <a:solidFill>
                  <a:srgbClr val="00B050"/>
                </a:solidFill>
              </a:rPr>
              <a:t>RM</a:t>
            </a:r>
            <a:r>
              <a:rPr lang="en-IN" altLang="en-US" dirty="0" smtClean="0"/>
              <a:t> (delete) a stopped container  </a:t>
            </a:r>
          </a:p>
          <a:p>
            <a:pPr marL="0" indent="0">
              <a:buNone/>
            </a:pPr>
            <a:r>
              <a:rPr lang="en-IN" altLang="en-US" dirty="0" smtClean="0"/>
              <a:t>•  Extinction  </a:t>
            </a:r>
          </a:p>
          <a:p>
            <a:pPr marL="0" indent="0">
              <a:buNone/>
            </a:pPr>
            <a:r>
              <a:rPr lang="en-IN" altLang="en-US" dirty="0" smtClean="0"/>
              <a:t>    –  </a:t>
            </a:r>
            <a:r>
              <a:rPr lang="en-IN" altLang="en-US" b="1" dirty="0" smtClean="0">
                <a:solidFill>
                  <a:srgbClr val="00B050"/>
                </a:solidFill>
              </a:rPr>
              <a:t>RMI</a:t>
            </a:r>
            <a:r>
              <a:rPr lang="en-IN" altLang="en-US" dirty="0" smtClean="0"/>
              <a:t> a container image (delete image)</a:t>
            </a: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917031" y="1337072"/>
            <a:ext cx="1435894" cy="1615679"/>
            <a:chOff x="3584575" y="639763"/>
            <a:chExt cx="1914525" cy="2154238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584575" y="906463"/>
              <a:ext cx="1914525" cy="1887538"/>
            </a:xfrm>
            <a:custGeom>
              <a:avLst/>
              <a:gdLst>
                <a:gd name="T0" fmla="*/ 0 w 1206"/>
                <a:gd name="T1" fmla="*/ 1039 h 1189"/>
                <a:gd name="T2" fmla="*/ 0 w 1206"/>
                <a:gd name="T3" fmla="*/ 1039 h 1189"/>
                <a:gd name="T4" fmla="*/ 18 w 1206"/>
                <a:gd name="T5" fmla="*/ 993 h 1189"/>
                <a:gd name="T6" fmla="*/ 36 w 1206"/>
                <a:gd name="T7" fmla="*/ 949 h 1189"/>
                <a:gd name="T8" fmla="*/ 54 w 1206"/>
                <a:gd name="T9" fmla="*/ 903 h 1189"/>
                <a:gd name="T10" fmla="*/ 74 w 1206"/>
                <a:gd name="T11" fmla="*/ 861 h 1189"/>
                <a:gd name="T12" fmla="*/ 96 w 1206"/>
                <a:gd name="T13" fmla="*/ 817 h 1189"/>
                <a:gd name="T14" fmla="*/ 120 w 1206"/>
                <a:gd name="T15" fmla="*/ 775 h 1189"/>
                <a:gd name="T16" fmla="*/ 144 w 1206"/>
                <a:gd name="T17" fmla="*/ 733 h 1189"/>
                <a:gd name="T18" fmla="*/ 168 w 1206"/>
                <a:gd name="T19" fmla="*/ 692 h 1189"/>
                <a:gd name="T20" fmla="*/ 194 w 1206"/>
                <a:gd name="T21" fmla="*/ 652 h 1189"/>
                <a:gd name="T22" fmla="*/ 222 w 1206"/>
                <a:gd name="T23" fmla="*/ 612 h 1189"/>
                <a:gd name="T24" fmla="*/ 250 w 1206"/>
                <a:gd name="T25" fmla="*/ 574 h 1189"/>
                <a:gd name="T26" fmla="*/ 280 w 1206"/>
                <a:gd name="T27" fmla="*/ 538 h 1189"/>
                <a:gd name="T28" fmla="*/ 310 w 1206"/>
                <a:gd name="T29" fmla="*/ 500 h 1189"/>
                <a:gd name="T30" fmla="*/ 342 w 1206"/>
                <a:gd name="T31" fmla="*/ 464 h 1189"/>
                <a:gd name="T32" fmla="*/ 374 w 1206"/>
                <a:gd name="T33" fmla="*/ 430 h 1189"/>
                <a:gd name="T34" fmla="*/ 408 w 1206"/>
                <a:gd name="T35" fmla="*/ 396 h 1189"/>
                <a:gd name="T36" fmla="*/ 442 w 1206"/>
                <a:gd name="T37" fmla="*/ 364 h 1189"/>
                <a:gd name="T38" fmla="*/ 478 w 1206"/>
                <a:gd name="T39" fmla="*/ 332 h 1189"/>
                <a:gd name="T40" fmla="*/ 514 w 1206"/>
                <a:gd name="T41" fmla="*/ 300 h 1189"/>
                <a:gd name="T42" fmla="*/ 550 w 1206"/>
                <a:gd name="T43" fmla="*/ 270 h 1189"/>
                <a:gd name="T44" fmla="*/ 588 w 1206"/>
                <a:gd name="T45" fmla="*/ 242 h 1189"/>
                <a:gd name="T46" fmla="*/ 628 w 1206"/>
                <a:gd name="T47" fmla="*/ 214 h 1189"/>
                <a:gd name="T48" fmla="*/ 668 w 1206"/>
                <a:gd name="T49" fmla="*/ 188 h 1189"/>
                <a:gd name="T50" fmla="*/ 708 w 1206"/>
                <a:gd name="T51" fmla="*/ 162 h 1189"/>
                <a:gd name="T52" fmla="*/ 748 w 1206"/>
                <a:gd name="T53" fmla="*/ 138 h 1189"/>
                <a:gd name="T54" fmla="*/ 790 w 1206"/>
                <a:gd name="T55" fmla="*/ 114 h 1189"/>
                <a:gd name="T56" fmla="*/ 834 w 1206"/>
                <a:gd name="T57" fmla="*/ 92 h 1189"/>
                <a:gd name="T58" fmla="*/ 876 w 1206"/>
                <a:gd name="T59" fmla="*/ 72 h 1189"/>
                <a:gd name="T60" fmla="*/ 920 w 1206"/>
                <a:gd name="T61" fmla="*/ 52 h 1189"/>
                <a:gd name="T62" fmla="*/ 966 w 1206"/>
                <a:gd name="T63" fmla="*/ 34 h 1189"/>
                <a:gd name="T64" fmla="*/ 1010 w 1206"/>
                <a:gd name="T65" fmla="*/ 16 h 1189"/>
                <a:gd name="T66" fmla="*/ 1056 w 1206"/>
                <a:gd name="T67" fmla="*/ 0 h 1189"/>
                <a:gd name="T68" fmla="*/ 1186 w 1206"/>
                <a:gd name="T69" fmla="*/ 240 h 1189"/>
                <a:gd name="T70" fmla="*/ 1206 w 1206"/>
                <a:gd name="T71" fmla="*/ 552 h 1189"/>
                <a:gd name="T72" fmla="*/ 1206 w 1206"/>
                <a:gd name="T73" fmla="*/ 552 h 1189"/>
                <a:gd name="T74" fmla="*/ 1150 w 1206"/>
                <a:gd name="T75" fmla="*/ 574 h 1189"/>
                <a:gd name="T76" fmla="*/ 1096 w 1206"/>
                <a:gd name="T77" fmla="*/ 598 h 1189"/>
                <a:gd name="T78" fmla="*/ 1044 w 1206"/>
                <a:gd name="T79" fmla="*/ 626 h 1189"/>
                <a:gd name="T80" fmla="*/ 992 w 1206"/>
                <a:gd name="T81" fmla="*/ 656 h 1189"/>
                <a:gd name="T82" fmla="*/ 944 w 1206"/>
                <a:gd name="T83" fmla="*/ 688 h 1189"/>
                <a:gd name="T84" fmla="*/ 896 w 1206"/>
                <a:gd name="T85" fmla="*/ 723 h 1189"/>
                <a:gd name="T86" fmla="*/ 850 w 1206"/>
                <a:gd name="T87" fmla="*/ 761 h 1189"/>
                <a:gd name="T88" fmla="*/ 808 w 1206"/>
                <a:gd name="T89" fmla="*/ 801 h 1189"/>
                <a:gd name="T90" fmla="*/ 766 w 1206"/>
                <a:gd name="T91" fmla="*/ 841 h 1189"/>
                <a:gd name="T92" fmla="*/ 728 w 1206"/>
                <a:gd name="T93" fmla="*/ 885 h 1189"/>
                <a:gd name="T94" fmla="*/ 692 w 1206"/>
                <a:gd name="T95" fmla="*/ 931 h 1189"/>
                <a:gd name="T96" fmla="*/ 658 w 1206"/>
                <a:gd name="T97" fmla="*/ 979 h 1189"/>
                <a:gd name="T98" fmla="*/ 626 w 1206"/>
                <a:gd name="T99" fmla="*/ 1029 h 1189"/>
                <a:gd name="T100" fmla="*/ 596 w 1206"/>
                <a:gd name="T101" fmla="*/ 1081 h 1189"/>
                <a:gd name="T102" fmla="*/ 570 w 1206"/>
                <a:gd name="T103" fmla="*/ 1135 h 1189"/>
                <a:gd name="T104" fmla="*/ 548 w 1206"/>
                <a:gd name="T105" fmla="*/ 1189 h 1189"/>
                <a:gd name="T106" fmla="*/ 252 w 1206"/>
                <a:gd name="T107" fmla="*/ 1047 h 1189"/>
                <a:gd name="T108" fmla="*/ 0 w 1206"/>
                <a:gd name="T109" fmla="*/ 1039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6" h="1189">
                  <a:moveTo>
                    <a:pt x="0" y="1039"/>
                  </a:moveTo>
                  <a:lnTo>
                    <a:pt x="0" y="1039"/>
                  </a:lnTo>
                  <a:lnTo>
                    <a:pt x="18" y="993"/>
                  </a:lnTo>
                  <a:lnTo>
                    <a:pt x="36" y="949"/>
                  </a:lnTo>
                  <a:lnTo>
                    <a:pt x="54" y="903"/>
                  </a:lnTo>
                  <a:lnTo>
                    <a:pt x="74" y="861"/>
                  </a:lnTo>
                  <a:lnTo>
                    <a:pt x="96" y="817"/>
                  </a:lnTo>
                  <a:lnTo>
                    <a:pt x="120" y="775"/>
                  </a:lnTo>
                  <a:lnTo>
                    <a:pt x="144" y="733"/>
                  </a:lnTo>
                  <a:lnTo>
                    <a:pt x="168" y="692"/>
                  </a:lnTo>
                  <a:lnTo>
                    <a:pt x="194" y="652"/>
                  </a:lnTo>
                  <a:lnTo>
                    <a:pt x="222" y="612"/>
                  </a:lnTo>
                  <a:lnTo>
                    <a:pt x="250" y="574"/>
                  </a:lnTo>
                  <a:lnTo>
                    <a:pt x="280" y="538"/>
                  </a:lnTo>
                  <a:lnTo>
                    <a:pt x="310" y="500"/>
                  </a:lnTo>
                  <a:lnTo>
                    <a:pt x="342" y="464"/>
                  </a:lnTo>
                  <a:lnTo>
                    <a:pt x="374" y="430"/>
                  </a:lnTo>
                  <a:lnTo>
                    <a:pt x="408" y="396"/>
                  </a:lnTo>
                  <a:lnTo>
                    <a:pt x="442" y="364"/>
                  </a:lnTo>
                  <a:lnTo>
                    <a:pt x="478" y="332"/>
                  </a:lnTo>
                  <a:lnTo>
                    <a:pt x="514" y="300"/>
                  </a:lnTo>
                  <a:lnTo>
                    <a:pt x="550" y="270"/>
                  </a:lnTo>
                  <a:lnTo>
                    <a:pt x="588" y="242"/>
                  </a:lnTo>
                  <a:lnTo>
                    <a:pt x="628" y="214"/>
                  </a:lnTo>
                  <a:lnTo>
                    <a:pt x="668" y="188"/>
                  </a:lnTo>
                  <a:lnTo>
                    <a:pt x="708" y="162"/>
                  </a:lnTo>
                  <a:lnTo>
                    <a:pt x="748" y="138"/>
                  </a:lnTo>
                  <a:lnTo>
                    <a:pt x="790" y="114"/>
                  </a:lnTo>
                  <a:lnTo>
                    <a:pt x="834" y="92"/>
                  </a:lnTo>
                  <a:lnTo>
                    <a:pt x="876" y="72"/>
                  </a:lnTo>
                  <a:lnTo>
                    <a:pt x="920" y="52"/>
                  </a:lnTo>
                  <a:lnTo>
                    <a:pt x="966" y="34"/>
                  </a:lnTo>
                  <a:lnTo>
                    <a:pt x="1010" y="16"/>
                  </a:lnTo>
                  <a:lnTo>
                    <a:pt x="1056" y="0"/>
                  </a:lnTo>
                  <a:lnTo>
                    <a:pt x="1186" y="240"/>
                  </a:lnTo>
                  <a:lnTo>
                    <a:pt x="1206" y="552"/>
                  </a:lnTo>
                  <a:lnTo>
                    <a:pt x="1206" y="552"/>
                  </a:lnTo>
                  <a:lnTo>
                    <a:pt x="1150" y="574"/>
                  </a:lnTo>
                  <a:lnTo>
                    <a:pt x="1096" y="598"/>
                  </a:lnTo>
                  <a:lnTo>
                    <a:pt x="1044" y="626"/>
                  </a:lnTo>
                  <a:lnTo>
                    <a:pt x="992" y="656"/>
                  </a:lnTo>
                  <a:lnTo>
                    <a:pt x="944" y="688"/>
                  </a:lnTo>
                  <a:lnTo>
                    <a:pt x="896" y="723"/>
                  </a:lnTo>
                  <a:lnTo>
                    <a:pt x="850" y="761"/>
                  </a:lnTo>
                  <a:lnTo>
                    <a:pt x="808" y="801"/>
                  </a:lnTo>
                  <a:lnTo>
                    <a:pt x="766" y="841"/>
                  </a:lnTo>
                  <a:lnTo>
                    <a:pt x="728" y="885"/>
                  </a:lnTo>
                  <a:lnTo>
                    <a:pt x="692" y="931"/>
                  </a:lnTo>
                  <a:lnTo>
                    <a:pt x="658" y="979"/>
                  </a:lnTo>
                  <a:lnTo>
                    <a:pt x="626" y="1029"/>
                  </a:lnTo>
                  <a:lnTo>
                    <a:pt x="596" y="1081"/>
                  </a:lnTo>
                  <a:lnTo>
                    <a:pt x="570" y="1135"/>
                  </a:lnTo>
                  <a:lnTo>
                    <a:pt x="548" y="1189"/>
                  </a:lnTo>
                  <a:lnTo>
                    <a:pt x="252" y="1047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19735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2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6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8 w 622"/>
                <a:gd name="T59" fmla="*/ 108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6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6" y="184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2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433070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6 w 454"/>
                <a:gd name="T25" fmla="*/ 374 h 454"/>
                <a:gd name="T26" fmla="*/ 88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2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6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4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8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50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90"/>
                  </a:lnTo>
                  <a:lnTo>
                    <a:pt x="450" y="268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2" y="24"/>
                  </a:lnTo>
                  <a:lnTo>
                    <a:pt x="312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F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2444" y="1337072"/>
            <a:ext cx="1850231" cy="1129904"/>
            <a:chOff x="5445125" y="639763"/>
            <a:chExt cx="2466975" cy="1506538"/>
          </a:xfrm>
        </p:grpSpPr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5445125" y="773113"/>
              <a:ext cx="2466975" cy="1373188"/>
            </a:xfrm>
            <a:custGeom>
              <a:avLst/>
              <a:gdLst>
                <a:gd name="T0" fmla="*/ 410 w 1554"/>
                <a:gd name="T1" fmla="*/ 0 h 865"/>
                <a:gd name="T2" fmla="*/ 410 w 1554"/>
                <a:gd name="T3" fmla="*/ 0 h 865"/>
                <a:gd name="T4" fmla="*/ 492 w 1554"/>
                <a:gd name="T5" fmla="*/ 2 h 865"/>
                <a:gd name="T6" fmla="*/ 574 w 1554"/>
                <a:gd name="T7" fmla="*/ 8 h 865"/>
                <a:gd name="T8" fmla="*/ 654 w 1554"/>
                <a:gd name="T9" fmla="*/ 18 h 865"/>
                <a:gd name="T10" fmla="*/ 734 w 1554"/>
                <a:gd name="T11" fmla="*/ 30 h 865"/>
                <a:gd name="T12" fmla="*/ 812 w 1554"/>
                <a:gd name="T13" fmla="*/ 48 h 865"/>
                <a:gd name="T14" fmla="*/ 888 w 1554"/>
                <a:gd name="T15" fmla="*/ 68 h 865"/>
                <a:gd name="T16" fmla="*/ 962 w 1554"/>
                <a:gd name="T17" fmla="*/ 94 h 865"/>
                <a:gd name="T18" fmla="*/ 1036 w 1554"/>
                <a:gd name="T19" fmla="*/ 120 h 865"/>
                <a:gd name="T20" fmla="*/ 1108 w 1554"/>
                <a:gd name="T21" fmla="*/ 152 h 865"/>
                <a:gd name="T22" fmla="*/ 1178 w 1554"/>
                <a:gd name="T23" fmla="*/ 186 h 865"/>
                <a:gd name="T24" fmla="*/ 1246 w 1554"/>
                <a:gd name="T25" fmla="*/ 222 h 865"/>
                <a:gd name="T26" fmla="*/ 1312 w 1554"/>
                <a:gd name="T27" fmla="*/ 264 h 865"/>
                <a:gd name="T28" fmla="*/ 1376 w 1554"/>
                <a:gd name="T29" fmla="*/ 306 h 865"/>
                <a:gd name="T30" fmla="*/ 1438 w 1554"/>
                <a:gd name="T31" fmla="*/ 352 h 865"/>
                <a:gd name="T32" fmla="*/ 1498 w 1554"/>
                <a:gd name="T33" fmla="*/ 402 h 865"/>
                <a:gd name="T34" fmla="*/ 1554 w 1554"/>
                <a:gd name="T35" fmla="*/ 452 h 865"/>
                <a:gd name="T36" fmla="*/ 1404 w 1554"/>
                <a:gd name="T37" fmla="*/ 694 h 865"/>
                <a:gd name="T38" fmla="*/ 1144 w 1554"/>
                <a:gd name="T39" fmla="*/ 865 h 865"/>
                <a:gd name="T40" fmla="*/ 1144 w 1554"/>
                <a:gd name="T41" fmla="*/ 865 h 865"/>
                <a:gd name="T42" fmla="*/ 1108 w 1554"/>
                <a:gd name="T43" fmla="*/ 831 h 865"/>
                <a:gd name="T44" fmla="*/ 1068 w 1554"/>
                <a:gd name="T45" fmla="*/ 801 h 865"/>
                <a:gd name="T46" fmla="*/ 1028 w 1554"/>
                <a:gd name="T47" fmla="*/ 770 h 865"/>
                <a:gd name="T48" fmla="*/ 986 w 1554"/>
                <a:gd name="T49" fmla="*/ 742 h 865"/>
                <a:gd name="T50" fmla="*/ 944 w 1554"/>
                <a:gd name="T51" fmla="*/ 716 h 865"/>
                <a:gd name="T52" fmla="*/ 898 w 1554"/>
                <a:gd name="T53" fmla="*/ 692 h 865"/>
                <a:gd name="T54" fmla="*/ 854 w 1554"/>
                <a:gd name="T55" fmla="*/ 672 h 865"/>
                <a:gd name="T56" fmla="*/ 806 w 1554"/>
                <a:gd name="T57" fmla="*/ 652 h 865"/>
                <a:gd name="T58" fmla="*/ 760 w 1554"/>
                <a:gd name="T59" fmla="*/ 634 h 865"/>
                <a:gd name="T60" fmla="*/ 710 w 1554"/>
                <a:gd name="T61" fmla="*/ 618 h 865"/>
                <a:gd name="T62" fmla="*/ 660 w 1554"/>
                <a:gd name="T63" fmla="*/ 606 h 865"/>
                <a:gd name="T64" fmla="*/ 610 w 1554"/>
                <a:gd name="T65" fmla="*/ 594 h 865"/>
                <a:gd name="T66" fmla="*/ 558 w 1554"/>
                <a:gd name="T67" fmla="*/ 586 h 865"/>
                <a:gd name="T68" fmla="*/ 506 w 1554"/>
                <a:gd name="T69" fmla="*/ 580 h 865"/>
                <a:gd name="T70" fmla="*/ 454 w 1554"/>
                <a:gd name="T71" fmla="*/ 576 h 865"/>
                <a:gd name="T72" fmla="*/ 400 w 1554"/>
                <a:gd name="T73" fmla="*/ 574 h 865"/>
                <a:gd name="T74" fmla="*/ 400 w 1554"/>
                <a:gd name="T75" fmla="*/ 574 h 865"/>
                <a:gd name="T76" fmla="*/ 338 w 1554"/>
                <a:gd name="T77" fmla="*/ 576 h 865"/>
                <a:gd name="T78" fmla="*/ 276 w 1554"/>
                <a:gd name="T79" fmla="*/ 582 h 865"/>
                <a:gd name="T80" fmla="*/ 216 w 1554"/>
                <a:gd name="T81" fmla="*/ 590 h 865"/>
                <a:gd name="T82" fmla="*/ 156 w 1554"/>
                <a:gd name="T83" fmla="*/ 602 h 865"/>
                <a:gd name="T84" fmla="*/ 130 w 1554"/>
                <a:gd name="T85" fmla="*/ 290 h 865"/>
                <a:gd name="T86" fmla="*/ 0 w 1554"/>
                <a:gd name="T87" fmla="*/ 50 h 865"/>
                <a:gd name="T88" fmla="*/ 0 w 1554"/>
                <a:gd name="T89" fmla="*/ 50 h 865"/>
                <a:gd name="T90" fmla="*/ 50 w 1554"/>
                <a:gd name="T91" fmla="*/ 38 h 865"/>
                <a:gd name="T92" fmla="*/ 100 w 1554"/>
                <a:gd name="T93" fmla="*/ 28 h 865"/>
                <a:gd name="T94" fmla="*/ 150 w 1554"/>
                <a:gd name="T95" fmla="*/ 20 h 865"/>
                <a:gd name="T96" fmla="*/ 200 w 1554"/>
                <a:gd name="T97" fmla="*/ 12 h 865"/>
                <a:gd name="T98" fmla="*/ 252 w 1554"/>
                <a:gd name="T99" fmla="*/ 8 h 865"/>
                <a:gd name="T100" fmla="*/ 304 w 1554"/>
                <a:gd name="T101" fmla="*/ 2 h 865"/>
                <a:gd name="T102" fmla="*/ 358 w 1554"/>
                <a:gd name="T103" fmla="*/ 0 h 865"/>
                <a:gd name="T104" fmla="*/ 410 w 1554"/>
                <a:gd name="T105" fmla="*/ 0 h 865"/>
                <a:gd name="T106" fmla="*/ 410 w 1554"/>
                <a:gd name="T10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4" h="865">
                  <a:moveTo>
                    <a:pt x="410" y="0"/>
                  </a:moveTo>
                  <a:lnTo>
                    <a:pt x="410" y="0"/>
                  </a:lnTo>
                  <a:lnTo>
                    <a:pt x="492" y="2"/>
                  </a:lnTo>
                  <a:lnTo>
                    <a:pt x="574" y="8"/>
                  </a:lnTo>
                  <a:lnTo>
                    <a:pt x="654" y="18"/>
                  </a:lnTo>
                  <a:lnTo>
                    <a:pt x="734" y="30"/>
                  </a:lnTo>
                  <a:lnTo>
                    <a:pt x="812" y="48"/>
                  </a:lnTo>
                  <a:lnTo>
                    <a:pt x="888" y="68"/>
                  </a:lnTo>
                  <a:lnTo>
                    <a:pt x="962" y="94"/>
                  </a:lnTo>
                  <a:lnTo>
                    <a:pt x="1036" y="120"/>
                  </a:lnTo>
                  <a:lnTo>
                    <a:pt x="1108" y="152"/>
                  </a:lnTo>
                  <a:lnTo>
                    <a:pt x="1178" y="186"/>
                  </a:lnTo>
                  <a:lnTo>
                    <a:pt x="1246" y="222"/>
                  </a:lnTo>
                  <a:lnTo>
                    <a:pt x="1312" y="264"/>
                  </a:lnTo>
                  <a:lnTo>
                    <a:pt x="1376" y="306"/>
                  </a:lnTo>
                  <a:lnTo>
                    <a:pt x="1438" y="352"/>
                  </a:lnTo>
                  <a:lnTo>
                    <a:pt x="1498" y="402"/>
                  </a:lnTo>
                  <a:lnTo>
                    <a:pt x="1554" y="452"/>
                  </a:lnTo>
                  <a:lnTo>
                    <a:pt x="1404" y="694"/>
                  </a:lnTo>
                  <a:lnTo>
                    <a:pt x="1144" y="865"/>
                  </a:lnTo>
                  <a:lnTo>
                    <a:pt x="1144" y="865"/>
                  </a:lnTo>
                  <a:lnTo>
                    <a:pt x="1108" y="831"/>
                  </a:lnTo>
                  <a:lnTo>
                    <a:pt x="1068" y="801"/>
                  </a:lnTo>
                  <a:lnTo>
                    <a:pt x="1028" y="770"/>
                  </a:lnTo>
                  <a:lnTo>
                    <a:pt x="986" y="742"/>
                  </a:lnTo>
                  <a:lnTo>
                    <a:pt x="944" y="716"/>
                  </a:lnTo>
                  <a:lnTo>
                    <a:pt x="898" y="692"/>
                  </a:lnTo>
                  <a:lnTo>
                    <a:pt x="854" y="672"/>
                  </a:lnTo>
                  <a:lnTo>
                    <a:pt x="806" y="652"/>
                  </a:lnTo>
                  <a:lnTo>
                    <a:pt x="760" y="634"/>
                  </a:lnTo>
                  <a:lnTo>
                    <a:pt x="710" y="618"/>
                  </a:lnTo>
                  <a:lnTo>
                    <a:pt x="660" y="606"/>
                  </a:lnTo>
                  <a:lnTo>
                    <a:pt x="610" y="594"/>
                  </a:lnTo>
                  <a:lnTo>
                    <a:pt x="558" y="586"/>
                  </a:lnTo>
                  <a:lnTo>
                    <a:pt x="506" y="580"/>
                  </a:lnTo>
                  <a:lnTo>
                    <a:pt x="454" y="576"/>
                  </a:lnTo>
                  <a:lnTo>
                    <a:pt x="400" y="574"/>
                  </a:lnTo>
                  <a:lnTo>
                    <a:pt x="400" y="574"/>
                  </a:lnTo>
                  <a:lnTo>
                    <a:pt x="338" y="576"/>
                  </a:lnTo>
                  <a:lnTo>
                    <a:pt x="276" y="582"/>
                  </a:lnTo>
                  <a:lnTo>
                    <a:pt x="216" y="590"/>
                  </a:lnTo>
                  <a:lnTo>
                    <a:pt x="156" y="602"/>
                  </a:lnTo>
                  <a:lnTo>
                    <a:pt x="130" y="29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50" y="38"/>
                  </a:lnTo>
                  <a:lnTo>
                    <a:pt x="100" y="28"/>
                  </a:lnTo>
                  <a:lnTo>
                    <a:pt x="150" y="20"/>
                  </a:lnTo>
                  <a:lnTo>
                    <a:pt x="200" y="12"/>
                  </a:lnTo>
                  <a:lnTo>
                    <a:pt x="252" y="8"/>
                  </a:lnTo>
                  <a:lnTo>
                    <a:pt x="304" y="2"/>
                  </a:lnTo>
                  <a:lnTo>
                    <a:pt x="358" y="0"/>
                  </a:lnTo>
                  <a:lnTo>
                    <a:pt x="410" y="0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6908800" y="639763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17"/>
            <p:cNvSpPr>
              <a:spLocks/>
            </p:cNvSpPr>
            <p:nvPr/>
          </p:nvSpPr>
          <p:spPr bwMode="auto">
            <a:xfrm>
              <a:off x="7042150" y="773113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A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79293" y="2077642"/>
            <a:ext cx="1385888" cy="1832372"/>
            <a:chOff x="7400925" y="1627188"/>
            <a:chExt cx="1847850" cy="2443163"/>
          </a:xfrm>
        </p:grpSpPr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7400925" y="1627188"/>
              <a:ext cx="1352550" cy="2443163"/>
            </a:xfrm>
            <a:custGeom>
              <a:avLst/>
              <a:gdLst>
                <a:gd name="T0" fmla="*/ 408 w 852"/>
                <a:gd name="T1" fmla="*/ 0 h 1539"/>
                <a:gd name="T2" fmla="*/ 408 w 852"/>
                <a:gd name="T3" fmla="*/ 0 h 1539"/>
                <a:gd name="T4" fmla="*/ 458 w 852"/>
                <a:gd name="T5" fmla="*/ 56 h 1539"/>
                <a:gd name="T6" fmla="*/ 506 w 852"/>
                <a:gd name="T7" fmla="*/ 116 h 1539"/>
                <a:gd name="T8" fmla="*/ 552 w 852"/>
                <a:gd name="T9" fmla="*/ 178 h 1539"/>
                <a:gd name="T10" fmla="*/ 594 w 852"/>
                <a:gd name="T11" fmla="*/ 242 h 1539"/>
                <a:gd name="T12" fmla="*/ 634 w 852"/>
                <a:gd name="T13" fmla="*/ 309 h 1539"/>
                <a:gd name="T14" fmla="*/ 670 w 852"/>
                <a:gd name="T15" fmla="*/ 375 h 1539"/>
                <a:gd name="T16" fmla="*/ 704 w 852"/>
                <a:gd name="T17" fmla="*/ 445 h 1539"/>
                <a:gd name="T18" fmla="*/ 734 w 852"/>
                <a:gd name="T19" fmla="*/ 517 h 1539"/>
                <a:gd name="T20" fmla="*/ 760 w 852"/>
                <a:gd name="T21" fmla="*/ 589 h 1539"/>
                <a:gd name="T22" fmla="*/ 784 w 852"/>
                <a:gd name="T23" fmla="*/ 663 h 1539"/>
                <a:gd name="T24" fmla="*/ 806 w 852"/>
                <a:gd name="T25" fmla="*/ 739 h 1539"/>
                <a:gd name="T26" fmla="*/ 822 w 852"/>
                <a:gd name="T27" fmla="*/ 817 h 1539"/>
                <a:gd name="T28" fmla="*/ 836 w 852"/>
                <a:gd name="T29" fmla="*/ 895 h 1539"/>
                <a:gd name="T30" fmla="*/ 844 w 852"/>
                <a:gd name="T31" fmla="*/ 975 h 1539"/>
                <a:gd name="T32" fmla="*/ 850 w 852"/>
                <a:gd name="T33" fmla="*/ 1055 h 1539"/>
                <a:gd name="T34" fmla="*/ 852 w 852"/>
                <a:gd name="T35" fmla="*/ 1137 h 1539"/>
                <a:gd name="T36" fmla="*/ 852 w 852"/>
                <a:gd name="T37" fmla="*/ 1137 h 1539"/>
                <a:gd name="T38" fmla="*/ 852 w 852"/>
                <a:gd name="T39" fmla="*/ 1189 h 1539"/>
                <a:gd name="T40" fmla="*/ 850 w 852"/>
                <a:gd name="T41" fmla="*/ 1241 h 1539"/>
                <a:gd name="T42" fmla="*/ 846 w 852"/>
                <a:gd name="T43" fmla="*/ 1291 h 1539"/>
                <a:gd name="T44" fmla="*/ 840 w 852"/>
                <a:gd name="T45" fmla="*/ 1341 h 1539"/>
                <a:gd name="T46" fmla="*/ 834 w 852"/>
                <a:gd name="T47" fmla="*/ 1393 h 1539"/>
                <a:gd name="T48" fmla="*/ 824 w 852"/>
                <a:gd name="T49" fmla="*/ 1441 h 1539"/>
                <a:gd name="T50" fmla="*/ 816 w 852"/>
                <a:gd name="T51" fmla="*/ 1491 h 1539"/>
                <a:gd name="T52" fmla="*/ 804 w 852"/>
                <a:gd name="T53" fmla="*/ 1539 h 1539"/>
                <a:gd name="T54" fmla="*/ 520 w 852"/>
                <a:gd name="T55" fmla="*/ 1529 h 1539"/>
                <a:gd name="T56" fmla="*/ 242 w 852"/>
                <a:gd name="T57" fmla="*/ 1389 h 1539"/>
                <a:gd name="T58" fmla="*/ 242 w 852"/>
                <a:gd name="T59" fmla="*/ 1389 h 1539"/>
                <a:gd name="T60" fmla="*/ 254 w 852"/>
                <a:gd name="T61" fmla="*/ 1329 h 1539"/>
                <a:gd name="T62" fmla="*/ 264 w 852"/>
                <a:gd name="T63" fmla="*/ 1267 h 1539"/>
                <a:gd name="T64" fmla="*/ 270 w 852"/>
                <a:gd name="T65" fmla="*/ 1203 h 1539"/>
                <a:gd name="T66" fmla="*/ 270 w 852"/>
                <a:gd name="T67" fmla="*/ 1139 h 1539"/>
                <a:gd name="T68" fmla="*/ 270 w 852"/>
                <a:gd name="T69" fmla="*/ 1139 h 1539"/>
                <a:gd name="T70" fmla="*/ 270 w 852"/>
                <a:gd name="T71" fmla="*/ 1087 h 1539"/>
                <a:gd name="T72" fmla="*/ 266 w 852"/>
                <a:gd name="T73" fmla="*/ 1037 h 1539"/>
                <a:gd name="T74" fmla="*/ 260 w 852"/>
                <a:gd name="T75" fmla="*/ 987 h 1539"/>
                <a:gd name="T76" fmla="*/ 252 w 852"/>
                <a:gd name="T77" fmla="*/ 937 h 1539"/>
                <a:gd name="T78" fmla="*/ 242 w 852"/>
                <a:gd name="T79" fmla="*/ 889 h 1539"/>
                <a:gd name="T80" fmla="*/ 230 w 852"/>
                <a:gd name="T81" fmla="*/ 841 h 1539"/>
                <a:gd name="T82" fmla="*/ 216 w 852"/>
                <a:gd name="T83" fmla="*/ 793 h 1539"/>
                <a:gd name="T84" fmla="*/ 198 w 852"/>
                <a:gd name="T85" fmla="*/ 747 h 1539"/>
                <a:gd name="T86" fmla="*/ 180 w 852"/>
                <a:gd name="T87" fmla="*/ 701 h 1539"/>
                <a:gd name="T88" fmla="*/ 160 w 852"/>
                <a:gd name="T89" fmla="*/ 657 h 1539"/>
                <a:gd name="T90" fmla="*/ 138 w 852"/>
                <a:gd name="T91" fmla="*/ 615 h 1539"/>
                <a:gd name="T92" fmla="*/ 114 w 852"/>
                <a:gd name="T93" fmla="*/ 573 h 1539"/>
                <a:gd name="T94" fmla="*/ 88 w 852"/>
                <a:gd name="T95" fmla="*/ 531 h 1539"/>
                <a:gd name="T96" fmla="*/ 60 w 852"/>
                <a:gd name="T97" fmla="*/ 491 h 1539"/>
                <a:gd name="T98" fmla="*/ 32 w 852"/>
                <a:gd name="T99" fmla="*/ 453 h 1539"/>
                <a:gd name="T100" fmla="*/ 0 w 852"/>
                <a:gd name="T101" fmla="*/ 417 h 1539"/>
                <a:gd name="T102" fmla="*/ 258 w 852"/>
                <a:gd name="T103" fmla="*/ 240 h 1539"/>
                <a:gd name="T104" fmla="*/ 408 w 852"/>
                <a:gd name="T105" fmla="*/ 0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2" h="1539">
                  <a:moveTo>
                    <a:pt x="408" y="0"/>
                  </a:moveTo>
                  <a:lnTo>
                    <a:pt x="408" y="0"/>
                  </a:lnTo>
                  <a:lnTo>
                    <a:pt x="458" y="56"/>
                  </a:lnTo>
                  <a:lnTo>
                    <a:pt x="506" y="116"/>
                  </a:lnTo>
                  <a:lnTo>
                    <a:pt x="552" y="178"/>
                  </a:lnTo>
                  <a:lnTo>
                    <a:pt x="594" y="242"/>
                  </a:lnTo>
                  <a:lnTo>
                    <a:pt x="634" y="309"/>
                  </a:lnTo>
                  <a:lnTo>
                    <a:pt x="670" y="375"/>
                  </a:lnTo>
                  <a:lnTo>
                    <a:pt x="704" y="445"/>
                  </a:lnTo>
                  <a:lnTo>
                    <a:pt x="734" y="517"/>
                  </a:lnTo>
                  <a:lnTo>
                    <a:pt x="760" y="589"/>
                  </a:lnTo>
                  <a:lnTo>
                    <a:pt x="784" y="663"/>
                  </a:lnTo>
                  <a:lnTo>
                    <a:pt x="806" y="739"/>
                  </a:lnTo>
                  <a:lnTo>
                    <a:pt x="822" y="817"/>
                  </a:lnTo>
                  <a:lnTo>
                    <a:pt x="836" y="895"/>
                  </a:lnTo>
                  <a:lnTo>
                    <a:pt x="844" y="975"/>
                  </a:lnTo>
                  <a:lnTo>
                    <a:pt x="850" y="1055"/>
                  </a:lnTo>
                  <a:lnTo>
                    <a:pt x="852" y="1137"/>
                  </a:lnTo>
                  <a:lnTo>
                    <a:pt x="852" y="1137"/>
                  </a:lnTo>
                  <a:lnTo>
                    <a:pt x="852" y="1189"/>
                  </a:lnTo>
                  <a:lnTo>
                    <a:pt x="850" y="1241"/>
                  </a:lnTo>
                  <a:lnTo>
                    <a:pt x="846" y="1291"/>
                  </a:lnTo>
                  <a:lnTo>
                    <a:pt x="840" y="1341"/>
                  </a:lnTo>
                  <a:lnTo>
                    <a:pt x="834" y="1393"/>
                  </a:lnTo>
                  <a:lnTo>
                    <a:pt x="824" y="1441"/>
                  </a:lnTo>
                  <a:lnTo>
                    <a:pt x="816" y="1491"/>
                  </a:lnTo>
                  <a:lnTo>
                    <a:pt x="804" y="1539"/>
                  </a:lnTo>
                  <a:lnTo>
                    <a:pt x="520" y="1529"/>
                  </a:lnTo>
                  <a:lnTo>
                    <a:pt x="242" y="1389"/>
                  </a:lnTo>
                  <a:lnTo>
                    <a:pt x="242" y="1389"/>
                  </a:lnTo>
                  <a:lnTo>
                    <a:pt x="254" y="1329"/>
                  </a:lnTo>
                  <a:lnTo>
                    <a:pt x="264" y="1267"/>
                  </a:lnTo>
                  <a:lnTo>
                    <a:pt x="270" y="1203"/>
                  </a:lnTo>
                  <a:lnTo>
                    <a:pt x="270" y="1139"/>
                  </a:lnTo>
                  <a:lnTo>
                    <a:pt x="270" y="1139"/>
                  </a:lnTo>
                  <a:lnTo>
                    <a:pt x="270" y="1087"/>
                  </a:lnTo>
                  <a:lnTo>
                    <a:pt x="266" y="1037"/>
                  </a:lnTo>
                  <a:lnTo>
                    <a:pt x="260" y="987"/>
                  </a:lnTo>
                  <a:lnTo>
                    <a:pt x="252" y="937"/>
                  </a:lnTo>
                  <a:lnTo>
                    <a:pt x="242" y="889"/>
                  </a:lnTo>
                  <a:lnTo>
                    <a:pt x="230" y="841"/>
                  </a:lnTo>
                  <a:lnTo>
                    <a:pt x="216" y="793"/>
                  </a:lnTo>
                  <a:lnTo>
                    <a:pt x="198" y="747"/>
                  </a:lnTo>
                  <a:lnTo>
                    <a:pt x="180" y="701"/>
                  </a:lnTo>
                  <a:lnTo>
                    <a:pt x="160" y="657"/>
                  </a:lnTo>
                  <a:lnTo>
                    <a:pt x="138" y="615"/>
                  </a:lnTo>
                  <a:lnTo>
                    <a:pt x="114" y="573"/>
                  </a:lnTo>
                  <a:lnTo>
                    <a:pt x="88" y="531"/>
                  </a:lnTo>
                  <a:lnTo>
                    <a:pt x="60" y="491"/>
                  </a:lnTo>
                  <a:lnTo>
                    <a:pt x="32" y="453"/>
                  </a:lnTo>
                  <a:lnTo>
                    <a:pt x="0" y="417"/>
                  </a:lnTo>
                  <a:lnTo>
                    <a:pt x="258" y="240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19"/>
            <p:cNvSpPr>
              <a:spLocks/>
            </p:cNvSpPr>
            <p:nvPr/>
          </p:nvSpPr>
          <p:spPr bwMode="auto">
            <a:xfrm>
              <a:off x="8261350" y="298450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6 h 622"/>
                <a:gd name="T6" fmla="*/ 130 w 622"/>
                <a:gd name="T7" fmla="*/ 56 h 622"/>
                <a:gd name="T8" fmla="*/ 86 w 622"/>
                <a:gd name="T9" fmla="*/ 96 h 622"/>
                <a:gd name="T10" fmla="*/ 48 w 622"/>
                <a:gd name="T11" fmla="*/ 142 h 622"/>
                <a:gd name="T12" fmla="*/ 22 w 622"/>
                <a:gd name="T13" fmla="*/ 196 h 622"/>
                <a:gd name="T14" fmla="*/ 4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4 w 622"/>
                <a:gd name="T25" fmla="*/ 514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0 w 622"/>
                <a:gd name="T41" fmla="*/ 564 h 622"/>
                <a:gd name="T42" fmla="*/ 536 w 622"/>
                <a:gd name="T43" fmla="*/ 526 h 622"/>
                <a:gd name="T44" fmla="*/ 572 w 622"/>
                <a:gd name="T45" fmla="*/ 478 h 622"/>
                <a:gd name="T46" fmla="*/ 600 w 622"/>
                <a:gd name="T47" fmla="*/ 426 h 622"/>
                <a:gd name="T48" fmla="*/ 616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6 h 622"/>
                <a:gd name="T58" fmla="*/ 546 w 622"/>
                <a:gd name="T59" fmla="*/ 108 h 622"/>
                <a:gd name="T60" fmla="*/ 504 w 622"/>
                <a:gd name="T61" fmla="*/ 66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0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48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4" y="254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6" y="438"/>
                  </a:lnTo>
                  <a:lnTo>
                    <a:pt x="40" y="466"/>
                  </a:lnTo>
                  <a:lnTo>
                    <a:pt x="56" y="490"/>
                  </a:lnTo>
                  <a:lnTo>
                    <a:pt x="74" y="514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2"/>
                  </a:lnTo>
                  <a:lnTo>
                    <a:pt x="168" y="588"/>
                  </a:lnTo>
                  <a:lnTo>
                    <a:pt x="196" y="600"/>
                  </a:lnTo>
                  <a:lnTo>
                    <a:pt x="224" y="610"/>
                  </a:lnTo>
                  <a:lnTo>
                    <a:pt x="254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0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78"/>
                  </a:lnTo>
                  <a:lnTo>
                    <a:pt x="588" y="452"/>
                  </a:lnTo>
                  <a:lnTo>
                    <a:pt x="600" y="426"/>
                  </a:lnTo>
                  <a:lnTo>
                    <a:pt x="610" y="396"/>
                  </a:lnTo>
                  <a:lnTo>
                    <a:pt x="616" y="366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6"/>
                  </a:lnTo>
                  <a:lnTo>
                    <a:pt x="564" y="130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78" y="48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21"/>
            <p:cNvSpPr>
              <a:spLocks/>
            </p:cNvSpPr>
            <p:nvPr/>
          </p:nvSpPr>
          <p:spPr bwMode="auto">
            <a:xfrm>
              <a:off x="8394700" y="311785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4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40 h 454"/>
                <a:gd name="T24" fmla="*/ 54 w 454"/>
                <a:gd name="T25" fmla="*/ 374 h 454"/>
                <a:gd name="T26" fmla="*/ 86 w 454"/>
                <a:gd name="T27" fmla="*/ 404 h 454"/>
                <a:gd name="T28" fmla="*/ 122 w 454"/>
                <a:gd name="T29" fmla="*/ 428 h 454"/>
                <a:gd name="T30" fmla="*/ 164 w 454"/>
                <a:gd name="T31" fmla="*/ 444 h 454"/>
                <a:gd name="T32" fmla="*/ 208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0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398 w 454"/>
                <a:gd name="T59" fmla="*/ 78 h 454"/>
                <a:gd name="T60" fmla="*/ 366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4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6" y="144"/>
                  </a:lnTo>
                  <a:lnTo>
                    <a:pt x="8" y="164"/>
                  </a:lnTo>
                  <a:lnTo>
                    <a:pt x="4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8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298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8" y="350"/>
                  </a:lnTo>
                  <a:lnTo>
                    <a:pt x="428" y="330"/>
                  </a:lnTo>
                  <a:lnTo>
                    <a:pt x="438" y="310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4" y="62"/>
                  </a:lnTo>
                  <a:lnTo>
                    <a:pt x="366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4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B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95887" y="3874295"/>
            <a:ext cx="1500188" cy="1591865"/>
            <a:chOff x="6623050" y="4022726"/>
            <a:chExt cx="2000250" cy="2122487"/>
          </a:xfrm>
        </p:grpSpPr>
        <p:sp>
          <p:nvSpPr>
            <p:cNvPr id="58" name="Freeform 23"/>
            <p:cNvSpPr>
              <a:spLocks/>
            </p:cNvSpPr>
            <p:nvPr/>
          </p:nvSpPr>
          <p:spPr bwMode="auto">
            <a:xfrm>
              <a:off x="6908800" y="5157788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8 h 622"/>
                <a:gd name="T4" fmla="*/ 184 w 622"/>
                <a:gd name="T5" fmla="*/ 28 h 622"/>
                <a:gd name="T6" fmla="*/ 130 w 622"/>
                <a:gd name="T7" fmla="*/ 58 h 622"/>
                <a:gd name="T8" fmla="*/ 86 w 622"/>
                <a:gd name="T9" fmla="*/ 96 h 622"/>
                <a:gd name="T10" fmla="*/ 48 w 622"/>
                <a:gd name="T11" fmla="*/ 144 h 622"/>
                <a:gd name="T12" fmla="*/ 22 w 622"/>
                <a:gd name="T13" fmla="*/ 198 h 622"/>
                <a:gd name="T14" fmla="*/ 4 w 622"/>
                <a:gd name="T15" fmla="*/ 256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0 w 622"/>
                <a:gd name="T23" fmla="*/ 466 h 622"/>
                <a:gd name="T24" fmla="*/ 76 w 622"/>
                <a:gd name="T25" fmla="*/ 516 h 622"/>
                <a:gd name="T26" fmla="*/ 118 w 622"/>
                <a:gd name="T27" fmla="*/ 556 h 622"/>
                <a:gd name="T28" fmla="*/ 168 w 622"/>
                <a:gd name="T29" fmla="*/ 588 h 622"/>
                <a:gd name="T30" fmla="*/ 224 w 622"/>
                <a:gd name="T31" fmla="*/ 610 h 622"/>
                <a:gd name="T32" fmla="*/ 286 w 622"/>
                <a:gd name="T33" fmla="*/ 622 h 622"/>
                <a:gd name="T34" fmla="*/ 318 w 622"/>
                <a:gd name="T35" fmla="*/ 622 h 622"/>
                <a:gd name="T36" fmla="*/ 380 w 622"/>
                <a:gd name="T37" fmla="*/ 616 h 622"/>
                <a:gd name="T38" fmla="*/ 438 w 622"/>
                <a:gd name="T39" fmla="*/ 596 h 622"/>
                <a:gd name="T40" fmla="*/ 490 w 622"/>
                <a:gd name="T41" fmla="*/ 566 h 622"/>
                <a:gd name="T42" fmla="*/ 536 w 622"/>
                <a:gd name="T43" fmla="*/ 526 h 622"/>
                <a:gd name="T44" fmla="*/ 572 w 622"/>
                <a:gd name="T45" fmla="*/ 480 h 622"/>
                <a:gd name="T46" fmla="*/ 600 w 622"/>
                <a:gd name="T47" fmla="*/ 426 h 622"/>
                <a:gd name="T48" fmla="*/ 616 w 622"/>
                <a:gd name="T49" fmla="*/ 368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0 w 622"/>
                <a:gd name="T57" fmla="*/ 158 h 622"/>
                <a:gd name="T58" fmla="*/ 546 w 622"/>
                <a:gd name="T59" fmla="*/ 108 h 622"/>
                <a:gd name="T60" fmla="*/ 504 w 622"/>
                <a:gd name="T61" fmla="*/ 68 h 622"/>
                <a:gd name="T62" fmla="*/ 452 w 622"/>
                <a:gd name="T63" fmla="*/ 34 h 622"/>
                <a:gd name="T64" fmla="*/ 396 w 622"/>
                <a:gd name="T65" fmla="*/ 12 h 622"/>
                <a:gd name="T66" fmla="*/ 336 w 622"/>
                <a:gd name="T67" fmla="*/ 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8"/>
                  </a:lnTo>
                  <a:lnTo>
                    <a:pt x="212" y="16"/>
                  </a:lnTo>
                  <a:lnTo>
                    <a:pt x="184" y="28"/>
                  </a:lnTo>
                  <a:lnTo>
                    <a:pt x="156" y="42"/>
                  </a:lnTo>
                  <a:lnTo>
                    <a:pt x="130" y="58"/>
                  </a:lnTo>
                  <a:lnTo>
                    <a:pt x="108" y="76"/>
                  </a:lnTo>
                  <a:lnTo>
                    <a:pt x="86" y="96"/>
                  </a:lnTo>
                  <a:lnTo>
                    <a:pt x="66" y="120"/>
                  </a:lnTo>
                  <a:lnTo>
                    <a:pt x="48" y="144"/>
                  </a:lnTo>
                  <a:lnTo>
                    <a:pt x="34" y="170"/>
                  </a:lnTo>
                  <a:lnTo>
                    <a:pt x="22" y="198"/>
                  </a:lnTo>
                  <a:lnTo>
                    <a:pt x="12" y="226"/>
                  </a:lnTo>
                  <a:lnTo>
                    <a:pt x="4" y="256"/>
                  </a:lnTo>
                  <a:lnTo>
                    <a:pt x="0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2"/>
                  </a:lnTo>
                  <a:lnTo>
                    <a:pt x="16" y="410"/>
                  </a:lnTo>
                  <a:lnTo>
                    <a:pt x="26" y="440"/>
                  </a:lnTo>
                  <a:lnTo>
                    <a:pt x="40" y="466"/>
                  </a:lnTo>
                  <a:lnTo>
                    <a:pt x="56" y="492"/>
                  </a:lnTo>
                  <a:lnTo>
                    <a:pt x="76" y="516"/>
                  </a:lnTo>
                  <a:lnTo>
                    <a:pt x="96" y="536"/>
                  </a:lnTo>
                  <a:lnTo>
                    <a:pt x="118" y="556"/>
                  </a:lnTo>
                  <a:lnTo>
                    <a:pt x="142" y="574"/>
                  </a:lnTo>
                  <a:lnTo>
                    <a:pt x="168" y="588"/>
                  </a:lnTo>
                  <a:lnTo>
                    <a:pt x="196" y="602"/>
                  </a:lnTo>
                  <a:lnTo>
                    <a:pt x="224" y="610"/>
                  </a:lnTo>
                  <a:lnTo>
                    <a:pt x="254" y="618"/>
                  </a:lnTo>
                  <a:lnTo>
                    <a:pt x="286" y="622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6"/>
                  </a:lnTo>
                  <a:lnTo>
                    <a:pt x="410" y="606"/>
                  </a:lnTo>
                  <a:lnTo>
                    <a:pt x="438" y="596"/>
                  </a:lnTo>
                  <a:lnTo>
                    <a:pt x="466" y="582"/>
                  </a:lnTo>
                  <a:lnTo>
                    <a:pt x="490" y="566"/>
                  </a:lnTo>
                  <a:lnTo>
                    <a:pt x="514" y="548"/>
                  </a:lnTo>
                  <a:lnTo>
                    <a:pt x="536" y="526"/>
                  </a:lnTo>
                  <a:lnTo>
                    <a:pt x="556" y="504"/>
                  </a:lnTo>
                  <a:lnTo>
                    <a:pt x="572" y="480"/>
                  </a:lnTo>
                  <a:lnTo>
                    <a:pt x="588" y="454"/>
                  </a:lnTo>
                  <a:lnTo>
                    <a:pt x="600" y="426"/>
                  </a:lnTo>
                  <a:lnTo>
                    <a:pt x="610" y="398"/>
                  </a:lnTo>
                  <a:lnTo>
                    <a:pt x="616" y="368"/>
                  </a:lnTo>
                  <a:lnTo>
                    <a:pt x="620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2"/>
                  </a:lnTo>
                  <a:lnTo>
                    <a:pt x="606" y="212"/>
                  </a:lnTo>
                  <a:lnTo>
                    <a:pt x="594" y="184"/>
                  </a:lnTo>
                  <a:lnTo>
                    <a:pt x="580" y="158"/>
                  </a:lnTo>
                  <a:lnTo>
                    <a:pt x="564" y="132"/>
                  </a:lnTo>
                  <a:lnTo>
                    <a:pt x="546" y="108"/>
                  </a:lnTo>
                  <a:lnTo>
                    <a:pt x="526" y="86"/>
                  </a:lnTo>
                  <a:lnTo>
                    <a:pt x="504" y="68"/>
                  </a:lnTo>
                  <a:lnTo>
                    <a:pt x="478" y="50"/>
                  </a:lnTo>
                  <a:lnTo>
                    <a:pt x="452" y="34"/>
                  </a:lnTo>
                  <a:lnTo>
                    <a:pt x="426" y="22"/>
                  </a:lnTo>
                  <a:lnTo>
                    <a:pt x="396" y="12"/>
                  </a:lnTo>
                  <a:lnTo>
                    <a:pt x="366" y="6"/>
                  </a:lnTo>
                  <a:lnTo>
                    <a:pt x="336" y="2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6623050" y="4022726"/>
              <a:ext cx="2000250" cy="1957388"/>
            </a:xfrm>
            <a:custGeom>
              <a:avLst/>
              <a:gdLst>
                <a:gd name="T0" fmla="*/ 1260 w 1260"/>
                <a:gd name="T1" fmla="*/ 146 h 1233"/>
                <a:gd name="T2" fmla="*/ 1260 w 1260"/>
                <a:gd name="T3" fmla="*/ 146 h 1233"/>
                <a:gd name="T4" fmla="*/ 1244 w 1260"/>
                <a:gd name="T5" fmla="*/ 194 h 1233"/>
                <a:gd name="T6" fmla="*/ 1226 w 1260"/>
                <a:gd name="T7" fmla="*/ 242 h 1233"/>
                <a:gd name="T8" fmla="*/ 1206 w 1260"/>
                <a:gd name="T9" fmla="*/ 290 h 1233"/>
                <a:gd name="T10" fmla="*/ 1186 w 1260"/>
                <a:gd name="T11" fmla="*/ 336 h 1233"/>
                <a:gd name="T12" fmla="*/ 1164 w 1260"/>
                <a:gd name="T13" fmla="*/ 382 h 1233"/>
                <a:gd name="T14" fmla="*/ 1140 w 1260"/>
                <a:gd name="T15" fmla="*/ 426 h 1233"/>
                <a:gd name="T16" fmla="*/ 1116 w 1260"/>
                <a:gd name="T17" fmla="*/ 470 h 1233"/>
                <a:gd name="T18" fmla="*/ 1090 w 1260"/>
                <a:gd name="T19" fmla="*/ 513 h 1233"/>
                <a:gd name="T20" fmla="*/ 1062 w 1260"/>
                <a:gd name="T21" fmla="*/ 557 h 1233"/>
                <a:gd name="T22" fmla="*/ 1034 w 1260"/>
                <a:gd name="T23" fmla="*/ 597 h 1233"/>
                <a:gd name="T24" fmla="*/ 1004 w 1260"/>
                <a:gd name="T25" fmla="*/ 637 h 1233"/>
                <a:gd name="T26" fmla="*/ 974 w 1260"/>
                <a:gd name="T27" fmla="*/ 677 h 1233"/>
                <a:gd name="T28" fmla="*/ 942 w 1260"/>
                <a:gd name="T29" fmla="*/ 715 h 1233"/>
                <a:gd name="T30" fmla="*/ 910 w 1260"/>
                <a:gd name="T31" fmla="*/ 753 h 1233"/>
                <a:gd name="T32" fmla="*/ 876 w 1260"/>
                <a:gd name="T33" fmla="*/ 789 h 1233"/>
                <a:gd name="T34" fmla="*/ 840 w 1260"/>
                <a:gd name="T35" fmla="*/ 825 h 1233"/>
                <a:gd name="T36" fmla="*/ 804 w 1260"/>
                <a:gd name="T37" fmla="*/ 859 h 1233"/>
                <a:gd name="T38" fmla="*/ 766 w 1260"/>
                <a:gd name="T39" fmla="*/ 893 h 1233"/>
                <a:gd name="T40" fmla="*/ 728 w 1260"/>
                <a:gd name="T41" fmla="*/ 925 h 1233"/>
                <a:gd name="T42" fmla="*/ 688 w 1260"/>
                <a:gd name="T43" fmla="*/ 957 h 1233"/>
                <a:gd name="T44" fmla="*/ 648 w 1260"/>
                <a:gd name="T45" fmla="*/ 987 h 1233"/>
                <a:gd name="T46" fmla="*/ 608 w 1260"/>
                <a:gd name="T47" fmla="*/ 1015 h 1233"/>
                <a:gd name="T48" fmla="*/ 566 w 1260"/>
                <a:gd name="T49" fmla="*/ 1043 h 1233"/>
                <a:gd name="T50" fmla="*/ 524 w 1260"/>
                <a:gd name="T51" fmla="*/ 1069 h 1233"/>
                <a:gd name="T52" fmla="*/ 480 w 1260"/>
                <a:gd name="T53" fmla="*/ 1095 h 1233"/>
                <a:gd name="T54" fmla="*/ 434 w 1260"/>
                <a:gd name="T55" fmla="*/ 1119 h 1233"/>
                <a:gd name="T56" fmla="*/ 390 w 1260"/>
                <a:gd name="T57" fmla="*/ 1141 h 1233"/>
                <a:gd name="T58" fmla="*/ 344 w 1260"/>
                <a:gd name="T59" fmla="*/ 1161 h 1233"/>
                <a:gd name="T60" fmla="*/ 298 w 1260"/>
                <a:gd name="T61" fmla="*/ 1181 h 1233"/>
                <a:gd name="T62" fmla="*/ 250 w 1260"/>
                <a:gd name="T63" fmla="*/ 1201 h 1233"/>
                <a:gd name="T64" fmla="*/ 202 w 1260"/>
                <a:gd name="T65" fmla="*/ 1217 h 1233"/>
                <a:gd name="T66" fmla="*/ 152 w 1260"/>
                <a:gd name="T67" fmla="*/ 1233 h 1233"/>
                <a:gd name="T68" fmla="*/ 20 w 1260"/>
                <a:gd name="T69" fmla="*/ 985 h 1233"/>
                <a:gd name="T70" fmla="*/ 0 w 1260"/>
                <a:gd name="T71" fmla="*/ 679 h 1233"/>
                <a:gd name="T72" fmla="*/ 0 w 1260"/>
                <a:gd name="T73" fmla="*/ 679 h 1233"/>
                <a:gd name="T74" fmla="*/ 60 w 1260"/>
                <a:gd name="T75" fmla="*/ 659 h 1233"/>
                <a:gd name="T76" fmla="*/ 118 w 1260"/>
                <a:gd name="T77" fmla="*/ 633 h 1233"/>
                <a:gd name="T78" fmla="*/ 174 w 1260"/>
                <a:gd name="T79" fmla="*/ 605 h 1233"/>
                <a:gd name="T80" fmla="*/ 230 w 1260"/>
                <a:gd name="T81" fmla="*/ 575 h 1233"/>
                <a:gd name="T82" fmla="*/ 282 w 1260"/>
                <a:gd name="T83" fmla="*/ 541 h 1233"/>
                <a:gd name="T84" fmla="*/ 332 w 1260"/>
                <a:gd name="T85" fmla="*/ 502 h 1233"/>
                <a:gd name="T86" fmla="*/ 382 w 1260"/>
                <a:gd name="T87" fmla="*/ 462 h 1233"/>
                <a:gd name="T88" fmla="*/ 428 w 1260"/>
                <a:gd name="T89" fmla="*/ 420 h 1233"/>
                <a:gd name="T90" fmla="*/ 472 w 1260"/>
                <a:gd name="T91" fmla="*/ 376 h 1233"/>
                <a:gd name="T92" fmla="*/ 512 w 1260"/>
                <a:gd name="T93" fmla="*/ 328 h 1233"/>
                <a:gd name="T94" fmla="*/ 550 w 1260"/>
                <a:gd name="T95" fmla="*/ 278 h 1233"/>
                <a:gd name="T96" fmla="*/ 586 w 1260"/>
                <a:gd name="T97" fmla="*/ 226 h 1233"/>
                <a:gd name="T98" fmla="*/ 618 w 1260"/>
                <a:gd name="T99" fmla="*/ 172 h 1233"/>
                <a:gd name="T100" fmla="*/ 648 w 1260"/>
                <a:gd name="T101" fmla="*/ 118 h 1233"/>
                <a:gd name="T102" fmla="*/ 674 w 1260"/>
                <a:gd name="T103" fmla="*/ 60 h 1233"/>
                <a:gd name="T104" fmla="*/ 698 w 1260"/>
                <a:gd name="T105" fmla="*/ 0 h 1233"/>
                <a:gd name="T106" fmla="*/ 982 w 1260"/>
                <a:gd name="T107" fmla="*/ 136 h 1233"/>
                <a:gd name="T108" fmla="*/ 1260 w 1260"/>
                <a:gd name="T109" fmla="*/ 146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0" h="1233">
                  <a:moveTo>
                    <a:pt x="1260" y="146"/>
                  </a:moveTo>
                  <a:lnTo>
                    <a:pt x="1260" y="146"/>
                  </a:lnTo>
                  <a:lnTo>
                    <a:pt x="1244" y="194"/>
                  </a:lnTo>
                  <a:lnTo>
                    <a:pt x="1226" y="242"/>
                  </a:lnTo>
                  <a:lnTo>
                    <a:pt x="1206" y="290"/>
                  </a:lnTo>
                  <a:lnTo>
                    <a:pt x="1186" y="336"/>
                  </a:lnTo>
                  <a:lnTo>
                    <a:pt x="1164" y="382"/>
                  </a:lnTo>
                  <a:lnTo>
                    <a:pt x="1140" y="426"/>
                  </a:lnTo>
                  <a:lnTo>
                    <a:pt x="1116" y="470"/>
                  </a:lnTo>
                  <a:lnTo>
                    <a:pt x="1090" y="513"/>
                  </a:lnTo>
                  <a:lnTo>
                    <a:pt x="1062" y="557"/>
                  </a:lnTo>
                  <a:lnTo>
                    <a:pt x="1034" y="597"/>
                  </a:lnTo>
                  <a:lnTo>
                    <a:pt x="1004" y="637"/>
                  </a:lnTo>
                  <a:lnTo>
                    <a:pt x="974" y="677"/>
                  </a:lnTo>
                  <a:lnTo>
                    <a:pt x="942" y="715"/>
                  </a:lnTo>
                  <a:lnTo>
                    <a:pt x="910" y="753"/>
                  </a:lnTo>
                  <a:lnTo>
                    <a:pt x="876" y="789"/>
                  </a:lnTo>
                  <a:lnTo>
                    <a:pt x="840" y="825"/>
                  </a:lnTo>
                  <a:lnTo>
                    <a:pt x="804" y="859"/>
                  </a:lnTo>
                  <a:lnTo>
                    <a:pt x="766" y="893"/>
                  </a:lnTo>
                  <a:lnTo>
                    <a:pt x="728" y="925"/>
                  </a:lnTo>
                  <a:lnTo>
                    <a:pt x="688" y="957"/>
                  </a:lnTo>
                  <a:lnTo>
                    <a:pt x="648" y="987"/>
                  </a:lnTo>
                  <a:lnTo>
                    <a:pt x="608" y="1015"/>
                  </a:lnTo>
                  <a:lnTo>
                    <a:pt x="566" y="1043"/>
                  </a:lnTo>
                  <a:lnTo>
                    <a:pt x="524" y="1069"/>
                  </a:lnTo>
                  <a:lnTo>
                    <a:pt x="480" y="1095"/>
                  </a:lnTo>
                  <a:lnTo>
                    <a:pt x="434" y="1119"/>
                  </a:lnTo>
                  <a:lnTo>
                    <a:pt x="390" y="1141"/>
                  </a:lnTo>
                  <a:lnTo>
                    <a:pt x="344" y="1161"/>
                  </a:lnTo>
                  <a:lnTo>
                    <a:pt x="298" y="1181"/>
                  </a:lnTo>
                  <a:lnTo>
                    <a:pt x="250" y="1201"/>
                  </a:lnTo>
                  <a:lnTo>
                    <a:pt x="202" y="1217"/>
                  </a:lnTo>
                  <a:lnTo>
                    <a:pt x="152" y="1233"/>
                  </a:lnTo>
                  <a:lnTo>
                    <a:pt x="20" y="985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60" y="659"/>
                  </a:lnTo>
                  <a:lnTo>
                    <a:pt x="118" y="633"/>
                  </a:lnTo>
                  <a:lnTo>
                    <a:pt x="174" y="605"/>
                  </a:lnTo>
                  <a:lnTo>
                    <a:pt x="230" y="575"/>
                  </a:lnTo>
                  <a:lnTo>
                    <a:pt x="282" y="541"/>
                  </a:lnTo>
                  <a:lnTo>
                    <a:pt x="332" y="502"/>
                  </a:lnTo>
                  <a:lnTo>
                    <a:pt x="382" y="462"/>
                  </a:lnTo>
                  <a:lnTo>
                    <a:pt x="428" y="420"/>
                  </a:lnTo>
                  <a:lnTo>
                    <a:pt x="472" y="376"/>
                  </a:lnTo>
                  <a:lnTo>
                    <a:pt x="512" y="328"/>
                  </a:lnTo>
                  <a:lnTo>
                    <a:pt x="550" y="278"/>
                  </a:lnTo>
                  <a:lnTo>
                    <a:pt x="586" y="226"/>
                  </a:lnTo>
                  <a:lnTo>
                    <a:pt x="618" y="172"/>
                  </a:lnTo>
                  <a:lnTo>
                    <a:pt x="648" y="118"/>
                  </a:lnTo>
                  <a:lnTo>
                    <a:pt x="674" y="60"/>
                  </a:lnTo>
                  <a:lnTo>
                    <a:pt x="698" y="0"/>
                  </a:lnTo>
                  <a:lnTo>
                    <a:pt x="982" y="136"/>
                  </a:lnTo>
                  <a:lnTo>
                    <a:pt x="1260" y="1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7042150" y="5291138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2 w 454"/>
                <a:gd name="T9" fmla="*/ 70 h 454"/>
                <a:gd name="T10" fmla="*/ 36 w 454"/>
                <a:gd name="T11" fmla="*/ 106 h 454"/>
                <a:gd name="T12" fmla="*/ 16 w 454"/>
                <a:gd name="T13" fmla="*/ 144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6 h 454"/>
                <a:gd name="T20" fmla="*/ 12 w 454"/>
                <a:gd name="T21" fmla="*/ 300 h 454"/>
                <a:gd name="T22" fmla="*/ 30 w 454"/>
                <a:gd name="T23" fmla="*/ 340 h 454"/>
                <a:gd name="T24" fmla="*/ 54 w 454"/>
                <a:gd name="T25" fmla="*/ 376 h 454"/>
                <a:gd name="T26" fmla="*/ 86 w 454"/>
                <a:gd name="T27" fmla="*/ 406 h 454"/>
                <a:gd name="T28" fmla="*/ 124 w 454"/>
                <a:gd name="T29" fmla="*/ 430 h 454"/>
                <a:gd name="T30" fmla="*/ 164 w 454"/>
                <a:gd name="T31" fmla="*/ 446 h 454"/>
                <a:gd name="T32" fmla="*/ 208 w 454"/>
                <a:gd name="T33" fmla="*/ 454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0 w 454"/>
                <a:gd name="T43" fmla="*/ 384 h 454"/>
                <a:gd name="T44" fmla="*/ 418 w 454"/>
                <a:gd name="T45" fmla="*/ 350 h 454"/>
                <a:gd name="T46" fmla="*/ 438 w 454"/>
                <a:gd name="T47" fmla="*/ 312 h 454"/>
                <a:gd name="T48" fmla="*/ 450 w 454"/>
                <a:gd name="T49" fmla="*/ 268 h 454"/>
                <a:gd name="T50" fmla="*/ 454 w 454"/>
                <a:gd name="T51" fmla="*/ 222 h 454"/>
                <a:gd name="T52" fmla="*/ 452 w 454"/>
                <a:gd name="T53" fmla="*/ 200 h 454"/>
                <a:gd name="T54" fmla="*/ 442 w 454"/>
                <a:gd name="T55" fmla="*/ 156 h 454"/>
                <a:gd name="T56" fmla="*/ 424 w 454"/>
                <a:gd name="T57" fmla="*/ 116 h 454"/>
                <a:gd name="T58" fmla="*/ 398 w 454"/>
                <a:gd name="T59" fmla="*/ 80 h 454"/>
                <a:gd name="T60" fmla="*/ 368 w 454"/>
                <a:gd name="T61" fmla="*/ 50 h 454"/>
                <a:gd name="T62" fmla="*/ 330 w 454"/>
                <a:gd name="T63" fmla="*/ 26 h 454"/>
                <a:gd name="T64" fmla="*/ 290 w 454"/>
                <a:gd name="T65" fmla="*/ 10 h 454"/>
                <a:gd name="T66" fmla="*/ 244 w 454"/>
                <a:gd name="T67" fmla="*/ 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78" y="56"/>
                  </a:lnTo>
                  <a:lnTo>
                    <a:pt x="62" y="70"/>
                  </a:lnTo>
                  <a:lnTo>
                    <a:pt x="48" y="88"/>
                  </a:lnTo>
                  <a:lnTo>
                    <a:pt x="36" y="106"/>
                  </a:lnTo>
                  <a:lnTo>
                    <a:pt x="24" y="124"/>
                  </a:lnTo>
                  <a:lnTo>
                    <a:pt x="16" y="144"/>
                  </a:lnTo>
                  <a:lnTo>
                    <a:pt x="8" y="166"/>
                  </a:lnTo>
                  <a:lnTo>
                    <a:pt x="4" y="186"/>
                  </a:lnTo>
                  <a:lnTo>
                    <a:pt x="0" y="21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6"/>
                  </a:lnTo>
                  <a:lnTo>
                    <a:pt x="6" y="278"/>
                  </a:lnTo>
                  <a:lnTo>
                    <a:pt x="12" y="300"/>
                  </a:lnTo>
                  <a:lnTo>
                    <a:pt x="20" y="320"/>
                  </a:lnTo>
                  <a:lnTo>
                    <a:pt x="30" y="340"/>
                  </a:lnTo>
                  <a:lnTo>
                    <a:pt x="42" y="358"/>
                  </a:lnTo>
                  <a:lnTo>
                    <a:pt x="54" y="376"/>
                  </a:lnTo>
                  <a:lnTo>
                    <a:pt x="70" y="392"/>
                  </a:lnTo>
                  <a:lnTo>
                    <a:pt x="86" y="406"/>
                  </a:lnTo>
                  <a:lnTo>
                    <a:pt x="104" y="418"/>
                  </a:lnTo>
                  <a:lnTo>
                    <a:pt x="124" y="430"/>
                  </a:lnTo>
                  <a:lnTo>
                    <a:pt x="144" y="438"/>
                  </a:lnTo>
                  <a:lnTo>
                    <a:pt x="164" y="446"/>
                  </a:lnTo>
                  <a:lnTo>
                    <a:pt x="186" y="450"/>
                  </a:lnTo>
                  <a:lnTo>
                    <a:pt x="208" y="454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4" y="400"/>
                  </a:lnTo>
                  <a:lnTo>
                    <a:pt x="390" y="384"/>
                  </a:lnTo>
                  <a:lnTo>
                    <a:pt x="404" y="368"/>
                  </a:lnTo>
                  <a:lnTo>
                    <a:pt x="418" y="350"/>
                  </a:lnTo>
                  <a:lnTo>
                    <a:pt x="428" y="332"/>
                  </a:lnTo>
                  <a:lnTo>
                    <a:pt x="438" y="312"/>
                  </a:lnTo>
                  <a:lnTo>
                    <a:pt x="444" y="290"/>
                  </a:lnTo>
                  <a:lnTo>
                    <a:pt x="450" y="268"/>
                  </a:lnTo>
                  <a:lnTo>
                    <a:pt x="452" y="246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200"/>
                  </a:lnTo>
                  <a:lnTo>
                    <a:pt x="448" y="176"/>
                  </a:lnTo>
                  <a:lnTo>
                    <a:pt x="442" y="156"/>
                  </a:lnTo>
                  <a:lnTo>
                    <a:pt x="434" y="134"/>
                  </a:lnTo>
                  <a:lnTo>
                    <a:pt x="424" y="116"/>
                  </a:lnTo>
                  <a:lnTo>
                    <a:pt x="412" y="96"/>
                  </a:lnTo>
                  <a:lnTo>
                    <a:pt x="398" y="80"/>
                  </a:lnTo>
                  <a:lnTo>
                    <a:pt x="384" y="64"/>
                  </a:lnTo>
                  <a:lnTo>
                    <a:pt x="368" y="50"/>
                  </a:lnTo>
                  <a:lnTo>
                    <a:pt x="350" y="36"/>
                  </a:lnTo>
                  <a:lnTo>
                    <a:pt x="330" y="26"/>
                  </a:lnTo>
                  <a:lnTo>
                    <a:pt x="310" y="16"/>
                  </a:lnTo>
                  <a:lnTo>
                    <a:pt x="290" y="10"/>
                  </a:lnTo>
                  <a:lnTo>
                    <a:pt x="268" y="4"/>
                  </a:lnTo>
                  <a:lnTo>
                    <a:pt x="244" y="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C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431381" y="4410076"/>
            <a:ext cx="1807369" cy="1110853"/>
            <a:chOff x="4270375" y="4737101"/>
            <a:chExt cx="2409825" cy="1481137"/>
          </a:xfrm>
        </p:grpSpPr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4273550" y="5230813"/>
              <a:ext cx="990600" cy="987425"/>
            </a:xfrm>
            <a:custGeom>
              <a:avLst/>
              <a:gdLst>
                <a:gd name="T0" fmla="*/ 304 w 624"/>
                <a:gd name="T1" fmla="*/ 0 h 622"/>
                <a:gd name="T2" fmla="*/ 242 w 624"/>
                <a:gd name="T3" fmla="*/ 6 h 622"/>
                <a:gd name="T4" fmla="*/ 184 w 624"/>
                <a:gd name="T5" fmla="*/ 26 h 622"/>
                <a:gd name="T6" fmla="*/ 132 w 624"/>
                <a:gd name="T7" fmla="*/ 56 h 622"/>
                <a:gd name="T8" fmla="*/ 86 w 624"/>
                <a:gd name="T9" fmla="*/ 96 h 622"/>
                <a:gd name="T10" fmla="*/ 50 w 624"/>
                <a:gd name="T11" fmla="*/ 142 h 622"/>
                <a:gd name="T12" fmla="*/ 22 w 624"/>
                <a:gd name="T13" fmla="*/ 196 h 622"/>
                <a:gd name="T14" fmla="*/ 6 w 624"/>
                <a:gd name="T15" fmla="*/ 254 h 622"/>
                <a:gd name="T16" fmla="*/ 0 w 624"/>
                <a:gd name="T17" fmla="*/ 318 h 622"/>
                <a:gd name="T18" fmla="*/ 4 w 624"/>
                <a:gd name="T19" fmla="*/ 350 h 622"/>
                <a:gd name="T20" fmla="*/ 16 w 624"/>
                <a:gd name="T21" fmla="*/ 410 h 622"/>
                <a:gd name="T22" fmla="*/ 42 w 624"/>
                <a:gd name="T23" fmla="*/ 464 h 622"/>
                <a:gd name="T24" fmla="*/ 76 w 624"/>
                <a:gd name="T25" fmla="*/ 514 h 622"/>
                <a:gd name="T26" fmla="*/ 120 w 624"/>
                <a:gd name="T27" fmla="*/ 554 h 622"/>
                <a:gd name="T28" fmla="*/ 170 w 624"/>
                <a:gd name="T29" fmla="*/ 588 h 622"/>
                <a:gd name="T30" fmla="*/ 226 w 624"/>
                <a:gd name="T31" fmla="*/ 610 h 622"/>
                <a:gd name="T32" fmla="*/ 288 w 624"/>
                <a:gd name="T33" fmla="*/ 620 h 622"/>
                <a:gd name="T34" fmla="*/ 318 w 624"/>
                <a:gd name="T35" fmla="*/ 622 h 622"/>
                <a:gd name="T36" fmla="*/ 382 w 624"/>
                <a:gd name="T37" fmla="*/ 614 h 622"/>
                <a:gd name="T38" fmla="*/ 440 w 624"/>
                <a:gd name="T39" fmla="*/ 594 h 622"/>
                <a:gd name="T40" fmla="*/ 492 w 624"/>
                <a:gd name="T41" fmla="*/ 564 h 622"/>
                <a:gd name="T42" fmla="*/ 536 w 624"/>
                <a:gd name="T43" fmla="*/ 526 h 622"/>
                <a:gd name="T44" fmla="*/ 574 w 624"/>
                <a:gd name="T45" fmla="*/ 478 h 622"/>
                <a:gd name="T46" fmla="*/ 602 w 624"/>
                <a:gd name="T47" fmla="*/ 424 h 622"/>
                <a:gd name="T48" fmla="*/ 618 w 624"/>
                <a:gd name="T49" fmla="*/ 366 h 622"/>
                <a:gd name="T50" fmla="*/ 624 w 624"/>
                <a:gd name="T51" fmla="*/ 304 h 622"/>
                <a:gd name="T52" fmla="*/ 620 w 624"/>
                <a:gd name="T53" fmla="*/ 272 h 622"/>
                <a:gd name="T54" fmla="*/ 608 w 624"/>
                <a:gd name="T55" fmla="*/ 212 h 622"/>
                <a:gd name="T56" fmla="*/ 582 w 624"/>
                <a:gd name="T57" fmla="*/ 156 h 622"/>
                <a:gd name="T58" fmla="*/ 548 w 624"/>
                <a:gd name="T59" fmla="*/ 106 h 622"/>
                <a:gd name="T60" fmla="*/ 504 w 624"/>
                <a:gd name="T61" fmla="*/ 66 h 622"/>
                <a:gd name="T62" fmla="*/ 454 w 624"/>
                <a:gd name="T63" fmla="*/ 34 h 622"/>
                <a:gd name="T64" fmla="*/ 398 w 624"/>
                <a:gd name="T65" fmla="*/ 12 h 622"/>
                <a:gd name="T66" fmla="*/ 336 w 624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4" h="622">
                  <a:moveTo>
                    <a:pt x="304" y="0"/>
                  </a:moveTo>
                  <a:lnTo>
                    <a:pt x="304" y="0"/>
                  </a:lnTo>
                  <a:lnTo>
                    <a:pt x="274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8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8" y="118"/>
                  </a:lnTo>
                  <a:lnTo>
                    <a:pt x="50" y="142"/>
                  </a:lnTo>
                  <a:lnTo>
                    <a:pt x="36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4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20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8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8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2" y="614"/>
                  </a:lnTo>
                  <a:lnTo>
                    <a:pt x="412" y="606"/>
                  </a:lnTo>
                  <a:lnTo>
                    <a:pt x="440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6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2" y="424"/>
                  </a:lnTo>
                  <a:lnTo>
                    <a:pt x="612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0" y="272"/>
                  </a:lnTo>
                  <a:lnTo>
                    <a:pt x="616" y="240"/>
                  </a:lnTo>
                  <a:lnTo>
                    <a:pt x="608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8" y="106"/>
                  </a:lnTo>
                  <a:lnTo>
                    <a:pt x="528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4270375" y="4737101"/>
              <a:ext cx="2409825" cy="1357313"/>
            </a:xfrm>
            <a:custGeom>
              <a:avLst/>
              <a:gdLst>
                <a:gd name="T0" fmla="*/ 0 w 1518"/>
                <a:gd name="T1" fmla="*/ 395 h 855"/>
                <a:gd name="T2" fmla="*/ 144 w 1518"/>
                <a:gd name="T3" fmla="*/ 167 h 855"/>
                <a:gd name="T4" fmla="*/ 402 w 1518"/>
                <a:gd name="T5" fmla="*/ 0 h 855"/>
                <a:gd name="T6" fmla="*/ 402 w 1518"/>
                <a:gd name="T7" fmla="*/ 0 h 855"/>
                <a:gd name="T8" fmla="*/ 440 w 1518"/>
                <a:gd name="T9" fmla="*/ 32 h 855"/>
                <a:gd name="T10" fmla="*/ 478 w 1518"/>
                <a:gd name="T11" fmla="*/ 63 h 855"/>
                <a:gd name="T12" fmla="*/ 518 w 1518"/>
                <a:gd name="T13" fmla="*/ 91 h 855"/>
                <a:gd name="T14" fmla="*/ 560 w 1518"/>
                <a:gd name="T15" fmla="*/ 119 h 855"/>
                <a:gd name="T16" fmla="*/ 604 w 1518"/>
                <a:gd name="T17" fmla="*/ 145 h 855"/>
                <a:gd name="T18" fmla="*/ 648 w 1518"/>
                <a:gd name="T19" fmla="*/ 167 h 855"/>
                <a:gd name="T20" fmla="*/ 692 w 1518"/>
                <a:gd name="T21" fmla="*/ 189 h 855"/>
                <a:gd name="T22" fmla="*/ 738 w 1518"/>
                <a:gd name="T23" fmla="*/ 209 h 855"/>
                <a:gd name="T24" fmla="*/ 786 w 1518"/>
                <a:gd name="T25" fmla="*/ 225 h 855"/>
                <a:gd name="T26" fmla="*/ 834 w 1518"/>
                <a:gd name="T27" fmla="*/ 241 h 855"/>
                <a:gd name="T28" fmla="*/ 882 w 1518"/>
                <a:gd name="T29" fmla="*/ 253 h 855"/>
                <a:gd name="T30" fmla="*/ 932 w 1518"/>
                <a:gd name="T31" fmla="*/ 265 h 855"/>
                <a:gd name="T32" fmla="*/ 984 w 1518"/>
                <a:gd name="T33" fmla="*/ 273 h 855"/>
                <a:gd name="T34" fmla="*/ 1036 w 1518"/>
                <a:gd name="T35" fmla="*/ 279 h 855"/>
                <a:gd name="T36" fmla="*/ 1088 w 1518"/>
                <a:gd name="T37" fmla="*/ 283 h 855"/>
                <a:gd name="T38" fmla="*/ 1140 w 1518"/>
                <a:gd name="T39" fmla="*/ 283 h 855"/>
                <a:gd name="T40" fmla="*/ 1140 w 1518"/>
                <a:gd name="T41" fmla="*/ 283 h 855"/>
                <a:gd name="T42" fmla="*/ 1196 w 1518"/>
                <a:gd name="T43" fmla="*/ 283 h 855"/>
                <a:gd name="T44" fmla="*/ 1252 w 1518"/>
                <a:gd name="T45" fmla="*/ 279 h 855"/>
                <a:gd name="T46" fmla="*/ 1306 w 1518"/>
                <a:gd name="T47" fmla="*/ 271 h 855"/>
                <a:gd name="T48" fmla="*/ 1360 w 1518"/>
                <a:gd name="T49" fmla="*/ 261 h 855"/>
                <a:gd name="T50" fmla="*/ 1386 w 1518"/>
                <a:gd name="T51" fmla="*/ 571 h 855"/>
                <a:gd name="T52" fmla="*/ 1518 w 1518"/>
                <a:gd name="T53" fmla="*/ 813 h 855"/>
                <a:gd name="T54" fmla="*/ 1518 w 1518"/>
                <a:gd name="T55" fmla="*/ 813 h 855"/>
                <a:gd name="T56" fmla="*/ 1474 w 1518"/>
                <a:gd name="T57" fmla="*/ 823 h 855"/>
                <a:gd name="T58" fmla="*/ 1428 w 1518"/>
                <a:gd name="T59" fmla="*/ 831 h 855"/>
                <a:gd name="T60" fmla="*/ 1382 w 1518"/>
                <a:gd name="T61" fmla="*/ 837 h 855"/>
                <a:gd name="T62" fmla="*/ 1336 w 1518"/>
                <a:gd name="T63" fmla="*/ 843 h 855"/>
                <a:gd name="T64" fmla="*/ 1290 w 1518"/>
                <a:gd name="T65" fmla="*/ 849 h 855"/>
                <a:gd name="T66" fmla="*/ 1244 w 1518"/>
                <a:gd name="T67" fmla="*/ 851 h 855"/>
                <a:gd name="T68" fmla="*/ 1198 w 1518"/>
                <a:gd name="T69" fmla="*/ 853 h 855"/>
                <a:gd name="T70" fmla="*/ 1150 w 1518"/>
                <a:gd name="T71" fmla="*/ 855 h 855"/>
                <a:gd name="T72" fmla="*/ 1150 w 1518"/>
                <a:gd name="T73" fmla="*/ 855 h 855"/>
                <a:gd name="T74" fmla="*/ 1066 w 1518"/>
                <a:gd name="T75" fmla="*/ 851 h 855"/>
                <a:gd name="T76" fmla="*/ 984 w 1518"/>
                <a:gd name="T77" fmla="*/ 845 h 855"/>
                <a:gd name="T78" fmla="*/ 904 w 1518"/>
                <a:gd name="T79" fmla="*/ 837 h 855"/>
                <a:gd name="T80" fmla="*/ 824 w 1518"/>
                <a:gd name="T81" fmla="*/ 823 h 855"/>
                <a:gd name="T82" fmla="*/ 746 w 1518"/>
                <a:gd name="T83" fmla="*/ 805 h 855"/>
                <a:gd name="T84" fmla="*/ 670 w 1518"/>
                <a:gd name="T85" fmla="*/ 783 h 855"/>
                <a:gd name="T86" fmla="*/ 594 w 1518"/>
                <a:gd name="T87" fmla="*/ 759 h 855"/>
                <a:gd name="T88" fmla="*/ 520 w 1518"/>
                <a:gd name="T89" fmla="*/ 731 h 855"/>
                <a:gd name="T90" fmla="*/ 448 w 1518"/>
                <a:gd name="T91" fmla="*/ 701 h 855"/>
                <a:gd name="T92" fmla="*/ 378 w 1518"/>
                <a:gd name="T93" fmla="*/ 665 h 855"/>
                <a:gd name="T94" fmla="*/ 310 w 1518"/>
                <a:gd name="T95" fmla="*/ 627 h 855"/>
                <a:gd name="T96" fmla="*/ 242 w 1518"/>
                <a:gd name="T97" fmla="*/ 587 h 855"/>
                <a:gd name="T98" fmla="*/ 178 w 1518"/>
                <a:gd name="T99" fmla="*/ 543 h 855"/>
                <a:gd name="T100" fmla="*/ 116 w 1518"/>
                <a:gd name="T101" fmla="*/ 497 h 855"/>
                <a:gd name="T102" fmla="*/ 56 w 1518"/>
                <a:gd name="T103" fmla="*/ 447 h 855"/>
                <a:gd name="T104" fmla="*/ 0 w 1518"/>
                <a:gd name="T105" fmla="*/ 395 h 855"/>
                <a:gd name="T106" fmla="*/ 0 w 1518"/>
                <a:gd name="T107" fmla="*/ 39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8" h="855">
                  <a:moveTo>
                    <a:pt x="0" y="395"/>
                  </a:moveTo>
                  <a:lnTo>
                    <a:pt x="144" y="167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440" y="32"/>
                  </a:lnTo>
                  <a:lnTo>
                    <a:pt x="478" y="63"/>
                  </a:lnTo>
                  <a:lnTo>
                    <a:pt x="518" y="91"/>
                  </a:lnTo>
                  <a:lnTo>
                    <a:pt x="560" y="119"/>
                  </a:lnTo>
                  <a:lnTo>
                    <a:pt x="604" y="145"/>
                  </a:lnTo>
                  <a:lnTo>
                    <a:pt x="648" y="167"/>
                  </a:lnTo>
                  <a:lnTo>
                    <a:pt x="692" y="189"/>
                  </a:lnTo>
                  <a:lnTo>
                    <a:pt x="738" y="209"/>
                  </a:lnTo>
                  <a:lnTo>
                    <a:pt x="786" y="225"/>
                  </a:lnTo>
                  <a:lnTo>
                    <a:pt x="834" y="241"/>
                  </a:lnTo>
                  <a:lnTo>
                    <a:pt x="882" y="253"/>
                  </a:lnTo>
                  <a:lnTo>
                    <a:pt x="932" y="265"/>
                  </a:lnTo>
                  <a:lnTo>
                    <a:pt x="984" y="273"/>
                  </a:lnTo>
                  <a:lnTo>
                    <a:pt x="1036" y="279"/>
                  </a:lnTo>
                  <a:lnTo>
                    <a:pt x="1088" y="283"/>
                  </a:lnTo>
                  <a:lnTo>
                    <a:pt x="1140" y="283"/>
                  </a:lnTo>
                  <a:lnTo>
                    <a:pt x="1140" y="283"/>
                  </a:lnTo>
                  <a:lnTo>
                    <a:pt x="1196" y="283"/>
                  </a:lnTo>
                  <a:lnTo>
                    <a:pt x="1252" y="279"/>
                  </a:lnTo>
                  <a:lnTo>
                    <a:pt x="1306" y="271"/>
                  </a:lnTo>
                  <a:lnTo>
                    <a:pt x="1360" y="261"/>
                  </a:lnTo>
                  <a:lnTo>
                    <a:pt x="1386" y="571"/>
                  </a:lnTo>
                  <a:lnTo>
                    <a:pt x="1518" y="813"/>
                  </a:lnTo>
                  <a:lnTo>
                    <a:pt x="1518" y="813"/>
                  </a:lnTo>
                  <a:lnTo>
                    <a:pt x="1474" y="823"/>
                  </a:lnTo>
                  <a:lnTo>
                    <a:pt x="1428" y="831"/>
                  </a:lnTo>
                  <a:lnTo>
                    <a:pt x="1382" y="837"/>
                  </a:lnTo>
                  <a:lnTo>
                    <a:pt x="1336" y="843"/>
                  </a:lnTo>
                  <a:lnTo>
                    <a:pt x="1290" y="849"/>
                  </a:lnTo>
                  <a:lnTo>
                    <a:pt x="1244" y="851"/>
                  </a:lnTo>
                  <a:lnTo>
                    <a:pt x="1198" y="853"/>
                  </a:lnTo>
                  <a:lnTo>
                    <a:pt x="1150" y="855"/>
                  </a:lnTo>
                  <a:lnTo>
                    <a:pt x="1150" y="855"/>
                  </a:lnTo>
                  <a:lnTo>
                    <a:pt x="1066" y="851"/>
                  </a:lnTo>
                  <a:lnTo>
                    <a:pt x="984" y="845"/>
                  </a:lnTo>
                  <a:lnTo>
                    <a:pt x="904" y="837"/>
                  </a:lnTo>
                  <a:lnTo>
                    <a:pt x="824" y="823"/>
                  </a:lnTo>
                  <a:lnTo>
                    <a:pt x="746" y="805"/>
                  </a:lnTo>
                  <a:lnTo>
                    <a:pt x="670" y="783"/>
                  </a:lnTo>
                  <a:lnTo>
                    <a:pt x="594" y="759"/>
                  </a:lnTo>
                  <a:lnTo>
                    <a:pt x="520" y="731"/>
                  </a:lnTo>
                  <a:lnTo>
                    <a:pt x="448" y="701"/>
                  </a:lnTo>
                  <a:lnTo>
                    <a:pt x="378" y="665"/>
                  </a:lnTo>
                  <a:lnTo>
                    <a:pt x="310" y="627"/>
                  </a:lnTo>
                  <a:lnTo>
                    <a:pt x="242" y="587"/>
                  </a:lnTo>
                  <a:lnTo>
                    <a:pt x="178" y="543"/>
                  </a:lnTo>
                  <a:lnTo>
                    <a:pt x="116" y="497"/>
                  </a:lnTo>
                  <a:lnTo>
                    <a:pt x="56" y="447"/>
                  </a:lnTo>
                  <a:lnTo>
                    <a:pt x="0" y="395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4" name="Freeform 29"/>
            <p:cNvSpPr>
              <a:spLocks/>
            </p:cNvSpPr>
            <p:nvPr/>
          </p:nvSpPr>
          <p:spPr bwMode="auto">
            <a:xfrm>
              <a:off x="4410075" y="5364163"/>
              <a:ext cx="717550" cy="720725"/>
            </a:xfrm>
            <a:custGeom>
              <a:avLst/>
              <a:gdLst>
                <a:gd name="T0" fmla="*/ 220 w 452"/>
                <a:gd name="T1" fmla="*/ 0 h 454"/>
                <a:gd name="T2" fmla="*/ 176 w 452"/>
                <a:gd name="T3" fmla="*/ 6 h 454"/>
                <a:gd name="T4" fmla="*/ 132 w 452"/>
                <a:gd name="T5" fmla="*/ 20 h 454"/>
                <a:gd name="T6" fmla="*/ 94 w 452"/>
                <a:gd name="T7" fmla="*/ 42 h 454"/>
                <a:gd name="T8" fmla="*/ 62 w 452"/>
                <a:gd name="T9" fmla="*/ 70 h 454"/>
                <a:gd name="T10" fmla="*/ 36 w 452"/>
                <a:gd name="T11" fmla="*/ 104 h 454"/>
                <a:gd name="T12" fmla="*/ 14 w 452"/>
                <a:gd name="T13" fmla="*/ 142 h 454"/>
                <a:gd name="T14" fmla="*/ 2 w 452"/>
                <a:gd name="T15" fmla="*/ 186 h 454"/>
                <a:gd name="T16" fmla="*/ 0 w 452"/>
                <a:gd name="T17" fmla="*/ 232 h 454"/>
                <a:gd name="T18" fmla="*/ 0 w 452"/>
                <a:gd name="T19" fmla="*/ 254 h 454"/>
                <a:gd name="T20" fmla="*/ 10 w 452"/>
                <a:gd name="T21" fmla="*/ 298 h 454"/>
                <a:gd name="T22" fmla="*/ 28 w 452"/>
                <a:gd name="T23" fmla="*/ 338 h 454"/>
                <a:gd name="T24" fmla="*/ 54 w 452"/>
                <a:gd name="T25" fmla="*/ 374 h 454"/>
                <a:gd name="T26" fmla="*/ 86 w 452"/>
                <a:gd name="T27" fmla="*/ 404 h 454"/>
                <a:gd name="T28" fmla="*/ 122 w 452"/>
                <a:gd name="T29" fmla="*/ 428 h 454"/>
                <a:gd name="T30" fmla="*/ 164 w 452"/>
                <a:gd name="T31" fmla="*/ 444 h 454"/>
                <a:gd name="T32" fmla="*/ 208 w 452"/>
                <a:gd name="T33" fmla="*/ 452 h 454"/>
                <a:gd name="T34" fmla="*/ 232 w 452"/>
                <a:gd name="T35" fmla="*/ 454 h 454"/>
                <a:gd name="T36" fmla="*/ 276 w 452"/>
                <a:gd name="T37" fmla="*/ 448 h 454"/>
                <a:gd name="T38" fmla="*/ 318 w 452"/>
                <a:gd name="T39" fmla="*/ 434 h 454"/>
                <a:gd name="T40" fmla="*/ 358 w 452"/>
                <a:gd name="T41" fmla="*/ 412 h 454"/>
                <a:gd name="T42" fmla="*/ 390 w 452"/>
                <a:gd name="T43" fmla="*/ 384 h 454"/>
                <a:gd name="T44" fmla="*/ 416 w 452"/>
                <a:gd name="T45" fmla="*/ 348 h 454"/>
                <a:gd name="T46" fmla="*/ 436 w 452"/>
                <a:gd name="T47" fmla="*/ 310 h 454"/>
                <a:gd name="T48" fmla="*/ 450 w 452"/>
                <a:gd name="T49" fmla="*/ 268 h 454"/>
                <a:gd name="T50" fmla="*/ 452 w 452"/>
                <a:gd name="T51" fmla="*/ 222 h 454"/>
                <a:gd name="T52" fmla="*/ 452 w 452"/>
                <a:gd name="T53" fmla="*/ 198 h 454"/>
                <a:gd name="T54" fmla="*/ 442 w 452"/>
                <a:gd name="T55" fmla="*/ 154 h 454"/>
                <a:gd name="T56" fmla="*/ 424 w 452"/>
                <a:gd name="T57" fmla="*/ 114 h 454"/>
                <a:gd name="T58" fmla="*/ 398 w 452"/>
                <a:gd name="T59" fmla="*/ 78 h 454"/>
                <a:gd name="T60" fmla="*/ 366 w 452"/>
                <a:gd name="T61" fmla="*/ 48 h 454"/>
                <a:gd name="T62" fmla="*/ 330 w 452"/>
                <a:gd name="T63" fmla="*/ 24 h 454"/>
                <a:gd name="T64" fmla="*/ 288 w 452"/>
                <a:gd name="T65" fmla="*/ 8 h 454"/>
                <a:gd name="T66" fmla="*/ 244 w 452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2" h="454">
                  <a:moveTo>
                    <a:pt x="220" y="0"/>
                  </a:moveTo>
                  <a:lnTo>
                    <a:pt x="220" y="0"/>
                  </a:lnTo>
                  <a:lnTo>
                    <a:pt x="198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2" y="20"/>
                  </a:lnTo>
                  <a:lnTo>
                    <a:pt x="114" y="30"/>
                  </a:lnTo>
                  <a:lnTo>
                    <a:pt x="94" y="42"/>
                  </a:lnTo>
                  <a:lnTo>
                    <a:pt x="78" y="54"/>
                  </a:lnTo>
                  <a:lnTo>
                    <a:pt x="62" y="70"/>
                  </a:lnTo>
                  <a:lnTo>
                    <a:pt x="48" y="86"/>
                  </a:lnTo>
                  <a:lnTo>
                    <a:pt x="36" y="104"/>
                  </a:lnTo>
                  <a:lnTo>
                    <a:pt x="24" y="122"/>
                  </a:lnTo>
                  <a:lnTo>
                    <a:pt x="14" y="142"/>
                  </a:lnTo>
                  <a:lnTo>
                    <a:pt x="8" y="164"/>
                  </a:lnTo>
                  <a:lnTo>
                    <a:pt x="2" y="186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0" y="254"/>
                  </a:lnTo>
                  <a:lnTo>
                    <a:pt x="4" y="278"/>
                  </a:lnTo>
                  <a:lnTo>
                    <a:pt x="10" y="298"/>
                  </a:lnTo>
                  <a:lnTo>
                    <a:pt x="18" y="320"/>
                  </a:lnTo>
                  <a:lnTo>
                    <a:pt x="28" y="338"/>
                  </a:lnTo>
                  <a:lnTo>
                    <a:pt x="40" y="358"/>
                  </a:lnTo>
                  <a:lnTo>
                    <a:pt x="54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2" y="428"/>
                  </a:lnTo>
                  <a:lnTo>
                    <a:pt x="142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08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4" y="452"/>
                  </a:lnTo>
                  <a:lnTo>
                    <a:pt x="276" y="448"/>
                  </a:lnTo>
                  <a:lnTo>
                    <a:pt x="298" y="442"/>
                  </a:lnTo>
                  <a:lnTo>
                    <a:pt x="318" y="434"/>
                  </a:lnTo>
                  <a:lnTo>
                    <a:pt x="338" y="424"/>
                  </a:lnTo>
                  <a:lnTo>
                    <a:pt x="358" y="412"/>
                  </a:lnTo>
                  <a:lnTo>
                    <a:pt x="374" y="398"/>
                  </a:lnTo>
                  <a:lnTo>
                    <a:pt x="390" y="384"/>
                  </a:lnTo>
                  <a:lnTo>
                    <a:pt x="404" y="366"/>
                  </a:lnTo>
                  <a:lnTo>
                    <a:pt x="416" y="348"/>
                  </a:lnTo>
                  <a:lnTo>
                    <a:pt x="428" y="330"/>
                  </a:lnTo>
                  <a:lnTo>
                    <a:pt x="436" y="310"/>
                  </a:lnTo>
                  <a:lnTo>
                    <a:pt x="444" y="288"/>
                  </a:lnTo>
                  <a:lnTo>
                    <a:pt x="450" y="268"/>
                  </a:lnTo>
                  <a:lnTo>
                    <a:pt x="452" y="244"/>
                  </a:lnTo>
                  <a:lnTo>
                    <a:pt x="452" y="222"/>
                  </a:lnTo>
                  <a:lnTo>
                    <a:pt x="452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398" y="78"/>
                  </a:lnTo>
                  <a:lnTo>
                    <a:pt x="382" y="62"/>
                  </a:lnTo>
                  <a:lnTo>
                    <a:pt x="366" y="48"/>
                  </a:lnTo>
                  <a:lnTo>
                    <a:pt x="348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88" y="8"/>
                  </a:lnTo>
                  <a:lnTo>
                    <a:pt x="266" y="4"/>
                  </a:lnTo>
                  <a:lnTo>
                    <a:pt x="244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D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436018" y="2912270"/>
            <a:ext cx="1369219" cy="1868091"/>
            <a:chOff x="2943225" y="2740026"/>
            <a:chExt cx="1825625" cy="2490788"/>
          </a:xfrm>
        </p:grpSpPr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3438525" y="2740026"/>
              <a:ext cx="1330325" cy="2490788"/>
            </a:xfrm>
            <a:custGeom>
              <a:avLst/>
              <a:gdLst>
                <a:gd name="T0" fmla="*/ 438 w 838"/>
                <a:gd name="T1" fmla="*/ 1569 h 1569"/>
                <a:gd name="T2" fmla="*/ 438 w 838"/>
                <a:gd name="T3" fmla="*/ 1569 h 1569"/>
                <a:gd name="T4" fmla="*/ 388 w 838"/>
                <a:gd name="T5" fmla="*/ 1511 h 1569"/>
                <a:gd name="T6" fmla="*/ 342 w 838"/>
                <a:gd name="T7" fmla="*/ 1451 h 1569"/>
                <a:gd name="T8" fmla="*/ 296 w 838"/>
                <a:gd name="T9" fmla="*/ 1391 h 1569"/>
                <a:gd name="T10" fmla="*/ 254 w 838"/>
                <a:gd name="T11" fmla="*/ 1327 h 1569"/>
                <a:gd name="T12" fmla="*/ 216 w 838"/>
                <a:gd name="T13" fmla="*/ 1260 h 1569"/>
                <a:gd name="T14" fmla="*/ 180 w 838"/>
                <a:gd name="T15" fmla="*/ 1194 h 1569"/>
                <a:gd name="T16" fmla="*/ 146 w 838"/>
                <a:gd name="T17" fmla="*/ 1124 h 1569"/>
                <a:gd name="T18" fmla="*/ 116 w 838"/>
                <a:gd name="T19" fmla="*/ 1054 h 1569"/>
                <a:gd name="T20" fmla="*/ 90 w 838"/>
                <a:gd name="T21" fmla="*/ 982 h 1569"/>
                <a:gd name="T22" fmla="*/ 66 w 838"/>
                <a:gd name="T23" fmla="*/ 908 h 1569"/>
                <a:gd name="T24" fmla="*/ 46 w 838"/>
                <a:gd name="T25" fmla="*/ 832 h 1569"/>
                <a:gd name="T26" fmla="*/ 30 w 838"/>
                <a:gd name="T27" fmla="*/ 756 h 1569"/>
                <a:gd name="T28" fmla="*/ 16 w 838"/>
                <a:gd name="T29" fmla="*/ 678 h 1569"/>
                <a:gd name="T30" fmla="*/ 6 w 838"/>
                <a:gd name="T31" fmla="*/ 598 h 1569"/>
                <a:gd name="T32" fmla="*/ 2 w 838"/>
                <a:gd name="T33" fmla="*/ 518 h 1569"/>
                <a:gd name="T34" fmla="*/ 0 w 838"/>
                <a:gd name="T35" fmla="*/ 436 h 1569"/>
                <a:gd name="T36" fmla="*/ 0 w 838"/>
                <a:gd name="T37" fmla="*/ 436 h 1569"/>
                <a:gd name="T38" fmla="*/ 0 w 838"/>
                <a:gd name="T39" fmla="*/ 380 h 1569"/>
                <a:gd name="T40" fmla="*/ 2 w 838"/>
                <a:gd name="T41" fmla="*/ 324 h 1569"/>
                <a:gd name="T42" fmla="*/ 8 w 838"/>
                <a:gd name="T43" fmla="*/ 268 h 1569"/>
                <a:gd name="T44" fmla="*/ 14 w 838"/>
                <a:gd name="T45" fmla="*/ 214 h 1569"/>
                <a:gd name="T46" fmla="*/ 22 w 838"/>
                <a:gd name="T47" fmla="*/ 160 h 1569"/>
                <a:gd name="T48" fmla="*/ 32 w 838"/>
                <a:gd name="T49" fmla="*/ 106 h 1569"/>
                <a:gd name="T50" fmla="*/ 44 w 838"/>
                <a:gd name="T51" fmla="*/ 52 h 1569"/>
                <a:gd name="T52" fmla="*/ 56 w 838"/>
                <a:gd name="T53" fmla="*/ 0 h 1569"/>
                <a:gd name="T54" fmla="*/ 316 w 838"/>
                <a:gd name="T55" fmla="*/ 8 h 1569"/>
                <a:gd name="T56" fmla="*/ 600 w 838"/>
                <a:gd name="T57" fmla="*/ 152 h 1569"/>
                <a:gd name="T58" fmla="*/ 600 w 838"/>
                <a:gd name="T59" fmla="*/ 152 h 1569"/>
                <a:gd name="T60" fmla="*/ 584 w 838"/>
                <a:gd name="T61" fmla="*/ 222 h 1569"/>
                <a:gd name="T62" fmla="*/ 572 w 838"/>
                <a:gd name="T63" fmla="*/ 292 h 1569"/>
                <a:gd name="T64" fmla="*/ 568 w 838"/>
                <a:gd name="T65" fmla="*/ 328 h 1569"/>
                <a:gd name="T66" fmla="*/ 564 w 838"/>
                <a:gd name="T67" fmla="*/ 364 h 1569"/>
                <a:gd name="T68" fmla="*/ 562 w 838"/>
                <a:gd name="T69" fmla="*/ 402 h 1569"/>
                <a:gd name="T70" fmla="*/ 562 w 838"/>
                <a:gd name="T71" fmla="*/ 438 h 1569"/>
                <a:gd name="T72" fmla="*/ 562 w 838"/>
                <a:gd name="T73" fmla="*/ 438 h 1569"/>
                <a:gd name="T74" fmla="*/ 564 w 838"/>
                <a:gd name="T75" fmla="*/ 490 h 1569"/>
                <a:gd name="T76" fmla="*/ 568 w 838"/>
                <a:gd name="T77" fmla="*/ 542 h 1569"/>
                <a:gd name="T78" fmla="*/ 572 w 838"/>
                <a:gd name="T79" fmla="*/ 592 h 1569"/>
                <a:gd name="T80" fmla="*/ 582 w 838"/>
                <a:gd name="T81" fmla="*/ 644 h 1569"/>
                <a:gd name="T82" fmla="*/ 592 w 838"/>
                <a:gd name="T83" fmla="*/ 692 h 1569"/>
                <a:gd name="T84" fmla="*/ 604 w 838"/>
                <a:gd name="T85" fmla="*/ 740 h 1569"/>
                <a:gd name="T86" fmla="*/ 618 w 838"/>
                <a:gd name="T87" fmla="*/ 788 h 1569"/>
                <a:gd name="T88" fmla="*/ 636 w 838"/>
                <a:gd name="T89" fmla="*/ 836 h 1569"/>
                <a:gd name="T90" fmla="*/ 654 w 838"/>
                <a:gd name="T91" fmla="*/ 880 h 1569"/>
                <a:gd name="T92" fmla="*/ 676 w 838"/>
                <a:gd name="T93" fmla="*/ 926 h 1569"/>
                <a:gd name="T94" fmla="*/ 698 w 838"/>
                <a:gd name="T95" fmla="*/ 968 h 1569"/>
                <a:gd name="T96" fmla="*/ 722 w 838"/>
                <a:gd name="T97" fmla="*/ 1012 h 1569"/>
                <a:gd name="T98" fmla="*/ 748 w 838"/>
                <a:gd name="T99" fmla="*/ 1052 h 1569"/>
                <a:gd name="T100" fmla="*/ 776 w 838"/>
                <a:gd name="T101" fmla="*/ 1092 h 1569"/>
                <a:gd name="T102" fmla="*/ 806 w 838"/>
                <a:gd name="T103" fmla="*/ 1130 h 1569"/>
                <a:gd name="T104" fmla="*/ 838 w 838"/>
                <a:gd name="T105" fmla="*/ 1168 h 1569"/>
                <a:gd name="T106" fmla="*/ 582 w 838"/>
                <a:gd name="T107" fmla="*/ 1343 h 1569"/>
                <a:gd name="T108" fmla="*/ 438 w 838"/>
                <a:gd name="T109" fmla="*/ 1569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8" h="1569">
                  <a:moveTo>
                    <a:pt x="438" y="1569"/>
                  </a:moveTo>
                  <a:lnTo>
                    <a:pt x="438" y="1569"/>
                  </a:lnTo>
                  <a:lnTo>
                    <a:pt x="388" y="1511"/>
                  </a:lnTo>
                  <a:lnTo>
                    <a:pt x="342" y="1451"/>
                  </a:lnTo>
                  <a:lnTo>
                    <a:pt x="296" y="1391"/>
                  </a:lnTo>
                  <a:lnTo>
                    <a:pt x="254" y="1327"/>
                  </a:lnTo>
                  <a:lnTo>
                    <a:pt x="216" y="1260"/>
                  </a:lnTo>
                  <a:lnTo>
                    <a:pt x="180" y="1194"/>
                  </a:lnTo>
                  <a:lnTo>
                    <a:pt x="146" y="1124"/>
                  </a:lnTo>
                  <a:lnTo>
                    <a:pt x="116" y="1054"/>
                  </a:lnTo>
                  <a:lnTo>
                    <a:pt x="90" y="982"/>
                  </a:lnTo>
                  <a:lnTo>
                    <a:pt x="66" y="908"/>
                  </a:lnTo>
                  <a:lnTo>
                    <a:pt x="46" y="832"/>
                  </a:lnTo>
                  <a:lnTo>
                    <a:pt x="30" y="756"/>
                  </a:lnTo>
                  <a:lnTo>
                    <a:pt x="16" y="678"/>
                  </a:lnTo>
                  <a:lnTo>
                    <a:pt x="6" y="598"/>
                  </a:lnTo>
                  <a:lnTo>
                    <a:pt x="2" y="518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0" y="380"/>
                  </a:lnTo>
                  <a:lnTo>
                    <a:pt x="2" y="324"/>
                  </a:lnTo>
                  <a:lnTo>
                    <a:pt x="8" y="268"/>
                  </a:lnTo>
                  <a:lnTo>
                    <a:pt x="14" y="214"/>
                  </a:lnTo>
                  <a:lnTo>
                    <a:pt x="22" y="160"/>
                  </a:lnTo>
                  <a:lnTo>
                    <a:pt x="32" y="106"/>
                  </a:lnTo>
                  <a:lnTo>
                    <a:pt x="44" y="52"/>
                  </a:lnTo>
                  <a:lnTo>
                    <a:pt x="56" y="0"/>
                  </a:lnTo>
                  <a:lnTo>
                    <a:pt x="316" y="8"/>
                  </a:lnTo>
                  <a:lnTo>
                    <a:pt x="600" y="152"/>
                  </a:lnTo>
                  <a:lnTo>
                    <a:pt x="600" y="152"/>
                  </a:lnTo>
                  <a:lnTo>
                    <a:pt x="584" y="222"/>
                  </a:lnTo>
                  <a:lnTo>
                    <a:pt x="572" y="292"/>
                  </a:lnTo>
                  <a:lnTo>
                    <a:pt x="568" y="328"/>
                  </a:lnTo>
                  <a:lnTo>
                    <a:pt x="564" y="364"/>
                  </a:lnTo>
                  <a:lnTo>
                    <a:pt x="562" y="402"/>
                  </a:lnTo>
                  <a:lnTo>
                    <a:pt x="562" y="438"/>
                  </a:lnTo>
                  <a:lnTo>
                    <a:pt x="562" y="438"/>
                  </a:lnTo>
                  <a:lnTo>
                    <a:pt x="564" y="490"/>
                  </a:lnTo>
                  <a:lnTo>
                    <a:pt x="568" y="542"/>
                  </a:lnTo>
                  <a:lnTo>
                    <a:pt x="572" y="592"/>
                  </a:lnTo>
                  <a:lnTo>
                    <a:pt x="582" y="644"/>
                  </a:lnTo>
                  <a:lnTo>
                    <a:pt x="592" y="692"/>
                  </a:lnTo>
                  <a:lnTo>
                    <a:pt x="604" y="740"/>
                  </a:lnTo>
                  <a:lnTo>
                    <a:pt x="618" y="788"/>
                  </a:lnTo>
                  <a:lnTo>
                    <a:pt x="636" y="836"/>
                  </a:lnTo>
                  <a:lnTo>
                    <a:pt x="654" y="880"/>
                  </a:lnTo>
                  <a:lnTo>
                    <a:pt x="676" y="926"/>
                  </a:lnTo>
                  <a:lnTo>
                    <a:pt x="698" y="968"/>
                  </a:lnTo>
                  <a:lnTo>
                    <a:pt x="722" y="1012"/>
                  </a:lnTo>
                  <a:lnTo>
                    <a:pt x="748" y="1052"/>
                  </a:lnTo>
                  <a:lnTo>
                    <a:pt x="776" y="1092"/>
                  </a:lnTo>
                  <a:lnTo>
                    <a:pt x="806" y="1130"/>
                  </a:lnTo>
                  <a:lnTo>
                    <a:pt x="838" y="1168"/>
                  </a:lnTo>
                  <a:lnTo>
                    <a:pt x="582" y="1343"/>
                  </a:lnTo>
                  <a:lnTo>
                    <a:pt x="438" y="156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31"/>
            <p:cNvSpPr>
              <a:spLocks/>
            </p:cNvSpPr>
            <p:nvPr/>
          </p:nvSpPr>
          <p:spPr bwMode="auto">
            <a:xfrm>
              <a:off x="2943225" y="2851151"/>
              <a:ext cx="987425" cy="987425"/>
            </a:xfrm>
            <a:custGeom>
              <a:avLst/>
              <a:gdLst>
                <a:gd name="T0" fmla="*/ 304 w 622"/>
                <a:gd name="T1" fmla="*/ 0 h 622"/>
                <a:gd name="T2" fmla="*/ 242 w 622"/>
                <a:gd name="T3" fmla="*/ 6 h 622"/>
                <a:gd name="T4" fmla="*/ 184 w 622"/>
                <a:gd name="T5" fmla="*/ 26 h 622"/>
                <a:gd name="T6" fmla="*/ 132 w 622"/>
                <a:gd name="T7" fmla="*/ 56 h 622"/>
                <a:gd name="T8" fmla="*/ 86 w 622"/>
                <a:gd name="T9" fmla="*/ 96 h 622"/>
                <a:gd name="T10" fmla="*/ 50 w 622"/>
                <a:gd name="T11" fmla="*/ 142 h 622"/>
                <a:gd name="T12" fmla="*/ 22 w 622"/>
                <a:gd name="T13" fmla="*/ 196 h 622"/>
                <a:gd name="T14" fmla="*/ 6 w 622"/>
                <a:gd name="T15" fmla="*/ 254 h 622"/>
                <a:gd name="T16" fmla="*/ 0 w 622"/>
                <a:gd name="T17" fmla="*/ 318 h 622"/>
                <a:gd name="T18" fmla="*/ 2 w 622"/>
                <a:gd name="T19" fmla="*/ 350 h 622"/>
                <a:gd name="T20" fmla="*/ 16 w 622"/>
                <a:gd name="T21" fmla="*/ 410 h 622"/>
                <a:gd name="T22" fmla="*/ 42 w 622"/>
                <a:gd name="T23" fmla="*/ 464 h 622"/>
                <a:gd name="T24" fmla="*/ 76 w 622"/>
                <a:gd name="T25" fmla="*/ 514 h 622"/>
                <a:gd name="T26" fmla="*/ 118 w 622"/>
                <a:gd name="T27" fmla="*/ 554 h 622"/>
                <a:gd name="T28" fmla="*/ 170 w 622"/>
                <a:gd name="T29" fmla="*/ 588 h 622"/>
                <a:gd name="T30" fmla="*/ 226 w 622"/>
                <a:gd name="T31" fmla="*/ 610 h 622"/>
                <a:gd name="T32" fmla="*/ 286 w 622"/>
                <a:gd name="T33" fmla="*/ 620 h 622"/>
                <a:gd name="T34" fmla="*/ 318 w 622"/>
                <a:gd name="T35" fmla="*/ 622 h 622"/>
                <a:gd name="T36" fmla="*/ 380 w 622"/>
                <a:gd name="T37" fmla="*/ 614 h 622"/>
                <a:gd name="T38" fmla="*/ 438 w 622"/>
                <a:gd name="T39" fmla="*/ 594 h 622"/>
                <a:gd name="T40" fmla="*/ 492 w 622"/>
                <a:gd name="T41" fmla="*/ 564 h 622"/>
                <a:gd name="T42" fmla="*/ 536 w 622"/>
                <a:gd name="T43" fmla="*/ 526 h 622"/>
                <a:gd name="T44" fmla="*/ 574 w 622"/>
                <a:gd name="T45" fmla="*/ 478 h 622"/>
                <a:gd name="T46" fmla="*/ 600 w 622"/>
                <a:gd name="T47" fmla="*/ 424 h 622"/>
                <a:gd name="T48" fmla="*/ 618 w 622"/>
                <a:gd name="T49" fmla="*/ 366 h 622"/>
                <a:gd name="T50" fmla="*/ 622 w 622"/>
                <a:gd name="T51" fmla="*/ 304 h 622"/>
                <a:gd name="T52" fmla="*/ 620 w 622"/>
                <a:gd name="T53" fmla="*/ 272 h 622"/>
                <a:gd name="T54" fmla="*/ 606 w 622"/>
                <a:gd name="T55" fmla="*/ 212 h 622"/>
                <a:gd name="T56" fmla="*/ 582 w 622"/>
                <a:gd name="T57" fmla="*/ 156 h 622"/>
                <a:gd name="T58" fmla="*/ 546 w 622"/>
                <a:gd name="T59" fmla="*/ 106 h 622"/>
                <a:gd name="T60" fmla="*/ 504 w 622"/>
                <a:gd name="T61" fmla="*/ 66 h 622"/>
                <a:gd name="T62" fmla="*/ 454 w 622"/>
                <a:gd name="T63" fmla="*/ 34 h 622"/>
                <a:gd name="T64" fmla="*/ 398 w 622"/>
                <a:gd name="T65" fmla="*/ 12 h 622"/>
                <a:gd name="T66" fmla="*/ 336 w 622"/>
                <a:gd name="T67" fmla="*/ 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2" h="622">
                  <a:moveTo>
                    <a:pt x="304" y="0"/>
                  </a:moveTo>
                  <a:lnTo>
                    <a:pt x="304" y="0"/>
                  </a:lnTo>
                  <a:lnTo>
                    <a:pt x="272" y="2"/>
                  </a:lnTo>
                  <a:lnTo>
                    <a:pt x="242" y="6"/>
                  </a:lnTo>
                  <a:lnTo>
                    <a:pt x="212" y="16"/>
                  </a:lnTo>
                  <a:lnTo>
                    <a:pt x="184" y="26"/>
                  </a:lnTo>
                  <a:lnTo>
                    <a:pt x="156" y="40"/>
                  </a:lnTo>
                  <a:lnTo>
                    <a:pt x="132" y="56"/>
                  </a:lnTo>
                  <a:lnTo>
                    <a:pt x="108" y="74"/>
                  </a:lnTo>
                  <a:lnTo>
                    <a:pt x="86" y="96"/>
                  </a:lnTo>
                  <a:lnTo>
                    <a:pt x="66" y="118"/>
                  </a:lnTo>
                  <a:lnTo>
                    <a:pt x="50" y="142"/>
                  </a:lnTo>
                  <a:lnTo>
                    <a:pt x="34" y="168"/>
                  </a:lnTo>
                  <a:lnTo>
                    <a:pt x="22" y="196"/>
                  </a:lnTo>
                  <a:lnTo>
                    <a:pt x="12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50"/>
                  </a:lnTo>
                  <a:lnTo>
                    <a:pt x="8" y="380"/>
                  </a:lnTo>
                  <a:lnTo>
                    <a:pt x="16" y="410"/>
                  </a:lnTo>
                  <a:lnTo>
                    <a:pt x="28" y="438"/>
                  </a:lnTo>
                  <a:lnTo>
                    <a:pt x="42" y="464"/>
                  </a:lnTo>
                  <a:lnTo>
                    <a:pt x="58" y="490"/>
                  </a:lnTo>
                  <a:lnTo>
                    <a:pt x="76" y="514"/>
                  </a:lnTo>
                  <a:lnTo>
                    <a:pt x="96" y="536"/>
                  </a:lnTo>
                  <a:lnTo>
                    <a:pt x="118" y="554"/>
                  </a:lnTo>
                  <a:lnTo>
                    <a:pt x="144" y="572"/>
                  </a:lnTo>
                  <a:lnTo>
                    <a:pt x="170" y="588"/>
                  </a:lnTo>
                  <a:lnTo>
                    <a:pt x="196" y="600"/>
                  </a:lnTo>
                  <a:lnTo>
                    <a:pt x="226" y="610"/>
                  </a:lnTo>
                  <a:lnTo>
                    <a:pt x="256" y="616"/>
                  </a:lnTo>
                  <a:lnTo>
                    <a:pt x="286" y="620"/>
                  </a:lnTo>
                  <a:lnTo>
                    <a:pt x="318" y="622"/>
                  </a:lnTo>
                  <a:lnTo>
                    <a:pt x="318" y="622"/>
                  </a:lnTo>
                  <a:lnTo>
                    <a:pt x="350" y="620"/>
                  </a:lnTo>
                  <a:lnTo>
                    <a:pt x="380" y="614"/>
                  </a:lnTo>
                  <a:lnTo>
                    <a:pt x="410" y="606"/>
                  </a:lnTo>
                  <a:lnTo>
                    <a:pt x="438" y="594"/>
                  </a:lnTo>
                  <a:lnTo>
                    <a:pt x="466" y="580"/>
                  </a:lnTo>
                  <a:lnTo>
                    <a:pt x="492" y="564"/>
                  </a:lnTo>
                  <a:lnTo>
                    <a:pt x="514" y="546"/>
                  </a:lnTo>
                  <a:lnTo>
                    <a:pt x="536" y="526"/>
                  </a:lnTo>
                  <a:lnTo>
                    <a:pt x="556" y="502"/>
                  </a:lnTo>
                  <a:lnTo>
                    <a:pt x="574" y="478"/>
                  </a:lnTo>
                  <a:lnTo>
                    <a:pt x="588" y="452"/>
                  </a:lnTo>
                  <a:lnTo>
                    <a:pt x="600" y="424"/>
                  </a:lnTo>
                  <a:lnTo>
                    <a:pt x="610" y="396"/>
                  </a:lnTo>
                  <a:lnTo>
                    <a:pt x="618" y="366"/>
                  </a:lnTo>
                  <a:lnTo>
                    <a:pt x="622" y="336"/>
                  </a:lnTo>
                  <a:lnTo>
                    <a:pt x="622" y="304"/>
                  </a:lnTo>
                  <a:lnTo>
                    <a:pt x="622" y="304"/>
                  </a:lnTo>
                  <a:lnTo>
                    <a:pt x="620" y="272"/>
                  </a:lnTo>
                  <a:lnTo>
                    <a:pt x="614" y="240"/>
                  </a:lnTo>
                  <a:lnTo>
                    <a:pt x="606" y="212"/>
                  </a:lnTo>
                  <a:lnTo>
                    <a:pt x="596" y="182"/>
                  </a:lnTo>
                  <a:lnTo>
                    <a:pt x="582" y="156"/>
                  </a:lnTo>
                  <a:lnTo>
                    <a:pt x="566" y="130"/>
                  </a:lnTo>
                  <a:lnTo>
                    <a:pt x="546" y="106"/>
                  </a:lnTo>
                  <a:lnTo>
                    <a:pt x="526" y="86"/>
                  </a:lnTo>
                  <a:lnTo>
                    <a:pt x="504" y="66"/>
                  </a:lnTo>
                  <a:lnTo>
                    <a:pt x="480" y="48"/>
                  </a:lnTo>
                  <a:lnTo>
                    <a:pt x="454" y="34"/>
                  </a:lnTo>
                  <a:lnTo>
                    <a:pt x="426" y="20"/>
                  </a:lnTo>
                  <a:lnTo>
                    <a:pt x="398" y="12"/>
                  </a:lnTo>
                  <a:lnTo>
                    <a:pt x="368" y="4"/>
                  </a:lnTo>
                  <a:lnTo>
                    <a:pt x="33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33"/>
            <p:cNvSpPr>
              <a:spLocks/>
            </p:cNvSpPr>
            <p:nvPr/>
          </p:nvSpPr>
          <p:spPr bwMode="auto">
            <a:xfrm>
              <a:off x="3076575" y="2984501"/>
              <a:ext cx="720725" cy="720725"/>
            </a:xfrm>
            <a:custGeom>
              <a:avLst/>
              <a:gdLst>
                <a:gd name="T0" fmla="*/ 222 w 454"/>
                <a:gd name="T1" fmla="*/ 0 h 454"/>
                <a:gd name="T2" fmla="*/ 176 w 454"/>
                <a:gd name="T3" fmla="*/ 6 h 454"/>
                <a:gd name="T4" fmla="*/ 134 w 454"/>
                <a:gd name="T5" fmla="*/ 20 h 454"/>
                <a:gd name="T6" fmla="*/ 96 w 454"/>
                <a:gd name="T7" fmla="*/ 42 h 454"/>
                <a:gd name="T8" fmla="*/ 64 w 454"/>
                <a:gd name="T9" fmla="*/ 70 h 454"/>
                <a:gd name="T10" fmla="*/ 36 w 454"/>
                <a:gd name="T11" fmla="*/ 104 h 454"/>
                <a:gd name="T12" fmla="*/ 16 w 454"/>
                <a:gd name="T13" fmla="*/ 142 h 454"/>
                <a:gd name="T14" fmla="*/ 4 w 454"/>
                <a:gd name="T15" fmla="*/ 186 h 454"/>
                <a:gd name="T16" fmla="*/ 0 w 454"/>
                <a:gd name="T17" fmla="*/ 232 h 454"/>
                <a:gd name="T18" fmla="*/ 2 w 454"/>
                <a:gd name="T19" fmla="*/ 254 h 454"/>
                <a:gd name="T20" fmla="*/ 12 w 454"/>
                <a:gd name="T21" fmla="*/ 298 h 454"/>
                <a:gd name="T22" fmla="*/ 30 w 454"/>
                <a:gd name="T23" fmla="*/ 338 h 454"/>
                <a:gd name="T24" fmla="*/ 56 w 454"/>
                <a:gd name="T25" fmla="*/ 374 h 454"/>
                <a:gd name="T26" fmla="*/ 86 w 454"/>
                <a:gd name="T27" fmla="*/ 404 h 454"/>
                <a:gd name="T28" fmla="*/ 124 w 454"/>
                <a:gd name="T29" fmla="*/ 428 h 454"/>
                <a:gd name="T30" fmla="*/ 164 w 454"/>
                <a:gd name="T31" fmla="*/ 444 h 454"/>
                <a:gd name="T32" fmla="*/ 210 w 454"/>
                <a:gd name="T33" fmla="*/ 452 h 454"/>
                <a:gd name="T34" fmla="*/ 232 w 454"/>
                <a:gd name="T35" fmla="*/ 454 h 454"/>
                <a:gd name="T36" fmla="*/ 278 w 454"/>
                <a:gd name="T37" fmla="*/ 448 h 454"/>
                <a:gd name="T38" fmla="*/ 320 w 454"/>
                <a:gd name="T39" fmla="*/ 434 h 454"/>
                <a:gd name="T40" fmla="*/ 358 w 454"/>
                <a:gd name="T41" fmla="*/ 412 h 454"/>
                <a:gd name="T42" fmla="*/ 392 w 454"/>
                <a:gd name="T43" fmla="*/ 384 h 454"/>
                <a:gd name="T44" fmla="*/ 418 w 454"/>
                <a:gd name="T45" fmla="*/ 348 h 454"/>
                <a:gd name="T46" fmla="*/ 438 w 454"/>
                <a:gd name="T47" fmla="*/ 310 h 454"/>
                <a:gd name="T48" fmla="*/ 450 w 454"/>
                <a:gd name="T49" fmla="*/ 266 h 454"/>
                <a:gd name="T50" fmla="*/ 454 w 454"/>
                <a:gd name="T51" fmla="*/ 222 h 454"/>
                <a:gd name="T52" fmla="*/ 452 w 454"/>
                <a:gd name="T53" fmla="*/ 198 h 454"/>
                <a:gd name="T54" fmla="*/ 442 w 454"/>
                <a:gd name="T55" fmla="*/ 154 h 454"/>
                <a:gd name="T56" fmla="*/ 424 w 454"/>
                <a:gd name="T57" fmla="*/ 114 h 454"/>
                <a:gd name="T58" fmla="*/ 400 w 454"/>
                <a:gd name="T59" fmla="*/ 78 h 454"/>
                <a:gd name="T60" fmla="*/ 368 w 454"/>
                <a:gd name="T61" fmla="*/ 48 h 454"/>
                <a:gd name="T62" fmla="*/ 330 w 454"/>
                <a:gd name="T63" fmla="*/ 24 h 454"/>
                <a:gd name="T64" fmla="*/ 290 w 454"/>
                <a:gd name="T65" fmla="*/ 8 h 454"/>
                <a:gd name="T66" fmla="*/ 246 w 454"/>
                <a:gd name="T6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54" h="454">
                  <a:moveTo>
                    <a:pt x="222" y="0"/>
                  </a:moveTo>
                  <a:lnTo>
                    <a:pt x="222" y="0"/>
                  </a:lnTo>
                  <a:lnTo>
                    <a:pt x="200" y="2"/>
                  </a:lnTo>
                  <a:lnTo>
                    <a:pt x="176" y="6"/>
                  </a:lnTo>
                  <a:lnTo>
                    <a:pt x="154" y="12"/>
                  </a:lnTo>
                  <a:lnTo>
                    <a:pt x="134" y="20"/>
                  </a:lnTo>
                  <a:lnTo>
                    <a:pt x="114" y="30"/>
                  </a:lnTo>
                  <a:lnTo>
                    <a:pt x="96" y="42"/>
                  </a:lnTo>
                  <a:lnTo>
                    <a:pt x="80" y="54"/>
                  </a:lnTo>
                  <a:lnTo>
                    <a:pt x="64" y="70"/>
                  </a:lnTo>
                  <a:lnTo>
                    <a:pt x="50" y="86"/>
                  </a:lnTo>
                  <a:lnTo>
                    <a:pt x="36" y="104"/>
                  </a:lnTo>
                  <a:lnTo>
                    <a:pt x="26" y="122"/>
                  </a:lnTo>
                  <a:lnTo>
                    <a:pt x="16" y="142"/>
                  </a:lnTo>
                  <a:lnTo>
                    <a:pt x="10" y="164"/>
                  </a:lnTo>
                  <a:lnTo>
                    <a:pt x="4" y="186"/>
                  </a:lnTo>
                  <a:lnTo>
                    <a:pt x="2" y="208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6"/>
                  </a:lnTo>
                  <a:lnTo>
                    <a:pt x="12" y="298"/>
                  </a:lnTo>
                  <a:lnTo>
                    <a:pt x="20" y="320"/>
                  </a:lnTo>
                  <a:lnTo>
                    <a:pt x="30" y="338"/>
                  </a:lnTo>
                  <a:lnTo>
                    <a:pt x="42" y="358"/>
                  </a:lnTo>
                  <a:lnTo>
                    <a:pt x="56" y="374"/>
                  </a:lnTo>
                  <a:lnTo>
                    <a:pt x="70" y="390"/>
                  </a:lnTo>
                  <a:lnTo>
                    <a:pt x="86" y="404"/>
                  </a:lnTo>
                  <a:lnTo>
                    <a:pt x="104" y="418"/>
                  </a:lnTo>
                  <a:lnTo>
                    <a:pt x="124" y="428"/>
                  </a:lnTo>
                  <a:lnTo>
                    <a:pt x="144" y="438"/>
                  </a:lnTo>
                  <a:lnTo>
                    <a:pt x="164" y="444"/>
                  </a:lnTo>
                  <a:lnTo>
                    <a:pt x="186" y="450"/>
                  </a:lnTo>
                  <a:lnTo>
                    <a:pt x="210" y="452"/>
                  </a:lnTo>
                  <a:lnTo>
                    <a:pt x="232" y="454"/>
                  </a:lnTo>
                  <a:lnTo>
                    <a:pt x="232" y="454"/>
                  </a:lnTo>
                  <a:lnTo>
                    <a:pt x="256" y="452"/>
                  </a:lnTo>
                  <a:lnTo>
                    <a:pt x="278" y="448"/>
                  </a:lnTo>
                  <a:lnTo>
                    <a:pt x="300" y="442"/>
                  </a:lnTo>
                  <a:lnTo>
                    <a:pt x="320" y="434"/>
                  </a:lnTo>
                  <a:lnTo>
                    <a:pt x="340" y="424"/>
                  </a:lnTo>
                  <a:lnTo>
                    <a:pt x="358" y="412"/>
                  </a:lnTo>
                  <a:lnTo>
                    <a:pt x="376" y="398"/>
                  </a:lnTo>
                  <a:lnTo>
                    <a:pt x="392" y="384"/>
                  </a:lnTo>
                  <a:lnTo>
                    <a:pt x="406" y="366"/>
                  </a:lnTo>
                  <a:lnTo>
                    <a:pt x="418" y="348"/>
                  </a:lnTo>
                  <a:lnTo>
                    <a:pt x="430" y="330"/>
                  </a:lnTo>
                  <a:lnTo>
                    <a:pt x="438" y="310"/>
                  </a:lnTo>
                  <a:lnTo>
                    <a:pt x="446" y="288"/>
                  </a:lnTo>
                  <a:lnTo>
                    <a:pt x="450" y="266"/>
                  </a:lnTo>
                  <a:lnTo>
                    <a:pt x="454" y="244"/>
                  </a:lnTo>
                  <a:lnTo>
                    <a:pt x="454" y="222"/>
                  </a:lnTo>
                  <a:lnTo>
                    <a:pt x="454" y="222"/>
                  </a:lnTo>
                  <a:lnTo>
                    <a:pt x="452" y="198"/>
                  </a:lnTo>
                  <a:lnTo>
                    <a:pt x="448" y="176"/>
                  </a:lnTo>
                  <a:lnTo>
                    <a:pt x="442" y="154"/>
                  </a:lnTo>
                  <a:lnTo>
                    <a:pt x="434" y="134"/>
                  </a:lnTo>
                  <a:lnTo>
                    <a:pt x="424" y="114"/>
                  </a:lnTo>
                  <a:lnTo>
                    <a:pt x="412" y="96"/>
                  </a:lnTo>
                  <a:lnTo>
                    <a:pt x="400" y="78"/>
                  </a:lnTo>
                  <a:lnTo>
                    <a:pt x="384" y="62"/>
                  </a:lnTo>
                  <a:lnTo>
                    <a:pt x="368" y="48"/>
                  </a:lnTo>
                  <a:lnTo>
                    <a:pt x="350" y="36"/>
                  </a:lnTo>
                  <a:lnTo>
                    <a:pt x="330" y="24"/>
                  </a:lnTo>
                  <a:lnTo>
                    <a:pt x="310" y="16"/>
                  </a:lnTo>
                  <a:lnTo>
                    <a:pt x="290" y="8"/>
                  </a:lnTo>
                  <a:lnTo>
                    <a:pt x="268" y="4"/>
                  </a:lnTo>
                  <a:lnTo>
                    <a:pt x="246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3300" b="1" dirty="0"/>
                <a:t>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29192" y="455106"/>
            <a:ext cx="2043129" cy="798178"/>
            <a:chOff x="972457" y="867060"/>
            <a:chExt cx="2724171" cy="1064236"/>
          </a:xfrm>
        </p:grpSpPr>
        <p:sp>
          <p:nvSpPr>
            <p:cNvPr id="72" name="TextBox 71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DEVELOPER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81288" y="1254189"/>
              <a:ext cx="271534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Checks in his unite tested code into SVN/Git</a:t>
              </a:r>
              <a:endParaRPr lang="en-US" sz="135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05556" y="2649568"/>
            <a:ext cx="2029036" cy="1629175"/>
            <a:chOff x="1177878" y="852214"/>
            <a:chExt cx="2705381" cy="2172230"/>
          </a:xfrm>
        </p:grpSpPr>
        <p:sp>
          <p:nvSpPr>
            <p:cNvPr id="78" name="TextBox 77"/>
            <p:cNvSpPr txBox="1"/>
            <p:nvPr/>
          </p:nvSpPr>
          <p:spPr>
            <a:xfrm>
              <a:off x="1177878" y="852214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</a:t>
              </a:r>
              <a:endParaRPr lang="en-US" b="1" dirty="0">
                <a:latin typeface="+mj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6710" y="1239343"/>
              <a:ext cx="1999588" cy="1785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Detects a change in SCM tool and triggers a build on appropriate Jenkins slave machine</a:t>
              </a:r>
              <a:endParaRPr lang="en-US" sz="135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424611" y="5436966"/>
            <a:ext cx="2366079" cy="1421426"/>
            <a:chOff x="972457" y="867060"/>
            <a:chExt cx="2705381" cy="1895232"/>
          </a:xfrm>
        </p:grpSpPr>
        <p:sp>
          <p:nvSpPr>
            <p:cNvPr id="82" name="TextBox 81"/>
            <p:cNvSpPr txBox="1"/>
            <p:nvPr/>
          </p:nvSpPr>
          <p:spPr>
            <a:xfrm>
              <a:off x="972457" y="867060"/>
              <a:ext cx="27053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81289" y="1254189"/>
              <a:ext cx="2486090" cy="1508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 smtClean="0"/>
                <a:t>Builds the application code baseline and runs appropriate unit/smoke/regression/headless tests</a:t>
              </a:r>
              <a:endParaRPr lang="en-US" sz="135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09341" y="5436509"/>
            <a:ext cx="2558980" cy="798178"/>
            <a:chOff x="265865" y="867060"/>
            <a:chExt cx="3411973" cy="1064236"/>
          </a:xfrm>
        </p:grpSpPr>
        <p:sp>
          <p:nvSpPr>
            <p:cNvPr id="86" name="TextBox 85"/>
            <p:cNvSpPr txBox="1"/>
            <p:nvPr/>
          </p:nvSpPr>
          <p:spPr>
            <a:xfrm>
              <a:off x="265865" y="867060"/>
              <a:ext cx="34119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Jenkins build job</a:t>
              </a:r>
              <a:endParaRPr lang="en-US" b="1" dirty="0">
                <a:latin typeface="+mj-lt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1289" y="1254189"/>
              <a:ext cx="2664472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Packages the tested binaries into a WAR file</a:t>
              </a:r>
              <a:endParaRPr lang="en-US" sz="135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99298" y="3626892"/>
            <a:ext cx="2029036" cy="1005928"/>
            <a:chOff x="972457" y="867060"/>
            <a:chExt cx="2705381" cy="1341236"/>
          </a:xfrm>
        </p:grpSpPr>
        <p:sp>
          <p:nvSpPr>
            <p:cNvPr id="90" name="TextBox 89"/>
            <p:cNvSpPr txBox="1"/>
            <p:nvPr/>
          </p:nvSpPr>
          <p:spPr>
            <a:xfrm>
              <a:off x="972457" y="867060"/>
              <a:ext cx="270538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Nexus staging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623749" y="1254189"/>
              <a:ext cx="20220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The packaged war file is staged into nexus . </a:t>
              </a:r>
              <a:endParaRPr lang="en-US" sz="135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84828" y="1039305"/>
            <a:ext cx="2826469" cy="1508591"/>
            <a:chOff x="319093" y="518401"/>
            <a:chExt cx="3768625" cy="2011453"/>
          </a:xfrm>
        </p:grpSpPr>
        <p:sp>
          <p:nvSpPr>
            <p:cNvPr id="94" name="TextBox 93"/>
            <p:cNvSpPr txBox="1"/>
            <p:nvPr/>
          </p:nvSpPr>
          <p:spPr>
            <a:xfrm>
              <a:off x="319093" y="518401"/>
              <a:ext cx="37686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latin typeface="+mj-lt"/>
                </a:rPr>
                <a:t>Promotion/Deployment</a:t>
              </a:r>
              <a:endParaRPr lang="en-US" b="1" dirty="0">
                <a:latin typeface="+mj-lt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31710" y="1021750"/>
              <a:ext cx="3397061" cy="1508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50" dirty="0" smtClean="0"/>
                <a:t>Nexus staged Docker Images with deployed apps or NEXUS Staged build artifacts are available to be promoted and deployed appropriately using </a:t>
              </a:r>
              <a:r>
                <a:rPr lang="en-US" sz="1350" b="1" dirty="0" smtClean="0"/>
                <a:t>Jira</a:t>
              </a:r>
              <a:r>
                <a:rPr lang="en-US" sz="1350" dirty="0" smtClean="0"/>
                <a:t>. </a:t>
              </a:r>
              <a:endParaRPr lang="en-US" sz="13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6 </a:t>
            </a:r>
            <a:r>
              <a:rPr lang="en-US" b="1" dirty="0" smtClean="0"/>
              <a:t>LOGICAL CICD STEPS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246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CURRENT </a:t>
            </a:r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CICD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PIPELINE.</a:t>
            </a:r>
            <a:endParaRPr lang="en-US" sz="2400" b="1" dirty="0">
              <a:solidFill>
                <a:schemeClr val="bg1"/>
              </a:solidFill>
              <a:latin typeface="Devanagari Sangam MN"/>
              <a:cs typeface="Devanagari Sangam MN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223990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err="1" smtClean="0">
                  <a:solidFill>
                    <a:schemeClr val="accent5"/>
                  </a:solidFill>
                </a:rPr>
                <a:t>Git</a:t>
              </a:r>
              <a:r>
                <a:rPr lang="en-US" b="1" dirty="0" smtClean="0">
                  <a:solidFill>
                    <a:schemeClr val="accent5"/>
                  </a:solidFill>
                </a:rPr>
                <a:t> 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70"/>
            <a:ext cx="1514474" cy="1231106"/>
            <a:chOff x="639537" y="3681116"/>
            <a:chExt cx="2019298" cy="1231106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6"/>
              <a:ext cx="2019298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7" y="1817502"/>
            <a:ext cx="1485899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 fontScale="62500" lnSpcReduction="20000"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Nexus/</a:t>
              </a:r>
              <a:r>
                <a:rPr lang="en-US" b="1" dirty="0" err="1" smtClean="0">
                  <a:solidFill>
                    <a:srgbClr val="92D050"/>
                  </a:solidFill>
                </a:rPr>
                <a:t>Artifactory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CICD Process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Build Pipeline for java app without Docker example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0315"/>
            <a:ext cx="8229600" cy="39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CICD with Docker</a:t>
            </a:r>
            <a:endParaRPr lang="en-US" sz="6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7638"/>
            <a:ext cx="7686864" cy="58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t="1938" r="6550" b="1181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997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5" name="Bent Arrow 984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6" name="Bent Arrow 985"/>
          <p:cNvSpPr/>
          <p:nvPr/>
        </p:nvSpPr>
        <p:spPr>
          <a:xfrm rot="16200000">
            <a:off x="971911" y="3786996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8" name="Bent Arrow 977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7" name="Bent Arrow 976"/>
          <p:cNvSpPr/>
          <p:nvPr/>
        </p:nvSpPr>
        <p:spPr>
          <a:xfrm>
            <a:off x="4141370" y="2272219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9" name="Bent Arrow 978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6" name="Bent Arrow 975"/>
          <p:cNvSpPr/>
          <p:nvPr/>
        </p:nvSpPr>
        <p:spPr>
          <a:xfrm>
            <a:off x="6466577" y="3692172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0" name="Bent Arrow 979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75" name="Bent Arrow 974"/>
          <p:cNvSpPr/>
          <p:nvPr/>
        </p:nvSpPr>
        <p:spPr>
          <a:xfrm rot="10800000">
            <a:off x="1281687" y="2979837"/>
            <a:ext cx="1136143" cy="990600"/>
          </a:xfrm>
          <a:prstGeom prst="bentArrow">
            <a:avLst>
              <a:gd name="adj1" fmla="val 23804"/>
              <a:gd name="adj2" fmla="val 11479"/>
              <a:gd name="adj3" fmla="val 25000"/>
              <a:gd name="adj4" fmla="val 52042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8" name="U-Turn Arrow 967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9" name="U-Turn Arrow 968"/>
          <p:cNvSpPr/>
          <p:nvPr/>
        </p:nvSpPr>
        <p:spPr>
          <a:xfrm>
            <a:off x="2215110" y="1199715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6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5" name="U-Turn Arrow 964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68000">
                <a:schemeClr val="bg1">
                  <a:lumMod val="75000"/>
                </a:schemeClr>
              </a:gs>
              <a:gs pos="45000">
                <a:schemeClr val="bg1">
                  <a:lumMod val="75000"/>
                </a:schemeClr>
              </a:gs>
              <a:gs pos="56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50800" h="1079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63" name="U-Turn Arrow 962"/>
          <p:cNvSpPr/>
          <p:nvPr/>
        </p:nvSpPr>
        <p:spPr>
          <a:xfrm rot="5400000">
            <a:off x="1841672" y="4783661"/>
            <a:ext cx="1116097" cy="838200"/>
          </a:xfrm>
          <a:prstGeom prst="uturnArrow">
            <a:avLst>
              <a:gd name="adj1" fmla="val 23590"/>
              <a:gd name="adj2" fmla="val 11795"/>
              <a:gd name="adj3" fmla="val 0"/>
              <a:gd name="adj4" fmla="val 66577"/>
              <a:gd name="adj5" fmla="val 100000"/>
            </a:avLst>
          </a:prstGeom>
          <a:gradFill flip="none" rotWithShape="1">
            <a:gsLst>
              <a:gs pos="88000">
                <a:schemeClr val="accent1"/>
              </a:gs>
              <a:gs pos="34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extrusionH="196850" prstMaterial="plastic">
            <a:bevelT w="95250" h="146050"/>
            <a:bevelB w="63500" h="6350"/>
            <a:extrusionClr>
              <a:schemeClr val="accent6">
                <a:lumMod val="75000"/>
              </a:schemeClr>
            </a:extrusionClr>
            <a:contourClr>
              <a:schemeClr val="accent6">
                <a:lumMod val="75000"/>
              </a:schemeClr>
            </a:contourClr>
          </a:sp3d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2" name="Rectangle 411"/>
          <p:cNvSpPr>
            <a:spLocks noChangeArrowheads="1"/>
          </p:cNvSpPr>
          <p:nvPr/>
        </p:nvSpPr>
        <p:spPr bwMode="auto">
          <a:xfrm rot="16200000">
            <a:off x="96639" y="3494705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7167649" y="3544056"/>
            <a:ext cx="2008239" cy="419773"/>
          </a:xfrm>
          <a:custGeom>
            <a:avLst/>
            <a:gdLst>
              <a:gd name="connsiteX0" fmla="*/ 13217 w 1506179"/>
              <a:gd name="connsiteY0" fmla="*/ 0 h 314830"/>
              <a:gd name="connsiteX1" fmla="*/ 147034 w 1506179"/>
              <a:gd name="connsiteY1" fmla="*/ 0 h 314830"/>
              <a:gd name="connsiteX2" fmla="*/ 183379 w 1506179"/>
              <a:gd name="connsiteY2" fmla="*/ 26731 h 314830"/>
              <a:gd name="connsiteX3" fmla="*/ 184825 w 1506179"/>
              <a:gd name="connsiteY3" fmla="*/ 26731 h 314830"/>
              <a:gd name="connsiteX4" fmla="*/ 194944 w 1506179"/>
              <a:gd name="connsiteY4" fmla="*/ 26731 h 314830"/>
              <a:gd name="connsiteX5" fmla="*/ 1506179 w 1506179"/>
              <a:gd name="connsiteY5" fmla="*/ 26731 h 314830"/>
              <a:gd name="connsiteX6" fmla="*/ 1506179 w 1506179"/>
              <a:gd name="connsiteY6" fmla="*/ 287910 h 314830"/>
              <a:gd name="connsiteX7" fmla="*/ 874258 w 1506179"/>
              <a:gd name="connsiteY7" fmla="*/ 287537 h 314830"/>
              <a:gd name="connsiteX8" fmla="*/ 194944 w 1506179"/>
              <a:gd name="connsiteY8" fmla="*/ 288099 h 314830"/>
              <a:gd name="connsiteX9" fmla="*/ 193498 w 1506179"/>
              <a:gd name="connsiteY9" fmla="*/ 288099 h 314830"/>
              <a:gd name="connsiteX10" fmla="*/ 183379 w 1506179"/>
              <a:gd name="connsiteY10" fmla="*/ 288099 h 314830"/>
              <a:gd name="connsiteX11" fmla="*/ 147034 w 1506179"/>
              <a:gd name="connsiteY11" fmla="*/ 314830 h 314830"/>
              <a:gd name="connsiteX12" fmla="*/ 13217 w 1506179"/>
              <a:gd name="connsiteY12" fmla="*/ 314830 h 314830"/>
              <a:gd name="connsiteX13" fmla="*/ 0 w 1506179"/>
              <a:gd name="connsiteY13" fmla="*/ 302950 h 314830"/>
              <a:gd name="connsiteX14" fmla="*/ 0 w 1506179"/>
              <a:gd name="connsiteY14" fmla="*/ 11881 h 314830"/>
              <a:gd name="connsiteX15" fmla="*/ 13217 w 1506179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06179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06179" y="26731"/>
                </a:lnTo>
                <a:lnTo>
                  <a:pt x="1506179" y="287910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490" name="Freeform 639"/>
          <p:cNvSpPr>
            <a:spLocks/>
          </p:cNvSpPr>
          <p:nvPr/>
        </p:nvSpPr>
        <p:spPr bwMode="auto">
          <a:xfrm>
            <a:off x="7299745" y="3603323"/>
            <a:ext cx="186682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1" name="Rectangle 643"/>
          <p:cNvSpPr>
            <a:spLocks noChangeArrowheads="1"/>
          </p:cNvSpPr>
          <p:nvPr/>
        </p:nvSpPr>
        <p:spPr bwMode="auto">
          <a:xfrm>
            <a:off x="7391588" y="3603323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" name="Freeform 414"/>
          <p:cNvSpPr>
            <a:spLocks/>
          </p:cNvSpPr>
          <p:nvPr/>
        </p:nvSpPr>
        <p:spPr bwMode="auto">
          <a:xfrm>
            <a:off x="4781538" y="4766967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6" name="Rectangle 415"/>
          <p:cNvSpPr>
            <a:spLocks noChangeArrowheads="1"/>
          </p:cNvSpPr>
          <p:nvPr/>
        </p:nvSpPr>
        <p:spPr bwMode="auto">
          <a:xfrm>
            <a:off x="4975211" y="4817767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" name="Rectangle 416"/>
          <p:cNvSpPr>
            <a:spLocks noChangeArrowheads="1"/>
          </p:cNvSpPr>
          <p:nvPr/>
        </p:nvSpPr>
        <p:spPr bwMode="auto">
          <a:xfrm>
            <a:off x="58388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" name="Rectangle 417"/>
          <p:cNvSpPr>
            <a:spLocks noChangeArrowheads="1"/>
          </p:cNvSpPr>
          <p:nvPr/>
        </p:nvSpPr>
        <p:spPr bwMode="auto">
          <a:xfrm>
            <a:off x="4975211" y="48177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2" name="Freeform 426"/>
          <p:cNvSpPr>
            <a:spLocks/>
          </p:cNvSpPr>
          <p:nvPr/>
        </p:nvSpPr>
        <p:spPr bwMode="auto">
          <a:xfrm>
            <a:off x="6059007" y="4453203"/>
            <a:ext cx="1041400" cy="1041400"/>
          </a:xfrm>
          <a:custGeom>
            <a:avLst/>
            <a:gdLst>
              <a:gd name="T0" fmla="*/ 351 w 526"/>
              <a:gd name="T1" fmla="*/ 350 h 526"/>
              <a:gd name="T2" fmla="*/ 408 w 526"/>
              <a:gd name="T3" fmla="*/ 350 h 526"/>
              <a:gd name="T4" fmla="*/ 416 w 526"/>
              <a:gd name="T5" fmla="*/ 350 h 526"/>
              <a:gd name="T6" fmla="*/ 437 w 526"/>
              <a:gd name="T7" fmla="*/ 368 h 526"/>
              <a:gd name="T8" fmla="*/ 518 w 526"/>
              <a:gd name="T9" fmla="*/ 368 h 526"/>
              <a:gd name="T10" fmla="*/ 526 w 526"/>
              <a:gd name="T11" fmla="*/ 360 h 526"/>
              <a:gd name="T12" fmla="*/ 526 w 526"/>
              <a:gd name="T13" fmla="*/ 164 h 526"/>
              <a:gd name="T14" fmla="*/ 518 w 526"/>
              <a:gd name="T15" fmla="*/ 156 h 526"/>
              <a:gd name="T16" fmla="*/ 437 w 526"/>
              <a:gd name="T17" fmla="*/ 156 h 526"/>
              <a:gd name="T18" fmla="*/ 416 w 526"/>
              <a:gd name="T19" fmla="*/ 174 h 526"/>
              <a:gd name="T20" fmla="*/ 408 w 526"/>
              <a:gd name="T21" fmla="*/ 174 h 526"/>
              <a:gd name="T22" fmla="*/ 351 w 526"/>
              <a:gd name="T23" fmla="*/ 174 h 526"/>
              <a:gd name="T24" fmla="*/ 351 w 526"/>
              <a:gd name="T25" fmla="*/ 118 h 526"/>
              <a:gd name="T26" fmla="*/ 351 w 526"/>
              <a:gd name="T27" fmla="*/ 110 h 526"/>
              <a:gd name="T28" fmla="*/ 369 w 526"/>
              <a:gd name="T29" fmla="*/ 88 h 526"/>
              <a:gd name="T30" fmla="*/ 369 w 526"/>
              <a:gd name="T31" fmla="*/ 8 h 526"/>
              <a:gd name="T32" fmla="*/ 361 w 526"/>
              <a:gd name="T33" fmla="*/ 0 h 526"/>
              <a:gd name="T34" fmla="*/ 165 w 526"/>
              <a:gd name="T35" fmla="*/ 0 h 526"/>
              <a:gd name="T36" fmla="*/ 157 w 526"/>
              <a:gd name="T37" fmla="*/ 8 h 526"/>
              <a:gd name="T38" fmla="*/ 157 w 526"/>
              <a:gd name="T39" fmla="*/ 88 h 526"/>
              <a:gd name="T40" fmla="*/ 176 w 526"/>
              <a:gd name="T41" fmla="*/ 110 h 526"/>
              <a:gd name="T42" fmla="*/ 176 w 526"/>
              <a:gd name="T43" fmla="*/ 118 h 526"/>
              <a:gd name="T44" fmla="*/ 176 w 526"/>
              <a:gd name="T45" fmla="*/ 174 h 526"/>
              <a:gd name="T46" fmla="*/ 118 w 526"/>
              <a:gd name="T47" fmla="*/ 174 h 526"/>
              <a:gd name="T48" fmla="*/ 110 w 526"/>
              <a:gd name="T49" fmla="*/ 174 h 526"/>
              <a:gd name="T50" fmla="*/ 88 w 526"/>
              <a:gd name="T51" fmla="*/ 156 h 526"/>
              <a:gd name="T52" fmla="*/ 8 w 526"/>
              <a:gd name="T53" fmla="*/ 156 h 526"/>
              <a:gd name="T54" fmla="*/ 0 w 526"/>
              <a:gd name="T55" fmla="*/ 164 h 526"/>
              <a:gd name="T56" fmla="*/ 0 w 526"/>
              <a:gd name="T57" fmla="*/ 360 h 526"/>
              <a:gd name="T58" fmla="*/ 8 w 526"/>
              <a:gd name="T59" fmla="*/ 368 h 526"/>
              <a:gd name="T60" fmla="*/ 88 w 526"/>
              <a:gd name="T61" fmla="*/ 368 h 526"/>
              <a:gd name="T62" fmla="*/ 110 w 526"/>
              <a:gd name="T63" fmla="*/ 350 h 526"/>
              <a:gd name="T64" fmla="*/ 118 w 526"/>
              <a:gd name="T65" fmla="*/ 350 h 526"/>
              <a:gd name="T66" fmla="*/ 176 w 526"/>
              <a:gd name="T67" fmla="*/ 350 h 526"/>
              <a:gd name="T68" fmla="*/ 176 w 526"/>
              <a:gd name="T69" fmla="*/ 408 h 526"/>
              <a:gd name="T70" fmla="*/ 176 w 526"/>
              <a:gd name="T71" fmla="*/ 416 h 526"/>
              <a:gd name="T72" fmla="*/ 157 w 526"/>
              <a:gd name="T73" fmla="*/ 437 h 526"/>
              <a:gd name="T74" fmla="*/ 157 w 526"/>
              <a:gd name="T75" fmla="*/ 518 h 526"/>
              <a:gd name="T76" fmla="*/ 165 w 526"/>
              <a:gd name="T77" fmla="*/ 526 h 526"/>
              <a:gd name="T78" fmla="*/ 361 w 526"/>
              <a:gd name="T79" fmla="*/ 526 h 526"/>
              <a:gd name="T80" fmla="*/ 369 w 526"/>
              <a:gd name="T81" fmla="*/ 518 h 526"/>
              <a:gd name="T82" fmla="*/ 369 w 526"/>
              <a:gd name="T83" fmla="*/ 437 h 526"/>
              <a:gd name="T84" fmla="*/ 351 w 526"/>
              <a:gd name="T85" fmla="*/ 416 h 526"/>
              <a:gd name="T86" fmla="*/ 351 w 526"/>
              <a:gd name="T87" fmla="*/ 408 h 526"/>
              <a:gd name="T88" fmla="*/ 351 w 526"/>
              <a:gd name="T89" fmla="*/ 35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26">
                <a:moveTo>
                  <a:pt x="351" y="350"/>
                </a:move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19" y="359"/>
                  <a:pt x="428" y="368"/>
                  <a:pt x="43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3" y="368"/>
                  <a:pt x="526" y="365"/>
                  <a:pt x="526" y="360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59"/>
                  <a:pt x="523" y="156"/>
                  <a:pt x="518" y="156"/>
                </a:cubicBezTo>
                <a:cubicBezTo>
                  <a:pt x="437" y="156"/>
                  <a:pt x="437" y="156"/>
                  <a:pt x="437" y="156"/>
                </a:cubicBezTo>
                <a:cubicBezTo>
                  <a:pt x="428" y="156"/>
                  <a:pt x="419" y="165"/>
                  <a:pt x="416" y="174"/>
                </a:cubicBezTo>
                <a:cubicBezTo>
                  <a:pt x="408" y="174"/>
                  <a:pt x="408" y="174"/>
                  <a:pt x="408" y="174"/>
                </a:cubicBezTo>
                <a:cubicBezTo>
                  <a:pt x="351" y="174"/>
                  <a:pt x="351" y="174"/>
                  <a:pt x="351" y="174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6"/>
                  <a:pt x="369" y="98"/>
                  <a:pt x="369" y="88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3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1" y="0"/>
                  <a:pt x="157" y="3"/>
                  <a:pt x="157" y="8"/>
                </a:cubicBezTo>
                <a:cubicBezTo>
                  <a:pt x="157" y="88"/>
                  <a:pt x="157" y="88"/>
                  <a:pt x="157" y="88"/>
                </a:cubicBezTo>
                <a:cubicBezTo>
                  <a:pt x="157" y="98"/>
                  <a:pt x="166" y="106"/>
                  <a:pt x="176" y="110"/>
                </a:cubicBezTo>
                <a:cubicBezTo>
                  <a:pt x="176" y="118"/>
                  <a:pt x="176" y="118"/>
                  <a:pt x="176" y="118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118" y="174"/>
                  <a:pt x="118" y="174"/>
                  <a:pt x="118" y="174"/>
                </a:cubicBezTo>
                <a:cubicBezTo>
                  <a:pt x="110" y="174"/>
                  <a:pt x="110" y="174"/>
                  <a:pt x="110" y="174"/>
                </a:cubicBezTo>
                <a:cubicBezTo>
                  <a:pt x="107" y="165"/>
                  <a:pt x="98" y="156"/>
                  <a:pt x="88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3" y="156"/>
                  <a:pt x="0" y="159"/>
                  <a:pt x="0" y="16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65"/>
                  <a:pt x="3" y="368"/>
                  <a:pt x="8" y="368"/>
                </a:cubicBezTo>
                <a:cubicBezTo>
                  <a:pt x="88" y="368"/>
                  <a:pt x="88" y="368"/>
                  <a:pt x="88" y="368"/>
                </a:cubicBezTo>
                <a:cubicBezTo>
                  <a:pt x="98" y="368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176" y="350"/>
                  <a:pt x="176" y="350"/>
                  <a:pt x="176" y="350"/>
                </a:cubicBezTo>
                <a:cubicBezTo>
                  <a:pt x="176" y="408"/>
                  <a:pt x="176" y="408"/>
                  <a:pt x="176" y="408"/>
                </a:cubicBezTo>
                <a:cubicBezTo>
                  <a:pt x="176" y="416"/>
                  <a:pt x="176" y="416"/>
                  <a:pt x="176" y="416"/>
                </a:cubicBezTo>
                <a:cubicBezTo>
                  <a:pt x="166" y="419"/>
                  <a:pt x="157" y="428"/>
                  <a:pt x="157" y="437"/>
                </a:cubicBezTo>
                <a:cubicBezTo>
                  <a:pt x="157" y="518"/>
                  <a:pt x="157" y="518"/>
                  <a:pt x="157" y="518"/>
                </a:cubicBezTo>
                <a:cubicBezTo>
                  <a:pt x="157" y="522"/>
                  <a:pt x="161" y="526"/>
                  <a:pt x="165" y="526"/>
                </a:cubicBezTo>
                <a:cubicBezTo>
                  <a:pt x="361" y="526"/>
                  <a:pt x="361" y="526"/>
                  <a:pt x="361" y="526"/>
                </a:cubicBezTo>
                <a:cubicBezTo>
                  <a:pt x="366" y="526"/>
                  <a:pt x="369" y="522"/>
                  <a:pt x="369" y="518"/>
                </a:cubicBezTo>
                <a:cubicBezTo>
                  <a:pt x="369" y="437"/>
                  <a:pt x="369" y="437"/>
                  <a:pt x="369" y="437"/>
                </a:cubicBezTo>
                <a:cubicBezTo>
                  <a:pt x="369" y="428"/>
                  <a:pt x="360" y="419"/>
                  <a:pt x="351" y="416"/>
                </a:cubicBezTo>
                <a:cubicBezTo>
                  <a:pt x="351" y="408"/>
                  <a:pt x="351" y="408"/>
                  <a:pt x="351" y="408"/>
                </a:cubicBezTo>
                <a:lnTo>
                  <a:pt x="351" y="350"/>
                </a:ln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3" name="Freeform 427"/>
          <p:cNvSpPr>
            <a:spLocks/>
          </p:cNvSpPr>
          <p:nvPr/>
        </p:nvSpPr>
        <p:spPr bwMode="auto">
          <a:xfrm>
            <a:off x="6252683" y="4813568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4" name="Freeform 428"/>
          <p:cNvSpPr>
            <a:spLocks/>
          </p:cNvSpPr>
          <p:nvPr/>
        </p:nvSpPr>
        <p:spPr bwMode="auto">
          <a:xfrm>
            <a:off x="6424132" y="4646881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5" name="Rectangle 429"/>
          <p:cNvSpPr>
            <a:spLocks noChangeArrowheads="1"/>
          </p:cNvSpPr>
          <p:nvPr/>
        </p:nvSpPr>
        <p:spPr bwMode="auto">
          <a:xfrm>
            <a:off x="6424132" y="4645292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7" name="Freeform 431"/>
          <p:cNvSpPr>
            <a:spLocks/>
          </p:cNvSpPr>
          <p:nvPr/>
        </p:nvSpPr>
        <p:spPr bwMode="auto">
          <a:xfrm>
            <a:off x="6424132" y="5075505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8" name="Rectangle 432"/>
          <p:cNvSpPr>
            <a:spLocks noChangeArrowheads="1"/>
          </p:cNvSpPr>
          <p:nvPr/>
        </p:nvSpPr>
        <p:spPr bwMode="auto">
          <a:xfrm>
            <a:off x="6424132" y="5259653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0" name="Rectangle 434"/>
          <p:cNvSpPr>
            <a:spLocks noChangeArrowheads="1"/>
          </p:cNvSpPr>
          <p:nvPr/>
        </p:nvSpPr>
        <p:spPr bwMode="auto">
          <a:xfrm>
            <a:off x="6867045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2" name="Rectangle 436"/>
          <p:cNvSpPr>
            <a:spLocks noChangeArrowheads="1"/>
          </p:cNvSpPr>
          <p:nvPr/>
        </p:nvSpPr>
        <p:spPr bwMode="auto">
          <a:xfrm>
            <a:off x="6251096" y="4813568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" name="Freeform 533"/>
          <p:cNvSpPr>
            <a:spLocks/>
          </p:cNvSpPr>
          <p:nvPr/>
        </p:nvSpPr>
        <p:spPr bwMode="auto">
          <a:xfrm>
            <a:off x="3743871" y="4448721"/>
            <a:ext cx="1041400" cy="731839"/>
          </a:xfrm>
          <a:custGeom>
            <a:avLst/>
            <a:gdLst>
              <a:gd name="T0" fmla="*/ 518 w 526"/>
              <a:gd name="T1" fmla="*/ 156 h 369"/>
              <a:gd name="T2" fmla="*/ 438 w 526"/>
              <a:gd name="T3" fmla="*/ 156 h 369"/>
              <a:gd name="T4" fmla="*/ 416 w 526"/>
              <a:gd name="T5" fmla="*/ 175 h 369"/>
              <a:gd name="T6" fmla="*/ 408 w 526"/>
              <a:gd name="T7" fmla="*/ 175 h 369"/>
              <a:gd name="T8" fmla="*/ 351 w 526"/>
              <a:gd name="T9" fmla="*/ 175 h 369"/>
              <a:gd name="T10" fmla="*/ 351 w 526"/>
              <a:gd name="T11" fmla="*/ 118 h 369"/>
              <a:gd name="T12" fmla="*/ 351 w 526"/>
              <a:gd name="T13" fmla="*/ 110 h 369"/>
              <a:gd name="T14" fmla="*/ 369 w 526"/>
              <a:gd name="T15" fmla="*/ 89 h 369"/>
              <a:gd name="T16" fmla="*/ 369 w 526"/>
              <a:gd name="T17" fmla="*/ 8 h 369"/>
              <a:gd name="T18" fmla="*/ 361 w 526"/>
              <a:gd name="T19" fmla="*/ 0 h 369"/>
              <a:gd name="T20" fmla="*/ 165 w 526"/>
              <a:gd name="T21" fmla="*/ 0 h 369"/>
              <a:gd name="T22" fmla="*/ 157 w 526"/>
              <a:gd name="T23" fmla="*/ 8 h 369"/>
              <a:gd name="T24" fmla="*/ 157 w 526"/>
              <a:gd name="T25" fmla="*/ 89 h 369"/>
              <a:gd name="T26" fmla="*/ 175 w 526"/>
              <a:gd name="T27" fmla="*/ 110 h 369"/>
              <a:gd name="T28" fmla="*/ 175 w 526"/>
              <a:gd name="T29" fmla="*/ 118 h 369"/>
              <a:gd name="T30" fmla="*/ 175 w 526"/>
              <a:gd name="T31" fmla="*/ 175 h 369"/>
              <a:gd name="T32" fmla="*/ 118 w 526"/>
              <a:gd name="T33" fmla="*/ 175 h 369"/>
              <a:gd name="T34" fmla="*/ 110 w 526"/>
              <a:gd name="T35" fmla="*/ 175 h 369"/>
              <a:gd name="T36" fmla="*/ 89 w 526"/>
              <a:gd name="T37" fmla="*/ 156 h 369"/>
              <a:gd name="T38" fmla="*/ 8 w 526"/>
              <a:gd name="T39" fmla="*/ 156 h 369"/>
              <a:gd name="T40" fmla="*/ 0 w 526"/>
              <a:gd name="T41" fmla="*/ 164 h 369"/>
              <a:gd name="T42" fmla="*/ 0 w 526"/>
              <a:gd name="T43" fmla="*/ 361 h 369"/>
              <a:gd name="T44" fmla="*/ 8 w 526"/>
              <a:gd name="T45" fmla="*/ 369 h 369"/>
              <a:gd name="T46" fmla="*/ 89 w 526"/>
              <a:gd name="T47" fmla="*/ 369 h 369"/>
              <a:gd name="T48" fmla="*/ 110 w 526"/>
              <a:gd name="T49" fmla="*/ 350 h 369"/>
              <a:gd name="T50" fmla="*/ 118 w 526"/>
              <a:gd name="T51" fmla="*/ 350 h 369"/>
              <a:gd name="T52" fmla="*/ 408 w 526"/>
              <a:gd name="T53" fmla="*/ 350 h 369"/>
              <a:gd name="T54" fmla="*/ 416 w 526"/>
              <a:gd name="T55" fmla="*/ 350 h 369"/>
              <a:gd name="T56" fmla="*/ 438 w 526"/>
              <a:gd name="T57" fmla="*/ 369 h 369"/>
              <a:gd name="T58" fmla="*/ 518 w 526"/>
              <a:gd name="T59" fmla="*/ 369 h 369"/>
              <a:gd name="T60" fmla="*/ 526 w 526"/>
              <a:gd name="T61" fmla="*/ 361 h 369"/>
              <a:gd name="T62" fmla="*/ 526 w 526"/>
              <a:gd name="T63" fmla="*/ 164 h 369"/>
              <a:gd name="T64" fmla="*/ 518 w 526"/>
              <a:gd name="T65" fmla="*/ 15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26" h="369">
                <a:moveTo>
                  <a:pt x="518" y="156"/>
                </a:moveTo>
                <a:cubicBezTo>
                  <a:pt x="438" y="156"/>
                  <a:pt x="438" y="156"/>
                  <a:pt x="438" y="156"/>
                </a:cubicBezTo>
                <a:cubicBezTo>
                  <a:pt x="428" y="156"/>
                  <a:pt x="420" y="166"/>
                  <a:pt x="416" y="175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351" y="175"/>
                  <a:pt x="351" y="175"/>
                  <a:pt x="351" y="175"/>
                </a:cubicBezTo>
                <a:cubicBezTo>
                  <a:pt x="351" y="118"/>
                  <a:pt x="351" y="118"/>
                  <a:pt x="351" y="118"/>
                </a:cubicBezTo>
                <a:cubicBezTo>
                  <a:pt x="351" y="110"/>
                  <a:pt x="351" y="110"/>
                  <a:pt x="351" y="110"/>
                </a:cubicBezTo>
                <a:cubicBezTo>
                  <a:pt x="360" y="107"/>
                  <a:pt x="369" y="99"/>
                  <a:pt x="369" y="89"/>
                </a:cubicBezTo>
                <a:cubicBezTo>
                  <a:pt x="369" y="8"/>
                  <a:pt x="369" y="8"/>
                  <a:pt x="369" y="8"/>
                </a:cubicBezTo>
                <a:cubicBezTo>
                  <a:pt x="369" y="4"/>
                  <a:pt x="366" y="0"/>
                  <a:pt x="361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60" y="0"/>
                  <a:pt x="157" y="4"/>
                  <a:pt x="157" y="8"/>
                </a:cubicBezTo>
                <a:cubicBezTo>
                  <a:pt x="157" y="89"/>
                  <a:pt x="157" y="89"/>
                  <a:pt x="157" y="89"/>
                </a:cubicBezTo>
                <a:cubicBezTo>
                  <a:pt x="157" y="98"/>
                  <a:pt x="166" y="107"/>
                  <a:pt x="175" y="110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5" y="175"/>
                  <a:pt x="175" y="175"/>
                  <a:pt x="175" y="175"/>
                </a:cubicBezTo>
                <a:cubicBezTo>
                  <a:pt x="118" y="175"/>
                  <a:pt x="118" y="175"/>
                  <a:pt x="118" y="175"/>
                </a:cubicBezTo>
                <a:cubicBezTo>
                  <a:pt x="110" y="175"/>
                  <a:pt x="110" y="175"/>
                  <a:pt x="110" y="175"/>
                </a:cubicBezTo>
                <a:cubicBezTo>
                  <a:pt x="107" y="166"/>
                  <a:pt x="98" y="156"/>
                  <a:pt x="89" y="156"/>
                </a:cubicBezTo>
                <a:cubicBezTo>
                  <a:pt x="8" y="156"/>
                  <a:pt x="8" y="156"/>
                  <a:pt x="8" y="156"/>
                </a:cubicBezTo>
                <a:cubicBezTo>
                  <a:pt x="4" y="156"/>
                  <a:pt x="0" y="160"/>
                  <a:pt x="0" y="164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365"/>
                  <a:pt x="4" y="369"/>
                  <a:pt x="8" y="369"/>
                </a:cubicBezTo>
                <a:cubicBezTo>
                  <a:pt x="89" y="369"/>
                  <a:pt x="89" y="369"/>
                  <a:pt x="89" y="369"/>
                </a:cubicBezTo>
                <a:cubicBezTo>
                  <a:pt x="99" y="369"/>
                  <a:pt x="107" y="359"/>
                  <a:pt x="110" y="350"/>
                </a:cubicBezTo>
                <a:cubicBezTo>
                  <a:pt x="118" y="350"/>
                  <a:pt x="118" y="350"/>
                  <a:pt x="118" y="350"/>
                </a:cubicBezTo>
                <a:cubicBezTo>
                  <a:pt x="408" y="350"/>
                  <a:pt x="408" y="350"/>
                  <a:pt x="408" y="350"/>
                </a:cubicBezTo>
                <a:cubicBezTo>
                  <a:pt x="416" y="350"/>
                  <a:pt x="416" y="350"/>
                  <a:pt x="416" y="350"/>
                </a:cubicBezTo>
                <a:cubicBezTo>
                  <a:pt x="420" y="359"/>
                  <a:pt x="428" y="369"/>
                  <a:pt x="438" y="369"/>
                </a:cubicBezTo>
                <a:cubicBezTo>
                  <a:pt x="518" y="369"/>
                  <a:pt x="518" y="369"/>
                  <a:pt x="518" y="369"/>
                </a:cubicBezTo>
                <a:cubicBezTo>
                  <a:pt x="523" y="369"/>
                  <a:pt x="526" y="365"/>
                  <a:pt x="526" y="361"/>
                </a:cubicBezTo>
                <a:cubicBezTo>
                  <a:pt x="526" y="164"/>
                  <a:pt x="526" y="164"/>
                  <a:pt x="526" y="164"/>
                </a:cubicBezTo>
                <a:cubicBezTo>
                  <a:pt x="526" y="160"/>
                  <a:pt x="523" y="156"/>
                  <a:pt x="518" y="156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6" name="Freeform 534"/>
          <p:cNvSpPr>
            <a:spLocks/>
          </p:cNvSpPr>
          <p:nvPr/>
        </p:nvSpPr>
        <p:spPr bwMode="auto">
          <a:xfrm>
            <a:off x="3854996" y="4812256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8" name="Rectangle 536"/>
          <p:cNvSpPr>
            <a:spLocks noChangeArrowheads="1"/>
          </p:cNvSpPr>
          <p:nvPr/>
        </p:nvSpPr>
        <p:spPr bwMode="auto">
          <a:xfrm>
            <a:off x="4105823" y="4643981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9" name="Freeform 537"/>
          <p:cNvSpPr>
            <a:spLocks/>
          </p:cNvSpPr>
          <p:nvPr/>
        </p:nvSpPr>
        <p:spPr bwMode="auto">
          <a:xfrm>
            <a:off x="4070898" y="4464595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" name="Rectangle 538"/>
          <p:cNvSpPr>
            <a:spLocks noChangeArrowheads="1"/>
          </p:cNvSpPr>
          <p:nvPr/>
        </p:nvSpPr>
        <p:spPr bwMode="auto">
          <a:xfrm>
            <a:off x="3937547" y="4812256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2" name="Rectangle 540"/>
          <p:cNvSpPr>
            <a:spLocks noChangeArrowheads="1"/>
          </p:cNvSpPr>
          <p:nvPr/>
        </p:nvSpPr>
        <p:spPr bwMode="auto">
          <a:xfrm>
            <a:off x="4551909" y="4812256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 rot="16200000">
            <a:off x="1547323" y="4650625"/>
            <a:ext cx="3704964" cy="728663"/>
          </a:xfrm>
          <a:custGeom>
            <a:avLst/>
            <a:gdLst>
              <a:gd name="connsiteX0" fmla="*/ 2778723 w 2778723"/>
              <a:gd name="connsiteY0" fmla="*/ 11880 h 546497"/>
              <a:gd name="connsiteX1" fmla="*/ 2778723 w 2778723"/>
              <a:gd name="connsiteY1" fmla="*/ 302950 h 546497"/>
              <a:gd name="connsiteX2" fmla="*/ 2766843 w 2778723"/>
              <a:gd name="connsiteY2" fmla="*/ 314830 h 546497"/>
              <a:gd name="connsiteX3" fmla="*/ 2648049 w 2778723"/>
              <a:gd name="connsiteY3" fmla="*/ 314830 h 546497"/>
              <a:gd name="connsiteX4" fmla="*/ 2615381 w 2778723"/>
              <a:gd name="connsiteY4" fmla="*/ 288099 h 546497"/>
              <a:gd name="connsiteX5" fmla="*/ 2604986 w 2778723"/>
              <a:gd name="connsiteY5" fmla="*/ 288099 h 546497"/>
              <a:gd name="connsiteX6" fmla="*/ 1556626 w 2778723"/>
              <a:gd name="connsiteY6" fmla="*/ 288099 h 546497"/>
              <a:gd name="connsiteX7" fmla="*/ 1556626 w 2778723"/>
              <a:gd name="connsiteY7" fmla="*/ 372747 h 546497"/>
              <a:gd name="connsiteX8" fmla="*/ 1556626 w 2778723"/>
              <a:gd name="connsiteY8" fmla="*/ 383142 h 546497"/>
              <a:gd name="connsiteX9" fmla="*/ 1584839 w 2778723"/>
              <a:gd name="connsiteY9" fmla="*/ 415813 h 546497"/>
              <a:gd name="connsiteX10" fmla="*/ 1584839 w 2778723"/>
              <a:gd name="connsiteY10" fmla="*/ 534617 h 546497"/>
              <a:gd name="connsiteX11" fmla="*/ 1572960 w 2778723"/>
              <a:gd name="connsiteY11" fmla="*/ 546497 h 546497"/>
              <a:gd name="connsiteX12" fmla="*/ 1280429 w 2778723"/>
              <a:gd name="connsiteY12" fmla="*/ 546497 h 546497"/>
              <a:gd name="connsiteX13" fmla="*/ 1268549 w 2778723"/>
              <a:gd name="connsiteY13" fmla="*/ 534617 h 546497"/>
              <a:gd name="connsiteX14" fmla="*/ 1268549 w 2778723"/>
              <a:gd name="connsiteY14" fmla="*/ 415813 h 546497"/>
              <a:gd name="connsiteX15" fmla="*/ 1296763 w 2778723"/>
              <a:gd name="connsiteY15" fmla="*/ 383142 h 546497"/>
              <a:gd name="connsiteX16" fmla="*/ 1296763 w 2778723"/>
              <a:gd name="connsiteY16" fmla="*/ 372747 h 546497"/>
              <a:gd name="connsiteX17" fmla="*/ 1296763 w 2778723"/>
              <a:gd name="connsiteY17" fmla="*/ 288099 h 546497"/>
              <a:gd name="connsiteX18" fmla="*/ 316709 w 2778723"/>
              <a:gd name="connsiteY18" fmla="*/ 288099 h 546497"/>
              <a:gd name="connsiteX19" fmla="*/ 306315 w 2778723"/>
              <a:gd name="connsiteY19" fmla="*/ 288099 h 546497"/>
              <a:gd name="connsiteX20" fmla="*/ 306036 w 2778723"/>
              <a:gd name="connsiteY20" fmla="*/ 288493 h 546497"/>
              <a:gd name="connsiteX21" fmla="*/ 141488 w 2778723"/>
              <a:gd name="connsiteY21" fmla="*/ 288493 h 546497"/>
              <a:gd name="connsiteX22" fmla="*/ 141488 w 2778723"/>
              <a:gd name="connsiteY22" fmla="*/ 288024 h 546497"/>
              <a:gd name="connsiteX23" fmla="*/ 0 w 2778723"/>
              <a:gd name="connsiteY23" fmla="*/ 288024 h 546497"/>
              <a:gd name="connsiteX24" fmla="*/ 0 w 2778723"/>
              <a:gd name="connsiteY24" fmla="*/ 26541 h 546497"/>
              <a:gd name="connsiteX25" fmla="*/ 208207 w 2778723"/>
              <a:gd name="connsiteY25" fmla="*/ 26541 h 546497"/>
              <a:gd name="connsiteX26" fmla="*/ 208207 w 2778723"/>
              <a:gd name="connsiteY26" fmla="*/ 26663 h 546497"/>
              <a:gd name="connsiteX27" fmla="*/ 306267 w 2778723"/>
              <a:gd name="connsiteY27" fmla="*/ 26663 h 546497"/>
              <a:gd name="connsiteX28" fmla="*/ 306315 w 2778723"/>
              <a:gd name="connsiteY28" fmla="*/ 26731 h 546497"/>
              <a:gd name="connsiteX29" fmla="*/ 316710 w 2778723"/>
              <a:gd name="connsiteY29" fmla="*/ 26731 h 546497"/>
              <a:gd name="connsiteX30" fmla="*/ 2604986 w 2778723"/>
              <a:gd name="connsiteY30" fmla="*/ 26731 h 546497"/>
              <a:gd name="connsiteX31" fmla="*/ 2615381 w 2778723"/>
              <a:gd name="connsiteY31" fmla="*/ 26731 h 546497"/>
              <a:gd name="connsiteX32" fmla="*/ 2648049 w 2778723"/>
              <a:gd name="connsiteY32" fmla="*/ 0 h 546497"/>
              <a:gd name="connsiteX33" fmla="*/ 2766843 w 2778723"/>
              <a:gd name="connsiteY33" fmla="*/ 0 h 546497"/>
              <a:gd name="connsiteX34" fmla="*/ 2778723 w 2778723"/>
              <a:gd name="connsiteY34" fmla="*/ 11880 h 54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778723" h="546497">
                <a:moveTo>
                  <a:pt x="2778723" y="11880"/>
                </a:moveTo>
                <a:cubicBezTo>
                  <a:pt x="2778723" y="11880"/>
                  <a:pt x="2778723" y="11880"/>
                  <a:pt x="2778723" y="302950"/>
                </a:cubicBezTo>
                <a:cubicBezTo>
                  <a:pt x="2778723" y="310375"/>
                  <a:pt x="2774268" y="314830"/>
                  <a:pt x="2766843" y="314830"/>
                </a:cubicBezTo>
                <a:cubicBezTo>
                  <a:pt x="2766843" y="314830"/>
                  <a:pt x="2766843" y="314830"/>
                  <a:pt x="2648049" y="314830"/>
                </a:cubicBezTo>
                <a:cubicBezTo>
                  <a:pt x="2633200" y="314830"/>
                  <a:pt x="2621320" y="301464"/>
                  <a:pt x="2615381" y="288099"/>
                </a:cubicBezTo>
                <a:cubicBezTo>
                  <a:pt x="2615381" y="288099"/>
                  <a:pt x="2615381" y="288099"/>
                  <a:pt x="2604986" y="288099"/>
                </a:cubicBezTo>
                <a:cubicBezTo>
                  <a:pt x="2604986" y="288099"/>
                  <a:pt x="2604986" y="288099"/>
                  <a:pt x="1556626" y="288099"/>
                </a:cubicBezTo>
                <a:cubicBezTo>
                  <a:pt x="1556626" y="288099"/>
                  <a:pt x="1556626" y="288099"/>
                  <a:pt x="1556626" y="372747"/>
                </a:cubicBezTo>
                <a:cubicBezTo>
                  <a:pt x="1556626" y="372747"/>
                  <a:pt x="1556626" y="372747"/>
                  <a:pt x="1556626" y="383142"/>
                </a:cubicBezTo>
                <a:cubicBezTo>
                  <a:pt x="1569990" y="387597"/>
                  <a:pt x="1584839" y="400963"/>
                  <a:pt x="1584839" y="415813"/>
                </a:cubicBezTo>
                <a:cubicBezTo>
                  <a:pt x="1584839" y="415813"/>
                  <a:pt x="1584839" y="415813"/>
                  <a:pt x="1584839" y="534617"/>
                </a:cubicBezTo>
                <a:cubicBezTo>
                  <a:pt x="1584839" y="542042"/>
                  <a:pt x="1578900" y="546497"/>
                  <a:pt x="1572960" y="546497"/>
                </a:cubicBezTo>
                <a:cubicBezTo>
                  <a:pt x="1572960" y="546497"/>
                  <a:pt x="1572960" y="546497"/>
                  <a:pt x="1280429" y="546497"/>
                </a:cubicBezTo>
                <a:cubicBezTo>
                  <a:pt x="1274489" y="546497"/>
                  <a:pt x="1268549" y="542042"/>
                  <a:pt x="1268549" y="534617"/>
                </a:cubicBezTo>
                <a:cubicBezTo>
                  <a:pt x="1268549" y="534617"/>
                  <a:pt x="1268549" y="534617"/>
                  <a:pt x="1268549" y="415813"/>
                </a:cubicBezTo>
                <a:cubicBezTo>
                  <a:pt x="1268549" y="400963"/>
                  <a:pt x="1283399" y="389082"/>
                  <a:pt x="1296763" y="383142"/>
                </a:cubicBezTo>
                <a:cubicBezTo>
                  <a:pt x="1296763" y="383142"/>
                  <a:pt x="1296763" y="383142"/>
                  <a:pt x="1296763" y="372747"/>
                </a:cubicBezTo>
                <a:cubicBezTo>
                  <a:pt x="1296763" y="372747"/>
                  <a:pt x="1296763" y="372747"/>
                  <a:pt x="1296763" y="288099"/>
                </a:cubicBezTo>
                <a:cubicBezTo>
                  <a:pt x="1296763" y="288099"/>
                  <a:pt x="1296763" y="288099"/>
                  <a:pt x="316709" y="288099"/>
                </a:cubicBezTo>
                <a:cubicBezTo>
                  <a:pt x="316709" y="288099"/>
                  <a:pt x="316709" y="288099"/>
                  <a:pt x="306315" y="288099"/>
                </a:cubicBezTo>
                <a:lnTo>
                  <a:pt x="306036" y="288493"/>
                </a:lnTo>
                <a:lnTo>
                  <a:pt x="141488" y="288493"/>
                </a:lnTo>
                <a:lnTo>
                  <a:pt x="141488" y="288024"/>
                </a:lnTo>
                <a:lnTo>
                  <a:pt x="0" y="288024"/>
                </a:lnTo>
                <a:lnTo>
                  <a:pt x="0" y="26541"/>
                </a:lnTo>
                <a:lnTo>
                  <a:pt x="208207" y="26541"/>
                </a:lnTo>
                <a:lnTo>
                  <a:pt x="208207" y="26663"/>
                </a:lnTo>
                <a:lnTo>
                  <a:pt x="306267" y="26663"/>
                </a:lnTo>
                <a:lnTo>
                  <a:pt x="306315" y="26731"/>
                </a:lnTo>
                <a:cubicBezTo>
                  <a:pt x="306315" y="26731"/>
                  <a:pt x="306315" y="26731"/>
                  <a:pt x="316710" y="26731"/>
                </a:cubicBezTo>
                <a:cubicBezTo>
                  <a:pt x="316710" y="26731"/>
                  <a:pt x="316710" y="26731"/>
                  <a:pt x="2604986" y="26731"/>
                </a:cubicBezTo>
                <a:cubicBezTo>
                  <a:pt x="2604986" y="26731"/>
                  <a:pt x="2604986" y="26731"/>
                  <a:pt x="2615381" y="26731"/>
                </a:cubicBezTo>
                <a:cubicBezTo>
                  <a:pt x="2621320" y="13366"/>
                  <a:pt x="2633200" y="0"/>
                  <a:pt x="2648049" y="0"/>
                </a:cubicBezTo>
                <a:cubicBezTo>
                  <a:pt x="2648049" y="0"/>
                  <a:pt x="2648049" y="0"/>
                  <a:pt x="2766843" y="0"/>
                </a:cubicBezTo>
                <a:cubicBezTo>
                  <a:pt x="2774268" y="0"/>
                  <a:pt x="2778723" y="4455"/>
                  <a:pt x="2778723" y="1188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71" name="Freeform 639"/>
          <p:cNvSpPr>
            <a:spLocks/>
          </p:cNvSpPr>
          <p:nvPr/>
        </p:nvSpPr>
        <p:spPr bwMode="auto">
          <a:xfrm rot="16200000">
            <a:off x="1489382" y="4953039"/>
            <a:ext cx="351129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2" name="Freeform 640"/>
          <p:cNvSpPr>
            <a:spLocks/>
          </p:cNvSpPr>
          <p:nvPr/>
        </p:nvSpPr>
        <p:spPr bwMode="auto">
          <a:xfrm rot="16200000">
            <a:off x="3302176" y="4854748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3" name="Rectangle 641"/>
          <p:cNvSpPr>
            <a:spLocks noChangeArrowheads="1"/>
          </p:cNvSpPr>
          <p:nvPr/>
        </p:nvSpPr>
        <p:spPr bwMode="auto">
          <a:xfrm rot="16200000">
            <a:off x="3395044" y="4946028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4" name="Freeform 642"/>
          <p:cNvSpPr>
            <a:spLocks/>
          </p:cNvSpPr>
          <p:nvPr/>
        </p:nvSpPr>
        <p:spPr bwMode="auto">
          <a:xfrm rot="16200000">
            <a:off x="3457752" y="487062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" name="Rectangle 645"/>
          <p:cNvSpPr>
            <a:spLocks noChangeArrowheads="1"/>
          </p:cNvSpPr>
          <p:nvPr/>
        </p:nvSpPr>
        <p:spPr bwMode="auto">
          <a:xfrm rot="16200000">
            <a:off x="3225180" y="3215655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 rot="16200000">
            <a:off x="5871356" y="5979679"/>
            <a:ext cx="1419153" cy="419100"/>
          </a:xfrm>
          <a:custGeom>
            <a:avLst/>
            <a:gdLst>
              <a:gd name="connsiteX0" fmla="*/ 1064365 w 1064365"/>
              <a:gd name="connsiteY0" fmla="*/ 11862 h 314325"/>
              <a:gd name="connsiteX1" fmla="*/ 1064365 w 1064365"/>
              <a:gd name="connsiteY1" fmla="*/ 302464 h 314325"/>
              <a:gd name="connsiteX2" fmla="*/ 1046076 w 1064365"/>
              <a:gd name="connsiteY2" fmla="*/ 314325 h 314325"/>
              <a:gd name="connsiteX3" fmla="*/ 860900 w 1064365"/>
              <a:gd name="connsiteY3" fmla="*/ 314325 h 314325"/>
              <a:gd name="connsiteX4" fmla="*/ 812891 w 1064365"/>
              <a:gd name="connsiteY4" fmla="*/ 287637 h 314325"/>
              <a:gd name="connsiteX5" fmla="*/ 794602 w 1064365"/>
              <a:gd name="connsiteY5" fmla="*/ 287637 h 314325"/>
              <a:gd name="connsiteX6" fmla="*/ 10976 w 1064365"/>
              <a:gd name="connsiteY6" fmla="*/ 287637 h 314325"/>
              <a:gd name="connsiteX7" fmla="*/ 0 w 1064365"/>
              <a:gd name="connsiteY7" fmla="*/ 287637 h 314325"/>
              <a:gd name="connsiteX8" fmla="*/ 0 w 1064365"/>
              <a:gd name="connsiteY8" fmla="*/ 26688 h 314325"/>
              <a:gd name="connsiteX9" fmla="*/ 12834 w 1064365"/>
              <a:gd name="connsiteY9" fmla="*/ 26688 h 314325"/>
              <a:gd name="connsiteX10" fmla="*/ 794602 w 1064365"/>
              <a:gd name="connsiteY10" fmla="*/ 26688 h 314325"/>
              <a:gd name="connsiteX11" fmla="*/ 812891 w 1064365"/>
              <a:gd name="connsiteY11" fmla="*/ 26688 h 314325"/>
              <a:gd name="connsiteX12" fmla="*/ 860900 w 1064365"/>
              <a:gd name="connsiteY12" fmla="*/ 0 h 314325"/>
              <a:gd name="connsiteX13" fmla="*/ 1046076 w 1064365"/>
              <a:gd name="connsiteY13" fmla="*/ 0 h 314325"/>
              <a:gd name="connsiteX14" fmla="*/ 1064365 w 1064365"/>
              <a:gd name="connsiteY14" fmla="*/ 11862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4365" h="314325">
                <a:moveTo>
                  <a:pt x="1064365" y="11862"/>
                </a:moveTo>
                <a:cubicBezTo>
                  <a:pt x="1064365" y="11862"/>
                  <a:pt x="1064365" y="11862"/>
                  <a:pt x="1064365" y="302464"/>
                </a:cubicBezTo>
                <a:cubicBezTo>
                  <a:pt x="1064365" y="308395"/>
                  <a:pt x="1057507" y="314325"/>
                  <a:pt x="1046076" y="314325"/>
                </a:cubicBezTo>
                <a:cubicBezTo>
                  <a:pt x="1046076" y="314325"/>
                  <a:pt x="1046076" y="314325"/>
                  <a:pt x="860900" y="314325"/>
                </a:cubicBezTo>
                <a:cubicBezTo>
                  <a:pt x="840324" y="314325"/>
                  <a:pt x="819749" y="300981"/>
                  <a:pt x="812891" y="287637"/>
                </a:cubicBezTo>
                <a:cubicBezTo>
                  <a:pt x="812891" y="287637"/>
                  <a:pt x="812891" y="287637"/>
                  <a:pt x="794602" y="287637"/>
                </a:cubicBezTo>
                <a:cubicBezTo>
                  <a:pt x="794602" y="287637"/>
                  <a:pt x="794602" y="287637"/>
                  <a:pt x="10976" y="287637"/>
                </a:cubicBezTo>
                <a:lnTo>
                  <a:pt x="0" y="287637"/>
                </a:lnTo>
                <a:lnTo>
                  <a:pt x="0" y="26688"/>
                </a:lnTo>
                <a:lnTo>
                  <a:pt x="12834" y="26688"/>
                </a:lnTo>
                <a:cubicBezTo>
                  <a:pt x="144483" y="26688"/>
                  <a:pt x="378526" y="26688"/>
                  <a:pt x="794602" y="26688"/>
                </a:cubicBezTo>
                <a:cubicBezTo>
                  <a:pt x="794602" y="26688"/>
                  <a:pt x="794602" y="26688"/>
                  <a:pt x="812891" y="26688"/>
                </a:cubicBezTo>
                <a:cubicBezTo>
                  <a:pt x="819749" y="13344"/>
                  <a:pt x="840324" y="0"/>
                  <a:pt x="860900" y="0"/>
                </a:cubicBezTo>
                <a:cubicBezTo>
                  <a:pt x="860900" y="0"/>
                  <a:pt x="860900" y="0"/>
                  <a:pt x="1046076" y="0"/>
                </a:cubicBezTo>
                <a:cubicBezTo>
                  <a:pt x="1057507" y="0"/>
                  <a:pt x="1064365" y="4448"/>
                  <a:pt x="1064365" y="11862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304" name="Rectangle 415"/>
          <p:cNvSpPr>
            <a:spLocks noChangeArrowheads="1"/>
          </p:cNvSpPr>
          <p:nvPr/>
        </p:nvSpPr>
        <p:spPr bwMode="auto">
          <a:xfrm rot="16200000">
            <a:off x="6028174" y="6171894"/>
            <a:ext cx="1105513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5" name="Rectangle 416"/>
          <p:cNvSpPr>
            <a:spLocks noChangeArrowheads="1"/>
          </p:cNvSpPr>
          <p:nvPr/>
        </p:nvSpPr>
        <p:spPr bwMode="auto">
          <a:xfrm rot="16200000">
            <a:off x="6550370" y="5649694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45" name="Group 344"/>
          <p:cNvGrpSpPr/>
          <p:nvPr/>
        </p:nvGrpSpPr>
        <p:grpSpPr>
          <a:xfrm rot="10800000">
            <a:off x="1719332" y="3168550"/>
            <a:ext cx="804459" cy="914521"/>
            <a:chOff x="7580837" y="2549286"/>
            <a:chExt cx="793872" cy="914521"/>
          </a:xfrm>
        </p:grpSpPr>
        <p:sp>
          <p:nvSpPr>
            <p:cNvPr id="347" name="Freeform 650"/>
            <p:cNvSpPr>
              <a:spLocks/>
            </p:cNvSpPr>
            <p:nvPr/>
          </p:nvSpPr>
          <p:spPr bwMode="auto">
            <a:xfrm rot="16200000">
              <a:off x="7985143" y="2752348"/>
              <a:ext cx="383847" cy="39688"/>
            </a:xfrm>
            <a:custGeom>
              <a:avLst/>
              <a:gdLst>
                <a:gd name="T0" fmla="*/ 179 w 179"/>
                <a:gd name="T1" fmla="*/ 20 h 20"/>
                <a:gd name="T2" fmla="*/ 3 w 179"/>
                <a:gd name="T3" fmla="*/ 20 h 20"/>
                <a:gd name="T4" fmla="*/ 0 w 179"/>
                <a:gd name="T5" fmla="*/ 0 h 20"/>
                <a:gd name="T6" fmla="*/ 177 w 179"/>
                <a:gd name="T7" fmla="*/ 0 h 20"/>
                <a:gd name="T8" fmla="*/ 179 w 17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20">
                  <a:moveTo>
                    <a:pt x="179" y="20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13"/>
                    <a:pt x="2" y="7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8" y="7"/>
                    <a:pt x="179" y="13"/>
                    <a:pt x="179" y="2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50" name="Freeform 652"/>
            <p:cNvSpPr>
              <a:spLocks/>
            </p:cNvSpPr>
            <p:nvPr/>
          </p:nvSpPr>
          <p:spPr bwMode="auto">
            <a:xfrm rot="16200000">
              <a:off x="8067741" y="2665754"/>
              <a:ext cx="423435" cy="190500"/>
            </a:xfrm>
            <a:custGeom>
              <a:avLst/>
              <a:gdLst>
                <a:gd name="T0" fmla="*/ 197 w 197"/>
                <a:gd name="T1" fmla="*/ 96 h 96"/>
                <a:gd name="T2" fmla="*/ 197 w 197"/>
                <a:gd name="T3" fmla="*/ 15 h 96"/>
                <a:gd name="T4" fmla="*/ 178 w 197"/>
                <a:gd name="T5" fmla="*/ 0 h 96"/>
                <a:gd name="T6" fmla="*/ 19 w 197"/>
                <a:gd name="T7" fmla="*/ 0 h 96"/>
                <a:gd name="T8" fmla="*/ 0 w 197"/>
                <a:gd name="T9" fmla="*/ 15 h 96"/>
                <a:gd name="T10" fmla="*/ 0 w 197"/>
                <a:gd name="T11" fmla="*/ 96 h 96"/>
                <a:gd name="T12" fmla="*/ 197 w 197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96">
                  <a:moveTo>
                    <a:pt x="197" y="96"/>
                  </a:moveTo>
                  <a:cubicBezTo>
                    <a:pt x="197" y="15"/>
                    <a:pt x="197" y="15"/>
                    <a:pt x="197" y="15"/>
                  </a:cubicBezTo>
                  <a:cubicBezTo>
                    <a:pt x="197" y="8"/>
                    <a:pt x="185" y="0"/>
                    <a:pt x="1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0" y="8"/>
                    <a:pt x="0" y="15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197" y="96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grpSp>
          <p:nvGrpSpPr>
            <p:cNvPr id="351" name="Group 350"/>
            <p:cNvGrpSpPr/>
            <p:nvPr/>
          </p:nvGrpSpPr>
          <p:grpSpPr>
            <a:xfrm rot="5400000">
              <a:off x="7673705" y="3137576"/>
              <a:ext cx="233363" cy="419100"/>
              <a:chOff x="8524875" y="4324350"/>
              <a:chExt cx="233363" cy="419100"/>
            </a:xfrm>
          </p:grpSpPr>
          <p:sp>
            <p:nvSpPr>
              <p:cNvPr id="352" name="Freeform 414"/>
              <p:cNvSpPr>
                <a:spLocks/>
              </p:cNvSpPr>
              <p:nvPr/>
            </p:nvSpPr>
            <p:spPr bwMode="auto">
              <a:xfrm>
                <a:off x="8526294" y="4324350"/>
                <a:ext cx="231944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31944" h="419100">
                    <a:moveTo>
                      <a:pt x="55768" y="0"/>
                    </a:moveTo>
                    <a:cubicBezTo>
                      <a:pt x="55768" y="0"/>
                      <a:pt x="55768" y="0"/>
                      <a:pt x="216108" y="0"/>
                    </a:cubicBezTo>
                    <a:cubicBezTo>
                      <a:pt x="226006" y="0"/>
                      <a:pt x="231944" y="5931"/>
                      <a:pt x="231944" y="15815"/>
                    </a:cubicBezTo>
                    <a:cubicBezTo>
                      <a:pt x="231944" y="15815"/>
                      <a:pt x="231944" y="15815"/>
                      <a:pt x="231944" y="403285"/>
                    </a:cubicBezTo>
                    <a:cubicBezTo>
                      <a:pt x="231944" y="411193"/>
                      <a:pt x="226006" y="419100"/>
                      <a:pt x="216108" y="419100"/>
                    </a:cubicBezTo>
                    <a:cubicBezTo>
                      <a:pt x="216108" y="419100"/>
                      <a:pt x="216108" y="419100"/>
                      <a:pt x="55768" y="419100"/>
                    </a:cubicBezTo>
                    <a:cubicBezTo>
                      <a:pt x="37952" y="419100"/>
                      <a:pt x="20137" y="401308"/>
                      <a:pt x="14198" y="383516"/>
                    </a:cubicBezTo>
                    <a:cubicBezTo>
                      <a:pt x="14198" y="383516"/>
                      <a:pt x="14198" y="383516"/>
                      <a:pt x="12219" y="383516"/>
                    </a:cubicBezTo>
                    <a:lnTo>
                      <a:pt x="0" y="383516"/>
                    </a:lnTo>
                    <a:lnTo>
                      <a:pt x="0" y="35584"/>
                    </a:lnTo>
                    <a:cubicBezTo>
                      <a:pt x="107" y="35584"/>
                      <a:pt x="220" y="35584"/>
                      <a:pt x="342" y="35584"/>
                    </a:cubicBezTo>
                    <a:lnTo>
                      <a:pt x="14198" y="35584"/>
                    </a:lnTo>
                    <a:cubicBezTo>
                      <a:pt x="20137" y="17792"/>
                      <a:pt x="37952" y="0"/>
                      <a:pt x="5576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3" name="Rectangle 416"/>
              <p:cNvSpPr>
                <a:spLocks noChangeArrowheads="1"/>
              </p:cNvSpPr>
              <p:nvPr/>
            </p:nvSpPr>
            <p:spPr bwMode="auto">
              <a:xfrm>
                <a:off x="8524875" y="4375150"/>
                <a:ext cx="39688" cy="31750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7000">
                    <a:srgbClr val="EDEDED"/>
                  </a:gs>
                  <a:gs pos="32000">
                    <a:schemeClr val="bg1">
                      <a:lumMod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354" name="Freeform 418"/>
              <p:cNvSpPr>
                <a:spLocks/>
              </p:cNvSpPr>
              <p:nvPr/>
            </p:nvSpPr>
            <p:spPr bwMode="auto">
              <a:xfrm>
                <a:off x="8551862" y="4340225"/>
                <a:ext cx="190500" cy="387350"/>
              </a:xfrm>
              <a:custGeom>
                <a:avLst/>
                <a:gdLst>
                  <a:gd name="T0" fmla="*/ 96 w 96"/>
                  <a:gd name="T1" fmla="*/ 0 h 196"/>
                  <a:gd name="T2" fmla="*/ 15 w 96"/>
                  <a:gd name="T3" fmla="*/ 0 h 196"/>
                  <a:gd name="T4" fmla="*/ 0 w 96"/>
                  <a:gd name="T5" fmla="*/ 18 h 196"/>
                  <a:gd name="T6" fmla="*/ 0 w 96"/>
                  <a:gd name="T7" fmla="*/ 178 h 196"/>
                  <a:gd name="T8" fmla="*/ 15 w 96"/>
                  <a:gd name="T9" fmla="*/ 196 h 196"/>
                  <a:gd name="T10" fmla="*/ 96 w 96"/>
                  <a:gd name="T11" fmla="*/ 196 h 196"/>
                  <a:gd name="T12" fmla="*/ 96 w 96"/>
                  <a:gd name="T13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96">
                    <a:moveTo>
                      <a:pt x="9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0" y="11"/>
                      <a:pt x="0" y="1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85"/>
                      <a:pt x="8" y="196"/>
                      <a:pt x="15" y="196"/>
                    </a:cubicBezTo>
                    <a:cubicBezTo>
                      <a:pt x="96" y="196"/>
                      <a:pt x="96" y="196"/>
                      <a:pt x="96" y="196"/>
                    </a:cubicBezTo>
                    <a:lnTo>
                      <a:pt x="96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5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37000">
                    <a:schemeClr val="bg1"/>
                  </a:gs>
                </a:gsLst>
                <a:lin ang="540000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sp>
        <p:nvSpPr>
          <p:cNvPr id="438" name="Freeform 638"/>
          <p:cNvSpPr>
            <a:spLocks/>
          </p:cNvSpPr>
          <p:nvPr/>
        </p:nvSpPr>
        <p:spPr bwMode="auto">
          <a:xfrm rot="5400000">
            <a:off x="3590831" y="3568608"/>
            <a:ext cx="1347759" cy="419773"/>
          </a:xfrm>
          <a:custGeom>
            <a:avLst/>
            <a:gdLst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2066925 w 3516313"/>
              <a:gd name="connsiteY18" fmla="*/ 395288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126331 w 3516313"/>
              <a:gd name="connsiteY18" fmla="*/ 416719 h 419773"/>
              <a:gd name="connsiteX19" fmla="*/ 1047750 w 3516313"/>
              <a:gd name="connsiteY19" fmla="*/ 383382 h 419773"/>
              <a:gd name="connsiteX20" fmla="*/ 1047750 w 3516313"/>
              <a:gd name="connsiteY20" fmla="*/ 384132 h 419773"/>
              <a:gd name="connsiteX21" fmla="*/ 233629 w 3516313"/>
              <a:gd name="connsiteY21" fmla="*/ 384132 h 419773"/>
              <a:gd name="connsiteX22" fmla="*/ 231896 w 3516313"/>
              <a:gd name="connsiteY22" fmla="*/ 384132 h 419773"/>
              <a:gd name="connsiteX23" fmla="*/ 219770 w 3516313"/>
              <a:gd name="connsiteY23" fmla="*/ 384132 h 419773"/>
              <a:gd name="connsiteX24" fmla="*/ 176212 w 3516313"/>
              <a:gd name="connsiteY24" fmla="*/ 419773 h 419773"/>
              <a:gd name="connsiteX25" fmla="*/ 15839 w 3516313"/>
              <a:gd name="connsiteY25" fmla="*/ 419773 h 419773"/>
              <a:gd name="connsiteX26" fmla="*/ 0 w 3516313"/>
              <a:gd name="connsiteY26" fmla="*/ 403933 h 419773"/>
              <a:gd name="connsiteX27" fmla="*/ 0 w 3516313"/>
              <a:gd name="connsiteY27" fmla="*/ 15841 h 419773"/>
              <a:gd name="connsiteX28" fmla="*/ 15839 w 3516313"/>
              <a:gd name="connsiteY28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1047750 w 3516313"/>
              <a:gd name="connsiteY19" fmla="*/ 384132 h 419773"/>
              <a:gd name="connsiteX20" fmla="*/ 233629 w 3516313"/>
              <a:gd name="connsiteY20" fmla="*/ 384132 h 419773"/>
              <a:gd name="connsiteX21" fmla="*/ 231896 w 3516313"/>
              <a:gd name="connsiteY21" fmla="*/ 384132 h 419773"/>
              <a:gd name="connsiteX22" fmla="*/ 219770 w 3516313"/>
              <a:gd name="connsiteY22" fmla="*/ 384132 h 419773"/>
              <a:gd name="connsiteX23" fmla="*/ 176212 w 3516313"/>
              <a:gd name="connsiteY23" fmla="*/ 419773 h 419773"/>
              <a:gd name="connsiteX24" fmla="*/ 15839 w 3516313"/>
              <a:gd name="connsiteY24" fmla="*/ 419773 h 419773"/>
              <a:gd name="connsiteX25" fmla="*/ 0 w 3516313"/>
              <a:gd name="connsiteY25" fmla="*/ 403933 h 419773"/>
              <a:gd name="connsiteX26" fmla="*/ 0 w 3516313"/>
              <a:gd name="connsiteY26" fmla="*/ 15841 h 419773"/>
              <a:gd name="connsiteX27" fmla="*/ 15839 w 3516313"/>
              <a:gd name="connsiteY27" fmla="*/ 0 h 419773"/>
              <a:gd name="connsiteX0" fmla="*/ 15839 w 3516313"/>
              <a:gd name="connsiteY0" fmla="*/ 0 h 419773"/>
              <a:gd name="connsiteX1" fmla="*/ 176212 w 3516313"/>
              <a:gd name="connsiteY1" fmla="*/ 0 h 419773"/>
              <a:gd name="connsiteX2" fmla="*/ 219770 w 3516313"/>
              <a:gd name="connsiteY2" fmla="*/ 35641 h 419773"/>
              <a:gd name="connsiteX3" fmla="*/ 221502 w 3516313"/>
              <a:gd name="connsiteY3" fmla="*/ 35641 h 419773"/>
              <a:gd name="connsiteX4" fmla="*/ 233629 w 3516313"/>
              <a:gd name="connsiteY4" fmla="*/ 35641 h 419773"/>
              <a:gd name="connsiteX5" fmla="*/ 3284664 w 3516313"/>
              <a:gd name="connsiteY5" fmla="*/ 35641 h 419773"/>
              <a:gd name="connsiteX6" fmla="*/ 3286397 w 3516313"/>
              <a:gd name="connsiteY6" fmla="*/ 35641 h 419773"/>
              <a:gd name="connsiteX7" fmla="*/ 3298524 w 3516313"/>
              <a:gd name="connsiteY7" fmla="*/ 35641 h 419773"/>
              <a:gd name="connsiteX8" fmla="*/ 3342081 w 3516313"/>
              <a:gd name="connsiteY8" fmla="*/ 0 h 419773"/>
              <a:gd name="connsiteX9" fmla="*/ 3500474 w 3516313"/>
              <a:gd name="connsiteY9" fmla="*/ 0 h 419773"/>
              <a:gd name="connsiteX10" fmla="*/ 3516313 w 3516313"/>
              <a:gd name="connsiteY10" fmla="*/ 15841 h 419773"/>
              <a:gd name="connsiteX11" fmla="*/ 3516313 w 3516313"/>
              <a:gd name="connsiteY11" fmla="*/ 403933 h 419773"/>
              <a:gd name="connsiteX12" fmla="*/ 3500474 w 3516313"/>
              <a:gd name="connsiteY12" fmla="*/ 419773 h 419773"/>
              <a:gd name="connsiteX13" fmla="*/ 3342081 w 3516313"/>
              <a:gd name="connsiteY13" fmla="*/ 419773 h 419773"/>
              <a:gd name="connsiteX14" fmla="*/ 3298524 w 3516313"/>
              <a:gd name="connsiteY14" fmla="*/ 384132 h 419773"/>
              <a:gd name="connsiteX15" fmla="*/ 3296791 w 3516313"/>
              <a:gd name="connsiteY15" fmla="*/ 384132 h 419773"/>
              <a:gd name="connsiteX16" fmla="*/ 3284664 w 3516313"/>
              <a:gd name="connsiteY16" fmla="*/ 384132 h 419773"/>
              <a:gd name="connsiteX17" fmla="*/ 2190750 w 3516313"/>
              <a:gd name="connsiteY17" fmla="*/ 384132 h 419773"/>
              <a:gd name="connsiteX18" fmla="*/ 1047750 w 3516313"/>
              <a:gd name="connsiteY18" fmla="*/ 383382 h 419773"/>
              <a:gd name="connsiteX19" fmla="*/ 233629 w 3516313"/>
              <a:gd name="connsiteY19" fmla="*/ 384132 h 419773"/>
              <a:gd name="connsiteX20" fmla="*/ 231896 w 3516313"/>
              <a:gd name="connsiteY20" fmla="*/ 384132 h 419773"/>
              <a:gd name="connsiteX21" fmla="*/ 219770 w 3516313"/>
              <a:gd name="connsiteY21" fmla="*/ 384132 h 419773"/>
              <a:gd name="connsiteX22" fmla="*/ 176212 w 3516313"/>
              <a:gd name="connsiteY22" fmla="*/ 419773 h 419773"/>
              <a:gd name="connsiteX23" fmla="*/ 15839 w 3516313"/>
              <a:gd name="connsiteY23" fmla="*/ 419773 h 419773"/>
              <a:gd name="connsiteX24" fmla="*/ 0 w 3516313"/>
              <a:gd name="connsiteY24" fmla="*/ 403933 h 419773"/>
              <a:gd name="connsiteX25" fmla="*/ 0 w 3516313"/>
              <a:gd name="connsiteY25" fmla="*/ 15841 h 419773"/>
              <a:gd name="connsiteX26" fmla="*/ 15839 w 3516313"/>
              <a:gd name="connsiteY26" fmla="*/ 0 h 41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16313" h="419773">
                <a:moveTo>
                  <a:pt x="15839" y="0"/>
                </a:moveTo>
                <a:lnTo>
                  <a:pt x="176212" y="0"/>
                </a:lnTo>
                <a:cubicBezTo>
                  <a:pt x="196011" y="0"/>
                  <a:pt x="211850" y="17821"/>
                  <a:pt x="219770" y="35641"/>
                </a:cubicBezTo>
                <a:lnTo>
                  <a:pt x="221502" y="35641"/>
                </a:lnTo>
                <a:lnTo>
                  <a:pt x="233629" y="35641"/>
                </a:lnTo>
                <a:lnTo>
                  <a:pt x="3284664" y="35641"/>
                </a:lnTo>
                <a:lnTo>
                  <a:pt x="3286397" y="35641"/>
                </a:lnTo>
                <a:lnTo>
                  <a:pt x="3298524" y="35641"/>
                </a:lnTo>
                <a:cubicBezTo>
                  <a:pt x="3306443" y="17821"/>
                  <a:pt x="3322282" y="0"/>
                  <a:pt x="3342081" y="0"/>
                </a:cubicBezTo>
                <a:lnTo>
                  <a:pt x="3500474" y="0"/>
                </a:lnTo>
                <a:cubicBezTo>
                  <a:pt x="3510373" y="0"/>
                  <a:pt x="3516313" y="5940"/>
                  <a:pt x="3516313" y="15841"/>
                </a:cubicBezTo>
                <a:lnTo>
                  <a:pt x="3516313" y="403933"/>
                </a:lnTo>
                <a:cubicBezTo>
                  <a:pt x="3516313" y="413833"/>
                  <a:pt x="3510373" y="419773"/>
                  <a:pt x="3500474" y="419773"/>
                </a:cubicBezTo>
                <a:lnTo>
                  <a:pt x="3342081" y="419773"/>
                </a:lnTo>
                <a:cubicBezTo>
                  <a:pt x="3322282" y="419773"/>
                  <a:pt x="3306443" y="401953"/>
                  <a:pt x="3298524" y="384132"/>
                </a:cubicBezTo>
                <a:lnTo>
                  <a:pt x="3296791" y="384132"/>
                </a:lnTo>
                <a:lnTo>
                  <a:pt x="3284664" y="384132"/>
                </a:lnTo>
                <a:lnTo>
                  <a:pt x="2190750" y="384132"/>
                </a:lnTo>
                <a:lnTo>
                  <a:pt x="1047750" y="383382"/>
                </a:lnTo>
                <a:lnTo>
                  <a:pt x="233629" y="384132"/>
                </a:lnTo>
                <a:lnTo>
                  <a:pt x="231896" y="384132"/>
                </a:lnTo>
                <a:lnTo>
                  <a:pt x="219770" y="384132"/>
                </a:lnTo>
                <a:cubicBezTo>
                  <a:pt x="211850" y="401953"/>
                  <a:pt x="196011" y="419773"/>
                  <a:pt x="176212" y="419773"/>
                </a:cubicBezTo>
                <a:lnTo>
                  <a:pt x="15839" y="419773"/>
                </a:lnTo>
                <a:cubicBezTo>
                  <a:pt x="7920" y="419773"/>
                  <a:pt x="0" y="413833"/>
                  <a:pt x="0" y="403933"/>
                </a:cubicBezTo>
                <a:lnTo>
                  <a:pt x="0" y="15841"/>
                </a:lnTo>
                <a:cubicBezTo>
                  <a:pt x="0" y="5940"/>
                  <a:pt x="7920" y="0"/>
                  <a:pt x="15839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9" name="Freeform 639"/>
          <p:cNvSpPr>
            <a:spLocks/>
          </p:cNvSpPr>
          <p:nvPr/>
        </p:nvSpPr>
        <p:spPr bwMode="auto">
          <a:xfrm rot="5400000">
            <a:off x="3649579" y="3603923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0" name="Rectangle 643"/>
          <p:cNvSpPr>
            <a:spLocks noChangeArrowheads="1"/>
          </p:cNvSpPr>
          <p:nvPr/>
        </p:nvSpPr>
        <p:spPr bwMode="auto">
          <a:xfrm rot="5400000">
            <a:off x="4257439" y="3027703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2" name="Rectangle 645"/>
          <p:cNvSpPr>
            <a:spLocks noChangeArrowheads="1"/>
          </p:cNvSpPr>
          <p:nvPr/>
        </p:nvSpPr>
        <p:spPr bwMode="auto">
          <a:xfrm rot="5400000">
            <a:off x="4257439" y="4212386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27" name="Freeform 793"/>
          <p:cNvSpPr>
            <a:spLocks/>
          </p:cNvSpPr>
          <p:nvPr/>
        </p:nvSpPr>
        <p:spPr bwMode="auto">
          <a:xfrm rot="5400000">
            <a:off x="729795" y="3099915"/>
            <a:ext cx="865176" cy="1118935"/>
          </a:xfrm>
          <a:custGeom>
            <a:avLst/>
            <a:gdLst>
              <a:gd name="connsiteX0" fmla="*/ 0 w 865176"/>
              <a:gd name="connsiteY0" fmla="*/ 780218 h 1118935"/>
              <a:gd name="connsiteX1" fmla="*/ 2100 w 865176"/>
              <a:gd name="connsiteY1" fmla="*/ 337591 h 1118935"/>
              <a:gd name="connsiteX2" fmla="*/ 14854 w 865176"/>
              <a:gd name="connsiteY2" fmla="*/ 333345 h 1118935"/>
              <a:gd name="connsiteX3" fmla="*/ 15652 w 865176"/>
              <a:gd name="connsiteY3" fmla="*/ 333345 h 1118935"/>
              <a:gd name="connsiteX4" fmla="*/ 21232 w 865176"/>
              <a:gd name="connsiteY4" fmla="*/ 333345 h 1118935"/>
              <a:gd name="connsiteX5" fmla="*/ 21232 w 865176"/>
              <a:gd name="connsiteY5" fmla="*/ 312113 h 1118935"/>
              <a:gd name="connsiteX6" fmla="*/ 40364 w 865176"/>
              <a:gd name="connsiteY6" fmla="*/ 293004 h 1118935"/>
              <a:gd name="connsiteX7" fmla="*/ 110516 w 865176"/>
              <a:gd name="connsiteY7" fmla="*/ 293004 h 1118935"/>
              <a:gd name="connsiteX8" fmla="*/ 131774 w 865176"/>
              <a:gd name="connsiteY8" fmla="*/ 312113 h 1118935"/>
              <a:gd name="connsiteX9" fmla="*/ 131774 w 865176"/>
              <a:gd name="connsiteY9" fmla="*/ 335468 h 1118935"/>
              <a:gd name="connsiteX10" fmla="*/ 269951 w 865176"/>
              <a:gd name="connsiteY10" fmla="*/ 335468 h 1118935"/>
              <a:gd name="connsiteX11" fmla="*/ 316719 w 865176"/>
              <a:gd name="connsiteY11" fmla="*/ 373686 h 1118935"/>
              <a:gd name="connsiteX12" fmla="*/ 318579 w 865176"/>
              <a:gd name="connsiteY12" fmla="*/ 373686 h 1118935"/>
              <a:gd name="connsiteX13" fmla="*/ 331599 w 865176"/>
              <a:gd name="connsiteY13" fmla="*/ 373686 h 1118935"/>
              <a:gd name="connsiteX14" fmla="*/ 452770 w 865176"/>
              <a:gd name="connsiteY14" fmla="*/ 373686 h 1118935"/>
              <a:gd name="connsiteX15" fmla="*/ 452770 w 865176"/>
              <a:gd name="connsiteY15" fmla="*/ 250539 h 1118935"/>
              <a:gd name="connsiteX16" fmla="*/ 452770 w 865176"/>
              <a:gd name="connsiteY16" fmla="*/ 248682 h 1118935"/>
              <a:gd name="connsiteX17" fmla="*/ 452770 w 865176"/>
              <a:gd name="connsiteY17" fmla="*/ 235677 h 1118935"/>
              <a:gd name="connsiteX18" fmla="*/ 414506 w 865176"/>
              <a:gd name="connsiteY18" fmla="*/ 188966 h 1118935"/>
              <a:gd name="connsiteX19" fmla="*/ 414506 w 865176"/>
              <a:gd name="connsiteY19" fmla="*/ 16985 h 1118935"/>
              <a:gd name="connsiteX20" fmla="*/ 431512 w 865176"/>
              <a:gd name="connsiteY20" fmla="*/ 0 h 1118935"/>
              <a:gd name="connsiteX21" fmla="*/ 848170 w 865176"/>
              <a:gd name="connsiteY21" fmla="*/ 0 h 1118935"/>
              <a:gd name="connsiteX22" fmla="*/ 865176 w 865176"/>
              <a:gd name="connsiteY22" fmla="*/ 16985 h 1118935"/>
              <a:gd name="connsiteX23" fmla="*/ 865176 w 865176"/>
              <a:gd name="connsiteY23" fmla="*/ 188966 h 1118935"/>
              <a:gd name="connsiteX24" fmla="*/ 824786 w 865176"/>
              <a:gd name="connsiteY24" fmla="*/ 235677 h 1118935"/>
              <a:gd name="connsiteX25" fmla="*/ 824786 w 865176"/>
              <a:gd name="connsiteY25" fmla="*/ 237535 h 1118935"/>
              <a:gd name="connsiteX26" fmla="*/ 824786 w 865176"/>
              <a:gd name="connsiteY26" fmla="*/ 250539 h 1118935"/>
              <a:gd name="connsiteX27" fmla="*/ 824786 w 865176"/>
              <a:gd name="connsiteY27" fmla="*/ 868395 h 1118935"/>
              <a:gd name="connsiteX28" fmla="*/ 824786 w 865176"/>
              <a:gd name="connsiteY28" fmla="*/ 870253 h 1118935"/>
              <a:gd name="connsiteX29" fmla="*/ 824786 w 865176"/>
              <a:gd name="connsiteY29" fmla="*/ 883258 h 1118935"/>
              <a:gd name="connsiteX30" fmla="*/ 865176 w 865176"/>
              <a:gd name="connsiteY30" fmla="*/ 929969 h 1118935"/>
              <a:gd name="connsiteX31" fmla="*/ 865176 w 865176"/>
              <a:gd name="connsiteY31" fmla="*/ 1101949 h 1118935"/>
              <a:gd name="connsiteX32" fmla="*/ 848170 w 865176"/>
              <a:gd name="connsiteY32" fmla="*/ 1118935 h 1118935"/>
              <a:gd name="connsiteX33" fmla="*/ 431512 w 865176"/>
              <a:gd name="connsiteY33" fmla="*/ 1118935 h 1118935"/>
              <a:gd name="connsiteX34" fmla="*/ 414506 w 865176"/>
              <a:gd name="connsiteY34" fmla="*/ 1101949 h 1118935"/>
              <a:gd name="connsiteX35" fmla="*/ 414506 w 865176"/>
              <a:gd name="connsiteY35" fmla="*/ 929969 h 1118935"/>
              <a:gd name="connsiteX36" fmla="*/ 452770 w 865176"/>
              <a:gd name="connsiteY36" fmla="*/ 883258 h 1118935"/>
              <a:gd name="connsiteX37" fmla="*/ 452770 w 865176"/>
              <a:gd name="connsiteY37" fmla="*/ 881400 h 1118935"/>
              <a:gd name="connsiteX38" fmla="*/ 452770 w 865176"/>
              <a:gd name="connsiteY38" fmla="*/ 868395 h 1118935"/>
              <a:gd name="connsiteX39" fmla="*/ 452770 w 865176"/>
              <a:gd name="connsiteY39" fmla="*/ 745249 h 1118935"/>
              <a:gd name="connsiteX40" fmla="*/ 331599 w 865176"/>
              <a:gd name="connsiteY40" fmla="*/ 745249 h 1118935"/>
              <a:gd name="connsiteX41" fmla="*/ 329739 w 865176"/>
              <a:gd name="connsiteY41" fmla="*/ 745249 h 1118935"/>
              <a:gd name="connsiteX42" fmla="*/ 316719 w 865176"/>
              <a:gd name="connsiteY42" fmla="*/ 745249 h 1118935"/>
              <a:gd name="connsiteX43" fmla="*/ 269951 w 865176"/>
              <a:gd name="connsiteY43" fmla="*/ 785590 h 1118935"/>
              <a:gd name="connsiteX44" fmla="*/ 131774 w 865176"/>
              <a:gd name="connsiteY44" fmla="*/ 785590 h 1118935"/>
              <a:gd name="connsiteX45" fmla="*/ 131774 w 865176"/>
              <a:gd name="connsiteY45" fmla="*/ 806822 h 1118935"/>
              <a:gd name="connsiteX46" fmla="*/ 110516 w 865176"/>
              <a:gd name="connsiteY46" fmla="*/ 828054 h 1118935"/>
              <a:gd name="connsiteX47" fmla="*/ 40364 w 865176"/>
              <a:gd name="connsiteY47" fmla="*/ 828054 h 1118935"/>
              <a:gd name="connsiteX48" fmla="*/ 21232 w 865176"/>
              <a:gd name="connsiteY48" fmla="*/ 806822 h 1118935"/>
              <a:gd name="connsiteX49" fmla="*/ 21232 w 865176"/>
              <a:gd name="connsiteY49" fmla="*/ 785590 h 1118935"/>
              <a:gd name="connsiteX50" fmla="*/ 20434 w 865176"/>
              <a:gd name="connsiteY50" fmla="*/ 785590 h 1118935"/>
              <a:gd name="connsiteX51" fmla="*/ 14854 w 865176"/>
              <a:gd name="connsiteY51" fmla="*/ 785590 h 1118935"/>
              <a:gd name="connsiteX52" fmla="*/ 0 w 865176"/>
              <a:gd name="connsiteY52" fmla="*/ 780218 h 11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5176" h="1118935">
                <a:moveTo>
                  <a:pt x="0" y="780218"/>
                </a:moveTo>
                <a:lnTo>
                  <a:pt x="2100" y="337591"/>
                </a:lnTo>
                <a:cubicBezTo>
                  <a:pt x="6351" y="335468"/>
                  <a:pt x="10603" y="333345"/>
                  <a:pt x="14854" y="333345"/>
                </a:cubicBezTo>
                <a:lnTo>
                  <a:pt x="15652" y="333345"/>
                </a:lnTo>
                <a:lnTo>
                  <a:pt x="21232" y="333345"/>
                </a:lnTo>
                <a:lnTo>
                  <a:pt x="21232" y="312113"/>
                </a:lnTo>
                <a:cubicBezTo>
                  <a:pt x="21232" y="301496"/>
                  <a:pt x="29735" y="293004"/>
                  <a:pt x="40364" y="293004"/>
                </a:cubicBezTo>
                <a:lnTo>
                  <a:pt x="110516" y="293004"/>
                </a:lnTo>
                <a:cubicBezTo>
                  <a:pt x="123270" y="293004"/>
                  <a:pt x="131774" y="301496"/>
                  <a:pt x="131774" y="312113"/>
                </a:cubicBezTo>
                <a:lnTo>
                  <a:pt x="131774" y="335468"/>
                </a:lnTo>
                <a:lnTo>
                  <a:pt x="269951" y="335468"/>
                </a:lnTo>
                <a:cubicBezTo>
                  <a:pt x="291209" y="335468"/>
                  <a:pt x="308215" y="354577"/>
                  <a:pt x="316719" y="373686"/>
                </a:cubicBezTo>
                <a:lnTo>
                  <a:pt x="318579" y="373686"/>
                </a:lnTo>
                <a:lnTo>
                  <a:pt x="331599" y="373686"/>
                </a:lnTo>
                <a:lnTo>
                  <a:pt x="452770" y="373686"/>
                </a:lnTo>
                <a:lnTo>
                  <a:pt x="452770" y="250539"/>
                </a:lnTo>
                <a:lnTo>
                  <a:pt x="452770" y="248682"/>
                </a:lnTo>
                <a:lnTo>
                  <a:pt x="452770" y="235677"/>
                </a:lnTo>
                <a:cubicBezTo>
                  <a:pt x="433638" y="227184"/>
                  <a:pt x="414506" y="210198"/>
                  <a:pt x="414506" y="188966"/>
                </a:cubicBezTo>
                <a:lnTo>
                  <a:pt x="414506" y="16985"/>
                </a:lnTo>
                <a:cubicBezTo>
                  <a:pt x="414506" y="8493"/>
                  <a:pt x="420883" y="0"/>
                  <a:pt x="431512" y="0"/>
                </a:cubicBezTo>
                <a:lnTo>
                  <a:pt x="848170" y="0"/>
                </a:lnTo>
                <a:cubicBezTo>
                  <a:pt x="856673" y="0"/>
                  <a:pt x="865176" y="8493"/>
                  <a:pt x="865176" y="16985"/>
                </a:cubicBezTo>
                <a:lnTo>
                  <a:pt x="865176" y="188966"/>
                </a:lnTo>
                <a:cubicBezTo>
                  <a:pt x="865176" y="210198"/>
                  <a:pt x="846044" y="227184"/>
                  <a:pt x="824786" y="235677"/>
                </a:cubicBezTo>
                <a:lnTo>
                  <a:pt x="824786" y="237535"/>
                </a:lnTo>
                <a:lnTo>
                  <a:pt x="824786" y="250539"/>
                </a:lnTo>
                <a:lnTo>
                  <a:pt x="824786" y="868395"/>
                </a:lnTo>
                <a:lnTo>
                  <a:pt x="824786" y="870253"/>
                </a:lnTo>
                <a:lnTo>
                  <a:pt x="824786" y="883258"/>
                </a:lnTo>
                <a:cubicBezTo>
                  <a:pt x="846044" y="891751"/>
                  <a:pt x="865176" y="908737"/>
                  <a:pt x="865176" y="929969"/>
                </a:cubicBezTo>
                <a:lnTo>
                  <a:pt x="865176" y="1101949"/>
                </a:lnTo>
                <a:cubicBezTo>
                  <a:pt x="865176" y="1110442"/>
                  <a:pt x="856673" y="1118935"/>
                  <a:pt x="848170" y="1118935"/>
                </a:cubicBezTo>
                <a:lnTo>
                  <a:pt x="431512" y="1118935"/>
                </a:lnTo>
                <a:cubicBezTo>
                  <a:pt x="420883" y="1118935"/>
                  <a:pt x="414506" y="1110442"/>
                  <a:pt x="414506" y="1101949"/>
                </a:cubicBezTo>
                <a:lnTo>
                  <a:pt x="414506" y="929969"/>
                </a:lnTo>
                <a:cubicBezTo>
                  <a:pt x="414506" y="908737"/>
                  <a:pt x="433638" y="891751"/>
                  <a:pt x="452770" y="883258"/>
                </a:cubicBezTo>
                <a:lnTo>
                  <a:pt x="452770" y="881400"/>
                </a:lnTo>
                <a:lnTo>
                  <a:pt x="452770" y="868395"/>
                </a:lnTo>
                <a:lnTo>
                  <a:pt x="452770" y="745249"/>
                </a:lnTo>
                <a:lnTo>
                  <a:pt x="331599" y="745249"/>
                </a:lnTo>
                <a:lnTo>
                  <a:pt x="329739" y="745249"/>
                </a:lnTo>
                <a:lnTo>
                  <a:pt x="316719" y="745249"/>
                </a:lnTo>
                <a:cubicBezTo>
                  <a:pt x="308215" y="764358"/>
                  <a:pt x="291209" y="785590"/>
                  <a:pt x="269951" y="785590"/>
                </a:cubicBezTo>
                <a:lnTo>
                  <a:pt x="131774" y="785590"/>
                </a:lnTo>
                <a:lnTo>
                  <a:pt x="131774" y="806822"/>
                </a:lnTo>
                <a:cubicBezTo>
                  <a:pt x="131774" y="819561"/>
                  <a:pt x="123270" y="828054"/>
                  <a:pt x="110516" y="828054"/>
                </a:cubicBezTo>
                <a:lnTo>
                  <a:pt x="40364" y="828054"/>
                </a:lnTo>
                <a:cubicBezTo>
                  <a:pt x="29735" y="828054"/>
                  <a:pt x="21232" y="819561"/>
                  <a:pt x="21232" y="806822"/>
                </a:cubicBezTo>
                <a:lnTo>
                  <a:pt x="21232" y="785590"/>
                </a:lnTo>
                <a:lnTo>
                  <a:pt x="20434" y="785590"/>
                </a:lnTo>
                <a:lnTo>
                  <a:pt x="14854" y="785590"/>
                </a:lnTo>
                <a:cubicBezTo>
                  <a:pt x="8708" y="785590"/>
                  <a:pt x="3549" y="783618"/>
                  <a:pt x="0" y="780218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2" name="Freeform 798"/>
          <p:cNvSpPr>
            <a:spLocks/>
          </p:cNvSpPr>
          <p:nvPr/>
        </p:nvSpPr>
        <p:spPr bwMode="auto">
          <a:xfrm rot="5400000">
            <a:off x="1143027" y="3045825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3" name="Freeform 799"/>
          <p:cNvSpPr>
            <a:spLocks/>
          </p:cNvSpPr>
          <p:nvPr/>
        </p:nvSpPr>
        <p:spPr bwMode="auto">
          <a:xfrm rot="5400000">
            <a:off x="948791" y="3468372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5" name="Rectangle 801"/>
          <p:cNvSpPr>
            <a:spLocks noChangeArrowheads="1"/>
          </p:cNvSpPr>
          <p:nvPr/>
        </p:nvSpPr>
        <p:spPr bwMode="auto">
          <a:xfrm rot="5400000">
            <a:off x="1140471" y="3368699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7" name="Rectangle 803"/>
          <p:cNvSpPr>
            <a:spLocks noChangeArrowheads="1"/>
          </p:cNvSpPr>
          <p:nvPr/>
        </p:nvSpPr>
        <p:spPr bwMode="auto">
          <a:xfrm rot="5400000">
            <a:off x="66340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9" name="Rectangle 805"/>
          <p:cNvSpPr>
            <a:spLocks noChangeArrowheads="1"/>
          </p:cNvSpPr>
          <p:nvPr/>
        </p:nvSpPr>
        <p:spPr bwMode="auto">
          <a:xfrm rot="5400000">
            <a:off x="1324483" y="3844063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1" name="Freeform 807"/>
          <p:cNvSpPr>
            <a:spLocks/>
          </p:cNvSpPr>
          <p:nvPr/>
        </p:nvSpPr>
        <p:spPr bwMode="auto">
          <a:xfrm rot="5400000">
            <a:off x="1122580" y="3052641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5" name="Freeform 648"/>
          <p:cNvSpPr>
            <a:spLocks/>
          </p:cNvSpPr>
          <p:nvPr/>
        </p:nvSpPr>
        <p:spPr bwMode="auto">
          <a:xfrm rot="5400000">
            <a:off x="1861425" y="4740463"/>
            <a:ext cx="349251" cy="26988"/>
          </a:xfrm>
          <a:custGeom>
            <a:avLst/>
            <a:gdLst>
              <a:gd name="T0" fmla="*/ 0 w 176"/>
              <a:gd name="T1" fmla="*/ 12 h 14"/>
              <a:gd name="T2" fmla="*/ 0 w 176"/>
              <a:gd name="T3" fmla="*/ 14 h 14"/>
              <a:gd name="T4" fmla="*/ 175 w 176"/>
              <a:gd name="T5" fmla="*/ 14 h 14"/>
              <a:gd name="T6" fmla="*/ 175 w 176"/>
              <a:gd name="T7" fmla="*/ 12 h 14"/>
              <a:gd name="T8" fmla="*/ 176 w 176"/>
              <a:gd name="T9" fmla="*/ 0 h 14"/>
              <a:gd name="T10" fmla="*/ 0 w 176"/>
              <a:gd name="T11" fmla="*/ 0 h 14"/>
              <a:gd name="T12" fmla="*/ 0 w 176"/>
              <a:gd name="T13" fmla="*/ 1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" h="14">
                <a:moveTo>
                  <a:pt x="0" y="12"/>
                </a:moveTo>
                <a:cubicBezTo>
                  <a:pt x="0" y="14"/>
                  <a:pt x="0" y="14"/>
                  <a:pt x="0" y="14"/>
                </a:cubicBezTo>
                <a:cubicBezTo>
                  <a:pt x="175" y="14"/>
                  <a:pt x="175" y="14"/>
                  <a:pt x="175" y="14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5" y="8"/>
                  <a:pt x="175" y="4"/>
                  <a:pt x="17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2"/>
                </a:cubicBezTo>
                <a:close/>
              </a:path>
            </a:pathLst>
          </a:custGeom>
          <a:solidFill>
            <a:srgbClr val="787F8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6" name="Freeform 649"/>
          <p:cNvSpPr>
            <a:spLocks/>
          </p:cNvSpPr>
          <p:nvPr/>
        </p:nvSpPr>
        <p:spPr bwMode="auto">
          <a:xfrm rot="5400000">
            <a:off x="1891588" y="4737287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7" name="Freeform 650"/>
          <p:cNvSpPr>
            <a:spLocks/>
          </p:cNvSpPr>
          <p:nvPr/>
        </p:nvSpPr>
        <p:spPr bwMode="auto">
          <a:xfrm rot="5400000">
            <a:off x="1892383" y="5638191"/>
            <a:ext cx="354013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0" name="Freeform 651"/>
          <p:cNvSpPr>
            <a:spLocks/>
          </p:cNvSpPr>
          <p:nvPr/>
        </p:nvSpPr>
        <p:spPr bwMode="auto">
          <a:xfrm rot="5400000">
            <a:off x="1771732" y="4652355"/>
            <a:ext cx="390525" cy="190500"/>
          </a:xfrm>
          <a:custGeom>
            <a:avLst/>
            <a:gdLst>
              <a:gd name="T0" fmla="*/ 0 w 197"/>
              <a:gd name="T1" fmla="*/ 96 h 96"/>
              <a:gd name="T2" fmla="*/ 0 w 197"/>
              <a:gd name="T3" fmla="*/ 15 h 96"/>
              <a:gd name="T4" fmla="*/ 19 w 197"/>
              <a:gd name="T5" fmla="*/ 0 h 96"/>
              <a:gd name="T6" fmla="*/ 178 w 197"/>
              <a:gd name="T7" fmla="*/ 0 h 96"/>
              <a:gd name="T8" fmla="*/ 197 w 197"/>
              <a:gd name="T9" fmla="*/ 15 h 96"/>
              <a:gd name="T10" fmla="*/ 197 w 197"/>
              <a:gd name="T11" fmla="*/ 96 h 96"/>
              <a:gd name="T12" fmla="*/ 0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2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7" y="8"/>
                  <a:pt x="197" y="15"/>
                </a:cubicBezTo>
                <a:cubicBezTo>
                  <a:pt x="197" y="96"/>
                  <a:pt x="197" y="96"/>
                  <a:pt x="197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1" name="Freeform 652"/>
          <p:cNvSpPr>
            <a:spLocks/>
          </p:cNvSpPr>
          <p:nvPr/>
        </p:nvSpPr>
        <p:spPr bwMode="auto">
          <a:xfrm rot="5400000">
            <a:off x="1771732" y="5573103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-45997" y="5454540"/>
            <a:ext cx="1915936" cy="419773"/>
          </a:xfrm>
          <a:custGeom>
            <a:avLst/>
            <a:gdLst>
              <a:gd name="connsiteX0" fmla="*/ 1291570 w 1436952"/>
              <a:gd name="connsiteY0" fmla="*/ 0 h 314830"/>
              <a:gd name="connsiteX1" fmla="*/ 1423736 w 1436952"/>
              <a:gd name="connsiteY1" fmla="*/ 0 h 314830"/>
              <a:gd name="connsiteX2" fmla="*/ 1436952 w 1436952"/>
              <a:gd name="connsiteY2" fmla="*/ 11881 h 314830"/>
              <a:gd name="connsiteX3" fmla="*/ 1436952 w 1436952"/>
              <a:gd name="connsiteY3" fmla="*/ 302950 h 314830"/>
              <a:gd name="connsiteX4" fmla="*/ 1423736 w 1436952"/>
              <a:gd name="connsiteY4" fmla="*/ 314830 h 314830"/>
              <a:gd name="connsiteX5" fmla="*/ 1291570 w 1436952"/>
              <a:gd name="connsiteY5" fmla="*/ 314830 h 314830"/>
              <a:gd name="connsiteX6" fmla="*/ 1255226 w 1436952"/>
              <a:gd name="connsiteY6" fmla="*/ 288099 h 314830"/>
              <a:gd name="connsiteX7" fmla="*/ 1253780 w 1436952"/>
              <a:gd name="connsiteY7" fmla="*/ 288099 h 314830"/>
              <a:gd name="connsiteX8" fmla="*/ 1243661 w 1436952"/>
              <a:gd name="connsiteY8" fmla="*/ 288099 h 314830"/>
              <a:gd name="connsiteX9" fmla="*/ 330883 w 1436952"/>
              <a:gd name="connsiteY9" fmla="*/ 288099 h 314830"/>
              <a:gd name="connsiteX10" fmla="*/ 0 w 1436952"/>
              <a:gd name="connsiteY10" fmla="*/ 287904 h 314830"/>
              <a:gd name="connsiteX11" fmla="*/ 0 w 1436952"/>
              <a:gd name="connsiteY11" fmla="*/ 26731 h 314830"/>
              <a:gd name="connsiteX12" fmla="*/ 1243661 w 1436952"/>
              <a:gd name="connsiteY12" fmla="*/ 26731 h 314830"/>
              <a:gd name="connsiteX13" fmla="*/ 1245107 w 1436952"/>
              <a:gd name="connsiteY13" fmla="*/ 26731 h 314830"/>
              <a:gd name="connsiteX14" fmla="*/ 1255226 w 1436952"/>
              <a:gd name="connsiteY14" fmla="*/ 26731 h 314830"/>
              <a:gd name="connsiteX15" fmla="*/ 1291570 w 143695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36952" h="314830">
                <a:moveTo>
                  <a:pt x="1291570" y="0"/>
                </a:moveTo>
                <a:lnTo>
                  <a:pt x="1423736" y="0"/>
                </a:lnTo>
                <a:cubicBezTo>
                  <a:pt x="1431996" y="0"/>
                  <a:pt x="1436952" y="4455"/>
                  <a:pt x="1436952" y="11881"/>
                </a:cubicBezTo>
                <a:lnTo>
                  <a:pt x="1436952" y="302950"/>
                </a:lnTo>
                <a:cubicBezTo>
                  <a:pt x="1436952" y="310375"/>
                  <a:pt x="1431996" y="314830"/>
                  <a:pt x="1423736" y="314830"/>
                </a:cubicBezTo>
                <a:lnTo>
                  <a:pt x="1291570" y="314830"/>
                </a:lnTo>
                <a:cubicBezTo>
                  <a:pt x="1275050" y="314830"/>
                  <a:pt x="1261834" y="301465"/>
                  <a:pt x="1255226" y="288099"/>
                </a:cubicBezTo>
                <a:lnTo>
                  <a:pt x="1253780" y="288099"/>
                </a:lnTo>
                <a:lnTo>
                  <a:pt x="1243661" y="288099"/>
                </a:lnTo>
                <a:lnTo>
                  <a:pt x="330883" y="288099"/>
                </a:lnTo>
                <a:lnTo>
                  <a:pt x="0" y="287904"/>
                </a:lnTo>
                <a:lnTo>
                  <a:pt x="0" y="26731"/>
                </a:lnTo>
                <a:lnTo>
                  <a:pt x="1243661" y="26731"/>
                </a:lnTo>
                <a:lnTo>
                  <a:pt x="1245107" y="26731"/>
                </a:lnTo>
                <a:lnTo>
                  <a:pt x="1255226" y="26731"/>
                </a:lnTo>
                <a:cubicBezTo>
                  <a:pt x="1261834" y="13366"/>
                  <a:pt x="1275050" y="0"/>
                  <a:pt x="1291570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554" name="Freeform 639"/>
          <p:cNvSpPr>
            <a:spLocks/>
          </p:cNvSpPr>
          <p:nvPr/>
        </p:nvSpPr>
        <p:spPr bwMode="auto">
          <a:xfrm>
            <a:off x="-45997" y="5505339"/>
            <a:ext cx="170046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solidFill>
              <a:srgbClr val="6C767C"/>
            </a:solidFill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7" name="Rectangle 645"/>
          <p:cNvSpPr>
            <a:spLocks noChangeArrowheads="1"/>
          </p:cNvSpPr>
          <p:nvPr/>
        </p:nvSpPr>
        <p:spPr bwMode="auto">
          <a:xfrm>
            <a:off x="1612077" y="5505339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58" name="Freeform 646"/>
          <p:cNvSpPr>
            <a:spLocks/>
          </p:cNvSpPr>
          <p:nvPr/>
        </p:nvSpPr>
        <p:spPr bwMode="auto">
          <a:xfrm>
            <a:off x="1640336" y="5470415"/>
            <a:ext cx="211941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5" name="Freeform 414"/>
          <p:cNvSpPr>
            <a:spLocks/>
          </p:cNvSpPr>
          <p:nvPr/>
        </p:nvSpPr>
        <p:spPr bwMode="auto">
          <a:xfrm rot="5400000">
            <a:off x="2603766" y="2315371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6" name="Rectangle 415"/>
          <p:cNvSpPr>
            <a:spLocks noChangeArrowheads="1"/>
          </p:cNvSpPr>
          <p:nvPr/>
        </p:nvSpPr>
        <p:spPr bwMode="auto">
          <a:xfrm rot="5400000">
            <a:off x="2797439" y="2366171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7" name="Rectangle 416"/>
          <p:cNvSpPr>
            <a:spLocks noChangeArrowheads="1"/>
          </p:cNvSpPr>
          <p:nvPr/>
        </p:nvSpPr>
        <p:spPr bwMode="auto">
          <a:xfrm rot="5400000">
            <a:off x="3229239" y="27979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8" name="Rectangle 417"/>
          <p:cNvSpPr>
            <a:spLocks noChangeArrowheads="1"/>
          </p:cNvSpPr>
          <p:nvPr/>
        </p:nvSpPr>
        <p:spPr bwMode="auto">
          <a:xfrm rot="5400000">
            <a:off x="3229239" y="1934371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2" name="Freeform 414"/>
          <p:cNvSpPr>
            <a:spLocks/>
          </p:cNvSpPr>
          <p:nvPr/>
        </p:nvSpPr>
        <p:spPr bwMode="auto">
          <a:xfrm rot="5400000">
            <a:off x="1669316" y="2318486"/>
            <a:ext cx="1290639" cy="419100"/>
          </a:xfrm>
          <a:custGeom>
            <a:avLst/>
            <a:gdLst>
              <a:gd name="T0" fmla="*/ 110 w 652"/>
              <a:gd name="T1" fmla="*/ 194 h 212"/>
              <a:gd name="T2" fmla="*/ 118 w 652"/>
              <a:gd name="T3" fmla="*/ 194 h 212"/>
              <a:gd name="T4" fmla="*/ 534 w 652"/>
              <a:gd name="T5" fmla="*/ 194 h 212"/>
              <a:gd name="T6" fmla="*/ 542 w 652"/>
              <a:gd name="T7" fmla="*/ 194 h 212"/>
              <a:gd name="T8" fmla="*/ 563 w 652"/>
              <a:gd name="T9" fmla="*/ 212 h 212"/>
              <a:gd name="T10" fmla="*/ 644 w 652"/>
              <a:gd name="T11" fmla="*/ 212 h 212"/>
              <a:gd name="T12" fmla="*/ 652 w 652"/>
              <a:gd name="T13" fmla="*/ 204 h 212"/>
              <a:gd name="T14" fmla="*/ 652 w 652"/>
              <a:gd name="T15" fmla="*/ 8 h 212"/>
              <a:gd name="T16" fmla="*/ 644 w 652"/>
              <a:gd name="T17" fmla="*/ 0 h 212"/>
              <a:gd name="T18" fmla="*/ 563 w 652"/>
              <a:gd name="T19" fmla="*/ 0 h 212"/>
              <a:gd name="T20" fmla="*/ 542 w 652"/>
              <a:gd name="T21" fmla="*/ 18 h 212"/>
              <a:gd name="T22" fmla="*/ 534 w 652"/>
              <a:gd name="T23" fmla="*/ 18 h 212"/>
              <a:gd name="T24" fmla="*/ 118 w 652"/>
              <a:gd name="T25" fmla="*/ 18 h 212"/>
              <a:gd name="T26" fmla="*/ 110 w 652"/>
              <a:gd name="T27" fmla="*/ 18 h 212"/>
              <a:gd name="T28" fmla="*/ 89 w 652"/>
              <a:gd name="T29" fmla="*/ 0 h 212"/>
              <a:gd name="T30" fmla="*/ 8 w 652"/>
              <a:gd name="T31" fmla="*/ 0 h 212"/>
              <a:gd name="T32" fmla="*/ 0 w 652"/>
              <a:gd name="T33" fmla="*/ 8 h 212"/>
              <a:gd name="T34" fmla="*/ 0 w 652"/>
              <a:gd name="T35" fmla="*/ 204 h 212"/>
              <a:gd name="T36" fmla="*/ 8 w 652"/>
              <a:gd name="T37" fmla="*/ 212 h 212"/>
              <a:gd name="T38" fmla="*/ 89 w 652"/>
              <a:gd name="T39" fmla="*/ 212 h 212"/>
              <a:gd name="T40" fmla="*/ 110 w 652"/>
              <a:gd name="T41" fmla="*/ 194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52" h="212">
                <a:moveTo>
                  <a:pt x="110" y="194"/>
                </a:moveTo>
                <a:cubicBezTo>
                  <a:pt x="118" y="194"/>
                  <a:pt x="118" y="194"/>
                  <a:pt x="118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42" y="194"/>
                  <a:pt x="542" y="194"/>
                  <a:pt x="542" y="194"/>
                </a:cubicBezTo>
                <a:cubicBezTo>
                  <a:pt x="545" y="203"/>
                  <a:pt x="554" y="212"/>
                  <a:pt x="563" y="212"/>
                </a:cubicBezTo>
                <a:cubicBezTo>
                  <a:pt x="644" y="212"/>
                  <a:pt x="644" y="212"/>
                  <a:pt x="644" y="212"/>
                </a:cubicBezTo>
                <a:cubicBezTo>
                  <a:pt x="649" y="212"/>
                  <a:pt x="652" y="208"/>
                  <a:pt x="652" y="204"/>
                </a:cubicBezTo>
                <a:cubicBezTo>
                  <a:pt x="652" y="8"/>
                  <a:pt x="652" y="8"/>
                  <a:pt x="652" y="8"/>
                </a:cubicBezTo>
                <a:cubicBezTo>
                  <a:pt x="652" y="3"/>
                  <a:pt x="649" y="0"/>
                  <a:pt x="644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54" y="0"/>
                  <a:pt x="545" y="9"/>
                  <a:pt x="542" y="18"/>
                </a:cubicBezTo>
                <a:cubicBezTo>
                  <a:pt x="534" y="18"/>
                  <a:pt x="534" y="18"/>
                  <a:pt x="534" y="18"/>
                </a:cubicBezTo>
                <a:cubicBezTo>
                  <a:pt x="118" y="18"/>
                  <a:pt x="118" y="18"/>
                  <a:pt x="118" y="18"/>
                </a:cubicBezTo>
                <a:cubicBezTo>
                  <a:pt x="110" y="18"/>
                  <a:pt x="110" y="18"/>
                  <a:pt x="110" y="18"/>
                </a:cubicBezTo>
                <a:cubicBezTo>
                  <a:pt x="107" y="9"/>
                  <a:pt x="98" y="0"/>
                  <a:pt x="89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08"/>
                  <a:pt x="4" y="212"/>
                  <a:pt x="8" y="212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98" y="212"/>
                  <a:pt x="107" y="203"/>
                  <a:pt x="110" y="194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3" name="Rectangle 415"/>
          <p:cNvSpPr>
            <a:spLocks noChangeArrowheads="1"/>
          </p:cNvSpPr>
          <p:nvPr/>
        </p:nvSpPr>
        <p:spPr bwMode="auto">
          <a:xfrm rot="5400000">
            <a:off x="1862991" y="2369286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4" name="Rectangle 416"/>
          <p:cNvSpPr>
            <a:spLocks noChangeArrowheads="1"/>
          </p:cNvSpPr>
          <p:nvPr/>
        </p:nvSpPr>
        <p:spPr bwMode="auto">
          <a:xfrm rot="5400000">
            <a:off x="2294791" y="28010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5" name="Rectangle 417"/>
          <p:cNvSpPr>
            <a:spLocks noChangeArrowheads="1"/>
          </p:cNvSpPr>
          <p:nvPr/>
        </p:nvSpPr>
        <p:spPr bwMode="auto">
          <a:xfrm rot="5400000">
            <a:off x="2294791" y="1937486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79" name="Rectangle 411"/>
          <p:cNvSpPr>
            <a:spLocks noChangeArrowheads="1"/>
          </p:cNvSpPr>
          <p:nvPr/>
        </p:nvSpPr>
        <p:spPr bwMode="auto">
          <a:xfrm rot="16200000">
            <a:off x="93599" y="3490220"/>
            <a:ext cx="385764" cy="73143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0" name="Freeform 639"/>
          <p:cNvSpPr>
            <a:spLocks/>
          </p:cNvSpPr>
          <p:nvPr/>
        </p:nvSpPr>
        <p:spPr bwMode="auto">
          <a:xfrm>
            <a:off x="7296704" y="3598838"/>
            <a:ext cx="1879181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51" name="Rectangle 643"/>
          <p:cNvSpPr>
            <a:spLocks noChangeArrowheads="1"/>
          </p:cNvSpPr>
          <p:nvPr/>
        </p:nvSpPr>
        <p:spPr bwMode="auto">
          <a:xfrm>
            <a:off x="7388548" y="359883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1" name="Freeform 650"/>
          <p:cNvSpPr>
            <a:spLocks/>
          </p:cNvSpPr>
          <p:nvPr/>
        </p:nvSpPr>
        <p:spPr bwMode="auto">
          <a:xfrm rot="16200000">
            <a:off x="6776110" y="3749459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44" name="Freeform 652"/>
          <p:cNvSpPr>
            <a:spLocks/>
          </p:cNvSpPr>
          <p:nvPr/>
        </p:nvSpPr>
        <p:spPr bwMode="auto">
          <a:xfrm rot="16200000">
            <a:off x="6868436" y="3658003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945" name="Group 944"/>
          <p:cNvGrpSpPr/>
          <p:nvPr/>
        </p:nvGrpSpPr>
        <p:grpSpPr>
          <a:xfrm rot="5400000">
            <a:off x="6464669" y="4134687"/>
            <a:ext cx="233363" cy="419100"/>
            <a:chOff x="8524875" y="4324350"/>
            <a:chExt cx="233363" cy="419100"/>
          </a:xfrm>
        </p:grpSpPr>
        <p:sp>
          <p:nvSpPr>
            <p:cNvPr id="94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4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35" name="Rectangle 415"/>
          <p:cNvSpPr>
            <a:spLocks noChangeArrowheads="1"/>
          </p:cNvSpPr>
          <p:nvPr/>
        </p:nvSpPr>
        <p:spPr bwMode="auto">
          <a:xfrm>
            <a:off x="4972171" y="481327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6" name="Rectangle 416"/>
          <p:cNvSpPr>
            <a:spLocks noChangeArrowheads="1"/>
          </p:cNvSpPr>
          <p:nvPr/>
        </p:nvSpPr>
        <p:spPr bwMode="auto">
          <a:xfrm>
            <a:off x="58357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7" name="Rectangle 417"/>
          <p:cNvSpPr>
            <a:spLocks noChangeArrowheads="1"/>
          </p:cNvSpPr>
          <p:nvPr/>
        </p:nvSpPr>
        <p:spPr bwMode="auto">
          <a:xfrm>
            <a:off x="4972171" y="481327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3" name="Freeform 427"/>
          <p:cNvSpPr>
            <a:spLocks/>
          </p:cNvSpPr>
          <p:nvPr/>
        </p:nvSpPr>
        <p:spPr bwMode="auto">
          <a:xfrm>
            <a:off x="6249643" y="4809081"/>
            <a:ext cx="736600" cy="315913"/>
          </a:xfrm>
          <a:custGeom>
            <a:avLst/>
            <a:gdLst>
              <a:gd name="T0" fmla="*/ 0 w 372"/>
              <a:gd name="T1" fmla="*/ 160 h 160"/>
              <a:gd name="T2" fmla="*/ 0 w 372"/>
              <a:gd name="T3" fmla="*/ 0 h 160"/>
              <a:gd name="T4" fmla="*/ 358 w 372"/>
              <a:gd name="T5" fmla="*/ 0 h 160"/>
              <a:gd name="T6" fmla="*/ 372 w 372"/>
              <a:gd name="T7" fmla="*/ 80 h 160"/>
              <a:gd name="T8" fmla="*/ 358 w 372"/>
              <a:gd name="T9" fmla="*/ 160 h 160"/>
              <a:gd name="T10" fmla="*/ 0 w 372"/>
              <a:gd name="T11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60">
                <a:moveTo>
                  <a:pt x="0" y="160"/>
                </a:moveTo>
                <a:cubicBezTo>
                  <a:pt x="0" y="0"/>
                  <a:pt x="0" y="0"/>
                  <a:pt x="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58" y="0"/>
                  <a:pt x="372" y="6"/>
                  <a:pt x="372" y="80"/>
                </a:cubicBezTo>
                <a:cubicBezTo>
                  <a:pt x="372" y="154"/>
                  <a:pt x="358" y="160"/>
                  <a:pt x="358" y="160"/>
                </a:cubicBezTo>
                <a:lnTo>
                  <a:pt x="0" y="16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4" name="Freeform 428"/>
          <p:cNvSpPr>
            <a:spLocks/>
          </p:cNvSpPr>
          <p:nvPr/>
        </p:nvSpPr>
        <p:spPr bwMode="auto">
          <a:xfrm>
            <a:off x="6421092" y="4642394"/>
            <a:ext cx="314325" cy="220663"/>
          </a:xfrm>
          <a:custGeom>
            <a:avLst/>
            <a:gdLst>
              <a:gd name="T0" fmla="*/ 159 w 159"/>
              <a:gd name="T1" fmla="*/ 0 h 112"/>
              <a:gd name="T2" fmla="*/ 0 w 159"/>
              <a:gd name="T3" fmla="*/ 0 h 112"/>
              <a:gd name="T4" fmla="*/ 0 w 159"/>
              <a:gd name="T5" fmla="*/ 84 h 112"/>
              <a:gd name="T6" fmla="*/ 79 w 159"/>
              <a:gd name="T7" fmla="*/ 112 h 112"/>
              <a:gd name="T8" fmla="*/ 159 w 159"/>
              <a:gd name="T9" fmla="*/ 84 h 112"/>
              <a:gd name="T10" fmla="*/ 159 w 159"/>
              <a:gd name="T11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5" y="112"/>
                  <a:pt x="79" y="112"/>
                </a:cubicBezTo>
                <a:cubicBezTo>
                  <a:pt x="153" y="112"/>
                  <a:pt x="159" y="84"/>
                  <a:pt x="159" y="84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5" name="Rectangle 429"/>
          <p:cNvSpPr>
            <a:spLocks noChangeArrowheads="1"/>
          </p:cNvSpPr>
          <p:nvPr/>
        </p:nvSpPr>
        <p:spPr bwMode="auto">
          <a:xfrm>
            <a:off x="6421092" y="4640804"/>
            <a:ext cx="314325" cy="4127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7" name="Freeform 431"/>
          <p:cNvSpPr>
            <a:spLocks/>
          </p:cNvSpPr>
          <p:nvPr/>
        </p:nvSpPr>
        <p:spPr bwMode="auto">
          <a:xfrm>
            <a:off x="6421092" y="5071018"/>
            <a:ext cx="314325" cy="223839"/>
          </a:xfrm>
          <a:custGeom>
            <a:avLst/>
            <a:gdLst>
              <a:gd name="T0" fmla="*/ 159 w 159"/>
              <a:gd name="T1" fmla="*/ 113 h 113"/>
              <a:gd name="T2" fmla="*/ 0 w 159"/>
              <a:gd name="T3" fmla="*/ 113 h 113"/>
              <a:gd name="T4" fmla="*/ 0 w 159"/>
              <a:gd name="T5" fmla="*/ 27 h 113"/>
              <a:gd name="T6" fmla="*/ 79 w 159"/>
              <a:gd name="T7" fmla="*/ 0 h 113"/>
              <a:gd name="T8" fmla="*/ 159 w 159"/>
              <a:gd name="T9" fmla="*/ 27 h 113"/>
              <a:gd name="T10" fmla="*/ 159 w 159"/>
              <a:gd name="T11" fmla="*/ 113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3">
                <a:moveTo>
                  <a:pt x="159" y="113"/>
                </a:moveTo>
                <a:cubicBezTo>
                  <a:pt x="0" y="113"/>
                  <a:pt x="0" y="113"/>
                  <a:pt x="0" y="11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5" y="0"/>
                  <a:pt x="79" y="0"/>
                </a:cubicBezTo>
                <a:cubicBezTo>
                  <a:pt x="153" y="0"/>
                  <a:pt x="159" y="27"/>
                  <a:pt x="159" y="27"/>
                </a:cubicBezTo>
                <a:lnTo>
                  <a:pt x="159" y="113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8" name="Rectangle 432"/>
          <p:cNvSpPr>
            <a:spLocks noChangeArrowheads="1"/>
          </p:cNvSpPr>
          <p:nvPr/>
        </p:nvSpPr>
        <p:spPr bwMode="auto">
          <a:xfrm>
            <a:off x="6421092" y="5255167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0" name="Rectangle 434"/>
          <p:cNvSpPr>
            <a:spLocks noChangeArrowheads="1"/>
          </p:cNvSpPr>
          <p:nvPr/>
        </p:nvSpPr>
        <p:spPr bwMode="auto">
          <a:xfrm>
            <a:off x="6864005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32" name="Rectangle 436"/>
          <p:cNvSpPr>
            <a:spLocks noChangeArrowheads="1"/>
          </p:cNvSpPr>
          <p:nvPr/>
        </p:nvSpPr>
        <p:spPr bwMode="auto">
          <a:xfrm>
            <a:off x="6248056" y="4809081"/>
            <a:ext cx="41275" cy="315913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4" name="Freeform 534"/>
          <p:cNvSpPr>
            <a:spLocks/>
          </p:cNvSpPr>
          <p:nvPr/>
        </p:nvSpPr>
        <p:spPr bwMode="auto">
          <a:xfrm>
            <a:off x="3851956" y="4807771"/>
            <a:ext cx="736600" cy="314325"/>
          </a:xfrm>
          <a:custGeom>
            <a:avLst/>
            <a:gdLst>
              <a:gd name="T0" fmla="*/ 372 w 372"/>
              <a:gd name="T1" fmla="*/ 159 h 159"/>
              <a:gd name="T2" fmla="*/ 372 w 372"/>
              <a:gd name="T3" fmla="*/ 0 h 159"/>
              <a:gd name="T4" fmla="*/ 14 w 372"/>
              <a:gd name="T5" fmla="*/ 0 h 159"/>
              <a:gd name="T6" fmla="*/ 0 w 372"/>
              <a:gd name="T7" fmla="*/ 79 h 159"/>
              <a:gd name="T8" fmla="*/ 14 w 372"/>
              <a:gd name="T9" fmla="*/ 159 h 159"/>
              <a:gd name="T10" fmla="*/ 372 w 37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159">
                <a:moveTo>
                  <a:pt x="372" y="159"/>
                </a:moveTo>
                <a:cubicBezTo>
                  <a:pt x="372" y="0"/>
                  <a:pt x="372" y="0"/>
                  <a:pt x="37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5"/>
                  <a:pt x="0" y="79"/>
                </a:cubicBezTo>
                <a:cubicBezTo>
                  <a:pt x="0" y="154"/>
                  <a:pt x="14" y="159"/>
                  <a:pt x="14" y="159"/>
                </a:cubicBezTo>
                <a:lnTo>
                  <a:pt x="372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5" name="Freeform 535"/>
          <p:cNvSpPr>
            <a:spLocks/>
          </p:cNvSpPr>
          <p:nvPr/>
        </p:nvSpPr>
        <p:spPr bwMode="auto">
          <a:xfrm>
            <a:off x="4102783" y="4639495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8" name="Rectangle 538"/>
          <p:cNvSpPr>
            <a:spLocks noChangeArrowheads="1"/>
          </p:cNvSpPr>
          <p:nvPr/>
        </p:nvSpPr>
        <p:spPr bwMode="auto">
          <a:xfrm>
            <a:off x="3934507" y="4807771"/>
            <a:ext cx="39688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20" name="Rectangle 540"/>
          <p:cNvSpPr>
            <a:spLocks noChangeArrowheads="1"/>
          </p:cNvSpPr>
          <p:nvPr/>
        </p:nvSpPr>
        <p:spPr bwMode="auto">
          <a:xfrm>
            <a:off x="4548869" y="4807771"/>
            <a:ext cx="41275" cy="314325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5" name="Freeform 639"/>
          <p:cNvSpPr>
            <a:spLocks/>
          </p:cNvSpPr>
          <p:nvPr/>
        </p:nvSpPr>
        <p:spPr bwMode="auto">
          <a:xfrm rot="16200000">
            <a:off x="1488816" y="4946079"/>
            <a:ext cx="3506344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6" name="Freeform 640"/>
          <p:cNvSpPr>
            <a:spLocks/>
          </p:cNvSpPr>
          <p:nvPr/>
        </p:nvSpPr>
        <p:spPr bwMode="auto">
          <a:xfrm rot="16200000">
            <a:off x="3299136" y="4850261"/>
            <a:ext cx="314325" cy="222251"/>
          </a:xfrm>
          <a:custGeom>
            <a:avLst/>
            <a:gdLst>
              <a:gd name="T0" fmla="*/ 0 w 159"/>
              <a:gd name="T1" fmla="*/ 112 h 112"/>
              <a:gd name="T2" fmla="*/ 159 w 159"/>
              <a:gd name="T3" fmla="*/ 112 h 112"/>
              <a:gd name="T4" fmla="*/ 159 w 159"/>
              <a:gd name="T5" fmla="*/ 28 h 112"/>
              <a:gd name="T6" fmla="*/ 79 w 159"/>
              <a:gd name="T7" fmla="*/ 0 h 112"/>
              <a:gd name="T8" fmla="*/ 0 w 159"/>
              <a:gd name="T9" fmla="*/ 28 h 112"/>
              <a:gd name="T10" fmla="*/ 0 w 159"/>
              <a:gd name="T11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112">
                <a:moveTo>
                  <a:pt x="0" y="112"/>
                </a:moveTo>
                <a:cubicBezTo>
                  <a:pt x="159" y="112"/>
                  <a:pt x="159" y="112"/>
                  <a:pt x="159" y="112"/>
                </a:cubicBezTo>
                <a:cubicBezTo>
                  <a:pt x="159" y="28"/>
                  <a:pt x="159" y="28"/>
                  <a:pt x="159" y="28"/>
                </a:cubicBezTo>
                <a:cubicBezTo>
                  <a:pt x="159" y="28"/>
                  <a:pt x="154" y="0"/>
                  <a:pt x="79" y="0"/>
                </a:cubicBezTo>
                <a:cubicBezTo>
                  <a:pt x="5" y="0"/>
                  <a:pt x="0" y="28"/>
                  <a:pt x="0" y="28"/>
                </a:cubicBezTo>
                <a:lnTo>
                  <a:pt x="0" y="112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7" name="Rectangle 641"/>
          <p:cNvSpPr>
            <a:spLocks noChangeArrowheads="1"/>
          </p:cNvSpPr>
          <p:nvPr/>
        </p:nvSpPr>
        <p:spPr bwMode="auto">
          <a:xfrm rot="16200000">
            <a:off x="3392004" y="4941541"/>
            <a:ext cx="314325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8" name="Freeform 642"/>
          <p:cNvSpPr>
            <a:spLocks/>
          </p:cNvSpPr>
          <p:nvPr/>
        </p:nvSpPr>
        <p:spPr bwMode="auto">
          <a:xfrm rot="16200000">
            <a:off x="3454712" y="4866138"/>
            <a:ext cx="39052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6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6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6"/>
                  <a:pt x="197" y="16"/>
                  <a:pt x="197" y="16"/>
                </a:cubicBezTo>
                <a:cubicBezTo>
                  <a:pt x="197" y="9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9"/>
                  <a:pt x="0" y="16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1" name="Rectangle 645"/>
          <p:cNvSpPr>
            <a:spLocks noChangeArrowheads="1"/>
          </p:cNvSpPr>
          <p:nvPr/>
        </p:nvSpPr>
        <p:spPr bwMode="auto">
          <a:xfrm rot="16200000">
            <a:off x="3222140" y="3211167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9" name="Rectangle 415"/>
          <p:cNvSpPr>
            <a:spLocks noChangeArrowheads="1"/>
          </p:cNvSpPr>
          <p:nvPr/>
        </p:nvSpPr>
        <p:spPr bwMode="auto">
          <a:xfrm rot="16200000">
            <a:off x="6022889" y="6169651"/>
            <a:ext cx="1110000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00" name="Rectangle 416"/>
          <p:cNvSpPr>
            <a:spLocks noChangeArrowheads="1"/>
          </p:cNvSpPr>
          <p:nvPr/>
        </p:nvSpPr>
        <p:spPr bwMode="auto">
          <a:xfrm rot="16200000">
            <a:off x="6547332" y="5645207"/>
            <a:ext cx="6111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90" name="Freeform 650"/>
          <p:cNvSpPr>
            <a:spLocks/>
          </p:cNvSpPr>
          <p:nvPr/>
        </p:nvSpPr>
        <p:spPr bwMode="auto">
          <a:xfrm rot="5400000">
            <a:off x="1732599" y="3835833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2" name="Freeform 639"/>
          <p:cNvSpPr>
            <a:spLocks/>
          </p:cNvSpPr>
          <p:nvPr/>
        </p:nvSpPr>
        <p:spPr bwMode="auto">
          <a:xfrm rot="5400000">
            <a:off x="3646539" y="3599435"/>
            <a:ext cx="1230932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3" name="Rectangle 643"/>
          <p:cNvSpPr>
            <a:spLocks noChangeArrowheads="1"/>
          </p:cNvSpPr>
          <p:nvPr/>
        </p:nvSpPr>
        <p:spPr bwMode="auto">
          <a:xfrm rot="5400000">
            <a:off x="4254399" y="3023215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55" name="Rectangle 645"/>
          <p:cNvSpPr>
            <a:spLocks noChangeArrowheads="1"/>
          </p:cNvSpPr>
          <p:nvPr/>
        </p:nvSpPr>
        <p:spPr bwMode="auto">
          <a:xfrm rot="5400000">
            <a:off x="4254399" y="4207899"/>
            <a:ext cx="15212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4" name="Freeform 798"/>
          <p:cNvSpPr>
            <a:spLocks/>
          </p:cNvSpPr>
          <p:nvPr/>
        </p:nvSpPr>
        <p:spPr bwMode="auto">
          <a:xfrm rot="5400000">
            <a:off x="1139987" y="3041340"/>
            <a:ext cx="37484" cy="419139"/>
          </a:xfrm>
          <a:custGeom>
            <a:avLst/>
            <a:gdLst>
              <a:gd name="T0" fmla="*/ 2 w 17"/>
              <a:gd name="T1" fmla="*/ 0 h 197"/>
              <a:gd name="T2" fmla="*/ 0 w 17"/>
              <a:gd name="T3" fmla="*/ 2 h 197"/>
              <a:gd name="T4" fmla="*/ 0 w 17"/>
              <a:gd name="T5" fmla="*/ 196 h 197"/>
              <a:gd name="T6" fmla="*/ 2 w 17"/>
              <a:gd name="T7" fmla="*/ 197 h 197"/>
              <a:gd name="T8" fmla="*/ 14 w 17"/>
              <a:gd name="T9" fmla="*/ 197 h 197"/>
              <a:gd name="T10" fmla="*/ 17 w 17"/>
              <a:gd name="T11" fmla="*/ 196 h 197"/>
              <a:gd name="T12" fmla="*/ 17 w 17"/>
              <a:gd name="T13" fmla="*/ 2 h 197"/>
              <a:gd name="T14" fmla="*/ 14 w 17"/>
              <a:gd name="T15" fmla="*/ 0 h 197"/>
              <a:gd name="T16" fmla="*/ 2 w 17"/>
              <a:gd name="T1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97">
                <a:moveTo>
                  <a:pt x="2" y="0"/>
                </a:moveTo>
                <a:cubicBezTo>
                  <a:pt x="1" y="0"/>
                  <a:pt x="0" y="1"/>
                  <a:pt x="0" y="2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1" y="197"/>
                  <a:pt x="2" y="197"/>
                </a:cubicBezTo>
                <a:cubicBezTo>
                  <a:pt x="14" y="197"/>
                  <a:pt x="14" y="197"/>
                  <a:pt x="14" y="197"/>
                </a:cubicBezTo>
                <a:cubicBezTo>
                  <a:pt x="16" y="197"/>
                  <a:pt x="17" y="197"/>
                  <a:pt x="17" y="196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6" y="0"/>
                  <a:pt x="14" y="0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5" name="Freeform 799"/>
          <p:cNvSpPr>
            <a:spLocks/>
          </p:cNvSpPr>
          <p:nvPr/>
        </p:nvSpPr>
        <p:spPr bwMode="auto">
          <a:xfrm rot="5400000">
            <a:off x="945751" y="3463885"/>
            <a:ext cx="337356" cy="793979"/>
          </a:xfrm>
          <a:custGeom>
            <a:avLst/>
            <a:gdLst>
              <a:gd name="T0" fmla="*/ 159 w 159"/>
              <a:gd name="T1" fmla="*/ 0 h 373"/>
              <a:gd name="T2" fmla="*/ 0 w 159"/>
              <a:gd name="T3" fmla="*/ 0 h 373"/>
              <a:gd name="T4" fmla="*/ 0 w 159"/>
              <a:gd name="T5" fmla="*/ 359 h 373"/>
              <a:gd name="T6" fmla="*/ 80 w 159"/>
              <a:gd name="T7" fmla="*/ 373 h 373"/>
              <a:gd name="T8" fmla="*/ 159 w 159"/>
              <a:gd name="T9" fmla="*/ 359 h 373"/>
              <a:gd name="T10" fmla="*/ 159 w 159"/>
              <a:gd name="T11" fmla="*/ 0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" h="373">
                <a:moveTo>
                  <a:pt x="159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9"/>
                  <a:pt x="0" y="359"/>
                  <a:pt x="0" y="359"/>
                </a:cubicBezTo>
                <a:cubicBezTo>
                  <a:pt x="0" y="359"/>
                  <a:pt x="6" y="373"/>
                  <a:pt x="80" y="373"/>
                </a:cubicBezTo>
                <a:cubicBezTo>
                  <a:pt x="154" y="373"/>
                  <a:pt x="159" y="359"/>
                  <a:pt x="159" y="359"/>
                </a:cubicBezTo>
                <a:lnTo>
                  <a:pt x="159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6" name="Freeform 800"/>
          <p:cNvSpPr>
            <a:spLocks/>
          </p:cNvSpPr>
          <p:nvPr/>
        </p:nvSpPr>
        <p:spPr bwMode="auto">
          <a:xfrm rot="5400000">
            <a:off x="1039463" y="346388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9" name="Rectangle 803"/>
          <p:cNvSpPr>
            <a:spLocks noChangeArrowheads="1"/>
          </p:cNvSpPr>
          <p:nvPr/>
        </p:nvSpPr>
        <p:spPr bwMode="auto">
          <a:xfrm rot="5400000">
            <a:off x="66036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1" name="Rectangle 805"/>
          <p:cNvSpPr>
            <a:spLocks noChangeArrowheads="1"/>
          </p:cNvSpPr>
          <p:nvPr/>
        </p:nvSpPr>
        <p:spPr bwMode="auto">
          <a:xfrm rot="5400000">
            <a:off x="1321443" y="3839575"/>
            <a:ext cx="337356" cy="4259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03" name="Freeform 807"/>
          <p:cNvSpPr>
            <a:spLocks/>
          </p:cNvSpPr>
          <p:nvPr/>
        </p:nvSpPr>
        <p:spPr bwMode="auto">
          <a:xfrm rot="5400000">
            <a:off x="1119540" y="3048153"/>
            <a:ext cx="76672" cy="502627"/>
          </a:xfrm>
          <a:custGeom>
            <a:avLst/>
            <a:gdLst>
              <a:gd name="T0" fmla="*/ 1 w 36"/>
              <a:gd name="T1" fmla="*/ 0 h 236"/>
              <a:gd name="T2" fmla="*/ 0 w 36"/>
              <a:gd name="T3" fmla="*/ 1 h 236"/>
              <a:gd name="T4" fmla="*/ 0 w 36"/>
              <a:gd name="T5" fmla="*/ 234 h 236"/>
              <a:gd name="T6" fmla="*/ 1 w 36"/>
              <a:gd name="T7" fmla="*/ 236 h 236"/>
              <a:gd name="T8" fmla="*/ 34 w 36"/>
              <a:gd name="T9" fmla="*/ 236 h 236"/>
              <a:gd name="T10" fmla="*/ 36 w 36"/>
              <a:gd name="T11" fmla="*/ 234 h 236"/>
              <a:gd name="T12" fmla="*/ 36 w 36"/>
              <a:gd name="T13" fmla="*/ 1 h 236"/>
              <a:gd name="T14" fmla="*/ 34 w 36"/>
              <a:gd name="T15" fmla="*/ 0 h 236"/>
              <a:gd name="T16" fmla="*/ 1 w 36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236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35"/>
                  <a:pt x="0" y="236"/>
                  <a:pt x="1" y="236"/>
                </a:cubicBezTo>
                <a:cubicBezTo>
                  <a:pt x="34" y="236"/>
                  <a:pt x="34" y="236"/>
                  <a:pt x="34" y="236"/>
                </a:cubicBezTo>
                <a:cubicBezTo>
                  <a:pt x="35" y="236"/>
                  <a:pt x="36" y="235"/>
                  <a:pt x="36" y="234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5" y="0"/>
                  <a:pt x="34" y="0"/>
                </a:cubicBezTo>
                <a:lnTo>
                  <a:pt x="1" y="0"/>
                </a:lnTo>
                <a:close/>
              </a:path>
            </a:pathLst>
          </a:custGeom>
          <a:solidFill>
            <a:srgbClr val="A9A8A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9" name="Freeform 649"/>
          <p:cNvSpPr>
            <a:spLocks/>
          </p:cNvSpPr>
          <p:nvPr/>
        </p:nvSpPr>
        <p:spPr bwMode="auto">
          <a:xfrm rot="5400000">
            <a:off x="1888548" y="4732799"/>
            <a:ext cx="355600" cy="39688"/>
          </a:xfrm>
          <a:custGeom>
            <a:avLst/>
            <a:gdLst>
              <a:gd name="T0" fmla="*/ 0 w 179"/>
              <a:gd name="T1" fmla="*/ 20 h 20"/>
              <a:gd name="T2" fmla="*/ 176 w 179"/>
              <a:gd name="T3" fmla="*/ 20 h 20"/>
              <a:gd name="T4" fmla="*/ 179 w 179"/>
              <a:gd name="T5" fmla="*/ 0 h 20"/>
              <a:gd name="T6" fmla="*/ 2 w 179"/>
              <a:gd name="T7" fmla="*/ 0 h 20"/>
              <a:gd name="T8" fmla="*/ 0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0" y="20"/>
                </a:moveTo>
                <a:cubicBezTo>
                  <a:pt x="176" y="20"/>
                  <a:pt x="176" y="20"/>
                  <a:pt x="176" y="20"/>
                </a:cubicBezTo>
                <a:cubicBezTo>
                  <a:pt x="176" y="13"/>
                  <a:pt x="177" y="7"/>
                  <a:pt x="179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7"/>
                  <a:pt x="0" y="13"/>
                  <a:pt x="0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2" name="Freeform 639"/>
          <p:cNvSpPr>
            <a:spLocks/>
          </p:cNvSpPr>
          <p:nvPr/>
        </p:nvSpPr>
        <p:spPr bwMode="auto">
          <a:xfrm>
            <a:off x="-45997" y="5500851"/>
            <a:ext cx="1697420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35" name="Rectangle 645"/>
          <p:cNvSpPr>
            <a:spLocks noChangeArrowheads="1"/>
          </p:cNvSpPr>
          <p:nvPr/>
        </p:nvSpPr>
        <p:spPr bwMode="auto">
          <a:xfrm>
            <a:off x="1609037" y="550085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1" name="Group 820"/>
          <p:cNvGrpSpPr/>
          <p:nvPr/>
        </p:nvGrpSpPr>
        <p:grpSpPr>
          <a:xfrm rot="5400000" flipV="1">
            <a:off x="638413" y="2775930"/>
            <a:ext cx="211723" cy="602527"/>
            <a:chOff x="5581658" y="1100607"/>
            <a:chExt cx="426881" cy="1214833"/>
          </a:xfrm>
        </p:grpSpPr>
        <p:sp>
          <p:nvSpPr>
            <p:cNvPr id="829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30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822" name="Group 821"/>
          <p:cNvGrpSpPr/>
          <p:nvPr/>
        </p:nvGrpSpPr>
        <p:grpSpPr>
          <a:xfrm rot="5400000">
            <a:off x="1483609" y="2779855"/>
            <a:ext cx="211723" cy="602527"/>
            <a:chOff x="5581658" y="1100607"/>
            <a:chExt cx="426881" cy="1214833"/>
          </a:xfrm>
        </p:grpSpPr>
        <p:sp>
          <p:nvSpPr>
            <p:cNvPr id="827" name="Freeform 794"/>
            <p:cNvSpPr>
              <a:spLocks/>
            </p:cNvSpPr>
            <p:nvPr/>
          </p:nvSpPr>
          <p:spPr bwMode="auto">
            <a:xfrm>
              <a:off x="5581658" y="1100607"/>
              <a:ext cx="356320" cy="1214833"/>
            </a:xfrm>
            <a:custGeom>
              <a:avLst/>
              <a:gdLst>
                <a:gd name="T0" fmla="*/ 79 w 81"/>
                <a:gd name="T1" fmla="*/ 144 h 271"/>
                <a:gd name="T2" fmla="*/ 77 w 81"/>
                <a:gd name="T3" fmla="*/ 22 h 271"/>
                <a:gd name="T4" fmla="*/ 34 w 81"/>
                <a:gd name="T5" fmla="*/ 15 h 271"/>
                <a:gd name="T6" fmla="*/ 10 w 81"/>
                <a:gd name="T7" fmla="*/ 29 h 271"/>
                <a:gd name="T8" fmla="*/ 0 w 81"/>
                <a:gd name="T9" fmla="*/ 271 h 271"/>
                <a:gd name="T10" fmla="*/ 81 w 81"/>
                <a:gd name="T11" fmla="*/ 186 h 271"/>
                <a:gd name="T12" fmla="*/ 79 w 81"/>
                <a:gd name="T13" fmla="*/ 14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271">
                  <a:moveTo>
                    <a:pt x="79" y="144"/>
                  </a:moveTo>
                  <a:cubicBezTo>
                    <a:pt x="76" y="0"/>
                    <a:pt x="77" y="32"/>
                    <a:pt x="77" y="22"/>
                  </a:cubicBezTo>
                  <a:cubicBezTo>
                    <a:pt x="76" y="12"/>
                    <a:pt x="57" y="13"/>
                    <a:pt x="34" y="15"/>
                  </a:cubicBezTo>
                  <a:cubicBezTo>
                    <a:pt x="10" y="17"/>
                    <a:pt x="10" y="20"/>
                    <a:pt x="10" y="29"/>
                  </a:cubicBezTo>
                  <a:cubicBezTo>
                    <a:pt x="10" y="39"/>
                    <a:pt x="0" y="271"/>
                    <a:pt x="0" y="271"/>
                  </a:cubicBezTo>
                  <a:cubicBezTo>
                    <a:pt x="81" y="186"/>
                    <a:pt x="81" y="186"/>
                    <a:pt x="81" y="186"/>
                  </a:cubicBezTo>
                  <a:cubicBezTo>
                    <a:pt x="80" y="170"/>
                    <a:pt x="79" y="153"/>
                    <a:pt x="79" y="1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8" name="Freeform 796"/>
            <p:cNvSpPr>
              <a:spLocks/>
            </p:cNvSpPr>
            <p:nvPr/>
          </p:nvSpPr>
          <p:spPr bwMode="auto">
            <a:xfrm>
              <a:off x="5581658" y="1934457"/>
              <a:ext cx="426881" cy="380983"/>
            </a:xfrm>
            <a:custGeom>
              <a:avLst/>
              <a:gdLst>
                <a:gd name="T0" fmla="*/ 82 w 97"/>
                <a:gd name="T1" fmla="*/ 40 h 85"/>
                <a:gd name="T2" fmla="*/ 81 w 97"/>
                <a:gd name="T3" fmla="*/ 0 h 85"/>
                <a:gd name="T4" fmla="*/ 0 w 97"/>
                <a:gd name="T5" fmla="*/ 85 h 85"/>
                <a:gd name="T6" fmla="*/ 97 w 97"/>
                <a:gd name="T7" fmla="*/ 56 h 85"/>
                <a:gd name="T8" fmla="*/ 82 w 97"/>
                <a:gd name="T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85">
                  <a:moveTo>
                    <a:pt x="82" y="40"/>
                  </a:moveTo>
                  <a:cubicBezTo>
                    <a:pt x="82" y="37"/>
                    <a:pt x="82" y="19"/>
                    <a:pt x="81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7" y="56"/>
                    <a:pt x="97" y="56"/>
                    <a:pt x="97" y="56"/>
                  </a:cubicBezTo>
                  <a:cubicBezTo>
                    <a:pt x="97" y="56"/>
                    <a:pt x="81" y="57"/>
                    <a:pt x="82" y="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23" name="Freeform 797"/>
          <p:cNvSpPr>
            <a:spLocks/>
          </p:cNvSpPr>
          <p:nvPr/>
        </p:nvSpPr>
        <p:spPr bwMode="auto">
          <a:xfrm rot="5400000">
            <a:off x="990161" y="2864940"/>
            <a:ext cx="342955" cy="388613"/>
          </a:xfrm>
          <a:custGeom>
            <a:avLst/>
            <a:gdLst>
              <a:gd name="T0" fmla="*/ 26 w 157"/>
              <a:gd name="T1" fmla="*/ 9 h 175"/>
              <a:gd name="T2" fmla="*/ 26 w 157"/>
              <a:gd name="T3" fmla="*/ 166 h 175"/>
              <a:gd name="T4" fmla="*/ 157 w 157"/>
              <a:gd name="T5" fmla="*/ 175 h 175"/>
              <a:gd name="T6" fmla="*/ 157 w 157"/>
              <a:gd name="T7" fmla="*/ 0 h 175"/>
              <a:gd name="T8" fmla="*/ 26 w 157"/>
              <a:gd name="T9" fmla="*/ 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175">
                <a:moveTo>
                  <a:pt x="26" y="9"/>
                </a:moveTo>
                <a:cubicBezTo>
                  <a:pt x="0" y="11"/>
                  <a:pt x="2" y="165"/>
                  <a:pt x="26" y="166"/>
                </a:cubicBezTo>
                <a:cubicBezTo>
                  <a:pt x="50" y="168"/>
                  <a:pt x="157" y="175"/>
                  <a:pt x="157" y="175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0"/>
                  <a:pt x="53" y="7"/>
                  <a:pt x="26" y="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24" name="Group 823"/>
          <p:cNvGrpSpPr/>
          <p:nvPr/>
        </p:nvGrpSpPr>
        <p:grpSpPr>
          <a:xfrm rot="5400000">
            <a:off x="1051299" y="3005166"/>
            <a:ext cx="236716" cy="113380"/>
            <a:chOff x="2971800" y="3028950"/>
            <a:chExt cx="533400" cy="228600"/>
          </a:xfrm>
        </p:grpSpPr>
        <p:sp>
          <p:nvSpPr>
            <p:cNvPr id="825" name="Rounded Rectangle 43"/>
            <p:cNvSpPr/>
            <p:nvPr/>
          </p:nvSpPr>
          <p:spPr>
            <a:xfrm rot="10800000">
              <a:off x="2971800" y="3028950"/>
              <a:ext cx="533400" cy="228600"/>
            </a:xfrm>
            <a:custGeom>
              <a:avLst/>
              <a:gdLst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38101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5299 w 533400"/>
                <a:gd name="connsiteY2" fmla="*/ 0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90499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28600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  <a:gd name="connsiteX0" fmla="*/ 0 w 533400"/>
                <a:gd name="connsiteY0" fmla="*/ 38101 h 228600"/>
                <a:gd name="connsiteX1" fmla="*/ 38101 w 533400"/>
                <a:gd name="connsiteY1" fmla="*/ 0 h 228600"/>
                <a:gd name="connsiteX2" fmla="*/ 499759 w 533400"/>
                <a:gd name="connsiteY2" fmla="*/ 22302 h 228600"/>
                <a:gd name="connsiteX3" fmla="*/ 533400 w 533400"/>
                <a:gd name="connsiteY3" fmla="*/ 64864 h 228600"/>
                <a:gd name="connsiteX4" fmla="*/ 533400 w 533400"/>
                <a:gd name="connsiteY4" fmla="*/ 168197 h 228600"/>
                <a:gd name="connsiteX5" fmla="*/ 495299 w 533400"/>
                <a:gd name="connsiteY5" fmla="*/ 206298 h 228600"/>
                <a:gd name="connsiteX6" fmla="*/ 38101 w 533400"/>
                <a:gd name="connsiteY6" fmla="*/ 228600 h 228600"/>
                <a:gd name="connsiteX7" fmla="*/ 0 w 533400"/>
                <a:gd name="connsiteY7" fmla="*/ 190499 h 228600"/>
                <a:gd name="connsiteX8" fmla="*/ 0 w 533400"/>
                <a:gd name="connsiteY8" fmla="*/ 3810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228600">
                  <a:moveTo>
                    <a:pt x="0" y="38101"/>
                  </a:moveTo>
                  <a:cubicBezTo>
                    <a:pt x="0" y="17058"/>
                    <a:pt x="17058" y="0"/>
                    <a:pt x="38101" y="0"/>
                  </a:cubicBezTo>
                  <a:lnTo>
                    <a:pt x="499759" y="22302"/>
                  </a:lnTo>
                  <a:cubicBezTo>
                    <a:pt x="520802" y="22302"/>
                    <a:pt x="533400" y="43821"/>
                    <a:pt x="533400" y="64864"/>
                  </a:cubicBezTo>
                  <a:lnTo>
                    <a:pt x="533400" y="168197"/>
                  </a:lnTo>
                  <a:cubicBezTo>
                    <a:pt x="533400" y="189240"/>
                    <a:pt x="516342" y="206298"/>
                    <a:pt x="495299" y="206298"/>
                  </a:cubicBezTo>
                  <a:lnTo>
                    <a:pt x="38101" y="228600"/>
                  </a:lnTo>
                  <a:cubicBezTo>
                    <a:pt x="17058" y="228600"/>
                    <a:pt x="0" y="211542"/>
                    <a:pt x="0" y="190499"/>
                  </a:cubicBezTo>
                  <a:lnTo>
                    <a:pt x="0" y="381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26" name="Rounded Rectangle 43"/>
            <p:cNvSpPr/>
            <p:nvPr/>
          </p:nvSpPr>
          <p:spPr>
            <a:xfrm rot="10800000">
              <a:off x="2971800" y="3028950"/>
              <a:ext cx="532238" cy="74156"/>
            </a:xfrm>
            <a:custGeom>
              <a:avLst/>
              <a:gdLst/>
              <a:ahLst/>
              <a:cxnLst/>
              <a:rect l="l" t="t" r="r" b="b"/>
              <a:pathLst>
                <a:path w="532238" h="74156">
                  <a:moveTo>
                    <a:pt x="38101" y="74156"/>
                  </a:moveTo>
                  <a:cubicBezTo>
                    <a:pt x="17058" y="74156"/>
                    <a:pt x="0" y="57098"/>
                    <a:pt x="0" y="36055"/>
                  </a:cubicBezTo>
                  <a:lnTo>
                    <a:pt x="0" y="0"/>
                  </a:lnTo>
                  <a:cubicBezTo>
                    <a:pt x="0" y="21043"/>
                    <a:pt x="18924" y="38101"/>
                    <a:pt x="42270" y="38101"/>
                  </a:cubicBezTo>
                  <a:lnTo>
                    <a:pt x="532238" y="16558"/>
                  </a:lnTo>
                  <a:cubicBezTo>
                    <a:pt x="531819" y="36333"/>
                    <a:pt x="515372" y="51854"/>
                    <a:pt x="495299" y="5185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816" name="Rectangle 415"/>
          <p:cNvSpPr>
            <a:spLocks noChangeArrowheads="1"/>
          </p:cNvSpPr>
          <p:nvPr/>
        </p:nvSpPr>
        <p:spPr bwMode="auto">
          <a:xfrm rot="5400000">
            <a:off x="2794399" y="2361683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7" name="Rectangle 416"/>
          <p:cNvSpPr>
            <a:spLocks noChangeArrowheads="1"/>
          </p:cNvSpPr>
          <p:nvPr/>
        </p:nvSpPr>
        <p:spPr bwMode="auto">
          <a:xfrm rot="5400000">
            <a:off x="3226199" y="27934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8" name="Rectangle 417"/>
          <p:cNvSpPr>
            <a:spLocks noChangeArrowheads="1"/>
          </p:cNvSpPr>
          <p:nvPr/>
        </p:nvSpPr>
        <p:spPr bwMode="auto">
          <a:xfrm rot="5400000">
            <a:off x="3226199" y="1929883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0" name="Rectangle 415"/>
          <p:cNvSpPr>
            <a:spLocks noChangeArrowheads="1"/>
          </p:cNvSpPr>
          <p:nvPr/>
        </p:nvSpPr>
        <p:spPr bwMode="auto">
          <a:xfrm rot="5400000">
            <a:off x="1859951" y="2364799"/>
            <a:ext cx="903288" cy="317500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1" name="Rectangle 416"/>
          <p:cNvSpPr>
            <a:spLocks noChangeArrowheads="1"/>
          </p:cNvSpPr>
          <p:nvPr/>
        </p:nvSpPr>
        <p:spPr bwMode="auto">
          <a:xfrm rot="5400000">
            <a:off x="2291751" y="27965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812" name="Rectangle 417"/>
          <p:cNvSpPr>
            <a:spLocks noChangeArrowheads="1"/>
          </p:cNvSpPr>
          <p:nvPr/>
        </p:nvSpPr>
        <p:spPr bwMode="auto">
          <a:xfrm rot="5400000">
            <a:off x="2291751" y="1932999"/>
            <a:ext cx="39688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29" name="Freeform 650"/>
          <p:cNvSpPr>
            <a:spLocks/>
          </p:cNvSpPr>
          <p:nvPr/>
        </p:nvSpPr>
        <p:spPr bwMode="auto">
          <a:xfrm rot="16200000">
            <a:off x="4456954" y="2391027"/>
            <a:ext cx="383847" cy="39688"/>
          </a:xfrm>
          <a:custGeom>
            <a:avLst/>
            <a:gdLst>
              <a:gd name="T0" fmla="*/ 179 w 179"/>
              <a:gd name="T1" fmla="*/ 20 h 20"/>
              <a:gd name="T2" fmla="*/ 3 w 179"/>
              <a:gd name="T3" fmla="*/ 20 h 20"/>
              <a:gd name="T4" fmla="*/ 0 w 179"/>
              <a:gd name="T5" fmla="*/ 0 h 20"/>
              <a:gd name="T6" fmla="*/ 177 w 179"/>
              <a:gd name="T7" fmla="*/ 0 h 20"/>
              <a:gd name="T8" fmla="*/ 179 w 179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20">
                <a:moveTo>
                  <a:pt x="179" y="20"/>
                </a:moveTo>
                <a:cubicBezTo>
                  <a:pt x="3" y="20"/>
                  <a:pt x="3" y="20"/>
                  <a:pt x="3" y="20"/>
                </a:cubicBezTo>
                <a:cubicBezTo>
                  <a:pt x="3" y="13"/>
                  <a:pt x="2" y="7"/>
                  <a:pt x="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8" y="7"/>
                  <a:pt x="179" y="13"/>
                  <a:pt x="179" y="2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32" name="Freeform 652"/>
          <p:cNvSpPr>
            <a:spLocks/>
          </p:cNvSpPr>
          <p:nvPr/>
        </p:nvSpPr>
        <p:spPr bwMode="auto">
          <a:xfrm rot="16200000">
            <a:off x="4539549" y="2304434"/>
            <a:ext cx="423435" cy="190500"/>
          </a:xfrm>
          <a:custGeom>
            <a:avLst/>
            <a:gdLst>
              <a:gd name="T0" fmla="*/ 197 w 197"/>
              <a:gd name="T1" fmla="*/ 96 h 96"/>
              <a:gd name="T2" fmla="*/ 197 w 197"/>
              <a:gd name="T3" fmla="*/ 15 h 96"/>
              <a:gd name="T4" fmla="*/ 178 w 197"/>
              <a:gd name="T5" fmla="*/ 0 h 96"/>
              <a:gd name="T6" fmla="*/ 19 w 197"/>
              <a:gd name="T7" fmla="*/ 0 h 96"/>
              <a:gd name="T8" fmla="*/ 0 w 197"/>
              <a:gd name="T9" fmla="*/ 15 h 96"/>
              <a:gd name="T10" fmla="*/ 0 w 197"/>
              <a:gd name="T11" fmla="*/ 96 h 96"/>
              <a:gd name="T12" fmla="*/ 197 w 197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" h="96">
                <a:moveTo>
                  <a:pt x="197" y="96"/>
                </a:moveTo>
                <a:cubicBezTo>
                  <a:pt x="197" y="15"/>
                  <a:pt x="197" y="15"/>
                  <a:pt x="197" y="15"/>
                </a:cubicBezTo>
                <a:cubicBezTo>
                  <a:pt x="197" y="8"/>
                  <a:pt x="185" y="0"/>
                  <a:pt x="17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2" y="0"/>
                  <a:pt x="0" y="8"/>
                  <a:pt x="0" y="15"/>
                </a:cubicBezTo>
                <a:cubicBezTo>
                  <a:pt x="0" y="96"/>
                  <a:pt x="0" y="96"/>
                  <a:pt x="0" y="96"/>
                </a:cubicBezTo>
                <a:lnTo>
                  <a:pt x="197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33" name="Group 432"/>
          <p:cNvGrpSpPr/>
          <p:nvPr/>
        </p:nvGrpSpPr>
        <p:grpSpPr>
          <a:xfrm rot="5400000">
            <a:off x="4149848" y="2784923"/>
            <a:ext cx="233363" cy="419100"/>
            <a:chOff x="8524875" y="4324350"/>
            <a:chExt cx="233363" cy="419100"/>
          </a:xfrm>
        </p:grpSpPr>
        <p:sp>
          <p:nvSpPr>
            <p:cNvPr id="434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5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436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31" name="Freeform 539"/>
          <p:cNvSpPr>
            <a:spLocks/>
          </p:cNvSpPr>
          <p:nvPr/>
        </p:nvSpPr>
        <p:spPr bwMode="auto">
          <a:xfrm>
            <a:off x="3759747" y="4774156"/>
            <a:ext cx="190500" cy="390525"/>
          </a:xfrm>
          <a:custGeom>
            <a:avLst/>
            <a:gdLst>
              <a:gd name="T0" fmla="*/ 0 w 96"/>
              <a:gd name="T1" fmla="*/ 0 h 197"/>
              <a:gd name="T2" fmla="*/ 81 w 96"/>
              <a:gd name="T3" fmla="*/ 0 h 197"/>
              <a:gd name="T4" fmla="*/ 96 w 96"/>
              <a:gd name="T5" fmla="*/ 19 h 197"/>
              <a:gd name="T6" fmla="*/ 96 w 96"/>
              <a:gd name="T7" fmla="*/ 178 h 197"/>
              <a:gd name="T8" fmla="*/ 81 w 96"/>
              <a:gd name="T9" fmla="*/ 197 h 197"/>
              <a:gd name="T10" fmla="*/ 0 w 96"/>
              <a:gd name="T11" fmla="*/ 197 h 197"/>
              <a:gd name="T12" fmla="*/ 0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2"/>
                  <a:pt x="96" y="19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7"/>
                  <a:pt x="81" y="197"/>
                </a:cubicBezTo>
                <a:cubicBezTo>
                  <a:pt x="0" y="197"/>
                  <a:pt x="0" y="197"/>
                  <a:pt x="0" y="19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3" name="Freeform 541"/>
          <p:cNvSpPr>
            <a:spLocks/>
          </p:cNvSpPr>
          <p:nvPr/>
        </p:nvSpPr>
        <p:spPr bwMode="auto">
          <a:xfrm>
            <a:off x="4578898" y="4774156"/>
            <a:ext cx="190500" cy="390525"/>
          </a:xfrm>
          <a:custGeom>
            <a:avLst/>
            <a:gdLst>
              <a:gd name="T0" fmla="*/ 96 w 96"/>
              <a:gd name="T1" fmla="*/ 0 h 197"/>
              <a:gd name="T2" fmla="*/ 16 w 96"/>
              <a:gd name="T3" fmla="*/ 0 h 197"/>
              <a:gd name="T4" fmla="*/ 0 w 96"/>
              <a:gd name="T5" fmla="*/ 19 h 197"/>
              <a:gd name="T6" fmla="*/ 0 w 96"/>
              <a:gd name="T7" fmla="*/ 178 h 197"/>
              <a:gd name="T8" fmla="*/ 16 w 96"/>
              <a:gd name="T9" fmla="*/ 197 h 197"/>
              <a:gd name="T10" fmla="*/ 96 w 96"/>
              <a:gd name="T11" fmla="*/ 197 h 197"/>
              <a:gd name="T12" fmla="*/ 96 w 96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7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0" y="12"/>
                  <a:pt x="0" y="19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9" y="197"/>
                  <a:pt x="16" y="197"/>
                </a:cubicBezTo>
                <a:cubicBezTo>
                  <a:pt x="96" y="197"/>
                  <a:pt x="96" y="197"/>
                  <a:pt x="96" y="197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7" name="Freeform 535"/>
          <p:cNvSpPr>
            <a:spLocks/>
          </p:cNvSpPr>
          <p:nvPr/>
        </p:nvSpPr>
        <p:spPr bwMode="auto">
          <a:xfrm>
            <a:off x="4105823" y="4643983"/>
            <a:ext cx="317500" cy="223839"/>
          </a:xfrm>
          <a:custGeom>
            <a:avLst/>
            <a:gdLst>
              <a:gd name="T0" fmla="*/ 0 w 160"/>
              <a:gd name="T1" fmla="*/ 0 h 113"/>
              <a:gd name="T2" fmla="*/ 160 w 160"/>
              <a:gd name="T3" fmla="*/ 0 h 113"/>
              <a:gd name="T4" fmla="*/ 160 w 160"/>
              <a:gd name="T5" fmla="*/ 85 h 113"/>
              <a:gd name="T6" fmla="*/ 80 w 160"/>
              <a:gd name="T7" fmla="*/ 113 h 113"/>
              <a:gd name="T8" fmla="*/ 0 w 160"/>
              <a:gd name="T9" fmla="*/ 85 h 113"/>
              <a:gd name="T10" fmla="*/ 0 w 160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" h="113">
                <a:moveTo>
                  <a:pt x="0" y="0"/>
                </a:moveTo>
                <a:cubicBezTo>
                  <a:pt x="160" y="0"/>
                  <a:pt x="160" y="0"/>
                  <a:pt x="160" y="0"/>
                </a:cubicBezTo>
                <a:cubicBezTo>
                  <a:pt x="160" y="85"/>
                  <a:pt x="160" y="85"/>
                  <a:pt x="160" y="85"/>
                </a:cubicBezTo>
                <a:cubicBezTo>
                  <a:pt x="160" y="85"/>
                  <a:pt x="154" y="113"/>
                  <a:pt x="80" y="113"/>
                </a:cubicBezTo>
                <a:cubicBezTo>
                  <a:pt x="6" y="113"/>
                  <a:pt x="0" y="85"/>
                  <a:pt x="0" y="85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6" name="Rectangle 536"/>
          <p:cNvSpPr>
            <a:spLocks noChangeArrowheads="1"/>
          </p:cNvSpPr>
          <p:nvPr/>
        </p:nvSpPr>
        <p:spPr bwMode="auto">
          <a:xfrm>
            <a:off x="4102783" y="4639495"/>
            <a:ext cx="317500" cy="39688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8000">
                <a:srgbClr val="EDEDED"/>
              </a:gs>
              <a:gs pos="3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17" name="Freeform 537"/>
          <p:cNvSpPr>
            <a:spLocks/>
          </p:cNvSpPr>
          <p:nvPr/>
        </p:nvSpPr>
        <p:spPr bwMode="auto">
          <a:xfrm>
            <a:off x="4067858" y="4460107"/>
            <a:ext cx="387351" cy="190500"/>
          </a:xfrm>
          <a:custGeom>
            <a:avLst/>
            <a:gdLst>
              <a:gd name="T0" fmla="*/ 196 w 196"/>
              <a:gd name="T1" fmla="*/ 0 h 96"/>
              <a:gd name="T2" fmla="*/ 196 w 196"/>
              <a:gd name="T3" fmla="*/ 81 h 96"/>
              <a:gd name="T4" fmla="*/ 178 w 196"/>
              <a:gd name="T5" fmla="*/ 96 h 96"/>
              <a:gd name="T6" fmla="*/ 18 w 196"/>
              <a:gd name="T7" fmla="*/ 96 h 96"/>
              <a:gd name="T8" fmla="*/ 0 w 196"/>
              <a:gd name="T9" fmla="*/ 81 h 96"/>
              <a:gd name="T10" fmla="*/ 0 w 196"/>
              <a:gd name="T11" fmla="*/ 0 h 96"/>
              <a:gd name="T12" fmla="*/ 196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196" y="0"/>
                </a:moveTo>
                <a:cubicBezTo>
                  <a:pt x="196" y="81"/>
                  <a:pt x="196" y="81"/>
                  <a:pt x="196" y="81"/>
                </a:cubicBezTo>
                <a:cubicBezTo>
                  <a:pt x="196" y="88"/>
                  <a:pt x="185" y="96"/>
                  <a:pt x="178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1" y="96"/>
                  <a:pt x="0" y="88"/>
                  <a:pt x="0" y="81"/>
                </a:cubicBezTo>
                <a:cubicBezTo>
                  <a:pt x="0" y="0"/>
                  <a:pt x="0" y="0"/>
                  <a:pt x="0" y="0"/>
                </a:cubicBezTo>
                <a:lnTo>
                  <a:pt x="1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8" name="Freeform 646"/>
          <p:cNvSpPr>
            <a:spLocks/>
          </p:cNvSpPr>
          <p:nvPr/>
        </p:nvSpPr>
        <p:spPr bwMode="auto">
          <a:xfrm rot="16200000">
            <a:off x="3149775" y="3079925"/>
            <a:ext cx="190500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79" name="Freeform 418"/>
          <p:cNvSpPr>
            <a:spLocks/>
          </p:cNvSpPr>
          <p:nvPr/>
        </p:nvSpPr>
        <p:spPr bwMode="auto">
          <a:xfrm rot="5400000">
            <a:off x="3153835" y="2865439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0" name="Freeform 419"/>
          <p:cNvSpPr>
            <a:spLocks/>
          </p:cNvSpPr>
          <p:nvPr/>
        </p:nvSpPr>
        <p:spPr bwMode="auto">
          <a:xfrm rot="5400000">
            <a:off x="3154630" y="1796259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6" name="Freeform 418"/>
          <p:cNvSpPr>
            <a:spLocks/>
          </p:cNvSpPr>
          <p:nvPr/>
        </p:nvSpPr>
        <p:spPr bwMode="auto">
          <a:xfrm rot="5400000">
            <a:off x="2219386" y="2868554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87" name="Freeform 419"/>
          <p:cNvSpPr>
            <a:spLocks/>
          </p:cNvSpPr>
          <p:nvPr/>
        </p:nvSpPr>
        <p:spPr bwMode="auto">
          <a:xfrm rot="5400000">
            <a:off x="2220179" y="1799374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395" name="Group 394"/>
          <p:cNvGrpSpPr/>
          <p:nvPr/>
        </p:nvGrpSpPr>
        <p:grpSpPr>
          <a:xfrm rot="16200000">
            <a:off x="1050609" y="4091995"/>
            <a:ext cx="233363" cy="419100"/>
            <a:chOff x="8524875" y="4324350"/>
            <a:chExt cx="233363" cy="419100"/>
          </a:xfrm>
        </p:grpSpPr>
        <p:sp>
          <p:nvSpPr>
            <p:cNvPr id="396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7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398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981" name="Group 980"/>
          <p:cNvGrpSpPr/>
          <p:nvPr/>
        </p:nvGrpSpPr>
        <p:grpSpPr>
          <a:xfrm>
            <a:off x="1657709" y="4540371"/>
            <a:ext cx="233363" cy="419100"/>
            <a:chOff x="8524875" y="4324350"/>
            <a:chExt cx="233363" cy="419100"/>
          </a:xfrm>
        </p:grpSpPr>
        <p:sp>
          <p:nvSpPr>
            <p:cNvPr id="982" name="Freeform 414"/>
            <p:cNvSpPr>
              <a:spLocks/>
            </p:cNvSpPr>
            <p:nvPr/>
          </p:nvSpPr>
          <p:spPr bwMode="auto">
            <a:xfrm>
              <a:off x="8526294" y="4324350"/>
              <a:ext cx="231944" cy="419100"/>
            </a:xfrm>
            <a:custGeom>
              <a:avLst/>
              <a:gdLst/>
              <a:ahLst/>
              <a:cxnLst/>
              <a:rect l="l" t="t" r="r" b="b"/>
              <a:pathLst>
                <a:path w="231944" h="419100">
                  <a:moveTo>
                    <a:pt x="55768" y="0"/>
                  </a:moveTo>
                  <a:cubicBezTo>
                    <a:pt x="55768" y="0"/>
                    <a:pt x="55768" y="0"/>
                    <a:pt x="216108" y="0"/>
                  </a:cubicBezTo>
                  <a:cubicBezTo>
                    <a:pt x="226006" y="0"/>
                    <a:pt x="231944" y="5931"/>
                    <a:pt x="231944" y="15815"/>
                  </a:cubicBezTo>
                  <a:cubicBezTo>
                    <a:pt x="231944" y="15815"/>
                    <a:pt x="231944" y="15815"/>
                    <a:pt x="231944" y="403285"/>
                  </a:cubicBezTo>
                  <a:cubicBezTo>
                    <a:pt x="231944" y="411193"/>
                    <a:pt x="226006" y="419100"/>
                    <a:pt x="216108" y="419100"/>
                  </a:cubicBezTo>
                  <a:cubicBezTo>
                    <a:pt x="216108" y="419100"/>
                    <a:pt x="216108" y="419100"/>
                    <a:pt x="55768" y="419100"/>
                  </a:cubicBezTo>
                  <a:cubicBezTo>
                    <a:pt x="37952" y="419100"/>
                    <a:pt x="20137" y="401308"/>
                    <a:pt x="14198" y="383516"/>
                  </a:cubicBezTo>
                  <a:cubicBezTo>
                    <a:pt x="14198" y="383516"/>
                    <a:pt x="14198" y="383516"/>
                    <a:pt x="12219" y="383516"/>
                  </a:cubicBezTo>
                  <a:lnTo>
                    <a:pt x="0" y="383516"/>
                  </a:lnTo>
                  <a:lnTo>
                    <a:pt x="0" y="35584"/>
                  </a:lnTo>
                  <a:cubicBezTo>
                    <a:pt x="107" y="35584"/>
                    <a:pt x="220" y="35584"/>
                    <a:pt x="342" y="35584"/>
                  </a:cubicBezTo>
                  <a:lnTo>
                    <a:pt x="14198" y="35584"/>
                  </a:lnTo>
                  <a:cubicBezTo>
                    <a:pt x="20137" y="17792"/>
                    <a:pt x="37952" y="0"/>
                    <a:pt x="55768" y="0"/>
                  </a:cubicBez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3" name="Rectangle 416"/>
            <p:cNvSpPr>
              <a:spLocks noChangeArrowheads="1"/>
            </p:cNvSpPr>
            <p:nvPr/>
          </p:nvSpPr>
          <p:spPr bwMode="auto">
            <a:xfrm>
              <a:off x="8524875" y="4375150"/>
              <a:ext cx="39688" cy="317500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984" name="Freeform 418"/>
            <p:cNvSpPr>
              <a:spLocks/>
            </p:cNvSpPr>
            <p:nvPr/>
          </p:nvSpPr>
          <p:spPr bwMode="auto">
            <a:xfrm>
              <a:off x="8551862" y="4340225"/>
              <a:ext cx="190500" cy="387350"/>
            </a:xfrm>
            <a:custGeom>
              <a:avLst/>
              <a:gdLst>
                <a:gd name="T0" fmla="*/ 96 w 96"/>
                <a:gd name="T1" fmla="*/ 0 h 196"/>
                <a:gd name="T2" fmla="*/ 15 w 96"/>
                <a:gd name="T3" fmla="*/ 0 h 196"/>
                <a:gd name="T4" fmla="*/ 0 w 96"/>
                <a:gd name="T5" fmla="*/ 18 h 196"/>
                <a:gd name="T6" fmla="*/ 0 w 96"/>
                <a:gd name="T7" fmla="*/ 178 h 196"/>
                <a:gd name="T8" fmla="*/ 15 w 96"/>
                <a:gd name="T9" fmla="*/ 196 h 196"/>
                <a:gd name="T10" fmla="*/ 96 w 96"/>
                <a:gd name="T11" fmla="*/ 196 h 196"/>
                <a:gd name="T12" fmla="*/ 96 w 96"/>
                <a:gd name="T1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96">
                  <a:moveTo>
                    <a:pt x="9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8" y="0"/>
                    <a:pt x="0" y="11"/>
                    <a:pt x="0" y="1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5"/>
                    <a:pt x="8" y="196"/>
                    <a:pt x="15" y="196"/>
                  </a:cubicBezTo>
                  <a:cubicBezTo>
                    <a:pt x="96" y="196"/>
                    <a:pt x="96" y="196"/>
                    <a:pt x="96" y="196"/>
                  </a:cubicBezTo>
                  <a:lnTo>
                    <a:pt x="96" y="0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9" name="Freeform 418"/>
          <p:cNvSpPr>
            <a:spLocks/>
          </p:cNvSpPr>
          <p:nvPr/>
        </p:nvSpPr>
        <p:spPr bwMode="auto">
          <a:xfrm>
            <a:off x="5865799" y="4782843"/>
            <a:ext cx="190500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" name="Freeform 419"/>
          <p:cNvSpPr>
            <a:spLocks/>
          </p:cNvSpPr>
          <p:nvPr/>
        </p:nvSpPr>
        <p:spPr bwMode="auto">
          <a:xfrm>
            <a:off x="4797414" y="4782843"/>
            <a:ext cx="188913" cy="387351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1" name="Freeform 435"/>
          <p:cNvSpPr>
            <a:spLocks/>
          </p:cNvSpPr>
          <p:nvPr/>
        </p:nvSpPr>
        <p:spPr bwMode="auto">
          <a:xfrm>
            <a:off x="6894034" y="4777053"/>
            <a:ext cx="190500" cy="388939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23" name="Freeform 437"/>
          <p:cNvSpPr>
            <a:spLocks/>
          </p:cNvSpPr>
          <p:nvPr/>
        </p:nvSpPr>
        <p:spPr bwMode="auto">
          <a:xfrm>
            <a:off x="6074883" y="4777053"/>
            <a:ext cx="190500" cy="388939"/>
          </a:xfrm>
          <a:custGeom>
            <a:avLst/>
            <a:gdLst>
              <a:gd name="T0" fmla="*/ 0 w 96"/>
              <a:gd name="T1" fmla="*/ 0 h 196"/>
              <a:gd name="T2" fmla="*/ 80 w 96"/>
              <a:gd name="T3" fmla="*/ 0 h 196"/>
              <a:gd name="T4" fmla="*/ 96 w 96"/>
              <a:gd name="T5" fmla="*/ 18 h 196"/>
              <a:gd name="T6" fmla="*/ 96 w 96"/>
              <a:gd name="T7" fmla="*/ 178 h 196"/>
              <a:gd name="T8" fmla="*/ 80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8"/>
                  <a:pt x="96" y="178"/>
                  <a:pt x="96" y="178"/>
                </a:cubicBezTo>
                <a:cubicBezTo>
                  <a:pt x="96" y="185"/>
                  <a:pt x="88" y="196"/>
                  <a:pt x="80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6" name="Freeform 430"/>
          <p:cNvSpPr>
            <a:spLocks/>
          </p:cNvSpPr>
          <p:nvPr/>
        </p:nvSpPr>
        <p:spPr bwMode="auto">
          <a:xfrm>
            <a:off x="6386034" y="4469081"/>
            <a:ext cx="387351" cy="188913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0 h 96"/>
              <a:gd name="T4" fmla="*/ 19 w 196"/>
              <a:gd name="T5" fmla="*/ 96 h 96"/>
              <a:gd name="T6" fmla="*/ 178 w 196"/>
              <a:gd name="T7" fmla="*/ 96 h 96"/>
              <a:gd name="T8" fmla="*/ 196 w 196"/>
              <a:gd name="T9" fmla="*/ 80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11" y="96"/>
                  <a:pt x="19" y="96"/>
                </a:cubicBezTo>
                <a:cubicBezTo>
                  <a:pt x="178" y="96"/>
                  <a:pt x="178" y="96"/>
                  <a:pt x="178" y="96"/>
                </a:cubicBezTo>
                <a:cubicBezTo>
                  <a:pt x="185" y="96"/>
                  <a:pt x="196" y="88"/>
                  <a:pt x="196" y="80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9" name="Freeform 433"/>
          <p:cNvSpPr>
            <a:spLocks/>
          </p:cNvSpPr>
          <p:nvPr/>
        </p:nvSpPr>
        <p:spPr bwMode="auto">
          <a:xfrm>
            <a:off x="6386034" y="5288230"/>
            <a:ext cx="387351" cy="190500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9 w 196"/>
              <a:gd name="T5" fmla="*/ 0 h 96"/>
              <a:gd name="T6" fmla="*/ 178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9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92" name="Freeform 644"/>
          <p:cNvSpPr>
            <a:spLocks/>
          </p:cNvSpPr>
          <p:nvPr/>
        </p:nvSpPr>
        <p:spPr bwMode="auto">
          <a:xfrm>
            <a:off x="7193775" y="3568399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867" name="Group 866"/>
          <p:cNvGrpSpPr/>
          <p:nvPr/>
        </p:nvGrpSpPr>
        <p:grpSpPr>
          <a:xfrm rot="16200000">
            <a:off x="4573241" y="2213105"/>
            <a:ext cx="346075" cy="361951"/>
            <a:chOff x="5827714" y="1846261"/>
            <a:chExt cx="346075" cy="361950"/>
          </a:xfrm>
        </p:grpSpPr>
        <p:sp>
          <p:nvSpPr>
            <p:cNvPr id="868" name="Freeform 410"/>
            <p:cNvSpPr>
              <a:spLocks/>
            </p:cNvSpPr>
            <p:nvPr/>
          </p:nvSpPr>
          <p:spPr bwMode="auto">
            <a:xfrm>
              <a:off x="5827714" y="1846261"/>
              <a:ext cx="346075" cy="361950"/>
            </a:xfrm>
            <a:custGeom>
              <a:avLst/>
              <a:gdLst>
                <a:gd name="T0" fmla="*/ 8 w 175"/>
                <a:gd name="T1" fmla="*/ 0 h 183"/>
                <a:gd name="T2" fmla="*/ 0 w 175"/>
                <a:gd name="T3" fmla="*/ 8 h 183"/>
                <a:gd name="T4" fmla="*/ 0 w 175"/>
                <a:gd name="T5" fmla="*/ 28 h 183"/>
                <a:gd name="T6" fmla="*/ 0 w 175"/>
                <a:gd name="T7" fmla="*/ 155 h 183"/>
                <a:gd name="T8" fmla="*/ 0 w 175"/>
                <a:gd name="T9" fmla="*/ 175 h 183"/>
                <a:gd name="T10" fmla="*/ 0 w 175"/>
                <a:gd name="T11" fmla="*/ 175 h 183"/>
                <a:gd name="T12" fmla="*/ 8 w 175"/>
                <a:gd name="T13" fmla="*/ 183 h 183"/>
                <a:gd name="T14" fmla="*/ 167 w 175"/>
                <a:gd name="T15" fmla="*/ 183 h 183"/>
                <a:gd name="T16" fmla="*/ 175 w 175"/>
                <a:gd name="T17" fmla="*/ 175 h 183"/>
                <a:gd name="T18" fmla="*/ 175 w 175"/>
                <a:gd name="T19" fmla="*/ 175 h 183"/>
                <a:gd name="T20" fmla="*/ 175 w 175"/>
                <a:gd name="T21" fmla="*/ 155 h 183"/>
                <a:gd name="T22" fmla="*/ 175 w 175"/>
                <a:gd name="T23" fmla="*/ 28 h 183"/>
                <a:gd name="T24" fmla="*/ 175 w 175"/>
                <a:gd name="T25" fmla="*/ 8 h 183"/>
                <a:gd name="T26" fmla="*/ 167 w 175"/>
                <a:gd name="T27" fmla="*/ 0 h 183"/>
                <a:gd name="T28" fmla="*/ 8 w 175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5" h="183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3" y="183"/>
                    <a:pt x="8" y="183"/>
                  </a:cubicBezTo>
                  <a:cubicBezTo>
                    <a:pt x="167" y="183"/>
                    <a:pt x="167" y="183"/>
                    <a:pt x="167" y="183"/>
                  </a:cubicBezTo>
                  <a:cubicBezTo>
                    <a:pt x="171" y="183"/>
                    <a:pt x="175" y="180"/>
                    <a:pt x="175" y="175"/>
                  </a:cubicBezTo>
                  <a:cubicBezTo>
                    <a:pt x="175" y="175"/>
                    <a:pt x="175" y="175"/>
                    <a:pt x="175" y="17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5" y="4"/>
                    <a:pt x="171" y="0"/>
                    <a:pt x="167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6C76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69" name="Rectangle 411"/>
            <p:cNvSpPr>
              <a:spLocks noChangeArrowheads="1"/>
            </p:cNvSpPr>
            <p:nvPr/>
          </p:nvSpPr>
          <p:spPr bwMode="auto">
            <a:xfrm>
              <a:off x="5843589" y="1862137"/>
              <a:ext cx="314325" cy="330200"/>
            </a:xfrm>
            <a:prstGeom prst="rect">
              <a:avLst/>
            </a:pr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6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42000">
                  <a:schemeClr val="bg1"/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0" name="Rectangle 412"/>
            <p:cNvSpPr>
              <a:spLocks noChangeArrowheads="1"/>
            </p:cNvSpPr>
            <p:nvPr/>
          </p:nvSpPr>
          <p:spPr bwMode="auto">
            <a:xfrm>
              <a:off x="5843588" y="1862137"/>
              <a:ext cx="314325" cy="39688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8000">
                  <a:srgbClr val="EDEDED"/>
                </a:gs>
                <a:gs pos="37000">
                  <a:schemeClr val="bg1">
                    <a:lumMod val="95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263" name="Freeform 262"/>
          <p:cNvSpPr>
            <a:spLocks/>
          </p:cNvSpPr>
          <p:nvPr/>
        </p:nvSpPr>
        <p:spPr bwMode="auto">
          <a:xfrm>
            <a:off x="7088107" y="4763116"/>
            <a:ext cx="2086269" cy="419773"/>
          </a:xfrm>
          <a:custGeom>
            <a:avLst/>
            <a:gdLst>
              <a:gd name="connsiteX0" fmla="*/ 13217 w 1564702"/>
              <a:gd name="connsiteY0" fmla="*/ 0 h 314830"/>
              <a:gd name="connsiteX1" fmla="*/ 147034 w 1564702"/>
              <a:gd name="connsiteY1" fmla="*/ 0 h 314830"/>
              <a:gd name="connsiteX2" fmla="*/ 183379 w 1564702"/>
              <a:gd name="connsiteY2" fmla="*/ 26731 h 314830"/>
              <a:gd name="connsiteX3" fmla="*/ 184825 w 1564702"/>
              <a:gd name="connsiteY3" fmla="*/ 26731 h 314830"/>
              <a:gd name="connsiteX4" fmla="*/ 194944 w 1564702"/>
              <a:gd name="connsiteY4" fmla="*/ 26731 h 314830"/>
              <a:gd name="connsiteX5" fmla="*/ 1564702 w 1564702"/>
              <a:gd name="connsiteY5" fmla="*/ 26731 h 314830"/>
              <a:gd name="connsiteX6" fmla="*/ 1564702 w 1564702"/>
              <a:gd name="connsiteY6" fmla="*/ 287944 h 314830"/>
              <a:gd name="connsiteX7" fmla="*/ 874258 w 1564702"/>
              <a:gd name="connsiteY7" fmla="*/ 287537 h 314830"/>
              <a:gd name="connsiteX8" fmla="*/ 194944 w 1564702"/>
              <a:gd name="connsiteY8" fmla="*/ 288099 h 314830"/>
              <a:gd name="connsiteX9" fmla="*/ 193498 w 1564702"/>
              <a:gd name="connsiteY9" fmla="*/ 288099 h 314830"/>
              <a:gd name="connsiteX10" fmla="*/ 183379 w 1564702"/>
              <a:gd name="connsiteY10" fmla="*/ 288099 h 314830"/>
              <a:gd name="connsiteX11" fmla="*/ 147034 w 1564702"/>
              <a:gd name="connsiteY11" fmla="*/ 314830 h 314830"/>
              <a:gd name="connsiteX12" fmla="*/ 13217 w 1564702"/>
              <a:gd name="connsiteY12" fmla="*/ 314830 h 314830"/>
              <a:gd name="connsiteX13" fmla="*/ 0 w 1564702"/>
              <a:gd name="connsiteY13" fmla="*/ 302950 h 314830"/>
              <a:gd name="connsiteX14" fmla="*/ 0 w 1564702"/>
              <a:gd name="connsiteY14" fmla="*/ 11881 h 314830"/>
              <a:gd name="connsiteX15" fmla="*/ 13217 w 1564702"/>
              <a:gd name="connsiteY15" fmla="*/ 0 h 3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64702" h="314830">
                <a:moveTo>
                  <a:pt x="13217" y="0"/>
                </a:moveTo>
                <a:lnTo>
                  <a:pt x="147034" y="0"/>
                </a:lnTo>
                <a:cubicBezTo>
                  <a:pt x="163555" y="0"/>
                  <a:pt x="176771" y="13366"/>
                  <a:pt x="183379" y="26731"/>
                </a:cubicBezTo>
                <a:lnTo>
                  <a:pt x="184825" y="26731"/>
                </a:lnTo>
                <a:lnTo>
                  <a:pt x="194944" y="26731"/>
                </a:lnTo>
                <a:lnTo>
                  <a:pt x="1564702" y="26731"/>
                </a:lnTo>
                <a:lnTo>
                  <a:pt x="1564702" y="287944"/>
                </a:lnTo>
                <a:lnTo>
                  <a:pt x="874258" y="287537"/>
                </a:lnTo>
                <a:lnTo>
                  <a:pt x="194944" y="288099"/>
                </a:lnTo>
                <a:lnTo>
                  <a:pt x="193498" y="288099"/>
                </a:lnTo>
                <a:lnTo>
                  <a:pt x="183379" y="288099"/>
                </a:lnTo>
                <a:cubicBezTo>
                  <a:pt x="176771" y="301465"/>
                  <a:pt x="163555" y="314830"/>
                  <a:pt x="147034" y="314830"/>
                </a:cubicBezTo>
                <a:lnTo>
                  <a:pt x="13217" y="314830"/>
                </a:lnTo>
                <a:cubicBezTo>
                  <a:pt x="6609" y="314830"/>
                  <a:pt x="0" y="310375"/>
                  <a:pt x="0" y="302950"/>
                </a:cubicBezTo>
                <a:lnTo>
                  <a:pt x="0" y="11881"/>
                </a:lnTo>
                <a:cubicBezTo>
                  <a:pt x="0" y="4455"/>
                  <a:pt x="6609" y="0"/>
                  <a:pt x="13217" y="0"/>
                </a:cubicBezTo>
                <a:close/>
              </a:path>
            </a:pathLst>
          </a:custGeom>
          <a:solidFill>
            <a:srgbClr val="6C767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900"/>
          </a:p>
        </p:txBody>
      </p:sp>
      <p:sp>
        <p:nvSpPr>
          <p:cNvPr id="988" name="Freeform 639"/>
          <p:cNvSpPr>
            <a:spLocks/>
          </p:cNvSpPr>
          <p:nvPr/>
        </p:nvSpPr>
        <p:spPr bwMode="auto">
          <a:xfrm>
            <a:off x="7211740" y="4813918"/>
            <a:ext cx="196414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89" name="Rectangle 643"/>
          <p:cNvSpPr>
            <a:spLocks noChangeArrowheads="1"/>
          </p:cNvSpPr>
          <p:nvPr/>
        </p:nvSpPr>
        <p:spPr bwMode="auto">
          <a:xfrm>
            <a:off x="7303581" y="4813918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2" name="Freeform 639"/>
          <p:cNvSpPr>
            <a:spLocks/>
          </p:cNvSpPr>
          <p:nvPr/>
        </p:nvSpPr>
        <p:spPr bwMode="auto">
          <a:xfrm>
            <a:off x="7208700" y="4809431"/>
            <a:ext cx="1967187" cy="317500"/>
          </a:xfrm>
          <a:custGeom>
            <a:avLst/>
            <a:gdLst>
              <a:gd name="T0" fmla="*/ 1622 w 1622"/>
              <a:gd name="T1" fmla="*/ 0 h 160"/>
              <a:gd name="T2" fmla="*/ 1622 w 1622"/>
              <a:gd name="T3" fmla="*/ 160 h 160"/>
              <a:gd name="T4" fmla="*/ 14 w 1622"/>
              <a:gd name="T5" fmla="*/ 160 h 160"/>
              <a:gd name="T6" fmla="*/ 0 w 1622"/>
              <a:gd name="T7" fmla="*/ 80 h 160"/>
              <a:gd name="T8" fmla="*/ 14 w 1622"/>
              <a:gd name="T9" fmla="*/ 0 h 160"/>
              <a:gd name="T10" fmla="*/ 1622 w 1622"/>
              <a:gd name="T11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0">
                <a:moveTo>
                  <a:pt x="1622" y="0"/>
                </a:moveTo>
                <a:cubicBezTo>
                  <a:pt x="1622" y="160"/>
                  <a:pt x="1622" y="160"/>
                  <a:pt x="1622" y="160"/>
                </a:cubicBezTo>
                <a:cubicBezTo>
                  <a:pt x="14" y="160"/>
                  <a:pt x="14" y="160"/>
                  <a:pt x="14" y="160"/>
                </a:cubicBezTo>
                <a:cubicBezTo>
                  <a:pt x="14" y="160"/>
                  <a:pt x="0" y="154"/>
                  <a:pt x="0" y="80"/>
                </a:cubicBezTo>
                <a:cubicBezTo>
                  <a:pt x="0" y="6"/>
                  <a:pt x="14" y="0"/>
                  <a:pt x="14" y="0"/>
                </a:cubicBezTo>
                <a:lnTo>
                  <a:pt x="1622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3" name="Rectangle 643"/>
          <p:cNvSpPr>
            <a:spLocks noChangeArrowheads="1"/>
          </p:cNvSpPr>
          <p:nvPr/>
        </p:nvSpPr>
        <p:spPr bwMode="auto">
          <a:xfrm>
            <a:off x="7300541" y="4809431"/>
            <a:ext cx="44155" cy="317500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6" name="Freeform 644"/>
          <p:cNvSpPr>
            <a:spLocks/>
          </p:cNvSpPr>
          <p:nvPr/>
        </p:nvSpPr>
        <p:spPr bwMode="auto">
          <a:xfrm>
            <a:off x="7105768" y="4778993"/>
            <a:ext cx="210176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307" name="Freeform 418"/>
          <p:cNvSpPr>
            <a:spLocks/>
          </p:cNvSpPr>
          <p:nvPr/>
        </p:nvSpPr>
        <p:spPr bwMode="auto">
          <a:xfrm rot="16200000">
            <a:off x="6434260" y="5457099"/>
            <a:ext cx="293345" cy="387351"/>
          </a:xfrm>
          <a:custGeom>
            <a:avLst/>
            <a:gdLst>
              <a:gd name="T0" fmla="*/ 96 w 96"/>
              <a:gd name="T1" fmla="*/ 0 h 196"/>
              <a:gd name="T2" fmla="*/ 15 w 96"/>
              <a:gd name="T3" fmla="*/ 0 h 196"/>
              <a:gd name="T4" fmla="*/ 0 w 96"/>
              <a:gd name="T5" fmla="*/ 18 h 196"/>
              <a:gd name="T6" fmla="*/ 0 w 96"/>
              <a:gd name="T7" fmla="*/ 178 h 196"/>
              <a:gd name="T8" fmla="*/ 15 w 96"/>
              <a:gd name="T9" fmla="*/ 196 h 196"/>
              <a:gd name="T10" fmla="*/ 96 w 96"/>
              <a:gd name="T11" fmla="*/ 196 h 196"/>
              <a:gd name="T12" fmla="*/ 96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0"/>
                </a:moveTo>
                <a:cubicBezTo>
                  <a:pt x="15" y="0"/>
                  <a:pt x="15" y="0"/>
                  <a:pt x="15" y="0"/>
                </a:cubicBezTo>
                <a:cubicBezTo>
                  <a:pt x="8" y="0"/>
                  <a:pt x="0" y="11"/>
                  <a:pt x="0" y="1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85"/>
                  <a:pt x="8" y="196"/>
                  <a:pt x="15" y="196"/>
                </a:cubicBezTo>
                <a:cubicBezTo>
                  <a:pt x="96" y="196"/>
                  <a:pt x="96" y="196"/>
                  <a:pt x="96" y="196"/>
                </a:cubicBezTo>
                <a:lnTo>
                  <a:pt x="96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3" name="Freeform 646"/>
          <p:cNvSpPr>
            <a:spLocks/>
          </p:cNvSpPr>
          <p:nvPr/>
        </p:nvSpPr>
        <p:spPr bwMode="auto">
          <a:xfrm rot="5400000">
            <a:off x="4228540" y="4216095"/>
            <a:ext cx="73017" cy="387351"/>
          </a:xfrm>
          <a:custGeom>
            <a:avLst/>
            <a:gdLst>
              <a:gd name="T0" fmla="*/ 96 w 96"/>
              <a:gd name="T1" fmla="*/ 196 h 196"/>
              <a:gd name="T2" fmla="*/ 16 w 96"/>
              <a:gd name="T3" fmla="*/ 196 h 196"/>
              <a:gd name="T4" fmla="*/ 0 w 96"/>
              <a:gd name="T5" fmla="*/ 178 h 196"/>
              <a:gd name="T6" fmla="*/ 0 w 96"/>
              <a:gd name="T7" fmla="*/ 18 h 196"/>
              <a:gd name="T8" fmla="*/ 16 w 96"/>
              <a:gd name="T9" fmla="*/ 0 h 196"/>
              <a:gd name="T10" fmla="*/ 96 w 96"/>
              <a:gd name="T11" fmla="*/ 0 h 196"/>
              <a:gd name="T12" fmla="*/ 96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96" y="196"/>
                </a:moveTo>
                <a:cubicBezTo>
                  <a:pt x="16" y="196"/>
                  <a:pt x="16" y="196"/>
                  <a:pt x="16" y="196"/>
                </a:cubicBezTo>
                <a:cubicBezTo>
                  <a:pt x="8" y="196"/>
                  <a:pt x="0" y="185"/>
                  <a:pt x="0" y="17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1"/>
                  <a:pt x="8" y="0"/>
                  <a:pt x="16" y="0"/>
                </a:cubicBezTo>
                <a:cubicBezTo>
                  <a:pt x="96" y="0"/>
                  <a:pt x="96" y="0"/>
                  <a:pt x="96" y="0"/>
                </a:cubicBezTo>
                <a:lnTo>
                  <a:pt x="96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441" name="Freeform 644"/>
          <p:cNvSpPr>
            <a:spLocks/>
          </p:cNvSpPr>
          <p:nvPr/>
        </p:nvSpPr>
        <p:spPr bwMode="auto">
          <a:xfrm rot="5400000">
            <a:off x="4228840" y="2953229"/>
            <a:ext cx="72408" cy="387351"/>
          </a:xfrm>
          <a:custGeom>
            <a:avLst/>
            <a:gdLst>
              <a:gd name="T0" fmla="*/ 0 w 96"/>
              <a:gd name="T1" fmla="*/ 196 h 196"/>
              <a:gd name="T2" fmla="*/ 81 w 96"/>
              <a:gd name="T3" fmla="*/ 196 h 196"/>
              <a:gd name="T4" fmla="*/ 96 w 96"/>
              <a:gd name="T5" fmla="*/ 178 h 196"/>
              <a:gd name="T6" fmla="*/ 96 w 96"/>
              <a:gd name="T7" fmla="*/ 18 h 196"/>
              <a:gd name="T8" fmla="*/ 81 w 96"/>
              <a:gd name="T9" fmla="*/ 0 h 196"/>
              <a:gd name="T10" fmla="*/ 0 w 96"/>
              <a:gd name="T11" fmla="*/ 0 h 196"/>
              <a:gd name="T12" fmla="*/ 0 w 96"/>
              <a:gd name="T13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196"/>
                </a:moveTo>
                <a:cubicBezTo>
                  <a:pt x="81" y="196"/>
                  <a:pt x="81" y="196"/>
                  <a:pt x="81" y="196"/>
                </a:cubicBezTo>
                <a:cubicBezTo>
                  <a:pt x="88" y="196"/>
                  <a:pt x="96" y="185"/>
                  <a:pt x="96" y="178"/>
                </a:cubicBezTo>
                <a:cubicBezTo>
                  <a:pt x="96" y="18"/>
                  <a:pt x="96" y="18"/>
                  <a:pt x="96" y="18"/>
                </a:cubicBezTo>
                <a:cubicBezTo>
                  <a:pt x="96" y="11"/>
                  <a:pt x="88" y="0"/>
                  <a:pt x="81" y="0"/>
                </a:cubicBezTo>
                <a:cubicBezTo>
                  <a:pt x="0" y="0"/>
                  <a:pt x="0" y="0"/>
                  <a:pt x="0" y="0"/>
                </a:cubicBezTo>
                <a:lnTo>
                  <a:pt x="0" y="1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8" name="Freeform 804"/>
          <p:cNvSpPr>
            <a:spLocks/>
          </p:cNvSpPr>
          <p:nvPr/>
        </p:nvSpPr>
        <p:spPr bwMode="auto">
          <a:xfrm rot="5400000">
            <a:off x="512615" y="3764837"/>
            <a:ext cx="417436" cy="202755"/>
          </a:xfrm>
          <a:custGeom>
            <a:avLst/>
            <a:gdLst>
              <a:gd name="T0" fmla="*/ 0 w 196"/>
              <a:gd name="T1" fmla="*/ 96 h 96"/>
              <a:gd name="T2" fmla="*/ 0 w 196"/>
              <a:gd name="T3" fmla="*/ 15 h 96"/>
              <a:gd name="T4" fmla="*/ 18 w 196"/>
              <a:gd name="T5" fmla="*/ 0 h 96"/>
              <a:gd name="T6" fmla="*/ 177 w 196"/>
              <a:gd name="T7" fmla="*/ 0 h 96"/>
              <a:gd name="T8" fmla="*/ 196 w 196"/>
              <a:gd name="T9" fmla="*/ 15 h 96"/>
              <a:gd name="T10" fmla="*/ 196 w 196"/>
              <a:gd name="T11" fmla="*/ 96 h 96"/>
              <a:gd name="T12" fmla="*/ 0 w 196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96"/>
                </a:move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11" y="0"/>
                  <a:pt x="1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5" y="0"/>
                  <a:pt x="196" y="8"/>
                  <a:pt x="196" y="15"/>
                </a:cubicBezTo>
                <a:cubicBezTo>
                  <a:pt x="196" y="96"/>
                  <a:pt x="196" y="96"/>
                  <a:pt x="196" y="96"/>
                </a:cubicBezTo>
                <a:lnTo>
                  <a:pt x="0" y="96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40" name="Freeform 806"/>
          <p:cNvSpPr>
            <a:spLocks/>
          </p:cNvSpPr>
          <p:nvPr/>
        </p:nvSpPr>
        <p:spPr bwMode="auto">
          <a:xfrm rot="5400000">
            <a:off x="1394339" y="3763985"/>
            <a:ext cx="417436" cy="204459"/>
          </a:xfrm>
          <a:custGeom>
            <a:avLst/>
            <a:gdLst>
              <a:gd name="T0" fmla="*/ 0 w 196"/>
              <a:gd name="T1" fmla="*/ 0 h 96"/>
              <a:gd name="T2" fmla="*/ 0 w 196"/>
              <a:gd name="T3" fmla="*/ 81 h 96"/>
              <a:gd name="T4" fmla="*/ 18 w 196"/>
              <a:gd name="T5" fmla="*/ 96 h 96"/>
              <a:gd name="T6" fmla="*/ 177 w 196"/>
              <a:gd name="T7" fmla="*/ 96 h 96"/>
              <a:gd name="T8" fmla="*/ 196 w 196"/>
              <a:gd name="T9" fmla="*/ 81 h 96"/>
              <a:gd name="T10" fmla="*/ 196 w 196"/>
              <a:gd name="T11" fmla="*/ 0 h 96"/>
              <a:gd name="T12" fmla="*/ 0 w 196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6" h="96">
                <a:moveTo>
                  <a:pt x="0" y="0"/>
                </a:moveTo>
                <a:cubicBezTo>
                  <a:pt x="0" y="81"/>
                  <a:pt x="0" y="81"/>
                  <a:pt x="0" y="81"/>
                </a:cubicBezTo>
                <a:cubicBezTo>
                  <a:pt x="0" y="88"/>
                  <a:pt x="11" y="96"/>
                  <a:pt x="18" y="96"/>
                </a:cubicBezTo>
                <a:cubicBezTo>
                  <a:pt x="177" y="96"/>
                  <a:pt x="177" y="96"/>
                  <a:pt x="177" y="96"/>
                </a:cubicBezTo>
                <a:cubicBezTo>
                  <a:pt x="185" y="96"/>
                  <a:pt x="196" y="88"/>
                  <a:pt x="196" y="81"/>
                </a:cubicBezTo>
                <a:cubicBezTo>
                  <a:pt x="196" y="0"/>
                  <a:pt x="196" y="0"/>
                  <a:pt x="196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4" name="Freeform 800"/>
          <p:cNvSpPr>
            <a:spLocks/>
          </p:cNvSpPr>
          <p:nvPr/>
        </p:nvSpPr>
        <p:spPr bwMode="auto">
          <a:xfrm rot="5400000">
            <a:off x="1042503" y="3468374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797" name="Rectangle 801"/>
          <p:cNvSpPr>
            <a:spLocks noChangeArrowheads="1"/>
          </p:cNvSpPr>
          <p:nvPr/>
        </p:nvSpPr>
        <p:spPr bwMode="auto">
          <a:xfrm rot="5400000">
            <a:off x="1137431" y="3364211"/>
            <a:ext cx="42596" cy="337356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65000"/>
                  <a:lumOff val="35000"/>
                </a:schemeClr>
              </a:gs>
              <a:gs pos="2000">
                <a:schemeClr val="accent5">
                  <a:lumMod val="65000"/>
                  <a:lumOff val="35000"/>
                </a:schemeClr>
              </a:gs>
              <a:gs pos="57000">
                <a:srgbClr val="EDEDED"/>
              </a:gs>
              <a:gs pos="32000">
                <a:schemeClr val="bg1">
                  <a:lumMod val="95000"/>
                </a:schemeClr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536" name="Freeform 802"/>
          <p:cNvSpPr>
            <a:spLocks/>
          </p:cNvSpPr>
          <p:nvPr/>
        </p:nvSpPr>
        <p:spPr bwMode="auto">
          <a:xfrm rot="5400000">
            <a:off x="1059541" y="3217912"/>
            <a:ext cx="202755" cy="417435"/>
          </a:xfrm>
          <a:custGeom>
            <a:avLst/>
            <a:gdLst>
              <a:gd name="T0" fmla="*/ 0 w 96"/>
              <a:gd name="T1" fmla="*/ 0 h 196"/>
              <a:gd name="T2" fmla="*/ 81 w 96"/>
              <a:gd name="T3" fmla="*/ 0 h 196"/>
              <a:gd name="T4" fmla="*/ 96 w 96"/>
              <a:gd name="T5" fmla="*/ 18 h 196"/>
              <a:gd name="T6" fmla="*/ 96 w 96"/>
              <a:gd name="T7" fmla="*/ 177 h 196"/>
              <a:gd name="T8" fmla="*/ 81 w 96"/>
              <a:gd name="T9" fmla="*/ 196 h 196"/>
              <a:gd name="T10" fmla="*/ 0 w 96"/>
              <a:gd name="T11" fmla="*/ 196 h 196"/>
              <a:gd name="T12" fmla="*/ 0 w 96"/>
              <a:gd name="T13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196">
                <a:moveTo>
                  <a:pt x="0" y="0"/>
                </a:move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6" y="11"/>
                  <a:pt x="96" y="18"/>
                </a:cubicBezTo>
                <a:cubicBezTo>
                  <a:pt x="96" y="177"/>
                  <a:pt x="96" y="177"/>
                  <a:pt x="96" y="177"/>
                </a:cubicBezTo>
                <a:cubicBezTo>
                  <a:pt x="96" y="185"/>
                  <a:pt x="88" y="196"/>
                  <a:pt x="81" y="196"/>
                </a:cubicBezTo>
                <a:cubicBezTo>
                  <a:pt x="0" y="196"/>
                  <a:pt x="0" y="196"/>
                  <a:pt x="0" y="19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5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999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5">
                  <a:lumMod val="50000"/>
                  <a:lumOff val="50000"/>
                </a:schemeClr>
              </a:gs>
              <a:gs pos="6000">
                <a:schemeClr val="accent5">
                  <a:lumMod val="50000"/>
                  <a:lumOff val="50000"/>
                </a:schemeClr>
              </a:gs>
              <a:gs pos="58000">
                <a:srgbClr val="EDEDED"/>
              </a:gs>
              <a:gs pos="42000">
                <a:schemeClr val="bg1"/>
              </a:gs>
            </a:gsLst>
            <a:lin ang="5400000" scaled="0"/>
            <a:tileRect/>
          </a:gradFill>
          <a:ln w="15875"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sp>
        <p:nvSpPr>
          <p:cNvPr id="1000" name="Freeform 800"/>
          <p:cNvSpPr>
            <a:spLocks/>
          </p:cNvSpPr>
          <p:nvPr/>
        </p:nvSpPr>
        <p:spPr bwMode="auto">
          <a:xfrm rot="16200000" flipV="1">
            <a:off x="1051209" y="3898907"/>
            <a:ext cx="238535" cy="337356"/>
          </a:xfrm>
          <a:custGeom>
            <a:avLst/>
            <a:gdLst>
              <a:gd name="T0" fmla="*/ 0 w 112"/>
              <a:gd name="T1" fmla="*/ 159 h 159"/>
              <a:gd name="T2" fmla="*/ 0 w 112"/>
              <a:gd name="T3" fmla="*/ 0 h 159"/>
              <a:gd name="T4" fmla="*/ 84 w 112"/>
              <a:gd name="T5" fmla="*/ 0 h 159"/>
              <a:gd name="T6" fmla="*/ 112 w 112"/>
              <a:gd name="T7" fmla="*/ 80 h 159"/>
              <a:gd name="T8" fmla="*/ 84 w 112"/>
              <a:gd name="T9" fmla="*/ 159 h 159"/>
              <a:gd name="T10" fmla="*/ 0 w 112"/>
              <a:gd name="T11" fmla="*/ 159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59">
                <a:moveTo>
                  <a:pt x="0" y="159"/>
                </a:moveTo>
                <a:cubicBezTo>
                  <a:pt x="0" y="0"/>
                  <a:pt x="0" y="0"/>
                  <a:pt x="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0"/>
                  <a:pt x="112" y="5"/>
                  <a:pt x="112" y="80"/>
                </a:cubicBezTo>
                <a:cubicBezTo>
                  <a:pt x="112" y="154"/>
                  <a:pt x="84" y="159"/>
                  <a:pt x="84" y="159"/>
                </a:cubicBezTo>
                <a:lnTo>
                  <a:pt x="0" y="159"/>
                </a:ln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5000">
                <a:schemeClr val="accent1"/>
              </a:gs>
              <a:gs pos="58000">
                <a:schemeClr val="accent1">
                  <a:lumMod val="20000"/>
                  <a:lumOff val="80000"/>
                </a:schemeClr>
              </a:gs>
              <a:gs pos="37000">
                <a:schemeClr val="bg1"/>
              </a:gs>
            </a:gsLst>
            <a:lin ang="5400000" scaled="0"/>
            <a:tileRect/>
          </a:gradFill>
          <a:ln>
            <a:noFill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endParaRPr lang="en-US" sz="1900"/>
          </a:p>
        </p:txBody>
      </p:sp>
      <p:grpSp>
        <p:nvGrpSpPr>
          <p:cNvPr id="496" name="Group 495"/>
          <p:cNvGrpSpPr/>
          <p:nvPr/>
        </p:nvGrpSpPr>
        <p:grpSpPr>
          <a:xfrm>
            <a:off x="4568343" y="972403"/>
            <a:ext cx="4340056" cy="2931287"/>
            <a:chOff x="4568343" y="124879"/>
            <a:chExt cx="4340056" cy="2931287"/>
          </a:xfrm>
        </p:grpSpPr>
        <p:grpSp>
          <p:nvGrpSpPr>
            <p:cNvPr id="454" name="Group 453"/>
            <p:cNvGrpSpPr/>
            <p:nvPr/>
          </p:nvGrpSpPr>
          <p:grpSpPr>
            <a:xfrm rot="5400000">
              <a:off x="5437536" y="-414696"/>
              <a:ext cx="2931287" cy="4010438"/>
              <a:chOff x="6200611" y="-988333"/>
              <a:chExt cx="2220097" cy="3037424"/>
            </a:xfrm>
          </p:grpSpPr>
          <p:sp>
            <p:nvSpPr>
              <p:cNvPr id="449" name="Rectangle 789"/>
              <p:cNvSpPr>
                <a:spLocks noChangeArrowheads="1"/>
              </p:cNvSpPr>
              <p:nvPr/>
            </p:nvSpPr>
            <p:spPr bwMode="auto">
              <a:xfrm>
                <a:off x="6947183" y="1959235"/>
                <a:ext cx="698529" cy="89856"/>
              </a:xfrm>
              <a:custGeom>
                <a:avLst/>
                <a:gdLst>
                  <a:gd name="connsiteX0" fmla="*/ 0 w 922297"/>
                  <a:gd name="connsiteY0" fmla="*/ 0 h 118641"/>
                  <a:gd name="connsiteX1" fmla="*/ 922297 w 922297"/>
                  <a:gd name="connsiteY1" fmla="*/ 0 h 118641"/>
                  <a:gd name="connsiteX2" fmla="*/ 922297 w 922297"/>
                  <a:gd name="connsiteY2" fmla="*/ 118641 h 118641"/>
                  <a:gd name="connsiteX3" fmla="*/ 0 w 922297"/>
                  <a:gd name="connsiteY3" fmla="*/ 118641 h 118641"/>
                  <a:gd name="connsiteX4" fmla="*/ 0 w 922297"/>
                  <a:gd name="connsiteY4" fmla="*/ 0 h 118641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922297 w 922297"/>
                  <a:gd name="connsiteY2" fmla="*/ 118641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72167"/>
                  <a:gd name="connsiteX1" fmla="*/ 922297 w 922297"/>
                  <a:gd name="connsiteY1" fmla="*/ 0 h 172167"/>
                  <a:gd name="connsiteX2" fmla="*/ 614527 w 922297"/>
                  <a:gd name="connsiteY2" fmla="*/ 172167 h 172167"/>
                  <a:gd name="connsiteX3" fmla="*/ 223025 w 922297"/>
                  <a:gd name="connsiteY3" fmla="*/ 167706 h 172167"/>
                  <a:gd name="connsiteX4" fmla="*/ 0 w 922297"/>
                  <a:gd name="connsiteY4" fmla="*/ 0 h 172167"/>
                  <a:gd name="connsiteX0" fmla="*/ 0 w 922297"/>
                  <a:gd name="connsiteY0" fmla="*/ 0 h 167707"/>
                  <a:gd name="connsiteX1" fmla="*/ 922297 w 922297"/>
                  <a:gd name="connsiteY1" fmla="*/ 0 h 167707"/>
                  <a:gd name="connsiteX2" fmla="*/ 734960 w 922297"/>
                  <a:gd name="connsiteY2" fmla="*/ 167707 h 167707"/>
                  <a:gd name="connsiteX3" fmla="*/ 223025 w 922297"/>
                  <a:gd name="connsiteY3" fmla="*/ 167706 h 167707"/>
                  <a:gd name="connsiteX4" fmla="*/ 0 w 922297"/>
                  <a:gd name="connsiteY4" fmla="*/ 0 h 167707"/>
                  <a:gd name="connsiteX0" fmla="*/ 0 w 922297"/>
                  <a:gd name="connsiteY0" fmla="*/ 0 h 172168"/>
                  <a:gd name="connsiteX1" fmla="*/ 922297 w 922297"/>
                  <a:gd name="connsiteY1" fmla="*/ 0 h 172168"/>
                  <a:gd name="connsiteX2" fmla="*/ 627908 w 922297"/>
                  <a:gd name="connsiteY2" fmla="*/ 172168 h 172168"/>
                  <a:gd name="connsiteX3" fmla="*/ 223025 w 922297"/>
                  <a:gd name="connsiteY3" fmla="*/ 167706 h 172168"/>
                  <a:gd name="connsiteX4" fmla="*/ 0 w 922297"/>
                  <a:gd name="connsiteY4" fmla="*/ 0 h 172168"/>
                  <a:gd name="connsiteX0" fmla="*/ 0 w 922297"/>
                  <a:gd name="connsiteY0" fmla="*/ 0 h 167706"/>
                  <a:gd name="connsiteX1" fmla="*/ 922297 w 922297"/>
                  <a:gd name="connsiteY1" fmla="*/ 0 h 167706"/>
                  <a:gd name="connsiteX2" fmla="*/ 578842 w 922297"/>
                  <a:gd name="connsiteY2" fmla="*/ 136483 h 167706"/>
                  <a:gd name="connsiteX3" fmla="*/ 223025 w 922297"/>
                  <a:gd name="connsiteY3" fmla="*/ 167706 h 167706"/>
                  <a:gd name="connsiteX4" fmla="*/ 0 w 922297"/>
                  <a:gd name="connsiteY4" fmla="*/ 0 h 167706"/>
                  <a:gd name="connsiteX0" fmla="*/ 0 w 922297"/>
                  <a:gd name="connsiteY0" fmla="*/ 0 h 140942"/>
                  <a:gd name="connsiteX1" fmla="*/ 922297 w 922297"/>
                  <a:gd name="connsiteY1" fmla="*/ 0 h 140942"/>
                  <a:gd name="connsiteX2" fmla="*/ 578842 w 922297"/>
                  <a:gd name="connsiteY2" fmla="*/ 136483 h 140942"/>
                  <a:gd name="connsiteX3" fmla="*/ 281011 w 922297"/>
                  <a:gd name="connsiteY3" fmla="*/ 140942 h 140942"/>
                  <a:gd name="connsiteX4" fmla="*/ 0 w 922297"/>
                  <a:gd name="connsiteY4" fmla="*/ 0 h 140942"/>
                  <a:gd name="connsiteX0" fmla="*/ 0 w 922297"/>
                  <a:gd name="connsiteY0" fmla="*/ 0 h 136483"/>
                  <a:gd name="connsiteX1" fmla="*/ 922297 w 922297"/>
                  <a:gd name="connsiteY1" fmla="*/ 0 h 136483"/>
                  <a:gd name="connsiteX2" fmla="*/ 578842 w 922297"/>
                  <a:gd name="connsiteY2" fmla="*/ 136483 h 136483"/>
                  <a:gd name="connsiteX3" fmla="*/ 276550 w 922297"/>
                  <a:gd name="connsiteY3" fmla="*/ 118639 h 136483"/>
                  <a:gd name="connsiteX4" fmla="*/ 0 w 922297"/>
                  <a:gd name="connsiteY4" fmla="*/ 0 h 136483"/>
                  <a:gd name="connsiteX0" fmla="*/ 0 w 922297"/>
                  <a:gd name="connsiteY0" fmla="*/ 0 h 118639"/>
                  <a:gd name="connsiteX1" fmla="*/ 922297 w 922297"/>
                  <a:gd name="connsiteY1" fmla="*/ 0 h 118639"/>
                  <a:gd name="connsiteX2" fmla="*/ 565464 w 922297"/>
                  <a:gd name="connsiteY2" fmla="*/ 109719 h 118639"/>
                  <a:gd name="connsiteX3" fmla="*/ 276550 w 922297"/>
                  <a:gd name="connsiteY3" fmla="*/ 118639 h 118639"/>
                  <a:gd name="connsiteX4" fmla="*/ 0 w 922297"/>
                  <a:gd name="connsiteY4" fmla="*/ 0 h 118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297" h="118639">
                    <a:moveTo>
                      <a:pt x="0" y="0"/>
                    </a:moveTo>
                    <a:lnTo>
                      <a:pt x="922297" y="0"/>
                    </a:lnTo>
                    <a:lnTo>
                      <a:pt x="565464" y="109719"/>
                    </a:lnTo>
                    <a:lnTo>
                      <a:pt x="276550" y="118639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 w="2222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4" name="Freeform 682"/>
              <p:cNvSpPr>
                <a:spLocks/>
              </p:cNvSpPr>
              <p:nvPr/>
            </p:nvSpPr>
            <p:spPr bwMode="auto">
              <a:xfrm>
                <a:off x="6200611" y="-988333"/>
                <a:ext cx="2220097" cy="2666985"/>
              </a:xfrm>
              <a:custGeom>
                <a:avLst/>
                <a:gdLst/>
                <a:ahLst/>
                <a:cxnLst/>
                <a:rect l="l" t="t" r="r" b="b"/>
                <a:pathLst>
                  <a:path w="644333" h="774032">
                    <a:moveTo>
                      <a:pt x="323158" y="0"/>
                    </a:moveTo>
                    <a:cubicBezTo>
                      <a:pt x="499606" y="0"/>
                      <a:pt x="644333" y="144502"/>
                      <a:pt x="644333" y="322655"/>
                    </a:cubicBezTo>
                    <a:cubicBezTo>
                      <a:pt x="644333" y="451321"/>
                      <a:pt x="567013" y="564151"/>
                      <a:pt x="455990" y="615617"/>
                    </a:cubicBezTo>
                    <a:cubicBezTo>
                      <a:pt x="455990" y="615621"/>
                      <a:pt x="455990" y="615690"/>
                      <a:pt x="455990" y="617102"/>
                    </a:cubicBezTo>
                    <a:lnTo>
                      <a:pt x="455990" y="627494"/>
                    </a:lnTo>
                    <a:cubicBezTo>
                      <a:pt x="455990" y="627504"/>
                      <a:pt x="455990" y="628272"/>
                      <a:pt x="455990" y="688858"/>
                    </a:cubicBezTo>
                    <a:cubicBezTo>
                      <a:pt x="455990" y="698755"/>
                      <a:pt x="448060" y="706673"/>
                      <a:pt x="440129" y="706673"/>
                    </a:cubicBezTo>
                    <a:cubicBezTo>
                      <a:pt x="440126" y="706673"/>
                      <a:pt x="440081" y="706673"/>
                      <a:pt x="439386" y="706673"/>
                    </a:cubicBezTo>
                    <a:lnTo>
                      <a:pt x="434182" y="706673"/>
                    </a:lnTo>
                    <a:lnTo>
                      <a:pt x="434182" y="708653"/>
                    </a:lnTo>
                    <a:lnTo>
                      <a:pt x="434182" y="709863"/>
                    </a:lnTo>
                    <a:lnTo>
                      <a:pt x="433137" y="709863"/>
                    </a:lnTo>
                    <a:lnTo>
                      <a:pt x="433137" y="774032"/>
                    </a:lnTo>
                    <a:lnTo>
                      <a:pt x="208547" y="774032"/>
                    </a:lnTo>
                    <a:lnTo>
                      <a:pt x="208547" y="713872"/>
                    </a:lnTo>
                    <a:lnTo>
                      <a:pt x="206187" y="713872"/>
                    </a:lnTo>
                    <a:lnTo>
                      <a:pt x="206187" y="708653"/>
                    </a:lnTo>
                    <a:lnTo>
                      <a:pt x="200239" y="706673"/>
                    </a:lnTo>
                    <a:cubicBezTo>
                      <a:pt x="190326" y="706673"/>
                      <a:pt x="182396" y="698755"/>
                      <a:pt x="182396" y="688858"/>
                    </a:cubicBezTo>
                    <a:cubicBezTo>
                      <a:pt x="182396" y="688848"/>
                      <a:pt x="182396" y="688087"/>
                      <a:pt x="182396" y="627494"/>
                    </a:cubicBezTo>
                    <a:cubicBezTo>
                      <a:pt x="182396" y="627490"/>
                      <a:pt x="182396" y="627409"/>
                      <a:pt x="182396" y="625762"/>
                    </a:cubicBezTo>
                    <a:lnTo>
                      <a:pt x="182396" y="613638"/>
                    </a:lnTo>
                    <a:cubicBezTo>
                      <a:pt x="75338" y="560192"/>
                      <a:pt x="0" y="449341"/>
                      <a:pt x="0" y="322655"/>
                    </a:cubicBezTo>
                    <a:cubicBezTo>
                      <a:pt x="0" y="144502"/>
                      <a:pt x="144727" y="0"/>
                      <a:pt x="323158" y="0"/>
                    </a:cubicBez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5" name="Freeform 683"/>
              <p:cNvSpPr>
                <a:spLocks/>
              </p:cNvSpPr>
              <p:nvPr/>
            </p:nvSpPr>
            <p:spPr bwMode="auto">
              <a:xfrm>
                <a:off x="6966390" y="756551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6" name="Freeform 684"/>
              <p:cNvSpPr>
                <a:spLocks/>
              </p:cNvSpPr>
              <p:nvPr/>
            </p:nvSpPr>
            <p:spPr bwMode="auto">
              <a:xfrm>
                <a:off x="6966390" y="614335"/>
                <a:ext cx="678261" cy="842357"/>
              </a:xfrm>
              <a:custGeom>
                <a:avLst/>
                <a:gdLst>
                  <a:gd name="T0" fmla="*/ 99 w 99"/>
                  <a:gd name="T1" fmla="*/ 0 h 123"/>
                  <a:gd name="T2" fmla="*/ 98 w 99"/>
                  <a:gd name="T3" fmla="*/ 0 h 123"/>
                  <a:gd name="T4" fmla="*/ 0 w 99"/>
                  <a:gd name="T5" fmla="*/ 0 h 123"/>
                  <a:gd name="T6" fmla="*/ 0 w 99"/>
                  <a:gd name="T7" fmla="*/ 0 h 123"/>
                  <a:gd name="T8" fmla="*/ 0 w 99"/>
                  <a:gd name="T9" fmla="*/ 123 h 123"/>
                  <a:gd name="T10" fmla="*/ 0 w 99"/>
                  <a:gd name="T11" fmla="*/ 123 h 123"/>
                  <a:gd name="T12" fmla="*/ 98 w 99"/>
                  <a:gd name="T13" fmla="*/ 123 h 123"/>
                  <a:gd name="T14" fmla="*/ 99 w 99"/>
                  <a:gd name="T15" fmla="*/ 123 h 123"/>
                  <a:gd name="T16" fmla="*/ 99 w 99"/>
                  <a:gd name="T1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123">
                    <a:moveTo>
                      <a:pt x="99" y="0"/>
                    </a:moveTo>
                    <a:cubicBezTo>
                      <a:pt x="99" y="0"/>
                      <a:pt x="98" y="0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98" y="123"/>
                      <a:pt x="98" y="123"/>
                      <a:pt x="98" y="123"/>
                    </a:cubicBezTo>
                    <a:cubicBezTo>
                      <a:pt x="98" y="123"/>
                      <a:pt x="99" y="123"/>
                      <a:pt x="99" y="123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7" name="Oval 688"/>
              <p:cNvSpPr>
                <a:spLocks noChangeArrowheads="1"/>
              </p:cNvSpPr>
              <p:nvPr/>
            </p:nvSpPr>
            <p:spPr bwMode="auto">
              <a:xfrm>
                <a:off x="6255309" y="-933635"/>
                <a:ext cx="2111362" cy="2116834"/>
              </a:xfrm>
              <a:prstGeom prst="ellipse">
                <a:avLst/>
              </a:prstGeom>
              <a:solidFill>
                <a:srgbClr val="AFA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48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0" name="Freeform 791"/>
              <p:cNvSpPr>
                <a:spLocks/>
              </p:cNvSpPr>
              <p:nvPr/>
            </p:nvSpPr>
            <p:spPr bwMode="auto">
              <a:xfrm>
                <a:off x="6862510" y="1553093"/>
                <a:ext cx="860814" cy="427709"/>
              </a:xfrm>
              <a:custGeom>
                <a:avLst/>
                <a:gdLst>
                  <a:gd name="T0" fmla="*/ 0 w 196"/>
                  <a:gd name="T1" fmla="*/ 0 h 96"/>
                  <a:gd name="T2" fmla="*/ 0 w 196"/>
                  <a:gd name="T3" fmla="*/ 81 h 96"/>
                  <a:gd name="T4" fmla="*/ 19 w 196"/>
                  <a:gd name="T5" fmla="*/ 96 h 96"/>
                  <a:gd name="T6" fmla="*/ 178 w 196"/>
                  <a:gd name="T7" fmla="*/ 96 h 96"/>
                  <a:gd name="T8" fmla="*/ 196 w 196"/>
                  <a:gd name="T9" fmla="*/ 81 h 96"/>
                  <a:gd name="T10" fmla="*/ 196 w 196"/>
                  <a:gd name="T11" fmla="*/ 0 h 96"/>
                  <a:gd name="T12" fmla="*/ 0 w 196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6" h="96">
                    <a:moveTo>
                      <a:pt x="0" y="0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8"/>
                      <a:pt x="11" y="96"/>
                      <a:pt x="19" y="96"/>
                    </a:cubicBezTo>
                    <a:cubicBezTo>
                      <a:pt x="178" y="96"/>
                      <a:pt x="178" y="96"/>
                      <a:pt x="178" y="96"/>
                    </a:cubicBezTo>
                    <a:cubicBezTo>
                      <a:pt x="185" y="96"/>
                      <a:pt x="196" y="88"/>
                      <a:pt x="196" y="81"/>
                    </a:cubicBezTo>
                    <a:cubicBezTo>
                      <a:pt x="196" y="0"/>
                      <a:pt x="196" y="0"/>
                      <a:pt x="19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 w="28575">
                <a:solidFill>
                  <a:srgbClr val="6C767C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1" name="Oval 689"/>
              <p:cNvSpPr>
                <a:spLocks noChangeArrowheads="1"/>
              </p:cNvSpPr>
              <p:nvPr/>
            </p:nvSpPr>
            <p:spPr bwMode="auto">
              <a:xfrm>
                <a:off x="6324600" y="-857250"/>
                <a:ext cx="1963677" cy="1963678"/>
              </a:xfrm>
              <a:prstGeom prst="ellipse">
                <a:avLst/>
              </a:prstGeom>
              <a:gradFill flip="none" rotWithShape="1">
                <a:gsLst>
                  <a:gs pos="71000">
                    <a:schemeClr val="tx1">
                      <a:lumMod val="75000"/>
                      <a:lumOff val="25000"/>
                    </a:schemeClr>
                  </a:gs>
                  <a:gs pos="62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2" name="Freeform 691"/>
              <p:cNvSpPr>
                <a:spLocks/>
              </p:cNvSpPr>
              <p:nvPr/>
            </p:nvSpPr>
            <p:spPr bwMode="auto">
              <a:xfrm rot="4095477">
                <a:off x="7301793" y="-740645"/>
                <a:ext cx="800094" cy="572483"/>
              </a:xfrm>
              <a:custGeom>
                <a:avLst/>
                <a:gdLst>
                  <a:gd name="T0" fmla="*/ 7 w 93"/>
                  <a:gd name="T1" fmla="*/ 67 h 67"/>
                  <a:gd name="T2" fmla="*/ 3 w 93"/>
                  <a:gd name="T3" fmla="*/ 66 h 67"/>
                  <a:gd name="T4" fmla="*/ 2 w 93"/>
                  <a:gd name="T5" fmla="*/ 58 h 67"/>
                  <a:gd name="T6" fmla="*/ 85 w 93"/>
                  <a:gd name="T7" fmla="*/ 0 h 67"/>
                  <a:gd name="T8" fmla="*/ 92 w 93"/>
                  <a:gd name="T9" fmla="*/ 5 h 67"/>
                  <a:gd name="T10" fmla="*/ 87 w 93"/>
                  <a:gd name="T11" fmla="*/ 12 h 67"/>
                  <a:gd name="T12" fmla="*/ 11 w 93"/>
                  <a:gd name="T13" fmla="*/ 64 h 67"/>
                  <a:gd name="T14" fmla="*/ 7 w 93"/>
                  <a:gd name="T15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67">
                    <a:moveTo>
                      <a:pt x="7" y="67"/>
                    </a:moveTo>
                    <a:cubicBezTo>
                      <a:pt x="5" y="67"/>
                      <a:pt x="4" y="67"/>
                      <a:pt x="3" y="66"/>
                    </a:cubicBezTo>
                    <a:cubicBezTo>
                      <a:pt x="0" y="64"/>
                      <a:pt x="0" y="60"/>
                      <a:pt x="2" y="58"/>
                    </a:cubicBezTo>
                    <a:cubicBezTo>
                      <a:pt x="21" y="29"/>
                      <a:pt x="51" y="8"/>
                      <a:pt x="85" y="0"/>
                    </a:cubicBezTo>
                    <a:cubicBezTo>
                      <a:pt x="88" y="0"/>
                      <a:pt x="91" y="2"/>
                      <a:pt x="92" y="5"/>
                    </a:cubicBezTo>
                    <a:cubicBezTo>
                      <a:pt x="93" y="8"/>
                      <a:pt x="91" y="11"/>
                      <a:pt x="87" y="12"/>
                    </a:cubicBezTo>
                    <a:cubicBezTo>
                      <a:pt x="56" y="19"/>
                      <a:pt x="29" y="38"/>
                      <a:pt x="11" y="64"/>
                    </a:cubicBezTo>
                    <a:cubicBezTo>
                      <a:pt x="10" y="66"/>
                      <a:pt x="8" y="67"/>
                      <a:pt x="7" y="67"/>
                    </a:cubicBezTo>
                    <a:close/>
                  </a:path>
                </a:pathLst>
              </a:custGeom>
              <a:solidFill>
                <a:srgbClr val="FFFFFF">
                  <a:alpha val="38000"/>
                </a:srgbClr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  <p:grpSp>
          <p:nvGrpSpPr>
            <p:cNvPr id="455" name="Group 454"/>
            <p:cNvGrpSpPr/>
            <p:nvPr/>
          </p:nvGrpSpPr>
          <p:grpSpPr>
            <a:xfrm rot="16200000">
              <a:off x="4576280" y="1370068"/>
              <a:ext cx="346075" cy="361950"/>
              <a:chOff x="5827714" y="1846261"/>
              <a:chExt cx="346075" cy="361950"/>
            </a:xfrm>
          </p:grpSpPr>
          <p:sp>
            <p:nvSpPr>
              <p:cNvPr id="456" name="Freeform 410"/>
              <p:cNvSpPr>
                <a:spLocks/>
              </p:cNvSpPr>
              <p:nvPr/>
            </p:nvSpPr>
            <p:spPr bwMode="auto">
              <a:xfrm>
                <a:off x="5827714" y="1846261"/>
                <a:ext cx="346075" cy="361950"/>
              </a:xfrm>
              <a:custGeom>
                <a:avLst/>
                <a:gdLst>
                  <a:gd name="T0" fmla="*/ 8 w 175"/>
                  <a:gd name="T1" fmla="*/ 0 h 183"/>
                  <a:gd name="T2" fmla="*/ 0 w 175"/>
                  <a:gd name="T3" fmla="*/ 8 h 183"/>
                  <a:gd name="T4" fmla="*/ 0 w 175"/>
                  <a:gd name="T5" fmla="*/ 28 h 183"/>
                  <a:gd name="T6" fmla="*/ 0 w 175"/>
                  <a:gd name="T7" fmla="*/ 155 h 183"/>
                  <a:gd name="T8" fmla="*/ 0 w 175"/>
                  <a:gd name="T9" fmla="*/ 175 h 183"/>
                  <a:gd name="T10" fmla="*/ 0 w 175"/>
                  <a:gd name="T11" fmla="*/ 175 h 183"/>
                  <a:gd name="T12" fmla="*/ 8 w 175"/>
                  <a:gd name="T13" fmla="*/ 183 h 183"/>
                  <a:gd name="T14" fmla="*/ 167 w 175"/>
                  <a:gd name="T15" fmla="*/ 183 h 183"/>
                  <a:gd name="T16" fmla="*/ 175 w 175"/>
                  <a:gd name="T17" fmla="*/ 175 h 183"/>
                  <a:gd name="T18" fmla="*/ 175 w 175"/>
                  <a:gd name="T19" fmla="*/ 175 h 183"/>
                  <a:gd name="T20" fmla="*/ 175 w 175"/>
                  <a:gd name="T21" fmla="*/ 155 h 183"/>
                  <a:gd name="T22" fmla="*/ 175 w 175"/>
                  <a:gd name="T23" fmla="*/ 28 h 183"/>
                  <a:gd name="T24" fmla="*/ 175 w 175"/>
                  <a:gd name="T25" fmla="*/ 8 h 183"/>
                  <a:gd name="T26" fmla="*/ 167 w 175"/>
                  <a:gd name="T27" fmla="*/ 0 h 183"/>
                  <a:gd name="T28" fmla="*/ 8 w 175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5" h="183">
                    <a:moveTo>
                      <a:pt x="8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0"/>
                      <a:pt x="3" y="183"/>
                      <a:pt x="8" y="183"/>
                    </a:cubicBezTo>
                    <a:cubicBezTo>
                      <a:pt x="167" y="183"/>
                      <a:pt x="167" y="183"/>
                      <a:pt x="167" y="183"/>
                    </a:cubicBezTo>
                    <a:cubicBezTo>
                      <a:pt x="171" y="183"/>
                      <a:pt x="175" y="180"/>
                      <a:pt x="175" y="175"/>
                    </a:cubicBezTo>
                    <a:cubicBezTo>
                      <a:pt x="175" y="175"/>
                      <a:pt x="175" y="175"/>
                      <a:pt x="175" y="175"/>
                    </a:cubicBezTo>
                    <a:cubicBezTo>
                      <a:pt x="175" y="155"/>
                      <a:pt x="175" y="155"/>
                      <a:pt x="175" y="155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4"/>
                      <a:pt x="171" y="0"/>
                      <a:pt x="167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C76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7" name="Rectangle 411"/>
              <p:cNvSpPr>
                <a:spLocks noChangeArrowheads="1"/>
              </p:cNvSpPr>
              <p:nvPr/>
            </p:nvSpPr>
            <p:spPr bwMode="auto">
              <a:xfrm>
                <a:off x="5843589" y="1862137"/>
                <a:ext cx="314325" cy="330200"/>
              </a:xfrm>
              <a:prstGeom prst="rect">
                <a:avLst/>
              </a:prstGeom>
              <a:gradFill flip="none" rotWithShape="1">
                <a:gsLst>
                  <a:gs pos="92000">
                    <a:schemeClr val="accent5">
                      <a:lumMod val="50000"/>
                      <a:lumOff val="50000"/>
                    </a:schemeClr>
                  </a:gs>
                  <a:gs pos="6000">
                    <a:schemeClr val="accent5">
                      <a:lumMod val="50000"/>
                      <a:lumOff val="50000"/>
                    </a:schemeClr>
                  </a:gs>
                  <a:gs pos="58000">
                    <a:srgbClr val="EDEDED"/>
                  </a:gs>
                  <a:gs pos="42000">
                    <a:schemeClr val="bg1"/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  <p:sp>
            <p:nvSpPr>
              <p:cNvPr id="458" name="Rectangle 412"/>
              <p:cNvSpPr>
                <a:spLocks noChangeArrowheads="1"/>
              </p:cNvSpPr>
              <p:nvPr/>
            </p:nvSpPr>
            <p:spPr bwMode="auto">
              <a:xfrm>
                <a:off x="5843588" y="1862137"/>
                <a:ext cx="314325" cy="39688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5">
                      <a:lumMod val="65000"/>
                      <a:lumOff val="35000"/>
                    </a:schemeClr>
                  </a:gs>
                  <a:gs pos="2000">
                    <a:schemeClr val="accent5">
                      <a:lumMod val="65000"/>
                      <a:lumOff val="35000"/>
                    </a:schemeClr>
                  </a:gs>
                  <a:gs pos="58000">
                    <a:srgbClr val="EDEDED"/>
                  </a:gs>
                  <a:gs pos="37000">
                    <a:schemeClr val="bg1">
                      <a:lumMod val="95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900"/>
              </a:p>
            </p:txBody>
          </p:sp>
        </p:grpSp>
      </p:grpSp>
      <p:grpSp>
        <p:nvGrpSpPr>
          <p:cNvPr id="866" name="Group 865"/>
          <p:cNvGrpSpPr/>
          <p:nvPr/>
        </p:nvGrpSpPr>
        <p:grpSpPr>
          <a:xfrm>
            <a:off x="6139559" y="1131625"/>
            <a:ext cx="2592725" cy="2592727"/>
            <a:chOff x="6324600" y="-857250"/>
            <a:chExt cx="1963677" cy="1963678"/>
          </a:xfrm>
        </p:grpSpPr>
        <p:sp>
          <p:nvSpPr>
            <p:cNvPr id="876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>
              <a:gsLst>
                <a:gs pos="71000">
                  <a:schemeClr val="tx1">
                    <a:lumMod val="75000"/>
                    <a:lumOff val="25000"/>
                  </a:schemeClr>
                </a:gs>
                <a:gs pos="62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878" name="Oval 689"/>
            <p:cNvSpPr>
              <a:spLocks noChangeArrowheads="1"/>
            </p:cNvSpPr>
            <p:nvPr/>
          </p:nvSpPr>
          <p:spPr bwMode="auto">
            <a:xfrm>
              <a:off x="6324600" y="-857250"/>
              <a:ext cx="1963677" cy="1963678"/>
            </a:xfrm>
            <a:prstGeom prst="ellipse">
              <a:avLst/>
            </a:prstGeom>
            <a:gradFill flip="none" rotWithShape="1">
              <a:gsLst>
                <a:gs pos="71000">
                  <a:schemeClr val="accent1">
                    <a:lumMod val="75000"/>
                  </a:schemeClr>
                </a:gs>
                <a:gs pos="62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/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879" name="Freeform 691"/>
            <p:cNvSpPr>
              <a:spLocks/>
            </p:cNvSpPr>
            <p:nvPr/>
          </p:nvSpPr>
          <p:spPr bwMode="auto">
            <a:xfrm rot="4095477">
              <a:off x="7301793" y="-740645"/>
              <a:ext cx="800094" cy="572483"/>
            </a:xfrm>
            <a:custGeom>
              <a:avLst/>
              <a:gdLst>
                <a:gd name="T0" fmla="*/ 7 w 93"/>
                <a:gd name="T1" fmla="*/ 67 h 67"/>
                <a:gd name="T2" fmla="*/ 3 w 93"/>
                <a:gd name="T3" fmla="*/ 66 h 67"/>
                <a:gd name="T4" fmla="*/ 2 w 93"/>
                <a:gd name="T5" fmla="*/ 58 h 67"/>
                <a:gd name="T6" fmla="*/ 85 w 93"/>
                <a:gd name="T7" fmla="*/ 0 h 67"/>
                <a:gd name="T8" fmla="*/ 92 w 93"/>
                <a:gd name="T9" fmla="*/ 5 h 67"/>
                <a:gd name="T10" fmla="*/ 87 w 93"/>
                <a:gd name="T11" fmla="*/ 12 h 67"/>
                <a:gd name="T12" fmla="*/ 11 w 93"/>
                <a:gd name="T13" fmla="*/ 64 h 67"/>
                <a:gd name="T14" fmla="*/ 7 w 93"/>
                <a:gd name="T1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67">
                  <a:moveTo>
                    <a:pt x="7" y="67"/>
                  </a:moveTo>
                  <a:cubicBezTo>
                    <a:pt x="5" y="67"/>
                    <a:pt x="4" y="67"/>
                    <a:pt x="3" y="66"/>
                  </a:cubicBezTo>
                  <a:cubicBezTo>
                    <a:pt x="0" y="64"/>
                    <a:pt x="0" y="60"/>
                    <a:pt x="2" y="58"/>
                  </a:cubicBezTo>
                  <a:cubicBezTo>
                    <a:pt x="21" y="29"/>
                    <a:pt x="51" y="8"/>
                    <a:pt x="85" y="0"/>
                  </a:cubicBezTo>
                  <a:cubicBezTo>
                    <a:pt x="88" y="0"/>
                    <a:pt x="91" y="2"/>
                    <a:pt x="92" y="5"/>
                  </a:cubicBezTo>
                  <a:cubicBezTo>
                    <a:pt x="93" y="8"/>
                    <a:pt x="91" y="11"/>
                    <a:pt x="87" y="12"/>
                  </a:cubicBezTo>
                  <a:cubicBezTo>
                    <a:pt x="56" y="19"/>
                    <a:pt x="29" y="38"/>
                    <a:pt x="11" y="64"/>
                  </a:cubicBezTo>
                  <a:cubicBezTo>
                    <a:pt x="10" y="66"/>
                    <a:pt x="8" y="67"/>
                    <a:pt x="7" y="67"/>
                  </a:cubicBezTo>
                  <a:close/>
                </a:path>
              </a:pathLst>
            </a:custGeom>
            <a:solidFill>
              <a:srgbClr val="FFFFFF">
                <a:alpha val="38000"/>
              </a:srgb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sp>
        <p:nvSpPr>
          <p:cNvPr id="1004" name="TextBox 1003"/>
          <p:cNvSpPr txBox="1"/>
          <p:nvPr/>
        </p:nvSpPr>
        <p:spPr>
          <a:xfrm>
            <a:off x="6139544" y="1143000"/>
            <a:ext cx="2601685" cy="2555421"/>
          </a:xfrm>
          <a:prstGeom prst="rect">
            <a:avLst/>
          </a:prstGeom>
          <a:noFill/>
        </p:spPr>
        <p:txBody>
          <a:bodyPr wrap="square" lIns="121914" tIns="60957" rIns="121914" bIns="60957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Devanagari Sangam MN"/>
                <a:cs typeface="Devanagari Sangam MN"/>
              </a:rPr>
              <a:t>CICD PIPELINE 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WITH </a:t>
            </a:r>
            <a:r>
              <a:rPr lang="en-US" sz="2400" b="1" dirty="0" smtClean="0">
                <a:solidFill>
                  <a:schemeClr val="accent2"/>
                </a:solidFill>
                <a:latin typeface="Devanagari Sangam MN"/>
                <a:cs typeface="Devanagari Sangam MN"/>
              </a:rPr>
              <a:t>DOCKER</a:t>
            </a:r>
            <a:r>
              <a:rPr lang="en-US" sz="2400" b="1" dirty="0" smtClean="0">
                <a:solidFill>
                  <a:schemeClr val="bg1"/>
                </a:solidFill>
                <a:latin typeface="Devanagari Sangam MN"/>
                <a:cs typeface="Devanagari Sangam MN"/>
              </a:rPr>
              <a:t> .</a:t>
            </a:r>
            <a:endParaRPr lang="en-US" sz="2400" b="1" dirty="0">
              <a:solidFill>
                <a:schemeClr val="bg1"/>
              </a:solidFill>
              <a:latin typeface="Devanagari Sangam MN"/>
              <a:cs typeface="Devanagari Sangam MN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-15368" y="-19742"/>
            <a:ext cx="9159368" cy="317500"/>
            <a:chOff x="0" y="265"/>
            <a:chExt cx="6869526" cy="238125"/>
          </a:xfrm>
        </p:grpSpPr>
        <p:sp>
          <p:nvSpPr>
            <p:cNvPr id="231" name="Freeform 230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32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33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-15368" y="6565902"/>
            <a:ext cx="9159368" cy="317500"/>
            <a:chOff x="0" y="265"/>
            <a:chExt cx="6869526" cy="238125"/>
          </a:xfrm>
        </p:grpSpPr>
        <p:sp>
          <p:nvSpPr>
            <p:cNvPr id="258" name="Freeform 257"/>
            <p:cNvSpPr>
              <a:spLocks/>
            </p:cNvSpPr>
            <p:nvPr/>
          </p:nvSpPr>
          <p:spPr bwMode="auto">
            <a:xfrm>
              <a:off x="0" y="265"/>
              <a:ext cx="6858000" cy="238125"/>
            </a:xfrm>
            <a:custGeom>
              <a:avLst/>
              <a:gdLst>
                <a:gd name="connsiteX0" fmla="*/ 0 w 6858000"/>
                <a:gd name="connsiteY0" fmla="*/ 0 h 238125"/>
                <a:gd name="connsiteX1" fmla="*/ 6858000 w 6858000"/>
                <a:gd name="connsiteY1" fmla="*/ 0 h 238125"/>
                <a:gd name="connsiteX2" fmla="*/ 6858000 w 6858000"/>
                <a:gd name="connsiteY2" fmla="*/ 238125 h 238125"/>
                <a:gd name="connsiteX3" fmla="*/ 6083135 w 6858000"/>
                <a:gd name="connsiteY3" fmla="*/ 238125 h 238125"/>
                <a:gd name="connsiteX4" fmla="*/ 21079 w 6858000"/>
                <a:gd name="connsiteY4" fmla="*/ 238125 h 238125"/>
                <a:gd name="connsiteX5" fmla="*/ 0 w 6858000"/>
                <a:gd name="connsiteY5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8000" h="238125">
                  <a:moveTo>
                    <a:pt x="0" y="0"/>
                  </a:moveTo>
                  <a:lnTo>
                    <a:pt x="6858000" y="0"/>
                  </a:lnTo>
                  <a:lnTo>
                    <a:pt x="6858000" y="238125"/>
                  </a:lnTo>
                  <a:lnTo>
                    <a:pt x="6083135" y="238125"/>
                  </a:lnTo>
                  <a:cubicBezTo>
                    <a:pt x="1528944" y="238125"/>
                    <a:pt x="334402" y="238125"/>
                    <a:pt x="21079" y="238125"/>
                  </a:cubicBez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92000">
                  <a:schemeClr val="accent5">
                    <a:lumMod val="50000"/>
                    <a:lumOff val="50000"/>
                  </a:schemeClr>
                </a:gs>
                <a:gs pos="5000">
                  <a:schemeClr val="accent5">
                    <a:lumMod val="50000"/>
                    <a:lumOff val="50000"/>
                  </a:schemeClr>
                </a:gs>
                <a:gs pos="58000">
                  <a:srgbClr val="EDEDED"/>
                </a:gs>
                <a:gs pos="37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900"/>
            </a:p>
          </p:txBody>
        </p:sp>
        <p:sp>
          <p:nvSpPr>
            <p:cNvPr id="259" name="Rectangle 643"/>
            <p:cNvSpPr>
              <a:spLocks noChangeArrowheads="1"/>
            </p:cNvSpPr>
            <p:nvPr/>
          </p:nvSpPr>
          <p:spPr bwMode="auto">
            <a:xfrm>
              <a:off x="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  <p:sp>
          <p:nvSpPr>
            <p:cNvPr id="260" name="Rectangle 645"/>
            <p:cNvSpPr>
              <a:spLocks noChangeArrowheads="1"/>
            </p:cNvSpPr>
            <p:nvPr/>
          </p:nvSpPr>
          <p:spPr bwMode="auto">
            <a:xfrm>
              <a:off x="6781800" y="265"/>
              <a:ext cx="87726" cy="238125"/>
            </a:xfrm>
            <a:prstGeom prst="rect">
              <a:avLst/>
            </a:prstGeom>
            <a:gradFill flip="none" rotWithShape="1">
              <a:gsLst>
                <a:gs pos="100000">
                  <a:schemeClr val="accent5">
                    <a:lumMod val="65000"/>
                    <a:lumOff val="35000"/>
                  </a:schemeClr>
                </a:gs>
                <a:gs pos="2000">
                  <a:schemeClr val="accent5">
                    <a:lumMod val="65000"/>
                    <a:lumOff val="35000"/>
                  </a:schemeClr>
                </a:gs>
                <a:gs pos="57000">
                  <a:srgbClr val="EDEDED"/>
                </a:gs>
                <a:gs pos="32000">
                  <a:schemeClr val="bg1">
                    <a:lumMod val="9500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900"/>
            </a:p>
          </p:txBody>
        </p:sp>
      </p:grpSp>
    </p:spTree>
    <p:extLst>
      <p:ext uri="{BB962C8B-B14F-4D97-AF65-F5344CB8AC3E}">
        <p14:creationId xmlns:p14="http://schemas.microsoft.com/office/powerpoint/2010/main" val="30118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1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1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6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9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8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1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" grpId="0" animBg="1"/>
      <p:bldP spid="977" grpId="0" animBg="1"/>
      <p:bldP spid="976" grpId="0" animBg="1"/>
      <p:bldP spid="975" grpId="0" animBg="1"/>
      <p:bldP spid="969" grpId="0" animBg="1"/>
      <p:bldP spid="963" grpId="0" animBg="1"/>
      <p:bldP spid="950" grpId="0" animBg="1"/>
      <p:bldP spid="935" grpId="0" animBg="1"/>
      <p:bldP spid="923" grpId="0" animBg="1"/>
      <p:bldP spid="924" grpId="0" animBg="1"/>
      <p:bldP spid="927" grpId="0" animBg="1"/>
      <p:bldP spid="914" grpId="0" animBg="1"/>
      <p:bldP spid="905" grpId="0" animBg="1"/>
      <p:bldP spid="906" grpId="0" animBg="1"/>
      <p:bldP spid="899" grpId="0" animBg="1"/>
      <p:bldP spid="852" grpId="0" animBg="1"/>
      <p:bldP spid="795" grpId="0" animBg="1"/>
      <p:bldP spid="832" grpId="0" animBg="1"/>
      <p:bldP spid="816" grpId="0" animBg="1"/>
      <p:bldP spid="810" grpId="0" animBg="1"/>
      <p:bldP spid="27" grpId="0" animBg="1"/>
      <p:bldP spid="992" grpId="0" animBg="1"/>
      <p:bldP spid="534" grpId="0" animBg="1"/>
      <p:bldP spid="1000" grpId="0" animBg="1"/>
      <p:bldP spid="10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164307" y="3762375"/>
            <a:ext cx="8801099" cy="2857500"/>
          </a:xfrm>
          <a:prstGeom prst="roundRect">
            <a:avLst>
              <a:gd name="adj" fmla="val 3031"/>
            </a:avLst>
          </a:prstGeom>
          <a:solidFill>
            <a:schemeClr val="bg2"/>
          </a:solidFill>
          <a:ln w="158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43025" y="3075382"/>
            <a:ext cx="1035844" cy="138112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1568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024" y="3382189"/>
            <a:ext cx="517922" cy="6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3278981" y="3075382"/>
            <a:ext cx="1035844" cy="1381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7525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7834" y="3380182"/>
            <a:ext cx="500214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5214937" y="3075382"/>
            <a:ext cx="1035844" cy="13811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93481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937" y="3466502"/>
            <a:ext cx="517922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7150893" y="3075382"/>
            <a:ext cx="1035844" cy="138112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929437" y="3075382"/>
            <a:ext cx="1035844" cy="1381125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189" y="3661643"/>
            <a:ext cx="819324" cy="34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655459" y="4628570"/>
            <a:ext cx="1587678" cy="1231106"/>
            <a:chOff x="541931" y="3681116"/>
            <a:chExt cx="2116904" cy="1231106"/>
          </a:xfrm>
        </p:grpSpPr>
        <p:sp>
          <p:nvSpPr>
            <p:cNvPr id="31" name="Text 52"/>
            <p:cNvSpPr txBox="1"/>
            <p:nvPr/>
          </p:nvSpPr>
          <p:spPr>
            <a:xfrm>
              <a:off x="541931" y="3681116"/>
              <a:ext cx="211690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5"/>
                  </a:solidFill>
                </a:rPr>
                <a:t>SVN Commit</a:t>
              </a:r>
              <a:endParaRPr 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32" name="Text 61"/>
            <p:cNvSpPr txBox="1"/>
            <p:nvPr/>
          </p:nvSpPr>
          <p:spPr>
            <a:xfrm>
              <a:off x="1163410" y="40504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Developers Check in their code into SVN/Git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28925" y="1817502"/>
            <a:ext cx="1528762" cy="1231106"/>
            <a:chOff x="620486" y="3681116"/>
            <a:chExt cx="2038349" cy="1231106"/>
          </a:xfrm>
        </p:grpSpPr>
        <p:sp>
          <p:nvSpPr>
            <p:cNvPr id="34" name="Text 52"/>
            <p:cNvSpPr txBox="1"/>
            <p:nvPr/>
          </p:nvSpPr>
          <p:spPr>
            <a:xfrm>
              <a:off x="1163411" y="3681116"/>
              <a:ext cx="1495424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Jenkins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 61"/>
            <p:cNvSpPr txBox="1"/>
            <p:nvPr/>
          </p:nvSpPr>
          <p:spPr>
            <a:xfrm>
              <a:off x="620486" y="4050448"/>
              <a:ext cx="2038348" cy="861774"/>
            </a:xfrm>
            <a:prstGeom prst="rect">
              <a:avLst/>
            </a:prstGeom>
            <a:noFill/>
          </p:spPr>
          <p:txBody>
            <a:bodyPr wrap="square" rtlCol="0">
              <a:normAutofit fontScale="92500"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Triggers a CICD pipeline for Java apps using currently configured production slaves</a:t>
              </a:r>
            </a:p>
            <a:p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6" name="Group35"/>
          <p:cNvGrpSpPr/>
          <p:nvPr/>
        </p:nvGrpSpPr>
        <p:grpSpPr>
          <a:xfrm>
            <a:off x="4736307" y="4628569"/>
            <a:ext cx="2414586" cy="1490207"/>
            <a:chOff x="639537" y="3681115"/>
            <a:chExt cx="3219447" cy="1490207"/>
          </a:xfrm>
        </p:grpSpPr>
        <p:sp>
          <p:nvSpPr>
            <p:cNvPr id="37" name="Text 52"/>
            <p:cNvSpPr txBox="1"/>
            <p:nvPr/>
          </p:nvSpPr>
          <p:spPr>
            <a:xfrm>
              <a:off x="639537" y="3681115"/>
              <a:ext cx="3219447" cy="628433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Jenkins Slave</a:t>
              </a:r>
            </a:p>
            <a:p>
              <a:r>
                <a:rPr lang="en-US" b="1" dirty="0" smtClean="0">
                  <a:solidFill>
                    <a:schemeClr val="tx2">
                      <a:lumMod val="50000"/>
                    </a:schemeClr>
                  </a:solidFill>
                </a:rPr>
                <a:t>On Docker Host running containers</a:t>
              </a:r>
              <a:endParaRPr lang="en-US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8" name="Text 61"/>
            <p:cNvSpPr txBox="1"/>
            <p:nvPr/>
          </p:nvSpPr>
          <p:spPr>
            <a:xfrm>
              <a:off x="1163410" y="4309548"/>
              <a:ext cx="1495424" cy="86177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Build/Test and Packaging of a war/ear files</a:t>
              </a:r>
            </a:p>
            <a:p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700838" y="1817502"/>
            <a:ext cx="1350168" cy="1231106"/>
            <a:chOff x="858611" y="3681116"/>
            <a:chExt cx="1800224" cy="1231106"/>
          </a:xfrm>
        </p:grpSpPr>
        <p:sp>
          <p:nvSpPr>
            <p:cNvPr id="40" name="Text 52"/>
            <p:cNvSpPr txBox="1"/>
            <p:nvPr/>
          </p:nvSpPr>
          <p:spPr>
            <a:xfrm>
              <a:off x="1027763" y="3681116"/>
              <a:ext cx="1631072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b="1" dirty="0" smtClean="0">
                  <a:solidFill>
                    <a:srgbClr val="92D050"/>
                  </a:solidFill>
                </a:rPr>
                <a:t>Nexus</a:t>
              </a:r>
              <a:endParaRPr 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41" name="Text 61"/>
            <p:cNvSpPr txBox="1"/>
            <p:nvPr/>
          </p:nvSpPr>
          <p:spPr>
            <a:xfrm>
              <a:off x="858611" y="4050448"/>
              <a:ext cx="1800222" cy="861774"/>
            </a:xfrm>
            <a:prstGeom prst="rect">
              <a:avLst/>
            </a:prstGeom>
            <a:noFill/>
          </p:spPr>
          <p:txBody>
            <a:bodyPr wrap="square" rtlCol="0">
              <a:normAutofit fontScale="85000" lnSpcReduction="10000"/>
            </a:bodyPr>
            <a:lstStyle/>
            <a:p>
              <a:r>
                <a:rPr lang="en-US" sz="1200" dirty="0" smtClean="0">
                  <a:solidFill>
                    <a:schemeClr val="accent1"/>
                  </a:solidFill>
                </a:rPr>
                <a:t>Build artifacts are staged to nexus; to be promoted to higher environments through </a:t>
              </a:r>
              <a:r>
                <a:rPr lang="en-US" sz="1200" dirty="0" err="1" smtClean="0">
                  <a:solidFill>
                    <a:schemeClr val="accent1"/>
                  </a:solidFill>
                </a:rPr>
                <a:t>Icart</a:t>
              </a:r>
              <a:endParaRPr lang="en-US" sz="1200" dirty="0" smtClean="0">
                <a:solidFill>
                  <a:schemeClr val="accent1"/>
                </a:solidFill>
              </a:endParaRPr>
            </a:p>
          </p:txBody>
        </p:sp>
      </p:grpSp>
      <p:sp>
        <p:nvSpPr>
          <p:cNvPr id="27" name="chevron 26"/>
          <p:cNvSpPr/>
          <p:nvPr/>
        </p:nvSpPr>
        <p:spPr>
          <a:xfrm>
            <a:off x="2614612" y="3523057"/>
            <a:ext cx="214313" cy="485775"/>
          </a:xfrm>
          <a:prstGeom prst="chevron">
            <a:avLst/>
          </a:prstGeom>
          <a:solidFill>
            <a:schemeClr val="accent5">
              <a:lumMod val="20000"/>
              <a:lumOff val="80000"/>
              <a:alpha val="58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4521994" y="3523056"/>
            <a:ext cx="214313" cy="485775"/>
          </a:xfrm>
          <a:prstGeom prst="chevron">
            <a:avLst/>
          </a:prstGeom>
          <a:solidFill>
            <a:schemeClr val="accent3">
              <a:lumMod val="90000"/>
              <a:alpha val="59000"/>
            </a:schemeClr>
          </a:solidFill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486525" y="3523057"/>
            <a:ext cx="214313" cy="485775"/>
          </a:xfrm>
          <a:prstGeom prst="chevron">
            <a:avLst/>
          </a:prstGeom>
          <a:solidFill>
            <a:schemeClr val="accent4">
              <a:lumMod val="75000"/>
              <a:alpha val="58000"/>
            </a:schemeClr>
          </a:solidFill>
          <a:ln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60"/>
          <p:cNvSpPr txBox="1"/>
          <p:nvPr/>
        </p:nvSpPr>
        <p:spPr>
          <a:xfrm>
            <a:off x="342900" y="162589"/>
            <a:ext cx="5907880" cy="830997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r>
              <a:rPr lang="en-US" sz="4800" b="1" dirty="0" smtClean="0">
                <a:solidFill>
                  <a:schemeClr val="accent1"/>
                </a:solidFill>
                <a:latin typeface="Arial" panose="020B0604020202020204" pitchFamily="34" charset="0"/>
                <a:ea typeface="Adobe Gothic Std B" panose="020B0800000000000000" pitchFamily="34" charset="-128"/>
                <a:cs typeface="Arial" panose="020B0604020202020204" pitchFamily="34" charset="0"/>
              </a:rPr>
              <a:t>CICD Process with Docker</a:t>
            </a:r>
            <a:endParaRPr lang="en-US" sz="4800" b="1" dirty="0">
              <a:solidFill>
                <a:schemeClr val="accent1"/>
              </a:solidFill>
              <a:latin typeface="Arial" panose="020B0604020202020204" pitchFamily="34" charset="0"/>
              <a:ea typeface="Adobe Gothic Std B" panose="020B08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4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7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94425"/>
            <a:ext cx="8229600" cy="36042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DevOps CICD architecture using Docker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2" y="4834092"/>
            <a:ext cx="745464" cy="10492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689071" y="1386524"/>
            <a:ext cx="1242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2957763" y="1041381"/>
            <a:ext cx="593609" cy="8421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45002" y="1226482"/>
            <a:ext cx="2886239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Jenkins fetches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r>
              <a:rPr lang="en-US" sz="1200" dirty="0" smtClean="0">
                <a:solidFill>
                  <a:prstClr val="white"/>
                </a:solidFill>
              </a:rPr>
              <a:t> and </a:t>
            </a:r>
            <a:r>
              <a:rPr lang="en-US" sz="1200" dirty="0" err="1" smtClean="0">
                <a:solidFill>
                  <a:prstClr val="white"/>
                </a:solidFill>
              </a:rPr>
              <a:t>docker</a:t>
            </a:r>
            <a:r>
              <a:rPr lang="en-US" sz="1200" dirty="0" smtClean="0">
                <a:solidFill>
                  <a:prstClr val="white"/>
                </a:solidFill>
              </a:rPr>
              <a:t> images 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 from Nexus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flipV="1">
            <a:off x="3557992" y="1386524"/>
            <a:ext cx="676438" cy="151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2" y="1392789"/>
            <a:ext cx="593609" cy="510812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2470" y="4834092"/>
            <a:ext cx="2332475" cy="11571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white"/>
                </a:solidFill>
              </a:rPr>
              <a:t>Sonatype</a:t>
            </a:r>
            <a:r>
              <a:rPr lang="en-US" sz="1200" dirty="0" smtClean="0">
                <a:solidFill>
                  <a:prstClr val="white"/>
                </a:solidFill>
              </a:rPr>
              <a:t> Nexus helps us standardize repository management and categorize them based on environments defined in SDLC.</a:t>
            </a:r>
            <a:endParaRPr lang="en-US" sz="12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70" y="4986939"/>
            <a:ext cx="276098" cy="51297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1756456" y="2481889"/>
            <a:ext cx="31159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6455" y="3679911"/>
            <a:ext cx="0" cy="8218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6" idx="1"/>
          </p:cNvCxnSpPr>
          <p:nvPr/>
        </p:nvCxnSpPr>
        <p:spPr>
          <a:xfrm flipV="1">
            <a:off x="3472596" y="3731699"/>
            <a:ext cx="872407" cy="86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8936" y="2715401"/>
            <a:ext cx="2230853" cy="14772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2"/>
                </a:solidFill>
              </a:rPr>
              <a:t>Docker Host</a:t>
            </a:r>
            <a:endParaRPr lang="en-US" sz="1400" b="1" dirty="0">
              <a:solidFill>
                <a:schemeClr val="accent2"/>
              </a:solidFill>
            </a:endParaRP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Creation of Docker containers using </a:t>
            </a:r>
            <a:r>
              <a:rPr lang="en-US" sz="1200" dirty="0" err="1" smtClean="0">
                <a:solidFill>
                  <a:prstClr val="white"/>
                </a:solidFill>
              </a:rPr>
              <a:t>Dockerfiles</a:t>
            </a:r>
            <a:r>
              <a:rPr lang="en-US" sz="1200" dirty="0" smtClean="0">
                <a:solidFill>
                  <a:prstClr val="white"/>
                </a:solidFill>
              </a:rPr>
              <a:t> .</a:t>
            </a:r>
          </a:p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Multiple Containers include java build , </a:t>
            </a:r>
            <a:r>
              <a:rPr lang="en-US" sz="1200" dirty="0" err="1" smtClean="0">
                <a:solidFill>
                  <a:prstClr val="white"/>
                </a:solidFill>
              </a:rPr>
              <a:t>sonarqube</a:t>
            </a:r>
            <a:r>
              <a:rPr lang="en-US" sz="1200" dirty="0" smtClean="0">
                <a:solidFill>
                  <a:prstClr val="white"/>
                </a:solidFill>
              </a:rPr>
              <a:t> with </a:t>
            </a:r>
            <a:r>
              <a:rPr lang="en-US" sz="1200" dirty="0" err="1" smtClean="0">
                <a:solidFill>
                  <a:prstClr val="white"/>
                </a:solidFill>
              </a:rPr>
              <a:t>postgres</a:t>
            </a:r>
            <a:r>
              <a:rPr lang="en-US" sz="1200" dirty="0" smtClean="0">
                <a:solidFill>
                  <a:prstClr val="white"/>
                </a:solidFill>
              </a:rPr>
              <a:t>, Selenium grid, tomcat/</a:t>
            </a:r>
            <a:r>
              <a:rPr lang="en-US" sz="1200" dirty="0" err="1" smtClean="0">
                <a:solidFill>
                  <a:prstClr val="white"/>
                </a:solidFill>
              </a:rPr>
              <a:t>jboss</a:t>
            </a:r>
            <a:r>
              <a:rPr lang="en-US" sz="1200" dirty="0" smtClean="0">
                <a:solidFill>
                  <a:prstClr val="white"/>
                </a:solidFill>
              </a:rPr>
              <a:t>/</a:t>
            </a:r>
            <a:r>
              <a:rPr lang="en-US" sz="1200" dirty="0" err="1" smtClean="0">
                <a:solidFill>
                  <a:prstClr val="white"/>
                </a:solidFill>
              </a:rPr>
              <a:t>weblogic</a:t>
            </a:r>
            <a:endParaRPr lang="en-US" sz="1200" dirty="0" smtClean="0">
              <a:solidFill>
                <a:prstClr val="white"/>
              </a:solidFill>
            </a:endParaRPr>
          </a:p>
          <a:p>
            <a:pPr algn="ctr"/>
            <a:endParaRPr lang="en-US" sz="1200" dirty="0" smtClean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6" y="2702725"/>
            <a:ext cx="602771" cy="345143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45" idx="2"/>
          </p:cNvCxnSpPr>
          <p:nvPr/>
        </p:nvCxnSpPr>
        <p:spPr>
          <a:xfrm>
            <a:off x="5646793" y="3731699"/>
            <a:ext cx="0" cy="1102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/>
          <p:cNvSpPr/>
          <p:nvPr/>
        </p:nvSpPr>
        <p:spPr>
          <a:xfrm>
            <a:off x="5172471" y="2119342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15859"/>
              <a:gd name="adj6" fmla="val 4954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App Jenkins calling infra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job to create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containers</a:t>
            </a:r>
            <a:endParaRPr lang="en-US" sz="1200" dirty="0">
              <a:solidFill>
                <a:srgbClr val="1F497D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756455" y="2481889"/>
            <a:ext cx="5501" cy="4594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2600188" y="4598387"/>
            <a:ext cx="1744815" cy="15242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Git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872364" y="1850292"/>
            <a:ext cx="0" cy="6043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345002" y="3107889"/>
            <a:ext cx="2603581" cy="623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white"/>
                </a:solidFill>
              </a:rPr>
              <a:t>Jenkins fetches Application  code from </a:t>
            </a:r>
            <a:r>
              <a:rPr lang="en-US" sz="1200" dirty="0" err="1" smtClean="0">
                <a:solidFill>
                  <a:prstClr val="white"/>
                </a:solidFill>
              </a:rPr>
              <a:t>Git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344460" y="3412141"/>
            <a:ext cx="1974287" cy="22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6" idx="2"/>
          </p:cNvCxnSpPr>
          <p:nvPr/>
        </p:nvCxnSpPr>
        <p:spPr>
          <a:xfrm>
            <a:off x="1160218" y="5358710"/>
            <a:ext cx="1439970" cy="1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Curved Right Arrow 64"/>
          <p:cNvSpPr/>
          <p:nvPr/>
        </p:nvSpPr>
        <p:spPr>
          <a:xfrm rot="10800000">
            <a:off x="7058070" y="1750576"/>
            <a:ext cx="587317" cy="166156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Line Callout 2 (Accent Bar) 67"/>
          <p:cNvSpPr/>
          <p:nvPr/>
        </p:nvSpPr>
        <p:spPr>
          <a:xfrm>
            <a:off x="3941992" y="3684789"/>
            <a:ext cx="1506576" cy="821962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04102"/>
              <a:gd name="adj6" fmla="val -2467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Developers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 triggers </a:t>
            </a:r>
            <a:r>
              <a:rPr lang="en-US" sz="1200" dirty="0" err="1" smtClean="0">
                <a:solidFill>
                  <a:srgbClr val="1F497D"/>
                </a:solidFill>
              </a:rPr>
              <a:t>jenkins</a:t>
            </a:r>
            <a:r>
              <a:rPr lang="en-US" sz="1200" dirty="0" smtClean="0">
                <a:solidFill>
                  <a:srgbClr val="1F497D"/>
                </a:solidFill>
              </a:rPr>
              <a:t> build job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69" name="Line Callout 2 (Accent Bar) 68"/>
          <p:cNvSpPr/>
          <p:nvPr/>
        </p:nvSpPr>
        <p:spPr>
          <a:xfrm>
            <a:off x="6458016" y="4019819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25937"/>
              <a:gd name="adj6" fmla="val -1642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Build artifacts staged into Nexus 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0" name="Line Callout 2 (Accent Bar) 69"/>
          <p:cNvSpPr/>
          <p:nvPr/>
        </p:nvSpPr>
        <p:spPr>
          <a:xfrm>
            <a:off x="1451187" y="5991225"/>
            <a:ext cx="1506576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Developer code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461" y="3285451"/>
            <a:ext cx="593609" cy="510812"/>
          </a:xfrm>
          <a:prstGeom prst="rect">
            <a:avLst/>
          </a:prstGeom>
        </p:spPr>
      </p:pic>
      <p:sp>
        <p:nvSpPr>
          <p:cNvPr id="73" name="Line Callout 2 (Accent Bar) 72"/>
          <p:cNvSpPr/>
          <p:nvPr/>
        </p:nvSpPr>
        <p:spPr>
          <a:xfrm>
            <a:off x="1034156" y="1755291"/>
            <a:ext cx="1710503" cy="740678"/>
          </a:xfrm>
          <a:prstGeom prst="accentCallout2">
            <a:avLst>
              <a:gd name="adj1" fmla="val 18750"/>
              <a:gd name="adj2" fmla="val -8333"/>
              <a:gd name="adj3" fmla="val 57381"/>
              <a:gd name="adj4" fmla="val -11341"/>
              <a:gd name="adj5" fmla="val 138305"/>
              <a:gd name="adj6" fmla="val 44361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1F497D"/>
                </a:solidFill>
              </a:rPr>
              <a:t>Jenkins jobs execute </a:t>
            </a:r>
            <a:r>
              <a:rPr lang="en-US" sz="1200" dirty="0" err="1" smtClean="0">
                <a:solidFill>
                  <a:srgbClr val="1F497D"/>
                </a:solidFill>
              </a:rPr>
              <a:t>docker</a:t>
            </a:r>
            <a:r>
              <a:rPr lang="en-US" sz="1200" dirty="0" smtClean="0">
                <a:solidFill>
                  <a:srgbClr val="1F497D"/>
                </a:solidFill>
              </a:rPr>
              <a:t> files by pulling images from nexus</a:t>
            </a:r>
            <a:endParaRPr lang="en-US" sz="1200" dirty="0">
              <a:solidFill>
                <a:srgbClr val="1F497D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4345003" y="450174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2</a:t>
            </a:r>
          </a:p>
        </p:txBody>
      </p:sp>
      <p:sp>
        <p:nvSpPr>
          <p:cNvPr id="76" name="Oval 75"/>
          <p:cNvSpPr/>
          <p:nvPr/>
        </p:nvSpPr>
        <p:spPr>
          <a:xfrm>
            <a:off x="7107742" y="2413853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3</a:t>
            </a:r>
          </a:p>
        </p:txBody>
      </p:sp>
      <p:sp>
        <p:nvSpPr>
          <p:cNvPr id="77" name="Oval 76"/>
          <p:cNvSpPr/>
          <p:nvPr/>
        </p:nvSpPr>
        <p:spPr>
          <a:xfrm>
            <a:off x="4475161" y="1903601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4</a:t>
            </a:r>
          </a:p>
        </p:txBody>
      </p:sp>
      <p:sp>
        <p:nvSpPr>
          <p:cNvPr id="78" name="Oval 77"/>
          <p:cNvSpPr/>
          <p:nvPr/>
        </p:nvSpPr>
        <p:spPr>
          <a:xfrm>
            <a:off x="3414459" y="2884867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5</a:t>
            </a:r>
          </a:p>
        </p:txBody>
      </p:sp>
      <p:sp>
        <p:nvSpPr>
          <p:cNvPr id="79" name="Oval 78"/>
          <p:cNvSpPr/>
          <p:nvPr/>
        </p:nvSpPr>
        <p:spPr>
          <a:xfrm>
            <a:off x="5646792" y="4184205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6</a:t>
            </a:r>
          </a:p>
        </p:txBody>
      </p:sp>
      <p:sp>
        <p:nvSpPr>
          <p:cNvPr id="80" name="Oval 79"/>
          <p:cNvSpPr/>
          <p:nvPr/>
        </p:nvSpPr>
        <p:spPr>
          <a:xfrm>
            <a:off x="1748656" y="4986492"/>
            <a:ext cx="397203" cy="401428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504D"/>
                </a:solidFill>
              </a:rPr>
              <a:t>1</a:t>
            </a:r>
            <a:endParaRPr lang="en-US" dirty="0">
              <a:solidFill>
                <a:srgbClr val="C0504D"/>
              </a:solidFill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433" y="2225994"/>
            <a:ext cx="1193800" cy="11938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97965" y="3999899"/>
            <a:ext cx="2176913" cy="59913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16" y="900369"/>
            <a:ext cx="745464" cy="800017"/>
          </a:xfrm>
          <a:prstGeom prst="rect">
            <a:avLst/>
          </a:prstGeom>
        </p:spPr>
      </p:pic>
      <p:sp>
        <p:nvSpPr>
          <p:cNvPr id="44" name="Line Callout 2 (Accent Bar) 43"/>
          <p:cNvSpPr/>
          <p:nvPr/>
        </p:nvSpPr>
        <p:spPr>
          <a:xfrm>
            <a:off x="1634699" y="909233"/>
            <a:ext cx="1323063" cy="578568"/>
          </a:xfrm>
          <a:prstGeom prst="accentCallout2">
            <a:avLst>
              <a:gd name="adj1" fmla="val 18750"/>
              <a:gd name="adj2" fmla="val -8333"/>
              <a:gd name="adj3" fmla="val 59767"/>
              <a:gd name="adj4" fmla="val -5843"/>
              <a:gd name="adj5" fmla="val -95979"/>
              <a:gd name="adj6" fmla="val 464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1F497D"/>
                </a:solidFill>
              </a:rPr>
              <a:t>Dockerfile</a:t>
            </a:r>
            <a:r>
              <a:rPr lang="en-US" sz="1200" dirty="0" smtClean="0">
                <a:solidFill>
                  <a:srgbClr val="1F497D"/>
                </a:solidFill>
              </a:rPr>
              <a:t> </a:t>
            </a:r>
            <a:r>
              <a:rPr lang="en-US" sz="1200" dirty="0" err="1" smtClean="0">
                <a:solidFill>
                  <a:srgbClr val="1F497D"/>
                </a:solidFill>
              </a:rPr>
              <a:t>Git</a:t>
            </a:r>
            <a:r>
              <a:rPr lang="en-US" sz="1200" dirty="0" smtClean="0">
                <a:solidFill>
                  <a:srgbClr val="1F497D"/>
                </a:solidFill>
              </a:rPr>
              <a:t> commit</a:t>
            </a:r>
            <a:endParaRPr lang="en-US" sz="12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F81BD"/>
                </a:solidFill>
              </a:rPr>
              <a:t>Contd</a:t>
            </a:r>
            <a:r>
              <a:rPr lang="en-US" dirty="0" smtClean="0">
                <a:solidFill>
                  <a:srgbClr val="4F81BD"/>
                </a:solidFill>
              </a:rPr>
              <a:t>…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4F81BD"/>
                </a:solidFill>
              </a:rPr>
              <a:t>J</a:t>
            </a:r>
            <a:r>
              <a:rPr lang="en-US" dirty="0" smtClean="0">
                <a:solidFill>
                  <a:srgbClr val="4F81BD"/>
                </a:solidFill>
              </a:rPr>
              <a:t>enkins production jobs for java app will be cloned for running builds within a container.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Once triggered, Jenkins jobs will connect to </a:t>
            </a:r>
            <a:r>
              <a:rPr lang="en-US" dirty="0" err="1" smtClean="0">
                <a:solidFill>
                  <a:srgbClr val="4F81BD"/>
                </a:solidFill>
              </a:rPr>
              <a:t>docker</a:t>
            </a:r>
            <a:r>
              <a:rPr lang="en-US" dirty="0" smtClean="0">
                <a:solidFill>
                  <a:srgbClr val="4F81BD"/>
                </a:solidFill>
              </a:rPr>
              <a:t> host and start up the containers.</a:t>
            </a:r>
          </a:p>
          <a:p>
            <a:endParaRPr lang="en-US" dirty="0" smtClean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accent2"/>
                </a:solidFill>
              </a:rPr>
              <a:t>Tasks within Docker Container: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Appropriate environment is setup within container and Ant/maven builds are executed.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Successful builds are unit tested and packaged into a war/ear file and then deployed into Nexus.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The same builds are run against </a:t>
            </a:r>
            <a:r>
              <a:rPr lang="en-US" dirty="0" err="1" smtClean="0">
                <a:solidFill>
                  <a:srgbClr val="4F81BD"/>
                </a:solidFill>
              </a:rPr>
              <a:t>sonarqube</a:t>
            </a:r>
            <a:r>
              <a:rPr lang="en-US" dirty="0" smtClean="0">
                <a:solidFill>
                  <a:srgbClr val="4F81BD"/>
                </a:solidFill>
              </a:rPr>
              <a:t> and selenium tests are executed.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Headless testing can also be executed for applications within container if needed.</a:t>
            </a:r>
          </a:p>
          <a:p>
            <a:r>
              <a:rPr lang="en-US" dirty="0" smtClean="0">
                <a:solidFill>
                  <a:srgbClr val="4F81BD"/>
                </a:solidFill>
              </a:rPr>
              <a:t>Once deployed to Nexus/</a:t>
            </a:r>
            <a:r>
              <a:rPr lang="en-US" dirty="0" err="1" smtClean="0">
                <a:solidFill>
                  <a:srgbClr val="4F81BD"/>
                </a:solidFill>
              </a:rPr>
              <a:t>Artifactory</a:t>
            </a:r>
            <a:r>
              <a:rPr lang="en-US" dirty="0" smtClean="0">
                <a:solidFill>
                  <a:srgbClr val="4F81BD"/>
                </a:solidFill>
              </a:rPr>
              <a:t> repository the container is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Docker image makeup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Base Docker image from </a:t>
            </a:r>
            <a:r>
              <a:rPr lang="en-US" dirty="0" err="1" smtClean="0">
                <a:solidFill>
                  <a:schemeClr val="tx2"/>
                </a:solidFill>
              </a:rPr>
              <a:t>Opensuse</a:t>
            </a:r>
            <a:r>
              <a:rPr lang="en-US" dirty="0" smtClean="0">
                <a:solidFill>
                  <a:schemeClr val="tx2"/>
                </a:solidFill>
              </a:rPr>
              <a:t> has been used for the purpose.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has been used to create the java app build image by installing JDK 1.7.0/1.8.0, Maven, Ant, SVN, </a:t>
            </a:r>
            <a:r>
              <a:rPr lang="en-US" dirty="0" err="1" smtClean="0">
                <a:solidFill>
                  <a:schemeClr val="tx2"/>
                </a:solidFill>
              </a:rPr>
              <a:t>Gvim</a:t>
            </a:r>
            <a:r>
              <a:rPr lang="en-US" dirty="0" smtClean="0">
                <a:solidFill>
                  <a:schemeClr val="tx2"/>
                </a:solidFill>
              </a:rPr>
              <a:t>, curl, </a:t>
            </a:r>
            <a:r>
              <a:rPr lang="en-US" dirty="0" err="1" smtClean="0">
                <a:solidFill>
                  <a:schemeClr val="tx2"/>
                </a:solidFill>
              </a:rPr>
              <a:t>wget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This image can be used by any java application with few modification as necessary, again managed within a </a:t>
            </a:r>
            <a:r>
              <a:rPr lang="en-US" dirty="0" err="1" smtClean="0">
                <a:solidFill>
                  <a:schemeClr val="tx2"/>
                </a:solidFill>
              </a:rPr>
              <a:t>Dockerfile</a:t>
            </a:r>
            <a:r>
              <a:rPr lang="en-US" dirty="0" smtClean="0">
                <a:solidFill>
                  <a:schemeClr val="tx2"/>
                </a:solidFill>
              </a:rPr>
              <a:t> or through Jenkins job </a:t>
            </a:r>
            <a:r>
              <a:rPr lang="en-US" dirty="0" err="1" smtClean="0">
                <a:solidFill>
                  <a:schemeClr val="tx2"/>
                </a:solidFill>
              </a:rPr>
              <a:t>ssh</a:t>
            </a:r>
            <a:r>
              <a:rPr lang="en-US" dirty="0" smtClean="0">
                <a:solidFill>
                  <a:schemeClr val="tx2"/>
                </a:solidFill>
              </a:rPr>
              <a:t> commands.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We can use Docker images for various purposes including actual deployment of applications within containers to tomcat/</a:t>
            </a:r>
            <a:r>
              <a:rPr lang="en-US" dirty="0" err="1" smtClean="0">
                <a:solidFill>
                  <a:schemeClr val="tx2"/>
                </a:solidFill>
              </a:rPr>
              <a:t>jboss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weblogic</a:t>
            </a:r>
            <a:r>
              <a:rPr lang="en-US" dirty="0" smtClean="0">
                <a:solidFill>
                  <a:schemeClr val="tx2"/>
                </a:solidFill>
              </a:rPr>
              <a:t> and promote the same to higher environments like QA and Production.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 currently created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230"/>
            <a:ext cx="822960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Docker vs Non-</a:t>
            </a:r>
            <a:r>
              <a:rPr lang="en-US" dirty="0" err="1" smtClean="0">
                <a:solidFill>
                  <a:schemeClr val="tx2"/>
                </a:solidFill>
              </a:rPr>
              <a:t>dockerBuild</a:t>
            </a:r>
            <a:r>
              <a:rPr lang="en-US" dirty="0" smtClean="0">
                <a:solidFill>
                  <a:schemeClr val="tx2"/>
                </a:solidFill>
              </a:rPr>
              <a:t> Pipeline comparisons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Both Docker and non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timelines have been observed and interestingly builds done using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containers </a:t>
            </a:r>
            <a:r>
              <a:rPr lang="en-US" sz="2000" dirty="0" err="1" smtClean="0">
                <a:solidFill>
                  <a:schemeClr val="tx2"/>
                </a:solidFill>
              </a:rPr>
              <a:t>perfomed</a:t>
            </a:r>
            <a:r>
              <a:rPr lang="en-US" sz="2000" dirty="0" smtClean="0">
                <a:solidFill>
                  <a:schemeClr val="tx2"/>
                </a:solidFill>
              </a:rPr>
              <a:t> much better by 300% or more.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Time taken by 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builds to build/packaging and staging of war file to Nexus is consistently at 43 seconds compared to non-</a:t>
            </a:r>
            <a:r>
              <a:rPr lang="en-US" sz="2000" dirty="0" err="1" smtClean="0">
                <a:solidFill>
                  <a:schemeClr val="tx2"/>
                </a:solidFill>
              </a:rPr>
              <a:t>docker</a:t>
            </a:r>
            <a:r>
              <a:rPr lang="en-US" sz="2000" dirty="0" smtClean="0">
                <a:solidFill>
                  <a:schemeClr val="tx2"/>
                </a:solidFill>
              </a:rPr>
              <a:t> build between 3.3-4.11 minutes.( samples have been taken late in the night at 9:43PM to eliminate traffic parameters)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" y="4290646"/>
            <a:ext cx="4029319" cy="1550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280" y="4331859"/>
            <a:ext cx="3724520" cy="14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58ED5"/>
                </a:solidFill>
              </a:rPr>
              <a:t>Docker based builds vs Jenkins static Slaves</a:t>
            </a:r>
            <a:endParaRPr lang="en-US" dirty="0">
              <a:solidFill>
                <a:srgbClr val="558ED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302102"/>
              </p:ext>
            </p:extLst>
          </p:nvPr>
        </p:nvGraphicFramePr>
        <p:xfrm>
          <a:off x="457200" y="160020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9033"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static slaves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Jenkins</a:t>
                      </a:r>
                      <a:r>
                        <a:rPr lang="en-US" baseline="0" dirty="0" smtClean="0"/>
                        <a:t> slaves on Docker</a:t>
                      </a:r>
                      <a:endParaRPr lang="en-US" dirty="0"/>
                    </a:p>
                  </a:txBody>
                  <a:tcPr/>
                </a:tc>
              </a:tr>
              <a:tr h="1004359">
                <a:tc>
                  <a:txBody>
                    <a:bodyPr/>
                    <a:lstStyle/>
                    <a:p>
                      <a:r>
                        <a:rPr lang="en-US" dirty="0" smtClean="0"/>
                        <a:t>Static Slaves/Node</a:t>
                      </a:r>
                      <a:r>
                        <a:rPr lang="en-US" baseline="0" dirty="0" smtClean="0"/>
                        <a:t> management and distribution of builds is evidently seen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static Nodes/Slaves are needed. Jenkins can create Docker based build</a:t>
                      </a:r>
                      <a:r>
                        <a:rPr lang="en-US" baseline="0" dirty="0" smtClean="0"/>
                        <a:t> containers on the fly and achieve the same with higher performance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Non-Elastic, have to physically allocate new slaves as we provision new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Elastic and can automatically scale based on number of build requests.</a:t>
                      </a:r>
                      <a:endParaRPr lang="en-US" dirty="0"/>
                    </a:p>
                  </a:txBody>
                  <a:tcPr/>
                </a:tc>
              </a:tr>
              <a:tr h="772583">
                <a:tc>
                  <a:txBody>
                    <a:bodyPr/>
                    <a:lstStyle/>
                    <a:p>
                      <a:r>
                        <a:rPr lang="en-US" dirty="0" smtClean="0"/>
                        <a:t>Not easy to replicate/reuse</a:t>
                      </a:r>
                      <a:r>
                        <a:rPr lang="en-US" baseline="0" dirty="0" smtClean="0"/>
                        <a:t> slaves with different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 a single Dockerfile, we can create, manage and scale</a:t>
                      </a:r>
                      <a:r>
                        <a:rPr lang="en-US" baseline="0" dirty="0" smtClean="0"/>
                        <a:t> the number of containers needed for an Enterprise</a:t>
                      </a:r>
                      <a:endParaRPr lang="en-US" dirty="0"/>
                    </a:p>
                  </a:txBody>
                  <a:tcPr/>
                </a:tc>
              </a:tr>
              <a:tr h="540808"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times are faster and have the opportunity to improve further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55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</a:t>
            </a:r>
            <a:endParaRPr lang="en-US" dirty="0"/>
          </a:p>
        </p:txBody>
      </p:sp>
      <p:pic>
        <p:nvPicPr>
          <p:cNvPr id="1026" name="Picture 2" descr="Docker-VM-Contain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3" y="1600200"/>
            <a:ext cx="802993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7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Understanding Docker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8" name="Picture 4" descr="http://msopentech.com/wp-content/uploads/DockerWithWindowsSrvAndLinux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2116"/>
            <a:ext cx="8229600" cy="4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064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Pros……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133"/>
            <a:ext cx="7886700" cy="3841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Docker:</a:t>
            </a:r>
          </a:p>
          <a:p>
            <a:pPr marL="0" indent="0">
              <a:buNone/>
            </a:pPr>
            <a:r>
              <a:rPr lang="en-US" sz="2800" b="1" dirty="0"/>
              <a:t>● Is easy to install</a:t>
            </a:r>
          </a:p>
          <a:p>
            <a:pPr marL="0" indent="0">
              <a:buNone/>
            </a:pPr>
            <a:r>
              <a:rPr lang="en-US" sz="2800" b="1" dirty="0"/>
              <a:t>● Will run anything, anywhere</a:t>
            </a:r>
          </a:p>
          <a:p>
            <a:pPr marL="0" indent="0">
              <a:buNone/>
            </a:pPr>
            <a:r>
              <a:rPr lang="en-US" sz="2800" b="1" dirty="0"/>
              <a:t>● Gives you repeatable builds</a:t>
            </a:r>
          </a:p>
          <a:p>
            <a:pPr marL="0" indent="0">
              <a:buNone/>
            </a:pPr>
            <a:r>
              <a:rPr lang="en-US" sz="2800" b="1" dirty="0"/>
              <a:t>● Enables better CI/CD workflows</a:t>
            </a:r>
          </a:p>
          <a:p>
            <a:pPr marL="0" indent="0">
              <a:buNone/>
            </a:pPr>
            <a:r>
              <a:rPr lang="en-US" sz="2800" b="1" dirty="0"/>
              <a:t>● Is backed by a strong community</a:t>
            </a:r>
          </a:p>
          <a:p>
            <a:pPr marL="0" indent="0">
              <a:buNone/>
            </a:pPr>
            <a:r>
              <a:rPr lang="en-US" sz="2800" b="1" dirty="0"/>
              <a:t>● Will change how we build and ship software</a:t>
            </a:r>
          </a:p>
        </p:txBody>
      </p:sp>
    </p:spTree>
    <p:extLst>
      <p:ext uri="{BB962C8B-B14F-4D97-AF65-F5344CB8AC3E}">
        <p14:creationId xmlns:p14="http://schemas.microsoft.com/office/powerpoint/2010/main" val="35474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accent6"/>
                </a:solidFill>
              </a:rPr>
              <a:t>How does Docker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build Docker images that hold your applications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create Docker containers from those Docker images to run your applications.</a:t>
            </a:r>
          </a:p>
          <a:p>
            <a:pPr>
              <a:spcBef>
                <a:spcPct val="0"/>
              </a:spcBef>
            </a:pPr>
            <a:endParaRPr lang="en-IN" altLang="en-US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N" altLang="en-US" dirty="0" smtClean="0">
                <a:latin typeface="Arial" panose="020B0604020202020204" pitchFamily="34" charset="0"/>
              </a:rPr>
              <a:t>You can share those Docker images via Docker Hub or your own registry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2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2.wp.com/blog.bigstep.com/wp-content/uploads/2014/11/docker-filesystems-multilayer-updat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29" y="1864159"/>
            <a:ext cx="6357668" cy="32635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156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Download an official base image of your choice of Linux flavor(</a:t>
            </a:r>
            <a:r>
              <a:rPr lang="en-US" sz="1800" dirty="0" err="1" smtClean="0"/>
              <a:t>redhat</a:t>
            </a:r>
            <a:r>
              <a:rPr lang="en-US" sz="1800" dirty="0" smtClean="0"/>
              <a:t>/</a:t>
            </a:r>
            <a:r>
              <a:rPr lang="en-US" sz="1800" dirty="0" err="1" smtClean="0"/>
              <a:t>opensuse</a:t>
            </a:r>
            <a:r>
              <a:rPr lang="en-US" sz="1800" dirty="0" smtClean="0"/>
              <a:t>/Ubuntu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Start the container as root, and install basic tools like vi/</a:t>
            </a:r>
            <a:r>
              <a:rPr lang="en-US" sz="1800" dirty="0" err="1" smtClean="0"/>
              <a:t>wget</a:t>
            </a:r>
            <a:r>
              <a:rPr lang="en-US" sz="1800" dirty="0" smtClean="0"/>
              <a:t>/curl/</a:t>
            </a:r>
            <a:r>
              <a:rPr lang="en-US" sz="1800" dirty="0" err="1" smtClean="0"/>
              <a:t>wget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endParaRPr lang="en-US" sz="1800" dirty="0" smtClean="0"/>
          </a:p>
          <a:p>
            <a:r>
              <a:rPr lang="en-US" sz="1800" dirty="0" smtClean="0"/>
              <a:t>Exit from the container</a:t>
            </a:r>
          </a:p>
          <a:p>
            <a:r>
              <a:rPr lang="en-US" sz="1800" dirty="0" smtClean="0"/>
              <a:t>Save the image using 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 commit </a:t>
            </a:r>
            <a:r>
              <a:rPr lang="en-US" sz="1800" dirty="0" smtClean="0"/>
              <a:t>with appropriate naming convention like </a:t>
            </a:r>
            <a:r>
              <a:rPr lang="en-US" sz="1800" dirty="0" err="1" smtClean="0"/>
              <a:t>vce</a:t>
            </a:r>
            <a:r>
              <a:rPr lang="en-US" sz="1800" dirty="0" smtClean="0"/>
              <a:t>-</a:t>
            </a:r>
            <a:r>
              <a:rPr lang="en-US" sz="1800" dirty="0" err="1" smtClean="0"/>
              <a:t>javaapp</a:t>
            </a:r>
            <a:r>
              <a:rPr lang="en-US" sz="1800" dirty="0" smtClean="0"/>
              <a:t>-build-container.</a:t>
            </a:r>
          </a:p>
          <a:p>
            <a:r>
              <a:rPr lang="en-US" sz="1800" dirty="0" smtClean="0"/>
              <a:t>Push it into Docker hub, setup within nexus/</a:t>
            </a:r>
            <a:r>
              <a:rPr lang="en-US" sz="1800" dirty="0" err="1" smtClean="0"/>
              <a:t>Artifactory</a:t>
            </a:r>
            <a:r>
              <a:rPr lang="en-US" sz="1800" dirty="0" smtClean="0"/>
              <a:t>, comparable to committing code into 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repository.</a:t>
            </a:r>
          </a:p>
          <a:p>
            <a:r>
              <a:rPr lang="en-US" sz="1800" dirty="0" smtClean="0"/>
              <a:t>Setup Jenkins java build job to pull this image to run the container for the builds to be executed.</a:t>
            </a:r>
          </a:p>
          <a:p>
            <a:r>
              <a:rPr lang="en-US" sz="1800" dirty="0" smtClean="0"/>
              <a:t>Remove the container once build has been successfully executed.</a:t>
            </a:r>
          </a:p>
          <a:p>
            <a:r>
              <a:rPr lang="en-US" sz="1800" dirty="0" smtClean="0"/>
              <a:t>Eventually we can manipulate the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images, once builds are stabilized using </a:t>
            </a:r>
            <a:r>
              <a:rPr lang="en-US" sz="1800" b="1" dirty="0" err="1"/>
              <a:t>D</a:t>
            </a:r>
            <a:r>
              <a:rPr lang="en-US" sz="1800" b="1" dirty="0" err="1" smtClean="0"/>
              <a:t>ockerfiles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We can create multiple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 using </a:t>
            </a:r>
            <a:r>
              <a:rPr lang="en-US" sz="1800" b="1" dirty="0" err="1" smtClean="0"/>
              <a:t>docker</a:t>
            </a:r>
            <a:r>
              <a:rPr lang="en-US" sz="1800" b="1" dirty="0" smtClean="0"/>
              <a:t> compose</a:t>
            </a:r>
            <a:r>
              <a:rPr lang="en-US" sz="1800" dirty="0" smtClean="0"/>
              <a:t>, if application is complex and demands multiple </a:t>
            </a:r>
            <a:r>
              <a:rPr lang="en-US" sz="1800" dirty="0" err="1" smtClean="0"/>
              <a:t>docker</a:t>
            </a:r>
            <a:r>
              <a:rPr lang="en-US" sz="1800" dirty="0" smtClean="0"/>
              <a:t> containers to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Docker Hub on Nexus repository running within a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8501"/>
            <a:ext cx="8229600" cy="41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1053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Adobe Gothic Std B</vt:lpstr>
      <vt:lpstr>Arial</vt:lpstr>
      <vt:lpstr>Calibri</vt:lpstr>
      <vt:lpstr>Courier New</vt:lpstr>
      <vt:lpstr>Devanagari Sangam MN</vt:lpstr>
      <vt:lpstr>Tahoma</vt:lpstr>
      <vt:lpstr>Office Theme</vt:lpstr>
      <vt:lpstr>1_Office Theme</vt:lpstr>
      <vt:lpstr>CICD Demo with Dockers</vt:lpstr>
      <vt:lpstr>DevOps CICD architecture using Docker</vt:lpstr>
      <vt:lpstr>What is Docker</vt:lpstr>
      <vt:lpstr>Understanding Docker </vt:lpstr>
      <vt:lpstr>Docker Pros……</vt:lpstr>
      <vt:lpstr>How does Docker work ?</vt:lpstr>
      <vt:lpstr>PowerPoint Presentation</vt:lpstr>
      <vt:lpstr>Building docker image</vt:lpstr>
      <vt:lpstr>Docker Hub on Nexus repository running within a docker container</vt:lpstr>
      <vt:lpstr>Features</vt:lpstr>
      <vt:lpstr>Code Container</vt:lpstr>
      <vt:lpstr>Docker Container Lifecycle ……</vt:lpstr>
      <vt:lpstr>PowerPoint Presentation</vt:lpstr>
      <vt:lpstr>PowerPoint Presentation</vt:lpstr>
      <vt:lpstr>PowerPoint Presentation</vt:lpstr>
      <vt:lpstr>Build Pipeline for java app without Docker example</vt:lpstr>
      <vt:lpstr>CICD with Docker</vt:lpstr>
      <vt:lpstr>PowerPoint Presentation</vt:lpstr>
      <vt:lpstr>PowerPoint Presentation</vt:lpstr>
      <vt:lpstr>Contd…</vt:lpstr>
      <vt:lpstr>Docker image makeup</vt:lpstr>
      <vt:lpstr>Docker images currently created</vt:lpstr>
      <vt:lpstr>Docker vs Non-dockerBuild Pipeline comparisons</vt:lpstr>
      <vt:lpstr>Docker based builds vs Jenkins static Slaves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CICD Demo</dc:title>
  <dc:creator>s kumar</dc:creator>
  <cp:lastModifiedBy>Mekala, Suresh (Contractor)</cp:lastModifiedBy>
  <cp:revision>29</cp:revision>
  <dcterms:created xsi:type="dcterms:W3CDTF">2016-06-16T22:37:17Z</dcterms:created>
  <dcterms:modified xsi:type="dcterms:W3CDTF">2016-08-30T18:47:44Z</dcterms:modified>
</cp:coreProperties>
</file>