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63" r:id="rId4"/>
    <p:sldId id="264" r:id="rId5"/>
    <p:sldId id="271" r:id="rId6"/>
    <p:sldId id="282" r:id="rId7"/>
    <p:sldId id="281" r:id="rId8"/>
    <p:sldId id="275" r:id="rId9"/>
    <p:sldId id="276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" y="76200"/>
            <a:ext cx="3200135" cy="780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09750"/>
            <a:ext cx="11539728" cy="45180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27972"/>
            <a:ext cx="5486400" cy="3899675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27972"/>
            <a:ext cx="5486400" cy="3899675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6457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Bootstrap CICD Demo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Docker images currently created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41231"/>
            <a:ext cx="822960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Docker based builds vs Jenkins static Slaves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679789"/>
              </p:ext>
            </p:extLst>
          </p:nvPr>
        </p:nvGraphicFramePr>
        <p:xfrm>
          <a:off x="1981200" y="1600201"/>
          <a:ext cx="8229600" cy="405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5581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static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slaves on Docker</a:t>
                      </a:r>
                      <a:endParaRPr lang="en-US" dirty="0"/>
                    </a:p>
                  </a:txBody>
                  <a:tcPr/>
                </a:tc>
              </a:tr>
              <a:tr h="1318137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Slaves/Node</a:t>
                      </a:r>
                      <a:r>
                        <a:rPr lang="en-US" baseline="0" dirty="0" smtClean="0"/>
                        <a:t> management and distribution of builds is evidently seen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Nodes/Slaves are needed. Jenkins can create Docker based build</a:t>
                      </a:r>
                      <a:r>
                        <a:rPr lang="en-US" baseline="0" dirty="0" smtClean="0"/>
                        <a:t> containers on the fly and achieve the same with higher performance</a:t>
                      </a:r>
                      <a:endParaRPr lang="en-US" dirty="0"/>
                    </a:p>
                  </a:txBody>
                  <a:tcPr/>
                </a:tc>
              </a:tr>
              <a:tr h="1318137">
                <a:tc>
                  <a:txBody>
                    <a:bodyPr/>
                    <a:lstStyle/>
                    <a:p>
                      <a:r>
                        <a:rPr lang="en-US" dirty="0" smtClean="0"/>
                        <a:t>Non-Elastic, have to physically allocate new slaves as we provision new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Elastic and can automatically scale based on number of build </a:t>
                      </a:r>
                      <a:r>
                        <a:rPr lang="en-US" baseline="0" dirty="0" smtClean="0"/>
                        <a:t>requests, based on the hardware configurations provisioned.</a:t>
                      </a:r>
                      <a:endParaRPr lang="en-US" dirty="0"/>
                    </a:p>
                  </a:txBody>
                  <a:tcPr/>
                </a:tc>
              </a:tr>
              <a:tr h="1013952"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replicate/reuse</a:t>
                      </a:r>
                      <a:r>
                        <a:rPr lang="en-US" baseline="0" dirty="0" smtClean="0"/>
                        <a:t> slaves with different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 single Dockerfile, we can create, manage and scale</a:t>
                      </a:r>
                      <a:r>
                        <a:rPr lang="en-US" baseline="0" dirty="0" smtClean="0"/>
                        <a:t> the number of containers needed for an Enterprise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556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524001" y="267841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4000" b="1" dirty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Bootstrap CICD Project</a:t>
            </a:r>
            <a:endParaRPr lang="en-US" altLang="ko-KR" sz="3600" b="1" dirty="0">
              <a:solidFill>
                <a:srgbClr val="4F81B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타원 36"/>
          <p:cNvSpPr/>
          <p:nvPr/>
        </p:nvSpPr>
        <p:spPr>
          <a:xfrm>
            <a:off x="5503931" y="4574898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28"/>
          <p:cNvSpPr/>
          <p:nvPr/>
        </p:nvSpPr>
        <p:spPr>
          <a:xfrm>
            <a:off x="5702477" y="3583464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타원 20"/>
          <p:cNvSpPr/>
          <p:nvPr/>
        </p:nvSpPr>
        <p:spPr>
          <a:xfrm>
            <a:off x="5503931" y="2615857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그룹 60"/>
          <p:cNvGrpSpPr/>
          <p:nvPr/>
        </p:nvGrpSpPr>
        <p:grpSpPr>
          <a:xfrm>
            <a:off x="5480411" y="2614337"/>
            <a:ext cx="667122" cy="604724"/>
            <a:chOff x="5075123" y="3442121"/>
            <a:chExt cx="2481953" cy="2249809"/>
          </a:xfrm>
        </p:grpSpPr>
        <p:sp>
          <p:nvSpPr>
            <p:cNvPr id="17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그룹 60"/>
          <p:cNvGrpSpPr/>
          <p:nvPr/>
        </p:nvGrpSpPr>
        <p:grpSpPr>
          <a:xfrm>
            <a:off x="5678957" y="3581944"/>
            <a:ext cx="667122" cy="604724"/>
            <a:chOff x="5075123" y="3442121"/>
            <a:chExt cx="2481953" cy="2249809"/>
          </a:xfrm>
        </p:grpSpPr>
        <p:sp>
          <p:nvSpPr>
            <p:cNvPr id="24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그룹 60"/>
          <p:cNvGrpSpPr/>
          <p:nvPr/>
        </p:nvGrpSpPr>
        <p:grpSpPr>
          <a:xfrm>
            <a:off x="5480411" y="4573378"/>
            <a:ext cx="667122" cy="604724"/>
            <a:chOff x="5075123" y="3442121"/>
            <a:chExt cx="2481953" cy="2249809"/>
          </a:xfrm>
        </p:grpSpPr>
        <p:sp>
          <p:nvSpPr>
            <p:cNvPr id="31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그룹 80"/>
          <p:cNvGrpSpPr/>
          <p:nvPr/>
        </p:nvGrpSpPr>
        <p:grpSpPr>
          <a:xfrm flipH="1">
            <a:off x="1996501" y="2095456"/>
            <a:ext cx="1260141" cy="1342516"/>
            <a:chOff x="7429151" y="3841679"/>
            <a:chExt cx="1260141" cy="1342516"/>
          </a:xfrm>
        </p:grpSpPr>
        <p:grpSp>
          <p:nvGrpSpPr>
            <p:cNvPr id="47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3" name="타원 4"/>
          <p:cNvSpPr/>
          <p:nvPr/>
        </p:nvSpPr>
        <p:spPr>
          <a:xfrm>
            <a:off x="2230216" y="2607984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167935" y="2540025"/>
            <a:ext cx="4365323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Design and build CICD pipeline framework for technologies with different architectures within FannieMae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6364062" y="3602307"/>
            <a:ext cx="408574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Dockerise the CICD pipeline for the above framework for Java technologies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6307201" y="4622556"/>
            <a:ext cx="392153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Examine/Compare and contrast Docker framework vs non-Docker framework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9" name="도넛 82"/>
          <p:cNvSpPr/>
          <p:nvPr/>
        </p:nvSpPr>
        <p:spPr>
          <a:xfrm>
            <a:off x="2373987" y="2751754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그룹 88"/>
          <p:cNvGrpSpPr/>
          <p:nvPr/>
        </p:nvGrpSpPr>
        <p:grpSpPr>
          <a:xfrm>
            <a:off x="2494267" y="3353162"/>
            <a:ext cx="2129971" cy="953978"/>
            <a:chOff x="627760" y="3273704"/>
            <a:chExt cx="2129971" cy="521584"/>
          </a:xfrm>
        </p:grpSpPr>
        <p:sp>
          <p:nvSpPr>
            <p:cNvPr id="71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454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4F81BD"/>
                  </a:solidFill>
                  <a:latin typeface="Arial" pitchFamily="34" charset="0"/>
                  <a:ea typeface="휴먼둥근헤드라인" pitchFamily="18" charset="-127"/>
                  <a:cs typeface="Arial" pitchFamily="34" charset="0"/>
                </a:rPr>
                <a:t>GOAL</a:t>
              </a:r>
              <a:endParaRPr lang="ko-KR" altLang="en-US" sz="4800" b="1" dirty="0">
                <a:solidFill>
                  <a:srgbClr val="4F81BD"/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</p:txBody>
        </p:sp>
        <p:sp>
          <p:nvSpPr>
            <p:cNvPr id="72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168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9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_box"/>
          <p:cNvSpPr/>
          <p:nvPr/>
        </p:nvSpPr>
        <p:spPr>
          <a:xfrm>
            <a:off x="6458835" y="0"/>
            <a:ext cx="4210050" cy="6858000"/>
          </a:xfrm>
          <a:prstGeom prst="rect">
            <a:avLst/>
          </a:prstGeom>
          <a:gradFill>
            <a:gsLst>
              <a:gs pos="100000">
                <a:schemeClr val="bg1">
                  <a:lumMod val="58000"/>
                </a:schemeClr>
              </a:gs>
              <a:gs pos="0">
                <a:schemeClr val="bg1">
                  <a:lumMod val="90000"/>
                </a:schemeClr>
              </a:gs>
            </a:gsLst>
            <a:lin ang="54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ribbon1"/>
          <p:cNvGrpSpPr/>
          <p:nvPr/>
        </p:nvGrpSpPr>
        <p:grpSpPr>
          <a:xfrm>
            <a:off x="5419908" y="1478508"/>
            <a:ext cx="4138761" cy="723014"/>
            <a:chOff x="5419908" y="1645967"/>
            <a:chExt cx="4138761" cy="723014"/>
          </a:xfrm>
        </p:grpSpPr>
        <p:sp>
          <p:nvSpPr>
            <p:cNvPr id="13" name="Pentagon 12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903" y="1798221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CICD Primer in logical steps-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3" name="ribbon3"/>
          <p:cNvGrpSpPr/>
          <p:nvPr/>
        </p:nvGrpSpPr>
        <p:grpSpPr>
          <a:xfrm>
            <a:off x="5419909" y="3609424"/>
            <a:ext cx="4138761" cy="723014"/>
            <a:chOff x="5419908" y="1645967"/>
            <a:chExt cx="4138761" cy="723014"/>
          </a:xfrm>
        </p:grpSpPr>
        <p:sp>
          <p:nvSpPr>
            <p:cNvPr id="24" name="Pentagon 23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0903" y="1798221"/>
              <a:ext cx="3617766" cy="338554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 err="1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BootStrap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CICD </a:t>
              </a:r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Pipeline-3</a:t>
              </a:r>
              <a:endParaRPr lang="en-US" sz="20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left_box"/>
          <p:cNvSpPr/>
          <p:nvPr/>
        </p:nvSpPr>
        <p:spPr>
          <a:xfrm>
            <a:off x="1524000" y="1979"/>
            <a:ext cx="4212678" cy="6856023"/>
          </a:xfrm>
          <a:prstGeom prst="rect">
            <a:avLst/>
          </a:prstGeom>
          <a:gradFill>
            <a:gsLst>
              <a:gs pos="100000">
                <a:schemeClr val="bg1">
                  <a:lumMod val="68000"/>
                </a:schemeClr>
              </a:gs>
              <a:gs pos="24000">
                <a:schemeClr val="bg1">
                  <a:lumMod val="93000"/>
                </a:schemeClr>
              </a:gs>
            </a:gsLst>
            <a:lin ang="30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254000" dist="1778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78095"/>
            <a:ext cx="4212678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4800" dirty="0">
                <a:ln w="15875">
                  <a:noFill/>
                  <a:round/>
                </a:ln>
                <a:solidFill>
                  <a:srgbClr val="0070C0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pSp>
        <p:nvGrpSpPr>
          <p:cNvPr id="7" name="ribbon2"/>
          <p:cNvGrpSpPr/>
          <p:nvPr/>
        </p:nvGrpSpPr>
        <p:grpSpPr>
          <a:xfrm>
            <a:off x="2770771" y="2544180"/>
            <a:ext cx="3742592" cy="822176"/>
            <a:chOff x="2770767" y="2296530"/>
            <a:chExt cx="3742592" cy="822176"/>
          </a:xfrm>
        </p:grpSpPr>
        <p:sp>
          <p:nvSpPr>
            <p:cNvPr id="21" name="Pentagon 20"/>
            <p:cNvSpPr/>
            <p:nvPr/>
          </p:nvSpPr>
          <p:spPr>
            <a:xfrm flipH="1">
              <a:off x="2770767" y="2296530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593" y="2472375"/>
              <a:ext cx="3617766" cy="64633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Docker 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Based </a:t>
              </a:r>
              <a:r>
                <a:rPr lang="en-US" sz="1600" b="1" dirty="0" err="1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BootStrap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CICD </a:t>
              </a:r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pipeline-2</a:t>
              </a:r>
              <a:endParaRPr lang="en-US" sz="16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b="1" dirty="0">
                <a:ln w="15875">
                  <a:noFill/>
                  <a:round/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shadowright"/>
          <p:cNvSpPr/>
          <p:nvPr/>
        </p:nvSpPr>
        <p:spPr>
          <a:xfrm>
            <a:off x="6249228" y="2544180"/>
            <a:ext cx="213179" cy="733018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ddenpiece"/>
          <p:cNvSpPr/>
          <p:nvPr/>
        </p:nvSpPr>
        <p:spPr>
          <a:xfrm>
            <a:off x="6463598" y="2527006"/>
            <a:ext cx="4207669" cy="9470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ribbon4"/>
          <p:cNvGrpSpPr/>
          <p:nvPr/>
        </p:nvGrpSpPr>
        <p:grpSpPr>
          <a:xfrm>
            <a:off x="2770771" y="4664664"/>
            <a:ext cx="3879999" cy="723014"/>
            <a:chOff x="2770767" y="4417014"/>
            <a:chExt cx="3879999" cy="723014"/>
          </a:xfrm>
        </p:grpSpPr>
        <p:sp>
          <p:nvSpPr>
            <p:cNvPr id="30" name="Pentagon 29"/>
            <p:cNvSpPr/>
            <p:nvPr/>
          </p:nvSpPr>
          <p:spPr>
            <a:xfrm flipH="1">
              <a:off x="2770767" y="4417014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3000" y="4572019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Examine the performance results-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32" name="hiddenpiece"/>
          <p:cNvSpPr/>
          <p:nvPr/>
        </p:nvSpPr>
        <p:spPr>
          <a:xfrm>
            <a:off x="6463597" y="4663936"/>
            <a:ext cx="4205288" cy="912837"/>
          </a:xfrm>
          <a:prstGeom prst="rect">
            <a:avLst/>
          </a:prstGeom>
          <a:gradFill>
            <a:gsLst>
              <a:gs pos="0">
                <a:schemeClr val="accent3">
                  <a:lumMod val="51000"/>
                  <a:lumOff val="49000"/>
                </a:schemeClr>
              </a:gs>
              <a:gs pos="100000">
                <a:schemeClr val="bg1">
                  <a:lumMod val="6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dowright"/>
          <p:cNvSpPr/>
          <p:nvPr/>
        </p:nvSpPr>
        <p:spPr>
          <a:xfrm>
            <a:off x="6250137" y="4665176"/>
            <a:ext cx="213179" cy="722503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1845" y="1506719"/>
            <a:ext cx="3201122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r"/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Primer on our current production CICD pipeline in 6 logical steps which has been used for our frameworks</a:t>
            </a:r>
            <a:r>
              <a:rPr lang="en-US" sz="1200" dirty="0">
                <a:ln w="15875">
                  <a:noFill/>
                  <a:round/>
                </a:ln>
                <a:solidFill>
                  <a:srgbClr val="7030A0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200" dirty="0">
              <a:ln w="15875">
                <a:noFill/>
                <a:round/>
              </a:ln>
              <a:solidFill>
                <a:srgbClr val="7030A0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3127" y="2566137"/>
            <a:ext cx="3201122" cy="800219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Present and demo the new </a:t>
            </a:r>
            <a:r>
              <a:rPr lang="en-US" sz="1200" b="1" dirty="0" err="1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CICD pipeline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using Docker for Java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stack.</a:t>
            </a:r>
          </a:p>
          <a:p>
            <a:endParaRPr lang="en-US" sz="1200" b="1" dirty="0" smtClean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5411" y="3623017"/>
            <a:ext cx="3201122" cy="1169551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Raising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bar to extend the framework to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current production CICD pipeline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Framework complete until Nexus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deployment for all technologies without Docker</a:t>
            </a:r>
            <a:endParaRPr lang="en-US" sz="1200" b="1" dirty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dirty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1351" y="4663936"/>
            <a:ext cx="3201122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Examine the performance results between dockerised based CICD pipeline vs Non Docker based builds</a:t>
            </a:r>
          </a:p>
        </p:txBody>
      </p:sp>
      <p:sp>
        <p:nvSpPr>
          <p:cNvPr id="44" name="Oval 43"/>
          <p:cNvSpPr/>
          <p:nvPr/>
        </p:nvSpPr>
        <p:spPr>
          <a:xfrm>
            <a:off x="9674642" y="3584963"/>
            <a:ext cx="781365" cy="7813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/>
          <p:cNvSpPr/>
          <p:nvPr/>
        </p:nvSpPr>
        <p:spPr>
          <a:xfrm>
            <a:off x="1866996" y="2527010"/>
            <a:ext cx="781365" cy="78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9674643" y="1445637"/>
            <a:ext cx="781365" cy="78136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/>
          <p:cNvSpPr/>
          <p:nvPr/>
        </p:nvSpPr>
        <p:spPr>
          <a:xfrm>
            <a:off x="1860508" y="4627099"/>
            <a:ext cx="781365" cy="7813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1" name="people_icon" descr="E:\Andrei\work\UpWork\infographics vs\vectors\businessman27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92" y="2638461"/>
            <a:ext cx="544456" cy="5444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thumbs_up_icon" descr="E:\Andrei\work\UpWork\infographics vs\vectors\best-choic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42" y="1570149"/>
            <a:ext cx="452967" cy="452967"/>
          </a:xfrm>
          <a:prstGeom prst="rect">
            <a:avLst/>
          </a:prstGeom>
          <a:noFill/>
          <a:effectLst>
            <a:innerShdw blurRad="63500" dist="254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financial_icon" descr="E:\Andrei\work\UpWork\infographics vs\vectors\chart4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500" y="3684168"/>
            <a:ext cx="469648" cy="469650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checkmark_icon" descr="E:\Andrei\work\UpWork\infographics vs\vectors\basic14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41" y="4690582"/>
            <a:ext cx="665927" cy="665927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eople_icon" descr="E:\Andrei\work\UpWork\infographics vs\vectors\businessman27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1" y="2621963"/>
            <a:ext cx="591457" cy="5914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4" grpId="0"/>
      <p:bldP spid="35" grpId="0"/>
      <p:bldP spid="36" grpId="0"/>
      <p:bldP spid="37" grpId="0"/>
      <p:bldP spid="44" grpId="0" animBg="1"/>
      <p:bldP spid="42" grpId="0" animBg="1"/>
      <p:bldP spid="4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441031" y="1337073"/>
            <a:ext cx="1435894" cy="1615679"/>
            <a:chOff x="3584575" y="639763"/>
            <a:chExt cx="1914525" cy="2154238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584575" y="906463"/>
              <a:ext cx="1914525" cy="1887538"/>
            </a:xfrm>
            <a:custGeom>
              <a:avLst/>
              <a:gdLst>
                <a:gd name="T0" fmla="*/ 0 w 1206"/>
                <a:gd name="T1" fmla="*/ 1039 h 1189"/>
                <a:gd name="T2" fmla="*/ 0 w 1206"/>
                <a:gd name="T3" fmla="*/ 1039 h 1189"/>
                <a:gd name="T4" fmla="*/ 18 w 1206"/>
                <a:gd name="T5" fmla="*/ 993 h 1189"/>
                <a:gd name="T6" fmla="*/ 36 w 1206"/>
                <a:gd name="T7" fmla="*/ 949 h 1189"/>
                <a:gd name="T8" fmla="*/ 54 w 1206"/>
                <a:gd name="T9" fmla="*/ 903 h 1189"/>
                <a:gd name="T10" fmla="*/ 74 w 1206"/>
                <a:gd name="T11" fmla="*/ 861 h 1189"/>
                <a:gd name="T12" fmla="*/ 96 w 1206"/>
                <a:gd name="T13" fmla="*/ 817 h 1189"/>
                <a:gd name="T14" fmla="*/ 120 w 1206"/>
                <a:gd name="T15" fmla="*/ 775 h 1189"/>
                <a:gd name="T16" fmla="*/ 144 w 1206"/>
                <a:gd name="T17" fmla="*/ 733 h 1189"/>
                <a:gd name="T18" fmla="*/ 168 w 1206"/>
                <a:gd name="T19" fmla="*/ 692 h 1189"/>
                <a:gd name="T20" fmla="*/ 194 w 1206"/>
                <a:gd name="T21" fmla="*/ 652 h 1189"/>
                <a:gd name="T22" fmla="*/ 222 w 1206"/>
                <a:gd name="T23" fmla="*/ 612 h 1189"/>
                <a:gd name="T24" fmla="*/ 250 w 1206"/>
                <a:gd name="T25" fmla="*/ 574 h 1189"/>
                <a:gd name="T26" fmla="*/ 280 w 1206"/>
                <a:gd name="T27" fmla="*/ 538 h 1189"/>
                <a:gd name="T28" fmla="*/ 310 w 1206"/>
                <a:gd name="T29" fmla="*/ 500 h 1189"/>
                <a:gd name="T30" fmla="*/ 342 w 1206"/>
                <a:gd name="T31" fmla="*/ 464 h 1189"/>
                <a:gd name="T32" fmla="*/ 374 w 1206"/>
                <a:gd name="T33" fmla="*/ 430 h 1189"/>
                <a:gd name="T34" fmla="*/ 408 w 1206"/>
                <a:gd name="T35" fmla="*/ 396 h 1189"/>
                <a:gd name="T36" fmla="*/ 442 w 1206"/>
                <a:gd name="T37" fmla="*/ 364 h 1189"/>
                <a:gd name="T38" fmla="*/ 478 w 1206"/>
                <a:gd name="T39" fmla="*/ 332 h 1189"/>
                <a:gd name="T40" fmla="*/ 514 w 1206"/>
                <a:gd name="T41" fmla="*/ 300 h 1189"/>
                <a:gd name="T42" fmla="*/ 550 w 1206"/>
                <a:gd name="T43" fmla="*/ 270 h 1189"/>
                <a:gd name="T44" fmla="*/ 588 w 1206"/>
                <a:gd name="T45" fmla="*/ 242 h 1189"/>
                <a:gd name="T46" fmla="*/ 628 w 1206"/>
                <a:gd name="T47" fmla="*/ 214 h 1189"/>
                <a:gd name="T48" fmla="*/ 668 w 1206"/>
                <a:gd name="T49" fmla="*/ 188 h 1189"/>
                <a:gd name="T50" fmla="*/ 708 w 1206"/>
                <a:gd name="T51" fmla="*/ 162 h 1189"/>
                <a:gd name="T52" fmla="*/ 748 w 1206"/>
                <a:gd name="T53" fmla="*/ 138 h 1189"/>
                <a:gd name="T54" fmla="*/ 790 w 1206"/>
                <a:gd name="T55" fmla="*/ 114 h 1189"/>
                <a:gd name="T56" fmla="*/ 834 w 1206"/>
                <a:gd name="T57" fmla="*/ 92 h 1189"/>
                <a:gd name="T58" fmla="*/ 876 w 1206"/>
                <a:gd name="T59" fmla="*/ 72 h 1189"/>
                <a:gd name="T60" fmla="*/ 920 w 1206"/>
                <a:gd name="T61" fmla="*/ 52 h 1189"/>
                <a:gd name="T62" fmla="*/ 966 w 1206"/>
                <a:gd name="T63" fmla="*/ 34 h 1189"/>
                <a:gd name="T64" fmla="*/ 1010 w 1206"/>
                <a:gd name="T65" fmla="*/ 16 h 1189"/>
                <a:gd name="T66" fmla="*/ 1056 w 1206"/>
                <a:gd name="T67" fmla="*/ 0 h 1189"/>
                <a:gd name="T68" fmla="*/ 1186 w 1206"/>
                <a:gd name="T69" fmla="*/ 240 h 1189"/>
                <a:gd name="T70" fmla="*/ 1206 w 1206"/>
                <a:gd name="T71" fmla="*/ 552 h 1189"/>
                <a:gd name="T72" fmla="*/ 1206 w 1206"/>
                <a:gd name="T73" fmla="*/ 552 h 1189"/>
                <a:gd name="T74" fmla="*/ 1150 w 1206"/>
                <a:gd name="T75" fmla="*/ 574 h 1189"/>
                <a:gd name="T76" fmla="*/ 1096 w 1206"/>
                <a:gd name="T77" fmla="*/ 598 h 1189"/>
                <a:gd name="T78" fmla="*/ 1044 w 1206"/>
                <a:gd name="T79" fmla="*/ 626 h 1189"/>
                <a:gd name="T80" fmla="*/ 992 w 1206"/>
                <a:gd name="T81" fmla="*/ 656 h 1189"/>
                <a:gd name="T82" fmla="*/ 944 w 1206"/>
                <a:gd name="T83" fmla="*/ 688 h 1189"/>
                <a:gd name="T84" fmla="*/ 896 w 1206"/>
                <a:gd name="T85" fmla="*/ 723 h 1189"/>
                <a:gd name="T86" fmla="*/ 850 w 1206"/>
                <a:gd name="T87" fmla="*/ 761 h 1189"/>
                <a:gd name="T88" fmla="*/ 808 w 1206"/>
                <a:gd name="T89" fmla="*/ 801 h 1189"/>
                <a:gd name="T90" fmla="*/ 766 w 1206"/>
                <a:gd name="T91" fmla="*/ 841 h 1189"/>
                <a:gd name="T92" fmla="*/ 728 w 1206"/>
                <a:gd name="T93" fmla="*/ 885 h 1189"/>
                <a:gd name="T94" fmla="*/ 692 w 1206"/>
                <a:gd name="T95" fmla="*/ 931 h 1189"/>
                <a:gd name="T96" fmla="*/ 658 w 1206"/>
                <a:gd name="T97" fmla="*/ 979 h 1189"/>
                <a:gd name="T98" fmla="*/ 626 w 1206"/>
                <a:gd name="T99" fmla="*/ 1029 h 1189"/>
                <a:gd name="T100" fmla="*/ 596 w 1206"/>
                <a:gd name="T101" fmla="*/ 1081 h 1189"/>
                <a:gd name="T102" fmla="*/ 570 w 1206"/>
                <a:gd name="T103" fmla="*/ 1135 h 1189"/>
                <a:gd name="T104" fmla="*/ 548 w 1206"/>
                <a:gd name="T105" fmla="*/ 1189 h 1189"/>
                <a:gd name="T106" fmla="*/ 252 w 1206"/>
                <a:gd name="T107" fmla="*/ 1047 h 1189"/>
                <a:gd name="T108" fmla="*/ 0 w 1206"/>
                <a:gd name="T109" fmla="*/ 1039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6" h="1189">
                  <a:moveTo>
                    <a:pt x="0" y="1039"/>
                  </a:moveTo>
                  <a:lnTo>
                    <a:pt x="0" y="1039"/>
                  </a:lnTo>
                  <a:lnTo>
                    <a:pt x="18" y="993"/>
                  </a:lnTo>
                  <a:lnTo>
                    <a:pt x="36" y="949"/>
                  </a:lnTo>
                  <a:lnTo>
                    <a:pt x="54" y="903"/>
                  </a:lnTo>
                  <a:lnTo>
                    <a:pt x="74" y="861"/>
                  </a:lnTo>
                  <a:lnTo>
                    <a:pt x="96" y="817"/>
                  </a:lnTo>
                  <a:lnTo>
                    <a:pt x="120" y="775"/>
                  </a:lnTo>
                  <a:lnTo>
                    <a:pt x="144" y="733"/>
                  </a:lnTo>
                  <a:lnTo>
                    <a:pt x="168" y="692"/>
                  </a:lnTo>
                  <a:lnTo>
                    <a:pt x="194" y="652"/>
                  </a:lnTo>
                  <a:lnTo>
                    <a:pt x="222" y="612"/>
                  </a:lnTo>
                  <a:lnTo>
                    <a:pt x="250" y="574"/>
                  </a:lnTo>
                  <a:lnTo>
                    <a:pt x="280" y="538"/>
                  </a:lnTo>
                  <a:lnTo>
                    <a:pt x="310" y="500"/>
                  </a:lnTo>
                  <a:lnTo>
                    <a:pt x="342" y="464"/>
                  </a:lnTo>
                  <a:lnTo>
                    <a:pt x="374" y="430"/>
                  </a:lnTo>
                  <a:lnTo>
                    <a:pt x="408" y="396"/>
                  </a:lnTo>
                  <a:lnTo>
                    <a:pt x="442" y="364"/>
                  </a:lnTo>
                  <a:lnTo>
                    <a:pt x="478" y="332"/>
                  </a:lnTo>
                  <a:lnTo>
                    <a:pt x="514" y="300"/>
                  </a:lnTo>
                  <a:lnTo>
                    <a:pt x="550" y="270"/>
                  </a:lnTo>
                  <a:lnTo>
                    <a:pt x="588" y="242"/>
                  </a:lnTo>
                  <a:lnTo>
                    <a:pt x="628" y="214"/>
                  </a:lnTo>
                  <a:lnTo>
                    <a:pt x="668" y="188"/>
                  </a:lnTo>
                  <a:lnTo>
                    <a:pt x="708" y="162"/>
                  </a:lnTo>
                  <a:lnTo>
                    <a:pt x="748" y="138"/>
                  </a:lnTo>
                  <a:lnTo>
                    <a:pt x="790" y="114"/>
                  </a:lnTo>
                  <a:lnTo>
                    <a:pt x="834" y="92"/>
                  </a:lnTo>
                  <a:lnTo>
                    <a:pt x="876" y="72"/>
                  </a:lnTo>
                  <a:lnTo>
                    <a:pt x="920" y="52"/>
                  </a:lnTo>
                  <a:lnTo>
                    <a:pt x="966" y="34"/>
                  </a:lnTo>
                  <a:lnTo>
                    <a:pt x="1010" y="16"/>
                  </a:lnTo>
                  <a:lnTo>
                    <a:pt x="1056" y="0"/>
                  </a:lnTo>
                  <a:lnTo>
                    <a:pt x="1186" y="240"/>
                  </a:lnTo>
                  <a:lnTo>
                    <a:pt x="1206" y="552"/>
                  </a:lnTo>
                  <a:lnTo>
                    <a:pt x="1206" y="552"/>
                  </a:lnTo>
                  <a:lnTo>
                    <a:pt x="1150" y="574"/>
                  </a:lnTo>
                  <a:lnTo>
                    <a:pt x="1096" y="598"/>
                  </a:lnTo>
                  <a:lnTo>
                    <a:pt x="1044" y="626"/>
                  </a:lnTo>
                  <a:lnTo>
                    <a:pt x="992" y="656"/>
                  </a:lnTo>
                  <a:lnTo>
                    <a:pt x="944" y="688"/>
                  </a:lnTo>
                  <a:lnTo>
                    <a:pt x="896" y="723"/>
                  </a:lnTo>
                  <a:lnTo>
                    <a:pt x="850" y="761"/>
                  </a:lnTo>
                  <a:lnTo>
                    <a:pt x="808" y="801"/>
                  </a:lnTo>
                  <a:lnTo>
                    <a:pt x="766" y="841"/>
                  </a:lnTo>
                  <a:lnTo>
                    <a:pt x="728" y="885"/>
                  </a:lnTo>
                  <a:lnTo>
                    <a:pt x="692" y="931"/>
                  </a:lnTo>
                  <a:lnTo>
                    <a:pt x="658" y="979"/>
                  </a:lnTo>
                  <a:lnTo>
                    <a:pt x="626" y="1029"/>
                  </a:lnTo>
                  <a:lnTo>
                    <a:pt x="596" y="1081"/>
                  </a:lnTo>
                  <a:lnTo>
                    <a:pt x="570" y="1135"/>
                  </a:lnTo>
                  <a:lnTo>
                    <a:pt x="548" y="1189"/>
                  </a:lnTo>
                  <a:lnTo>
                    <a:pt x="252" y="1047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19735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2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6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8 w 622"/>
                <a:gd name="T59" fmla="*/ 108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6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6" y="184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2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33070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6 w 454"/>
                <a:gd name="T25" fmla="*/ 374 h 454"/>
                <a:gd name="T26" fmla="*/ 88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2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4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8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50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90"/>
                  </a:lnTo>
                  <a:lnTo>
                    <a:pt x="450" y="268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2" y="24"/>
                  </a:lnTo>
                  <a:lnTo>
                    <a:pt x="312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36445" y="1337072"/>
            <a:ext cx="1850231" cy="1129904"/>
            <a:chOff x="5445125" y="639763"/>
            <a:chExt cx="2466975" cy="150653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5445125" y="773113"/>
              <a:ext cx="2466975" cy="1373188"/>
            </a:xfrm>
            <a:custGeom>
              <a:avLst/>
              <a:gdLst>
                <a:gd name="T0" fmla="*/ 410 w 1554"/>
                <a:gd name="T1" fmla="*/ 0 h 865"/>
                <a:gd name="T2" fmla="*/ 410 w 1554"/>
                <a:gd name="T3" fmla="*/ 0 h 865"/>
                <a:gd name="T4" fmla="*/ 492 w 1554"/>
                <a:gd name="T5" fmla="*/ 2 h 865"/>
                <a:gd name="T6" fmla="*/ 574 w 1554"/>
                <a:gd name="T7" fmla="*/ 8 h 865"/>
                <a:gd name="T8" fmla="*/ 654 w 1554"/>
                <a:gd name="T9" fmla="*/ 18 h 865"/>
                <a:gd name="T10" fmla="*/ 734 w 1554"/>
                <a:gd name="T11" fmla="*/ 30 h 865"/>
                <a:gd name="T12" fmla="*/ 812 w 1554"/>
                <a:gd name="T13" fmla="*/ 48 h 865"/>
                <a:gd name="T14" fmla="*/ 888 w 1554"/>
                <a:gd name="T15" fmla="*/ 68 h 865"/>
                <a:gd name="T16" fmla="*/ 962 w 1554"/>
                <a:gd name="T17" fmla="*/ 94 h 865"/>
                <a:gd name="T18" fmla="*/ 1036 w 1554"/>
                <a:gd name="T19" fmla="*/ 120 h 865"/>
                <a:gd name="T20" fmla="*/ 1108 w 1554"/>
                <a:gd name="T21" fmla="*/ 152 h 865"/>
                <a:gd name="T22" fmla="*/ 1178 w 1554"/>
                <a:gd name="T23" fmla="*/ 186 h 865"/>
                <a:gd name="T24" fmla="*/ 1246 w 1554"/>
                <a:gd name="T25" fmla="*/ 222 h 865"/>
                <a:gd name="T26" fmla="*/ 1312 w 1554"/>
                <a:gd name="T27" fmla="*/ 264 h 865"/>
                <a:gd name="T28" fmla="*/ 1376 w 1554"/>
                <a:gd name="T29" fmla="*/ 306 h 865"/>
                <a:gd name="T30" fmla="*/ 1438 w 1554"/>
                <a:gd name="T31" fmla="*/ 352 h 865"/>
                <a:gd name="T32" fmla="*/ 1498 w 1554"/>
                <a:gd name="T33" fmla="*/ 402 h 865"/>
                <a:gd name="T34" fmla="*/ 1554 w 1554"/>
                <a:gd name="T35" fmla="*/ 452 h 865"/>
                <a:gd name="T36" fmla="*/ 1404 w 1554"/>
                <a:gd name="T37" fmla="*/ 694 h 865"/>
                <a:gd name="T38" fmla="*/ 1144 w 1554"/>
                <a:gd name="T39" fmla="*/ 865 h 865"/>
                <a:gd name="T40" fmla="*/ 1144 w 1554"/>
                <a:gd name="T41" fmla="*/ 865 h 865"/>
                <a:gd name="T42" fmla="*/ 1108 w 1554"/>
                <a:gd name="T43" fmla="*/ 831 h 865"/>
                <a:gd name="T44" fmla="*/ 1068 w 1554"/>
                <a:gd name="T45" fmla="*/ 801 h 865"/>
                <a:gd name="T46" fmla="*/ 1028 w 1554"/>
                <a:gd name="T47" fmla="*/ 770 h 865"/>
                <a:gd name="T48" fmla="*/ 986 w 1554"/>
                <a:gd name="T49" fmla="*/ 742 h 865"/>
                <a:gd name="T50" fmla="*/ 944 w 1554"/>
                <a:gd name="T51" fmla="*/ 716 h 865"/>
                <a:gd name="T52" fmla="*/ 898 w 1554"/>
                <a:gd name="T53" fmla="*/ 692 h 865"/>
                <a:gd name="T54" fmla="*/ 854 w 1554"/>
                <a:gd name="T55" fmla="*/ 672 h 865"/>
                <a:gd name="T56" fmla="*/ 806 w 1554"/>
                <a:gd name="T57" fmla="*/ 652 h 865"/>
                <a:gd name="T58" fmla="*/ 760 w 1554"/>
                <a:gd name="T59" fmla="*/ 634 h 865"/>
                <a:gd name="T60" fmla="*/ 710 w 1554"/>
                <a:gd name="T61" fmla="*/ 618 h 865"/>
                <a:gd name="T62" fmla="*/ 660 w 1554"/>
                <a:gd name="T63" fmla="*/ 606 h 865"/>
                <a:gd name="T64" fmla="*/ 610 w 1554"/>
                <a:gd name="T65" fmla="*/ 594 h 865"/>
                <a:gd name="T66" fmla="*/ 558 w 1554"/>
                <a:gd name="T67" fmla="*/ 586 h 865"/>
                <a:gd name="T68" fmla="*/ 506 w 1554"/>
                <a:gd name="T69" fmla="*/ 580 h 865"/>
                <a:gd name="T70" fmla="*/ 454 w 1554"/>
                <a:gd name="T71" fmla="*/ 576 h 865"/>
                <a:gd name="T72" fmla="*/ 400 w 1554"/>
                <a:gd name="T73" fmla="*/ 574 h 865"/>
                <a:gd name="T74" fmla="*/ 400 w 1554"/>
                <a:gd name="T75" fmla="*/ 574 h 865"/>
                <a:gd name="T76" fmla="*/ 338 w 1554"/>
                <a:gd name="T77" fmla="*/ 576 h 865"/>
                <a:gd name="T78" fmla="*/ 276 w 1554"/>
                <a:gd name="T79" fmla="*/ 582 h 865"/>
                <a:gd name="T80" fmla="*/ 216 w 1554"/>
                <a:gd name="T81" fmla="*/ 590 h 865"/>
                <a:gd name="T82" fmla="*/ 156 w 1554"/>
                <a:gd name="T83" fmla="*/ 602 h 865"/>
                <a:gd name="T84" fmla="*/ 130 w 1554"/>
                <a:gd name="T85" fmla="*/ 290 h 865"/>
                <a:gd name="T86" fmla="*/ 0 w 1554"/>
                <a:gd name="T87" fmla="*/ 50 h 865"/>
                <a:gd name="T88" fmla="*/ 0 w 1554"/>
                <a:gd name="T89" fmla="*/ 50 h 865"/>
                <a:gd name="T90" fmla="*/ 50 w 1554"/>
                <a:gd name="T91" fmla="*/ 38 h 865"/>
                <a:gd name="T92" fmla="*/ 100 w 1554"/>
                <a:gd name="T93" fmla="*/ 28 h 865"/>
                <a:gd name="T94" fmla="*/ 150 w 1554"/>
                <a:gd name="T95" fmla="*/ 20 h 865"/>
                <a:gd name="T96" fmla="*/ 200 w 1554"/>
                <a:gd name="T97" fmla="*/ 12 h 865"/>
                <a:gd name="T98" fmla="*/ 252 w 1554"/>
                <a:gd name="T99" fmla="*/ 8 h 865"/>
                <a:gd name="T100" fmla="*/ 304 w 1554"/>
                <a:gd name="T101" fmla="*/ 2 h 865"/>
                <a:gd name="T102" fmla="*/ 358 w 1554"/>
                <a:gd name="T103" fmla="*/ 0 h 865"/>
                <a:gd name="T104" fmla="*/ 410 w 1554"/>
                <a:gd name="T105" fmla="*/ 0 h 865"/>
                <a:gd name="T106" fmla="*/ 410 w 1554"/>
                <a:gd name="T10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4" h="865">
                  <a:moveTo>
                    <a:pt x="410" y="0"/>
                  </a:moveTo>
                  <a:lnTo>
                    <a:pt x="410" y="0"/>
                  </a:lnTo>
                  <a:lnTo>
                    <a:pt x="492" y="2"/>
                  </a:lnTo>
                  <a:lnTo>
                    <a:pt x="574" y="8"/>
                  </a:lnTo>
                  <a:lnTo>
                    <a:pt x="654" y="18"/>
                  </a:lnTo>
                  <a:lnTo>
                    <a:pt x="734" y="30"/>
                  </a:lnTo>
                  <a:lnTo>
                    <a:pt x="812" y="48"/>
                  </a:lnTo>
                  <a:lnTo>
                    <a:pt x="888" y="68"/>
                  </a:lnTo>
                  <a:lnTo>
                    <a:pt x="962" y="94"/>
                  </a:lnTo>
                  <a:lnTo>
                    <a:pt x="1036" y="120"/>
                  </a:lnTo>
                  <a:lnTo>
                    <a:pt x="1108" y="152"/>
                  </a:lnTo>
                  <a:lnTo>
                    <a:pt x="1178" y="186"/>
                  </a:lnTo>
                  <a:lnTo>
                    <a:pt x="1246" y="222"/>
                  </a:lnTo>
                  <a:lnTo>
                    <a:pt x="1312" y="264"/>
                  </a:lnTo>
                  <a:lnTo>
                    <a:pt x="1376" y="306"/>
                  </a:lnTo>
                  <a:lnTo>
                    <a:pt x="1438" y="352"/>
                  </a:lnTo>
                  <a:lnTo>
                    <a:pt x="1498" y="402"/>
                  </a:lnTo>
                  <a:lnTo>
                    <a:pt x="1554" y="452"/>
                  </a:lnTo>
                  <a:lnTo>
                    <a:pt x="1404" y="694"/>
                  </a:lnTo>
                  <a:lnTo>
                    <a:pt x="1144" y="865"/>
                  </a:lnTo>
                  <a:lnTo>
                    <a:pt x="1144" y="865"/>
                  </a:lnTo>
                  <a:lnTo>
                    <a:pt x="1108" y="831"/>
                  </a:lnTo>
                  <a:lnTo>
                    <a:pt x="1068" y="801"/>
                  </a:lnTo>
                  <a:lnTo>
                    <a:pt x="1028" y="770"/>
                  </a:lnTo>
                  <a:lnTo>
                    <a:pt x="986" y="742"/>
                  </a:lnTo>
                  <a:lnTo>
                    <a:pt x="944" y="716"/>
                  </a:lnTo>
                  <a:lnTo>
                    <a:pt x="898" y="692"/>
                  </a:lnTo>
                  <a:lnTo>
                    <a:pt x="854" y="672"/>
                  </a:lnTo>
                  <a:lnTo>
                    <a:pt x="806" y="652"/>
                  </a:lnTo>
                  <a:lnTo>
                    <a:pt x="760" y="634"/>
                  </a:lnTo>
                  <a:lnTo>
                    <a:pt x="710" y="618"/>
                  </a:lnTo>
                  <a:lnTo>
                    <a:pt x="660" y="606"/>
                  </a:lnTo>
                  <a:lnTo>
                    <a:pt x="610" y="594"/>
                  </a:lnTo>
                  <a:lnTo>
                    <a:pt x="558" y="586"/>
                  </a:lnTo>
                  <a:lnTo>
                    <a:pt x="506" y="580"/>
                  </a:lnTo>
                  <a:lnTo>
                    <a:pt x="454" y="576"/>
                  </a:lnTo>
                  <a:lnTo>
                    <a:pt x="400" y="574"/>
                  </a:lnTo>
                  <a:lnTo>
                    <a:pt x="400" y="574"/>
                  </a:lnTo>
                  <a:lnTo>
                    <a:pt x="338" y="576"/>
                  </a:lnTo>
                  <a:lnTo>
                    <a:pt x="276" y="582"/>
                  </a:lnTo>
                  <a:lnTo>
                    <a:pt x="216" y="590"/>
                  </a:lnTo>
                  <a:lnTo>
                    <a:pt x="156" y="602"/>
                  </a:lnTo>
                  <a:lnTo>
                    <a:pt x="130" y="29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0" y="38"/>
                  </a:lnTo>
                  <a:lnTo>
                    <a:pt x="100" y="28"/>
                  </a:lnTo>
                  <a:lnTo>
                    <a:pt x="150" y="20"/>
                  </a:lnTo>
                  <a:lnTo>
                    <a:pt x="200" y="12"/>
                  </a:lnTo>
                  <a:lnTo>
                    <a:pt x="252" y="8"/>
                  </a:lnTo>
                  <a:lnTo>
                    <a:pt x="304" y="2"/>
                  </a:lnTo>
                  <a:lnTo>
                    <a:pt x="358" y="0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690880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704215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03293" y="2077642"/>
            <a:ext cx="1385888" cy="1832372"/>
            <a:chOff x="7400925" y="1627188"/>
            <a:chExt cx="1847850" cy="2443163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400925" y="1627188"/>
              <a:ext cx="1352550" cy="2443163"/>
            </a:xfrm>
            <a:custGeom>
              <a:avLst/>
              <a:gdLst>
                <a:gd name="T0" fmla="*/ 408 w 852"/>
                <a:gd name="T1" fmla="*/ 0 h 1539"/>
                <a:gd name="T2" fmla="*/ 408 w 852"/>
                <a:gd name="T3" fmla="*/ 0 h 1539"/>
                <a:gd name="T4" fmla="*/ 458 w 852"/>
                <a:gd name="T5" fmla="*/ 56 h 1539"/>
                <a:gd name="T6" fmla="*/ 506 w 852"/>
                <a:gd name="T7" fmla="*/ 116 h 1539"/>
                <a:gd name="T8" fmla="*/ 552 w 852"/>
                <a:gd name="T9" fmla="*/ 178 h 1539"/>
                <a:gd name="T10" fmla="*/ 594 w 852"/>
                <a:gd name="T11" fmla="*/ 242 h 1539"/>
                <a:gd name="T12" fmla="*/ 634 w 852"/>
                <a:gd name="T13" fmla="*/ 309 h 1539"/>
                <a:gd name="T14" fmla="*/ 670 w 852"/>
                <a:gd name="T15" fmla="*/ 375 h 1539"/>
                <a:gd name="T16" fmla="*/ 704 w 852"/>
                <a:gd name="T17" fmla="*/ 445 h 1539"/>
                <a:gd name="T18" fmla="*/ 734 w 852"/>
                <a:gd name="T19" fmla="*/ 517 h 1539"/>
                <a:gd name="T20" fmla="*/ 760 w 852"/>
                <a:gd name="T21" fmla="*/ 589 h 1539"/>
                <a:gd name="T22" fmla="*/ 784 w 852"/>
                <a:gd name="T23" fmla="*/ 663 h 1539"/>
                <a:gd name="T24" fmla="*/ 806 w 852"/>
                <a:gd name="T25" fmla="*/ 739 h 1539"/>
                <a:gd name="T26" fmla="*/ 822 w 852"/>
                <a:gd name="T27" fmla="*/ 817 h 1539"/>
                <a:gd name="T28" fmla="*/ 836 w 852"/>
                <a:gd name="T29" fmla="*/ 895 h 1539"/>
                <a:gd name="T30" fmla="*/ 844 w 852"/>
                <a:gd name="T31" fmla="*/ 975 h 1539"/>
                <a:gd name="T32" fmla="*/ 850 w 852"/>
                <a:gd name="T33" fmla="*/ 1055 h 1539"/>
                <a:gd name="T34" fmla="*/ 852 w 852"/>
                <a:gd name="T35" fmla="*/ 1137 h 1539"/>
                <a:gd name="T36" fmla="*/ 852 w 852"/>
                <a:gd name="T37" fmla="*/ 1137 h 1539"/>
                <a:gd name="T38" fmla="*/ 852 w 852"/>
                <a:gd name="T39" fmla="*/ 1189 h 1539"/>
                <a:gd name="T40" fmla="*/ 850 w 852"/>
                <a:gd name="T41" fmla="*/ 1241 h 1539"/>
                <a:gd name="T42" fmla="*/ 846 w 852"/>
                <a:gd name="T43" fmla="*/ 1291 h 1539"/>
                <a:gd name="T44" fmla="*/ 840 w 852"/>
                <a:gd name="T45" fmla="*/ 1341 h 1539"/>
                <a:gd name="T46" fmla="*/ 834 w 852"/>
                <a:gd name="T47" fmla="*/ 1393 h 1539"/>
                <a:gd name="T48" fmla="*/ 824 w 852"/>
                <a:gd name="T49" fmla="*/ 1441 h 1539"/>
                <a:gd name="T50" fmla="*/ 816 w 852"/>
                <a:gd name="T51" fmla="*/ 1491 h 1539"/>
                <a:gd name="T52" fmla="*/ 804 w 852"/>
                <a:gd name="T53" fmla="*/ 1539 h 1539"/>
                <a:gd name="T54" fmla="*/ 520 w 852"/>
                <a:gd name="T55" fmla="*/ 1529 h 1539"/>
                <a:gd name="T56" fmla="*/ 242 w 852"/>
                <a:gd name="T57" fmla="*/ 1389 h 1539"/>
                <a:gd name="T58" fmla="*/ 242 w 852"/>
                <a:gd name="T59" fmla="*/ 1389 h 1539"/>
                <a:gd name="T60" fmla="*/ 254 w 852"/>
                <a:gd name="T61" fmla="*/ 1329 h 1539"/>
                <a:gd name="T62" fmla="*/ 264 w 852"/>
                <a:gd name="T63" fmla="*/ 1267 h 1539"/>
                <a:gd name="T64" fmla="*/ 270 w 852"/>
                <a:gd name="T65" fmla="*/ 1203 h 1539"/>
                <a:gd name="T66" fmla="*/ 270 w 852"/>
                <a:gd name="T67" fmla="*/ 1139 h 1539"/>
                <a:gd name="T68" fmla="*/ 270 w 852"/>
                <a:gd name="T69" fmla="*/ 1139 h 1539"/>
                <a:gd name="T70" fmla="*/ 270 w 852"/>
                <a:gd name="T71" fmla="*/ 1087 h 1539"/>
                <a:gd name="T72" fmla="*/ 266 w 852"/>
                <a:gd name="T73" fmla="*/ 1037 h 1539"/>
                <a:gd name="T74" fmla="*/ 260 w 852"/>
                <a:gd name="T75" fmla="*/ 987 h 1539"/>
                <a:gd name="T76" fmla="*/ 252 w 852"/>
                <a:gd name="T77" fmla="*/ 937 h 1539"/>
                <a:gd name="T78" fmla="*/ 242 w 852"/>
                <a:gd name="T79" fmla="*/ 889 h 1539"/>
                <a:gd name="T80" fmla="*/ 230 w 852"/>
                <a:gd name="T81" fmla="*/ 841 h 1539"/>
                <a:gd name="T82" fmla="*/ 216 w 852"/>
                <a:gd name="T83" fmla="*/ 793 h 1539"/>
                <a:gd name="T84" fmla="*/ 198 w 852"/>
                <a:gd name="T85" fmla="*/ 747 h 1539"/>
                <a:gd name="T86" fmla="*/ 180 w 852"/>
                <a:gd name="T87" fmla="*/ 701 h 1539"/>
                <a:gd name="T88" fmla="*/ 160 w 852"/>
                <a:gd name="T89" fmla="*/ 657 h 1539"/>
                <a:gd name="T90" fmla="*/ 138 w 852"/>
                <a:gd name="T91" fmla="*/ 615 h 1539"/>
                <a:gd name="T92" fmla="*/ 114 w 852"/>
                <a:gd name="T93" fmla="*/ 573 h 1539"/>
                <a:gd name="T94" fmla="*/ 88 w 852"/>
                <a:gd name="T95" fmla="*/ 531 h 1539"/>
                <a:gd name="T96" fmla="*/ 60 w 852"/>
                <a:gd name="T97" fmla="*/ 491 h 1539"/>
                <a:gd name="T98" fmla="*/ 32 w 852"/>
                <a:gd name="T99" fmla="*/ 453 h 1539"/>
                <a:gd name="T100" fmla="*/ 0 w 852"/>
                <a:gd name="T101" fmla="*/ 417 h 1539"/>
                <a:gd name="T102" fmla="*/ 258 w 852"/>
                <a:gd name="T103" fmla="*/ 240 h 1539"/>
                <a:gd name="T104" fmla="*/ 408 w 852"/>
                <a:gd name="T105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2" h="1539">
                  <a:moveTo>
                    <a:pt x="408" y="0"/>
                  </a:moveTo>
                  <a:lnTo>
                    <a:pt x="408" y="0"/>
                  </a:lnTo>
                  <a:lnTo>
                    <a:pt x="458" y="56"/>
                  </a:lnTo>
                  <a:lnTo>
                    <a:pt x="506" y="116"/>
                  </a:lnTo>
                  <a:lnTo>
                    <a:pt x="552" y="178"/>
                  </a:lnTo>
                  <a:lnTo>
                    <a:pt x="594" y="242"/>
                  </a:lnTo>
                  <a:lnTo>
                    <a:pt x="634" y="309"/>
                  </a:lnTo>
                  <a:lnTo>
                    <a:pt x="670" y="375"/>
                  </a:lnTo>
                  <a:lnTo>
                    <a:pt x="704" y="445"/>
                  </a:lnTo>
                  <a:lnTo>
                    <a:pt x="734" y="517"/>
                  </a:lnTo>
                  <a:lnTo>
                    <a:pt x="760" y="589"/>
                  </a:lnTo>
                  <a:lnTo>
                    <a:pt x="784" y="663"/>
                  </a:lnTo>
                  <a:lnTo>
                    <a:pt x="806" y="739"/>
                  </a:lnTo>
                  <a:lnTo>
                    <a:pt x="822" y="817"/>
                  </a:lnTo>
                  <a:lnTo>
                    <a:pt x="836" y="895"/>
                  </a:lnTo>
                  <a:lnTo>
                    <a:pt x="844" y="975"/>
                  </a:lnTo>
                  <a:lnTo>
                    <a:pt x="850" y="1055"/>
                  </a:lnTo>
                  <a:lnTo>
                    <a:pt x="852" y="1137"/>
                  </a:lnTo>
                  <a:lnTo>
                    <a:pt x="852" y="1137"/>
                  </a:lnTo>
                  <a:lnTo>
                    <a:pt x="852" y="1189"/>
                  </a:lnTo>
                  <a:lnTo>
                    <a:pt x="850" y="1241"/>
                  </a:lnTo>
                  <a:lnTo>
                    <a:pt x="846" y="1291"/>
                  </a:lnTo>
                  <a:lnTo>
                    <a:pt x="840" y="1341"/>
                  </a:lnTo>
                  <a:lnTo>
                    <a:pt x="834" y="1393"/>
                  </a:lnTo>
                  <a:lnTo>
                    <a:pt x="824" y="1441"/>
                  </a:lnTo>
                  <a:lnTo>
                    <a:pt x="816" y="1491"/>
                  </a:lnTo>
                  <a:lnTo>
                    <a:pt x="804" y="1539"/>
                  </a:lnTo>
                  <a:lnTo>
                    <a:pt x="520" y="1529"/>
                  </a:lnTo>
                  <a:lnTo>
                    <a:pt x="242" y="1389"/>
                  </a:lnTo>
                  <a:lnTo>
                    <a:pt x="242" y="1389"/>
                  </a:lnTo>
                  <a:lnTo>
                    <a:pt x="254" y="1329"/>
                  </a:lnTo>
                  <a:lnTo>
                    <a:pt x="264" y="1267"/>
                  </a:lnTo>
                  <a:lnTo>
                    <a:pt x="270" y="1203"/>
                  </a:lnTo>
                  <a:lnTo>
                    <a:pt x="270" y="1139"/>
                  </a:lnTo>
                  <a:lnTo>
                    <a:pt x="270" y="1139"/>
                  </a:lnTo>
                  <a:lnTo>
                    <a:pt x="270" y="1087"/>
                  </a:lnTo>
                  <a:lnTo>
                    <a:pt x="266" y="1037"/>
                  </a:lnTo>
                  <a:lnTo>
                    <a:pt x="260" y="987"/>
                  </a:lnTo>
                  <a:lnTo>
                    <a:pt x="252" y="937"/>
                  </a:lnTo>
                  <a:lnTo>
                    <a:pt x="242" y="889"/>
                  </a:lnTo>
                  <a:lnTo>
                    <a:pt x="230" y="841"/>
                  </a:lnTo>
                  <a:lnTo>
                    <a:pt x="216" y="793"/>
                  </a:lnTo>
                  <a:lnTo>
                    <a:pt x="198" y="747"/>
                  </a:lnTo>
                  <a:lnTo>
                    <a:pt x="180" y="701"/>
                  </a:lnTo>
                  <a:lnTo>
                    <a:pt x="160" y="657"/>
                  </a:lnTo>
                  <a:lnTo>
                    <a:pt x="138" y="615"/>
                  </a:lnTo>
                  <a:lnTo>
                    <a:pt x="114" y="573"/>
                  </a:lnTo>
                  <a:lnTo>
                    <a:pt x="88" y="531"/>
                  </a:lnTo>
                  <a:lnTo>
                    <a:pt x="60" y="491"/>
                  </a:lnTo>
                  <a:lnTo>
                    <a:pt x="32" y="453"/>
                  </a:lnTo>
                  <a:lnTo>
                    <a:pt x="0" y="417"/>
                  </a:lnTo>
                  <a:lnTo>
                    <a:pt x="258" y="24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8261350" y="298450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4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4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394700" y="311785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2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6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298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6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19887" y="3874296"/>
            <a:ext cx="1500188" cy="1591865"/>
            <a:chOff x="6623050" y="4022726"/>
            <a:chExt cx="2000250" cy="2122487"/>
          </a:xfrm>
        </p:grpSpPr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908800" y="5157788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8 h 622"/>
                <a:gd name="T6" fmla="*/ 130 w 622"/>
                <a:gd name="T7" fmla="*/ 58 h 622"/>
                <a:gd name="T8" fmla="*/ 86 w 622"/>
                <a:gd name="T9" fmla="*/ 96 h 622"/>
                <a:gd name="T10" fmla="*/ 48 w 622"/>
                <a:gd name="T11" fmla="*/ 144 h 622"/>
                <a:gd name="T12" fmla="*/ 22 w 622"/>
                <a:gd name="T13" fmla="*/ 198 h 622"/>
                <a:gd name="T14" fmla="*/ 4 w 622"/>
                <a:gd name="T15" fmla="*/ 256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6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2 h 622"/>
                <a:gd name="T34" fmla="*/ 318 w 622"/>
                <a:gd name="T35" fmla="*/ 622 h 622"/>
                <a:gd name="T36" fmla="*/ 380 w 622"/>
                <a:gd name="T37" fmla="*/ 616 h 622"/>
                <a:gd name="T38" fmla="*/ 438 w 622"/>
                <a:gd name="T39" fmla="*/ 596 h 622"/>
                <a:gd name="T40" fmla="*/ 490 w 622"/>
                <a:gd name="T41" fmla="*/ 566 h 622"/>
                <a:gd name="T42" fmla="*/ 536 w 622"/>
                <a:gd name="T43" fmla="*/ 526 h 622"/>
                <a:gd name="T44" fmla="*/ 572 w 622"/>
                <a:gd name="T45" fmla="*/ 480 h 622"/>
                <a:gd name="T46" fmla="*/ 600 w 622"/>
                <a:gd name="T47" fmla="*/ 426 h 622"/>
                <a:gd name="T48" fmla="*/ 616 w 622"/>
                <a:gd name="T49" fmla="*/ 368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8 h 622"/>
                <a:gd name="T58" fmla="*/ 546 w 622"/>
                <a:gd name="T59" fmla="*/ 108 h 622"/>
                <a:gd name="T60" fmla="*/ 504 w 622"/>
                <a:gd name="T61" fmla="*/ 68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8"/>
                  </a:lnTo>
                  <a:lnTo>
                    <a:pt x="156" y="42"/>
                  </a:lnTo>
                  <a:lnTo>
                    <a:pt x="130" y="58"/>
                  </a:lnTo>
                  <a:lnTo>
                    <a:pt x="108" y="76"/>
                  </a:lnTo>
                  <a:lnTo>
                    <a:pt x="86" y="96"/>
                  </a:lnTo>
                  <a:lnTo>
                    <a:pt x="66" y="120"/>
                  </a:lnTo>
                  <a:lnTo>
                    <a:pt x="48" y="144"/>
                  </a:lnTo>
                  <a:lnTo>
                    <a:pt x="34" y="170"/>
                  </a:lnTo>
                  <a:lnTo>
                    <a:pt x="22" y="198"/>
                  </a:lnTo>
                  <a:lnTo>
                    <a:pt x="12" y="226"/>
                  </a:lnTo>
                  <a:lnTo>
                    <a:pt x="4" y="256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2"/>
                  </a:lnTo>
                  <a:lnTo>
                    <a:pt x="16" y="410"/>
                  </a:lnTo>
                  <a:lnTo>
                    <a:pt x="26" y="440"/>
                  </a:lnTo>
                  <a:lnTo>
                    <a:pt x="40" y="466"/>
                  </a:lnTo>
                  <a:lnTo>
                    <a:pt x="56" y="492"/>
                  </a:lnTo>
                  <a:lnTo>
                    <a:pt x="76" y="516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4"/>
                  </a:lnTo>
                  <a:lnTo>
                    <a:pt x="168" y="588"/>
                  </a:lnTo>
                  <a:lnTo>
                    <a:pt x="196" y="602"/>
                  </a:lnTo>
                  <a:lnTo>
                    <a:pt x="224" y="610"/>
                  </a:lnTo>
                  <a:lnTo>
                    <a:pt x="254" y="618"/>
                  </a:lnTo>
                  <a:lnTo>
                    <a:pt x="286" y="622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6"/>
                  </a:lnTo>
                  <a:lnTo>
                    <a:pt x="410" y="606"/>
                  </a:lnTo>
                  <a:lnTo>
                    <a:pt x="438" y="596"/>
                  </a:lnTo>
                  <a:lnTo>
                    <a:pt x="466" y="582"/>
                  </a:lnTo>
                  <a:lnTo>
                    <a:pt x="490" y="566"/>
                  </a:lnTo>
                  <a:lnTo>
                    <a:pt x="514" y="548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80"/>
                  </a:lnTo>
                  <a:lnTo>
                    <a:pt x="588" y="454"/>
                  </a:lnTo>
                  <a:lnTo>
                    <a:pt x="600" y="426"/>
                  </a:lnTo>
                  <a:lnTo>
                    <a:pt x="610" y="398"/>
                  </a:lnTo>
                  <a:lnTo>
                    <a:pt x="616" y="368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8"/>
                  </a:lnTo>
                  <a:lnTo>
                    <a:pt x="564" y="132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8"/>
                  </a:lnTo>
                  <a:lnTo>
                    <a:pt x="478" y="50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23050" y="4022726"/>
              <a:ext cx="2000250" cy="1957388"/>
            </a:xfrm>
            <a:custGeom>
              <a:avLst/>
              <a:gdLst>
                <a:gd name="T0" fmla="*/ 1260 w 1260"/>
                <a:gd name="T1" fmla="*/ 146 h 1233"/>
                <a:gd name="T2" fmla="*/ 1260 w 1260"/>
                <a:gd name="T3" fmla="*/ 146 h 1233"/>
                <a:gd name="T4" fmla="*/ 1244 w 1260"/>
                <a:gd name="T5" fmla="*/ 194 h 1233"/>
                <a:gd name="T6" fmla="*/ 1226 w 1260"/>
                <a:gd name="T7" fmla="*/ 242 h 1233"/>
                <a:gd name="T8" fmla="*/ 1206 w 1260"/>
                <a:gd name="T9" fmla="*/ 290 h 1233"/>
                <a:gd name="T10" fmla="*/ 1186 w 1260"/>
                <a:gd name="T11" fmla="*/ 336 h 1233"/>
                <a:gd name="T12" fmla="*/ 1164 w 1260"/>
                <a:gd name="T13" fmla="*/ 382 h 1233"/>
                <a:gd name="T14" fmla="*/ 1140 w 1260"/>
                <a:gd name="T15" fmla="*/ 426 h 1233"/>
                <a:gd name="T16" fmla="*/ 1116 w 1260"/>
                <a:gd name="T17" fmla="*/ 470 h 1233"/>
                <a:gd name="T18" fmla="*/ 1090 w 1260"/>
                <a:gd name="T19" fmla="*/ 513 h 1233"/>
                <a:gd name="T20" fmla="*/ 1062 w 1260"/>
                <a:gd name="T21" fmla="*/ 557 h 1233"/>
                <a:gd name="T22" fmla="*/ 1034 w 1260"/>
                <a:gd name="T23" fmla="*/ 597 h 1233"/>
                <a:gd name="T24" fmla="*/ 1004 w 1260"/>
                <a:gd name="T25" fmla="*/ 637 h 1233"/>
                <a:gd name="T26" fmla="*/ 974 w 1260"/>
                <a:gd name="T27" fmla="*/ 677 h 1233"/>
                <a:gd name="T28" fmla="*/ 942 w 1260"/>
                <a:gd name="T29" fmla="*/ 715 h 1233"/>
                <a:gd name="T30" fmla="*/ 910 w 1260"/>
                <a:gd name="T31" fmla="*/ 753 h 1233"/>
                <a:gd name="T32" fmla="*/ 876 w 1260"/>
                <a:gd name="T33" fmla="*/ 789 h 1233"/>
                <a:gd name="T34" fmla="*/ 840 w 1260"/>
                <a:gd name="T35" fmla="*/ 825 h 1233"/>
                <a:gd name="T36" fmla="*/ 804 w 1260"/>
                <a:gd name="T37" fmla="*/ 859 h 1233"/>
                <a:gd name="T38" fmla="*/ 766 w 1260"/>
                <a:gd name="T39" fmla="*/ 893 h 1233"/>
                <a:gd name="T40" fmla="*/ 728 w 1260"/>
                <a:gd name="T41" fmla="*/ 925 h 1233"/>
                <a:gd name="T42" fmla="*/ 688 w 1260"/>
                <a:gd name="T43" fmla="*/ 957 h 1233"/>
                <a:gd name="T44" fmla="*/ 648 w 1260"/>
                <a:gd name="T45" fmla="*/ 987 h 1233"/>
                <a:gd name="T46" fmla="*/ 608 w 1260"/>
                <a:gd name="T47" fmla="*/ 1015 h 1233"/>
                <a:gd name="T48" fmla="*/ 566 w 1260"/>
                <a:gd name="T49" fmla="*/ 1043 h 1233"/>
                <a:gd name="T50" fmla="*/ 524 w 1260"/>
                <a:gd name="T51" fmla="*/ 1069 h 1233"/>
                <a:gd name="T52" fmla="*/ 480 w 1260"/>
                <a:gd name="T53" fmla="*/ 1095 h 1233"/>
                <a:gd name="T54" fmla="*/ 434 w 1260"/>
                <a:gd name="T55" fmla="*/ 1119 h 1233"/>
                <a:gd name="T56" fmla="*/ 390 w 1260"/>
                <a:gd name="T57" fmla="*/ 1141 h 1233"/>
                <a:gd name="T58" fmla="*/ 344 w 1260"/>
                <a:gd name="T59" fmla="*/ 1161 h 1233"/>
                <a:gd name="T60" fmla="*/ 298 w 1260"/>
                <a:gd name="T61" fmla="*/ 1181 h 1233"/>
                <a:gd name="T62" fmla="*/ 250 w 1260"/>
                <a:gd name="T63" fmla="*/ 1201 h 1233"/>
                <a:gd name="T64" fmla="*/ 202 w 1260"/>
                <a:gd name="T65" fmla="*/ 1217 h 1233"/>
                <a:gd name="T66" fmla="*/ 152 w 1260"/>
                <a:gd name="T67" fmla="*/ 1233 h 1233"/>
                <a:gd name="T68" fmla="*/ 20 w 1260"/>
                <a:gd name="T69" fmla="*/ 985 h 1233"/>
                <a:gd name="T70" fmla="*/ 0 w 1260"/>
                <a:gd name="T71" fmla="*/ 679 h 1233"/>
                <a:gd name="T72" fmla="*/ 0 w 1260"/>
                <a:gd name="T73" fmla="*/ 679 h 1233"/>
                <a:gd name="T74" fmla="*/ 60 w 1260"/>
                <a:gd name="T75" fmla="*/ 659 h 1233"/>
                <a:gd name="T76" fmla="*/ 118 w 1260"/>
                <a:gd name="T77" fmla="*/ 633 h 1233"/>
                <a:gd name="T78" fmla="*/ 174 w 1260"/>
                <a:gd name="T79" fmla="*/ 605 h 1233"/>
                <a:gd name="T80" fmla="*/ 230 w 1260"/>
                <a:gd name="T81" fmla="*/ 575 h 1233"/>
                <a:gd name="T82" fmla="*/ 282 w 1260"/>
                <a:gd name="T83" fmla="*/ 541 h 1233"/>
                <a:gd name="T84" fmla="*/ 332 w 1260"/>
                <a:gd name="T85" fmla="*/ 502 h 1233"/>
                <a:gd name="T86" fmla="*/ 382 w 1260"/>
                <a:gd name="T87" fmla="*/ 462 h 1233"/>
                <a:gd name="T88" fmla="*/ 428 w 1260"/>
                <a:gd name="T89" fmla="*/ 420 h 1233"/>
                <a:gd name="T90" fmla="*/ 472 w 1260"/>
                <a:gd name="T91" fmla="*/ 376 h 1233"/>
                <a:gd name="T92" fmla="*/ 512 w 1260"/>
                <a:gd name="T93" fmla="*/ 328 h 1233"/>
                <a:gd name="T94" fmla="*/ 550 w 1260"/>
                <a:gd name="T95" fmla="*/ 278 h 1233"/>
                <a:gd name="T96" fmla="*/ 586 w 1260"/>
                <a:gd name="T97" fmla="*/ 226 h 1233"/>
                <a:gd name="T98" fmla="*/ 618 w 1260"/>
                <a:gd name="T99" fmla="*/ 172 h 1233"/>
                <a:gd name="T100" fmla="*/ 648 w 1260"/>
                <a:gd name="T101" fmla="*/ 118 h 1233"/>
                <a:gd name="T102" fmla="*/ 674 w 1260"/>
                <a:gd name="T103" fmla="*/ 60 h 1233"/>
                <a:gd name="T104" fmla="*/ 698 w 1260"/>
                <a:gd name="T105" fmla="*/ 0 h 1233"/>
                <a:gd name="T106" fmla="*/ 982 w 1260"/>
                <a:gd name="T107" fmla="*/ 136 h 1233"/>
                <a:gd name="T108" fmla="*/ 1260 w 1260"/>
                <a:gd name="T109" fmla="*/ 146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233">
                  <a:moveTo>
                    <a:pt x="1260" y="146"/>
                  </a:moveTo>
                  <a:lnTo>
                    <a:pt x="1260" y="146"/>
                  </a:lnTo>
                  <a:lnTo>
                    <a:pt x="1244" y="194"/>
                  </a:lnTo>
                  <a:lnTo>
                    <a:pt x="1226" y="242"/>
                  </a:lnTo>
                  <a:lnTo>
                    <a:pt x="1206" y="290"/>
                  </a:lnTo>
                  <a:lnTo>
                    <a:pt x="1186" y="336"/>
                  </a:lnTo>
                  <a:lnTo>
                    <a:pt x="1164" y="382"/>
                  </a:lnTo>
                  <a:lnTo>
                    <a:pt x="1140" y="426"/>
                  </a:lnTo>
                  <a:lnTo>
                    <a:pt x="1116" y="470"/>
                  </a:lnTo>
                  <a:lnTo>
                    <a:pt x="1090" y="513"/>
                  </a:lnTo>
                  <a:lnTo>
                    <a:pt x="1062" y="557"/>
                  </a:lnTo>
                  <a:lnTo>
                    <a:pt x="1034" y="597"/>
                  </a:lnTo>
                  <a:lnTo>
                    <a:pt x="1004" y="637"/>
                  </a:lnTo>
                  <a:lnTo>
                    <a:pt x="974" y="677"/>
                  </a:lnTo>
                  <a:lnTo>
                    <a:pt x="942" y="715"/>
                  </a:lnTo>
                  <a:lnTo>
                    <a:pt x="910" y="753"/>
                  </a:lnTo>
                  <a:lnTo>
                    <a:pt x="876" y="789"/>
                  </a:lnTo>
                  <a:lnTo>
                    <a:pt x="840" y="825"/>
                  </a:lnTo>
                  <a:lnTo>
                    <a:pt x="804" y="859"/>
                  </a:lnTo>
                  <a:lnTo>
                    <a:pt x="766" y="893"/>
                  </a:lnTo>
                  <a:lnTo>
                    <a:pt x="728" y="925"/>
                  </a:lnTo>
                  <a:lnTo>
                    <a:pt x="688" y="957"/>
                  </a:lnTo>
                  <a:lnTo>
                    <a:pt x="648" y="987"/>
                  </a:lnTo>
                  <a:lnTo>
                    <a:pt x="608" y="1015"/>
                  </a:lnTo>
                  <a:lnTo>
                    <a:pt x="566" y="1043"/>
                  </a:lnTo>
                  <a:lnTo>
                    <a:pt x="524" y="1069"/>
                  </a:lnTo>
                  <a:lnTo>
                    <a:pt x="480" y="1095"/>
                  </a:lnTo>
                  <a:lnTo>
                    <a:pt x="434" y="1119"/>
                  </a:lnTo>
                  <a:lnTo>
                    <a:pt x="390" y="1141"/>
                  </a:lnTo>
                  <a:lnTo>
                    <a:pt x="344" y="1161"/>
                  </a:lnTo>
                  <a:lnTo>
                    <a:pt x="298" y="1181"/>
                  </a:lnTo>
                  <a:lnTo>
                    <a:pt x="250" y="1201"/>
                  </a:lnTo>
                  <a:lnTo>
                    <a:pt x="202" y="1217"/>
                  </a:lnTo>
                  <a:lnTo>
                    <a:pt x="152" y="1233"/>
                  </a:lnTo>
                  <a:lnTo>
                    <a:pt x="20" y="985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60" y="659"/>
                  </a:lnTo>
                  <a:lnTo>
                    <a:pt x="118" y="633"/>
                  </a:lnTo>
                  <a:lnTo>
                    <a:pt x="174" y="605"/>
                  </a:lnTo>
                  <a:lnTo>
                    <a:pt x="230" y="575"/>
                  </a:lnTo>
                  <a:lnTo>
                    <a:pt x="282" y="541"/>
                  </a:lnTo>
                  <a:lnTo>
                    <a:pt x="332" y="502"/>
                  </a:lnTo>
                  <a:lnTo>
                    <a:pt x="382" y="462"/>
                  </a:lnTo>
                  <a:lnTo>
                    <a:pt x="428" y="420"/>
                  </a:lnTo>
                  <a:lnTo>
                    <a:pt x="472" y="376"/>
                  </a:lnTo>
                  <a:lnTo>
                    <a:pt x="512" y="328"/>
                  </a:lnTo>
                  <a:lnTo>
                    <a:pt x="550" y="278"/>
                  </a:lnTo>
                  <a:lnTo>
                    <a:pt x="586" y="226"/>
                  </a:lnTo>
                  <a:lnTo>
                    <a:pt x="618" y="172"/>
                  </a:lnTo>
                  <a:lnTo>
                    <a:pt x="648" y="118"/>
                  </a:lnTo>
                  <a:lnTo>
                    <a:pt x="674" y="60"/>
                  </a:lnTo>
                  <a:lnTo>
                    <a:pt x="698" y="0"/>
                  </a:lnTo>
                  <a:lnTo>
                    <a:pt x="982" y="136"/>
                  </a:lnTo>
                  <a:lnTo>
                    <a:pt x="126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042150" y="5291138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6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6 h 454"/>
                <a:gd name="T20" fmla="*/ 12 w 454"/>
                <a:gd name="T21" fmla="*/ 300 h 454"/>
                <a:gd name="T22" fmla="*/ 30 w 454"/>
                <a:gd name="T23" fmla="*/ 340 h 454"/>
                <a:gd name="T24" fmla="*/ 54 w 454"/>
                <a:gd name="T25" fmla="*/ 376 h 454"/>
                <a:gd name="T26" fmla="*/ 86 w 454"/>
                <a:gd name="T27" fmla="*/ 406 h 454"/>
                <a:gd name="T28" fmla="*/ 124 w 454"/>
                <a:gd name="T29" fmla="*/ 430 h 454"/>
                <a:gd name="T30" fmla="*/ 164 w 454"/>
                <a:gd name="T31" fmla="*/ 446 h 454"/>
                <a:gd name="T32" fmla="*/ 208 w 454"/>
                <a:gd name="T33" fmla="*/ 454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2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200 h 454"/>
                <a:gd name="T54" fmla="*/ 442 w 454"/>
                <a:gd name="T55" fmla="*/ 156 h 454"/>
                <a:gd name="T56" fmla="*/ 424 w 454"/>
                <a:gd name="T57" fmla="*/ 116 h 454"/>
                <a:gd name="T58" fmla="*/ 398 w 454"/>
                <a:gd name="T59" fmla="*/ 80 h 454"/>
                <a:gd name="T60" fmla="*/ 368 w 454"/>
                <a:gd name="T61" fmla="*/ 50 h 454"/>
                <a:gd name="T62" fmla="*/ 330 w 454"/>
                <a:gd name="T63" fmla="*/ 26 h 454"/>
                <a:gd name="T64" fmla="*/ 290 w 454"/>
                <a:gd name="T65" fmla="*/ 10 h 454"/>
                <a:gd name="T66" fmla="*/ 244 w 454"/>
                <a:gd name="T67" fmla="*/ 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6"/>
                  </a:lnTo>
                  <a:lnTo>
                    <a:pt x="62" y="70"/>
                  </a:lnTo>
                  <a:lnTo>
                    <a:pt x="48" y="88"/>
                  </a:lnTo>
                  <a:lnTo>
                    <a:pt x="36" y="106"/>
                  </a:lnTo>
                  <a:lnTo>
                    <a:pt x="24" y="124"/>
                  </a:lnTo>
                  <a:lnTo>
                    <a:pt x="16" y="144"/>
                  </a:lnTo>
                  <a:lnTo>
                    <a:pt x="8" y="166"/>
                  </a:lnTo>
                  <a:lnTo>
                    <a:pt x="4" y="186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6"/>
                  </a:lnTo>
                  <a:lnTo>
                    <a:pt x="6" y="278"/>
                  </a:lnTo>
                  <a:lnTo>
                    <a:pt x="12" y="300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6"/>
                  </a:lnTo>
                  <a:lnTo>
                    <a:pt x="70" y="392"/>
                  </a:lnTo>
                  <a:lnTo>
                    <a:pt x="86" y="406"/>
                  </a:lnTo>
                  <a:lnTo>
                    <a:pt x="104" y="418"/>
                  </a:lnTo>
                  <a:lnTo>
                    <a:pt x="124" y="430"/>
                  </a:lnTo>
                  <a:lnTo>
                    <a:pt x="144" y="438"/>
                  </a:lnTo>
                  <a:lnTo>
                    <a:pt x="164" y="446"/>
                  </a:lnTo>
                  <a:lnTo>
                    <a:pt x="186" y="450"/>
                  </a:lnTo>
                  <a:lnTo>
                    <a:pt x="208" y="454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400"/>
                  </a:lnTo>
                  <a:lnTo>
                    <a:pt x="390" y="384"/>
                  </a:lnTo>
                  <a:lnTo>
                    <a:pt x="404" y="368"/>
                  </a:lnTo>
                  <a:lnTo>
                    <a:pt x="418" y="350"/>
                  </a:lnTo>
                  <a:lnTo>
                    <a:pt x="428" y="332"/>
                  </a:lnTo>
                  <a:lnTo>
                    <a:pt x="438" y="312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6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200"/>
                  </a:lnTo>
                  <a:lnTo>
                    <a:pt x="448" y="176"/>
                  </a:lnTo>
                  <a:lnTo>
                    <a:pt x="442" y="156"/>
                  </a:lnTo>
                  <a:lnTo>
                    <a:pt x="434" y="134"/>
                  </a:lnTo>
                  <a:lnTo>
                    <a:pt x="424" y="116"/>
                  </a:lnTo>
                  <a:lnTo>
                    <a:pt x="412" y="96"/>
                  </a:lnTo>
                  <a:lnTo>
                    <a:pt x="398" y="80"/>
                  </a:lnTo>
                  <a:lnTo>
                    <a:pt x="384" y="64"/>
                  </a:lnTo>
                  <a:lnTo>
                    <a:pt x="368" y="50"/>
                  </a:lnTo>
                  <a:lnTo>
                    <a:pt x="350" y="36"/>
                  </a:lnTo>
                  <a:lnTo>
                    <a:pt x="330" y="26"/>
                  </a:lnTo>
                  <a:lnTo>
                    <a:pt x="310" y="16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4" y="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55382" y="4410077"/>
            <a:ext cx="1807369" cy="1110853"/>
            <a:chOff x="4270375" y="4737101"/>
            <a:chExt cx="2409825" cy="1481137"/>
          </a:xfrm>
        </p:grpSpPr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4273550" y="5230813"/>
              <a:ext cx="990600" cy="987425"/>
            </a:xfrm>
            <a:custGeom>
              <a:avLst/>
              <a:gdLst>
                <a:gd name="T0" fmla="*/ 304 w 624"/>
                <a:gd name="T1" fmla="*/ 0 h 622"/>
                <a:gd name="T2" fmla="*/ 242 w 624"/>
                <a:gd name="T3" fmla="*/ 6 h 622"/>
                <a:gd name="T4" fmla="*/ 184 w 624"/>
                <a:gd name="T5" fmla="*/ 26 h 622"/>
                <a:gd name="T6" fmla="*/ 132 w 624"/>
                <a:gd name="T7" fmla="*/ 56 h 622"/>
                <a:gd name="T8" fmla="*/ 86 w 624"/>
                <a:gd name="T9" fmla="*/ 96 h 622"/>
                <a:gd name="T10" fmla="*/ 50 w 624"/>
                <a:gd name="T11" fmla="*/ 142 h 622"/>
                <a:gd name="T12" fmla="*/ 22 w 624"/>
                <a:gd name="T13" fmla="*/ 196 h 622"/>
                <a:gd name="T14" fmla="*/ 6 w 624"/>
                <a:gd name="T15" fmla="*/ 254 h 622"/>
                <a:gd name="T16" fmla="*/ 0 w 624"/>
                <a:gd name="T17" fmla="*/ 318 h 622"/>
                <a:gd name="T18" fmla="*/ 4 w 624"/>
                <a:gd name="T19" fmla="*/ 350 h 622"/>
                <a:gd name="T20" fmla="*/ 16 w 624"/>
                <a:gd name="T21" fmla="*/ 410 h 622"/>
                <a:gd name="T22" fmla="*/ 42 w 624"/>
                <a:gd name="T23" fmla="*/ 464 h 622"/>
                <a:gd name="T24" fmla="*/ 76 w 624"/>
                <a:gd name="T25" fmla="*/ 514 h 622"/>
                <a:gd name="T26" fmla="*/ 120 w 624"/>
                <a:gd name="T27" fmla="*/ 554 h 622"/>
                <a:gd name="T28" fmla="*/ 170 w 624"/>
                <a:gd name="T29" fmla="*/ 588 h 622"/>
                <a:gd name="T30" fmla="*/ 226 w 624"/>
                <a:gd name="T31" fmla="*/ 610 h 622"/>
                <a:gd name="T32" fmla="*/ 288 w 624"/>
                <a:gd name="T33" fmla="*/ 620 h 622"/>
                <a:gd name="T34" fmla="*/ 318 w 624"/>
                <a:gd name="T35" fmla="*/ 622 h 622"/>
                <a:gd name="T36" fmla="*/ 382 w 624"/>
                <a:gd name="T37" fmla="*/ 614 h 622"/>
                <a:gd name="T38" fmla="*/ 440 w 624"/>
                <a:gd name="T39" fmla="*/ 594 h 622"/>
                <a:gd name="T40" fmla="*/ 492 w 624"/>
                <a:gd name="T41" fmla="*/ 564 h 622"/>
                <a:gd name="T42" fmla="*/ 536 w 624"/>
                <a:gd name="T43" fmla="*/ 526 h 622"/>
                <a:gd name="T44" fmla="*/ 574 w 624"/>
                <a:gd name="T45" fmla="*/ 478 h 622"/>
                <a:gd name="T46" fmla="*/ 602 w 624"/>
                <a:gd name="T47" fmla="*/ 424 h 622"/>
                <a:gd name="T48" fmla="*/ 618 w 624"/>
                <a:gd name="T49" fmla="*/ 366 h 622"/>
                <a:gd name="T50" fmla="*/ 624 w 624"/>
                <a:gd name="T51" fmla="*/ 304 h 622"/>
                <a:gd name="T52" fmla="*/ 620 w 624"/>
                <a:gd name="T53" fmla="*/ 272 h 622"/>
                <a:gd name="T54" fmla="*/ 608 w 624"/>
                <a:gd name="T55" fmla="*/ 212 h 622"/>
                <a:gd name="T56" fmla="*/ 582 w 624"/>
                <a:gd name="T57" fmla="*/ 156 h 622"/>
                <a:gd name="T58" fmla="*/ 548 w 624"/>
                <a:gd name="T59" fmla="*/ 106 h 622"/>
                <a:gd name="T60" fmla="*/ 504 w 624"/>
                <a:gd name="T61" fmla="*/ 66 h 622"/>
                <a:gd name="T62" fmla="*/ 454 w 624"/>
                <a:gd name="T63" fmla="*/ 34 h 622"/>
                <a:gd name="T64" fmla="*/ 398 w 624"/>
                <a:gd name="T65" fmla="*/ 12 h 622"/>
                <a:gd name="T66" fmla="*/ 336 w 624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22">
                  <a:moveTo>
                    <a:pt x="304" y="0"/>
                  </a:moveTo>
                  <a:lnTo>
                    <a:pt x="304" y="0"/>
                  </a:lnTo>
                  <a:lnTo>
                    <a:pt x="274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8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8" y="118"/>
                  </a:lnTo>
                  <a:lnTo>
                    <a:pt x="50" y="142"/>
                  </a:lnTo>
                  <a:lnTo>
                    <a:pt x="36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20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8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8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2" y="606"/>
                  </a:lnTo>
                  <a:lnTo>
                    <a:pt x="440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6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2" y="424"/>
                  </a:lnTo>
                  <a:lnTo>
                    <a:pt x="612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0" y="272"/>
                  </a:lnTo>
                  <a:lnTo>
                    <a:pt x="616" y="240"/>
                  </a:lnTo>
                  <a:lnTo>
                    <a:pt x="608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6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270375" y="4737101"/>
              <a:ext cx="2409825" cy="1357313"/>
            </a:xfrm>
            <a:custGeom>
              <a:avLst/>
              <a:gdLst>
                <a:gd name="T0" fmla="*/ 0 w 1518"/>
                <a:gd name="T1" fmla="*/ 395 h 855"/>
                <a:gd name="T2" fmla="*/ 144 w 1518"/>
                <a:gd name="T3" fmla="*/ 167 h 855"/>
                <a:gd name="T4" fmla="*/ 402 w 1518"/>
                <a:gd name="T5" fmla="*/ 0 h 855"/>
                <a:gd name="T6" fmla="*/ 402 w 1518"/>
                <a:gd name="T7" fmla="*/ 0 h 855"/>
                <a:gd name="T8" fmla="*/ 440 w 1518"/>
                <a:gd name="T9" fmla="*/ 32 h 855"/>
                <a:gd name="T10" fmla="*/ 478 w 1518"/>
                <a:gd name="T11" fmla="*/ 63 h 855"/>
                <a:gd name="T12" fmla="*/ 518 w 1518"/>
                <a:gd name="T13" fmla="*/ 91 h 855"/>
                <a:gd name="T14" fmla="*/ 560 w 1518"/>
                <a:gd name="T15" fmla="*/ 119 h 855"/>
                <a:gd name="T16" fmla="*/ 604 w 1518"/>
                <a:gd name="T17" fmla="*/ 145 h 855"/>
                <a:gd name="T18" fmla="*/ 648 w 1518"/>
                <a:gd name="T19" fmla="*/ 167 h 855"/>
                <a:gd name="T20" fmla="*/ 692 w 1518"/>
                <a:gd name="T21" fmla="*/ 189 h 855"/>
                <a:gd name="T22" fmla="*/ 738 w 1518"/>
                <a:gd name="T23" fmla="*/ 209 h 855"/>
                <a:gd name="T24" fmla="*/ 786 w 1518"/>
                <a:gd name="T25" fmla="*/ 225 h 855"/>
                <a:gd name="T26" fmla="*/ 834 w 1518"/>
                <a:gd name="T27" fmla="*/ 241 h 855"/>
                <a:gd name="T28" fmla="*/ 882 w 1518"/>
                <a:gd name="T29" fmla="*/ 253 h 855"/>
                <a:gd name="T30" fmla="*/ 932 w 1518"/>
                <a:gd name="T31" fmla="*/ 265 h 855"/>
                <a:gd name="T32" fmla="*/ 984 w 1518"/>
                <a:gd name="T33" fmla="*/ 273 h 855"/>
                <a:gd name="T34" fmla="*/ 1036 w 1518"/>
                <a:gd name="T35" fmla="*/ 279 h 855"/>
                <a:gd name="T36" fmla="*/ 1088 w 1518"/>
                <a:gd name="T37" fmla="*/ 283 h 855"/>
                <a:gd name="T38" fmla="*/ 1140 w 1518"/>
                <a:gd name="T39" fmla="*/ 283 h 855"/>
                <a:gd name="T40" fmla="*/ 1140 w 1518"/>
                <a:gd name="T41" fmla="*/ 283 h 855"/>
                <a:gd name="T42" fmla="*/ 1196 w 1518"/>
                <a:gd name="T43" fmla="*/ 283 h 855"/>
                <a:gd name="T44" fmla="*/ 1252 w 1518"/>
                <a:gd name="T45" fmla="*/ 279 h 855"/>
                <a:gd name="T46" fmla="*/ 1306 w 1518"/>
                <a:gd name="T47" fmla="*/ 271 h 855"/>
                <a:gd name="T48" fmla="*/ 1360 w 1518"/>
                <a:gd name="T49" fmla="*/ 261 h 855"/>
                <a:gd name="T50" fmla="*/ 1386 w 1518"/>
                <a:gd name="T51" fmla="*/ 571 h 855"/>
                <a:gd name="T52" fmla="*/ 1518 w 1518"/>
                <a:gd name="T53" fmla="*/ 813 h 855"/>
                <a:gd name="T54" fmla="*/ 1518 w 1518"/>
                <a:gd name="T55" fmla="*/ 813 h 855"/>
                <a:gd name="T56" fmla="*/ 1474 w 1518"/>
                <a:gd name="T57" fmla="*/ 823 h 855"/>
                <a:gd name="T58" fmla="*/ 1428 w 1518"/>
                <a:gd name="T59" fmla="*/ 831 h 855"/>
                <a:gd name="T60" fmla="*/ 1382 w 1518"/>
                <a:gd name="T61" fmla="*/ 837 h 855"/>
                <a:gd name="T62" fmla="*/ 1336 w 1518"/>
                <a:gd name="T63" fmla="*/ 843 h 855"/>
                <a:gd name="T64" fmla="*/ 1290 w 1518"/>
                <a:gd name="T65" fmla="*/ 849 h 855"/>
                <a:gd name="T66" fmla="*/ 1244 w 1518"/>
                <a:gd name="T67" fmla="*/ 851 h 855"/>
                <a:gd name="T68" fmla="*/ 1198 w 1518"/>
                <a:gd name="T69" fmla="*/ 853 h 855"/>
                <a:gd name="T70" fmla="*/ 1150 w 1518"/>
                <a:gd name="T71" fmla="*/ 855 h 855"/>
                <a:gd name="T72" fmla="*/ 1150 w 1518"/>
                <a:gd name="T73" fmla="*/ 855 h 855"/>
                <a:gd name="T74" fmla="*/ 1066 w 1518"/>
                <a:gd name="T75" fmla="*/ 851 h 855"/>
                <a:gd name="T76" fmla="*/ 984 w 1518"/>
                <a:gd name="T77" fmla="*/ 845 h 855"/>
                <a:gd name="T78" fmla="*/ 904 w 1518"/>
                <a:gd name="T79" fmla="*/ 837 h 855"/>
                <a:gd name="T80" fmla="*/ 824 w 1518"/>
                <a:gd name="T81" fmla="*/ 823 h 855"/>
                <a:gd name="T82" fmla="*/ 746 w 1518"/>
                <a:gd name="T83" fmla="*/ 805 h 855"/>
                <a:gd name="T84" fmla="*/ 670 w 1518"/>
                <a:gd name="T85" fmla="*/ 783 h 855"/>
                <a:gd name="T86" fmla="*/ 594 w 1518"/>
                <a:gd name="T87" fmla="*/ 759 h 855"/>
                <a:gd name="T88" fmla="*/ 520 w 1518"/>
                <a:gd name="T89" fmla="*/ 731 h 855"/>
                <a:gd name="T90" fmla="*/ 448 w 1518"/>
                <a:gd name="T91" fmla="*/ 701 h 855"/>
                <a:gd name="T92" fmla="*/ 378 w 1518"/>
                <a:gd name="T93" fmla="*/ 665 h 855"/>
                <a:gd name="T94" fmla="*/ 310 w 1518"/>
                <a:gd name="T95" fmla="*/ 627 h 855"/>
                <a:gd name="T96" fmla="*/ 242 w 1518"/>
                <a:gd name="T97" fmla="*/ 587 h 855"/>
                <a:gd name="T98" fmla="*/ 178 w 1518"/>
                <a:gd name="T99" fmla="*/ 543 h 855"/>
                <a:gd name="T100" fmla="*/ 116 w 1518"/>
                <a:gd name="T101" fmla="*/ 497 h 855"/>
                <a:gd name="T102" fmla="*/ 56 w 1518"/>
                <a:gd name="T103" fmla="*/ 447 h 855"/>
                <a:gd name="T104" fmla="*/ 0 w 1518"/>
                <a:gd name="T105" fmla="*/ 395 h 855"/>
                <a:gd name="T106" fmla="*/ 0 w 1518"/>
                <a:gd name="T107" fmla="*/ 39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8" h="855">
                  <a:moveTo>
                    <a:pt x="0" y="395"/>
                  </a:moveTo>
                  <a:lnTo>
                    <a:pt x="144" y="167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40" y="32"/>
                  </a:lnTo>
                  <a:lnTo>
                    <a:pt x="478" y="63"/>
                  </a:lnTo>
                  <a:lnTo>
                    <a:pt x="518" y="91"/>
                  </a:lnTo>
                  <a:lnTo>
                    <a:pt x="560" y="119"/>
                  </a:lnTo>
                  <a:lnTo>
                    <a:pt x="604" y="145"/>
                  </a:lnTo>
                  <a:lnTo>
                    <a:pt x="648" y="167"/>
                  </a:lnTo>
                  <a:lnTo>
                    <a:pt x="692" y="189"/>
                  </a:lnTo>
                  <a:lnTo>
                    <a:pt x="738" y="209"/>
                  </a:lnTo>
                  <a:lnTo>
                    <a:pt x="786" y="225"/>
                  </a:lnTo>
                  <a:lnTo>
                    <a:pt x="834" y="241"/>
                  </a:lnTo>
                  <a:lnTo>
                    <a:pt x="882" y="253"/>
                  </a:lnTo>
                  <a:lnTo>
                    <a:pt x="932" y="265"/>
                  </a:lnTo>
                  <a:lnTo>
                    <a:pt x="984" y="273"/>
                  </a:lnTo>
                  <a:lnTo>
                    <a:pt x="1036" y="279"/>
                  </a:lnTo>
                  <a:lnTo>
                    <a:pt x="1088" y="283"/>
                  </a:lnTo>
                  <a:lnTo>
                    <a:pt x="1140" y="283"/>
                  </a:lnTo>
                  <a:lnTo>
                    <a:pt x="1140" y="283"/>
                  </a:lnTo>
                  <a:lnTo>
                    <a:pt x="1196" y="283"/>
                  </a:lnTo>
                  <a:lnTo>
                    <a:pt x="1252" y="279"/>
                  </a:lnTo>
                  <a:lnTo>
                    <a:pt x="1306" y="271"/>
                  </a:lnTo>
                  <a:lnTo>
                    <a:pt x="1360" y="261"/>
                  </a:lnTo>
                  <a:lnTo>
                    <a:pt x="1386" y="571"/>
                  </a:lnTo>
                  <a:lnTo>
                    <a:pt x="1518" y="813"/>
                  </a:lnTo>
                  <a:lnTo>
                    <a:pt x="1518" y="813"/>
                  </a:lnTo>
                  <a:lnTo>
                    <a:pt x="1474" y="823"/>
                  </a:lnTo>
                  <a:lnTo>
                    <a:pt x="1428" y="831"/>
                  </a:lnTo>
                  <a:lnTo>
                    <a:pt x="1382" y="837"/>
                  </a:lnTo>
                  <a:lnTo>
                    <a:pt x="1336" y="843"/>
                  </a:lnTo>
                  <a:lnTo>
                    <a:pt x="1290" y="849"/>
                  </a:lnTo>
                  <a:lnTo>
                    <a:pt x="1244" y="851"/>
                  </a:lnTo>
                  <a:lnTo>
                    <a:pt x="1198" y="853"/>
                  </a:lnTo>
                  <a:lnTo>
                    <a:pt x="1150" y="855"/>
                  </a:lnTo>
                  <a:lnTo>
                    <a:pt x="1150" y="855"/>
                  </a:lnTo>
                  <a:lnTo>
                    <a:pt x="1066" y="851"/>
                  </a:lnTo>
                  <a:lnTo>
                    <a:pt x="984" y="845"/>
                  </a:lnTo>
                  <a:lnTo>
                    <a:pt x="904" y="837"/>
                  </a:lnTo>
                  <a:lnTo>
                    <a:pt x="824" y="823"/>
                  </a:lnTo>
                  <a:lnTo>
                    <a:pt x="746" y="805"/>
                  </a:lnTo>
                  <a:lnTo>
                    <a:pt x="670" y="783"/>
                  </a:lnTo>
                  <a:lnTo>
                    <a:pt x="594" y="759"/>
                  </a:lnTo>
                  <a:lnTo>
                    <a:pt x="520" y="731"/>
                  </a:lnTo>
                  <a:lnTo>
                    <a:pt x="448" y="701"/>
                  </a:lnTo>
                  <a:lnTo>
                    <a:pt x="378" y="665"/>
                  </a:lnTo>
                  <a:lnTo>
                    <a:pt x="310" y="627"/>
                  </a:lnTo>
                  <a:lnTo>
                    <a:pt x="242" y="587"/>
                  </a:lnTo>
                  <a:lnTo>
                    <a:pt x="178" y="543"/>
                  </a:lnTo>
                  <a:lnTo>
                    <a:pt x="116" y="497"/>
                  </a:lnTo>
                  <a:lnTo>
                    <a:pt x="56" y="447"/>
                  </a:lnTo>
                  <a:lnTo>
                    <a:pt x="0" y="3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4410075" y="5364163"/>
              <a:ext cx="717550" cy="720725"/>
            </a:xfrm>
            <a:custGeom>
              <a:avLst/>
              <a:gdLst>
                <a:gd name="T0" fmla="*/ 220 w 452"/>
                <a:gd name="T1" fmla="*/ 0 h 454"/>
                <a:gd name="T2" fmla="*/ 176 w 452"/>
                <a:gd name="T3" fmla="*/ 6 h 454"/>
                <a:gd name="T4" fmla="*/ 132 w 452"/>
                <a:gd name="T5" fmla="*/ 20 h 454"/>
                <a:gd name="T6" fmla="*/ 94 w 452"/>
                <a:gd name="T7" fmla="*/ 42 h 454"/>
                <a:gd name="T8" fmla="*/ 62 w 452"/>
                <a:gd name="T9" fmla="*/ 70 h 454"/>
                <a:gd name="T10" fmla="*/ 36 w 452"/>
                <a:gd name="T11" fmla="*/ 104 h 454"/>
                <a:gd name="T12" fmla="*/ 14 w 452"/>
                <a:gd name="T13" fmla="*/ 142 h 454"/>
                <a:gd name="T14" fmla="*/ 2 w 452"/>
                <a:gd name="T15" fmla="*/ 186 h 454"/>
                <a:gd name="T16" fmla="*/ 0 w 452"/>
                <a:gd name="T17" fmla="*/ 232 h 454"/>
                <a:gd name="T18" fmla="*/ 0 w 452"/>
                <a:gd name="T19" fmla="*/ 254 h 454"/>
                <a:gd name="T20" fmla="*/ 10 w 452"/>
                <a:gd name="T21" fmla="*/ 298 h 454"/>
                <a:gd name="T22" fmla="*/ 28 w 452"/>
                <a:gd name="T23" fmla="*/ 338 h 454"/>
                <a:gd name="T24" fmla="*/ 54 w 452"/>
                <a:gd name="T25" fmla="*/ 374 h 454"/>
                <a:gd name="T26" fmla="*/ 86 w 452"/>
                <a:gd name="T27" fmla="*/ 404 h 454"/>
                <a:gd name="T28" fmla="*/ 122 w 452"/>
                <a:gd name="T29" fmla="*/ 428 h 454"/>
                <a:gd name="T30" fmla="*/ 164 w 452"/>
                <a:gd name="T31" fmla="*/ 444 h 454"/>
                <a:gd name="T32" fmla="*/ 208 w 452"/>
                <a:gd name="T33" fmla="*/ 452 h 454"/>
                <a:gd name="T34" fmla="*/ 232 w 452"/>
                <a:gd name="T35" fmla="*/ 454 h 454"/>
                <a:gd name="T36" fmla="*/ 276 w 452"/>
                <a:gd name="T37" fmla="*/ 448 h 454"/>
                <a:gd name="T38" fmla="*/ 318 w 452"/>
                <a:gd name="T39" fmla="*/ 434 h 454"/>
                <a:gd name="T40" fmla="*/ 358 w 452"/>
                <a:gd name="T41" fmla="*/ 412 h 454"/>
                <a:gd name="T42" fmla="*/ 390 w 452"/>
                <a:gd name="T43" fmla="*/ 384 h 454"/>
                <a:gd name="T44" fmla="*/ 416 w 452"/>
                <a:gd name="T45" fmla="*/ 348 h 454"/>
                <a:gd name="T46" fmla="*/ 436 w 452"/>
                <a:gd name="T47" fmla="*/ 310 h 454"/>
                <a:gd name="T48" fmla="*/ 450 w 452"/>
                <a:gd name="T49" fmla="*/ 268 h 454"/>
                <a:gd name="T50" fmla="*/ 452 w 452"/>
                <a:gd name="T51" fmla="*/ 222 h 454"/>
                <a:gd name="T52" fmla="*/ 452 w 452"/>
                <a:gd name="T53" fmla="*/ 198 h 454"/>
                <a:gd name="T54" fmla="*/ 442 w 452"/>
                <a:gd name="T55" fmla="*/ 154 h 454"/>
                <a:gd name="T56" fmla="*/ 424 w 452"/>
                <a:gd name="T57" fmla="*/ 114 h 454"/>
                <a:gd name="T58" fmla="*/ 398 w 452"/>
                <a:gd name="T59" fmla="*/ 78 h 454"/>
                <a:gd name="T60" fmla="*/ 366 w 452"/>
                <a:gd name="T61" fmla="*/ 48 h 454"/>
                <a:gd name="T62" fmla="*/ 330 w 452"/>
                <a:gd name="T63" fmla="*/ 24 h 454"/>
                <a:gd name="T64" fmla="*/ 288 w 452"/>
                <a:gd name="T65" fmla="*/ 8 h 454"/>
                <a:gd name="T66" fmla="*/ 244 w 452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4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2" y="20"/>
                  </a:lnTo>
                  <a:lnTo>
                    <a:pt x="114" y="30"/>
                  </a:lnTo>
                  <a:lnTo>
                    <a:pt x="94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4" y="142"/>
                  </a:lnTo>
                  <a:lnTo>
                    <a:pt x="8" y="164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54"/>
                  </a:lnTo>
                  <a:lnTo>
                    <a:pt x="4" y="278"/>
                  </a:lnTo>
                  <a:lnTo>
                    <a:pt x="10" y="298"/>
                  </a:lnTo>
                  <a:lnTo>
                    <a:pt x="18" y="320"/>
                  </a:lnTo>
                  <a:lnTo>
                    <a:pt x="28" y="338"/>
                  </a:lnTo>
                  <a:lnTo>
                    <a:pt x="40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2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6" y="448"/>
                  </a:lnTo>
                  <a:lnTo>
                    <a:pt x="298" y="442"/>
                  </a:lnTo>
                  <a:lnTo>
                    <a:pt x="318" y="434"/>
                  </a:lnTo>
                  <a:lnTo>
                    <a:pt x="338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6" y="348"/>
                  </a:lnTo>
                  <a:lnTo>
                    <a:pt x="428" y="330"/>
                  </a:lnTo>
                  <a:lnTo>
                    <a:pt x="436" y="310"/>
                  </a:lnTo>
                  <a:lnTo>
                    <a:pt x="444" y="288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2" y="62"/>
                  </a:lnTo>
                  <a:lnTo>
                    <a:pt x="366" y="48"/>
                  </a:lnTo>
                  <a:lnTo>
                    <a:pt x="348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88" y="8"/>
                  </a:lnTo>
                  <a:lnTo>
                    <a:pt x="266" y="4"/>
                  </a:lnTo>
                  <a:lnTo>
                    <a:pt x="244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0019" y="2912271"/>
            <a:ext cx="1369219" cy="1868091"/>
            <a:chOff x="2943225" y="2740026"/>
            <a:chExt cx="1825625" cy="249078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438525" y="2740026"/>
              <a:ext cx="1330325" cy="2490788"/>
            </a:xfrm>
            <a:custGeom>
              <a:avLst/>
              <a:gdLst>
                <a:gd name="T0" fmla="*/ 438 w 838"/>
                <a:gd name="T1" fmla="*/ 1569 h 1569"/>
                <a:gd name="T2" fmla="*/ 438 w 838"/>
                <a:gd name="T3" fmla="*/ 1569 h 1569"/>
                <a:gd name="T4" fmla="*/ 388 w 838"/>
                <a:gd name="T5" fmla="*/ 1511 h 1569"/>
                <a:gd name="T6" fmla="*/ 342 w 838"/>
                <a:gd name="T7" fmla="*/ 1451 h 1569"/>
                <a:gd name="T8" fmla="*/ 296 w 838"/>
                <a:gd name="T9" fmla="*/ 1391 h 1569"/>
                <a:gd name="T10" fmla="*/ 254 w 838"/>
                <a:gd name="T11" fmla="*/ 1327 h 1569"/>
                <a:gd name="T12" fmla="*/ 216 w 838"/>
                <a:gd name="T13" fmla="*/ 1260 h 1569"/>
                <a:gd name="T14" fmla="*/ 180 w 838"/>
                <a:gd name="T15" fmla="*/ 1194 h 1569"/>
                <a:gd name="T16" fmla="*/ 146 w 838"/>
                <a:gd name="T17" fmla="*/ 1124 h 1569"/>
                <a:gd name="T18" fmla="*/ 116 w 838"/>
                <a:gd name="T19" fmla="*/ 1054 h 1569"/>
                <a:gd name="T20" fmla="*/ 90 w 838"/>
                <a:gd name="T21" fmla="*/ 982 h 1569"/>
                <a:gd name="T22" fmla="*/ 66 w 838"/>
                <a:gd name="T23" fmla="*/ 908 h 1569"/>
                <a:gd name="T24" fmla="*/ 46 w 838"/>
                <a:gd name="T25" fmla="*/ 832 h 1569"/>
                <a:gd name="T26" fmla="*/ 30 w 838"/>
                <a:gd name="T27" fmla="*/ 756 h 1569"/>
                <a:gd name="T28" fmla="*/ 16 w 838"/>
                <a:gd name="T29" fmla="*/ 678 h 1569"/>
                <a:gd name="T30" fmla="*/ 6 w 838"/>
                <a:gd name="T31" fmla="*/ 598 h 1569"/>
                <a:gd name="T32" fmla="*/ 2 w 838"/>
                <a:gd name="T33" fmla="*/ 518 h 1569"/>
                <a:gd name="T34" fmla="*/ 0 w 838"/>
                <a:gd name="T35" fmla="*/ 436 h 1569"/>
                <a:gd name="T36" fmla="*/ 0 w 838"/>
                <a:gd name="T37" fmla="*/ 436 h 1569"/>
                <a:gd name="T38" fmla="*/ 0 w 838"/>
                <a:gd name="T39" fmla="*/ 380 h 1569"/>
                <a:gd name="T40" fmla="*/ 2 w 838"/>
                <a:gd name="T41" fmla="*/ 324 h 1569"/>
                <a:gd name="T42" fmla="*/ 8 w 838"/>
                <a:gd name="T43" fmla="*/ 268 h 1569"/>
                <a:gd name="T44" fmla="*/ 14 w 838"/>
                <a:gd name="T45" fmla="*/ 214 h 1569"/>
                <a:gd name="T46" fmla="*/ 22 w 838"/>
                <a:gd name="T47" fmla="*/ 160 h 1569"/>
                <a:gd name="T48" fmla="*/ 32 w 838"/>
                <a:gd name="T49" fmla="*/ 106 h 1569"/>
                <a:gd name="T50" fmla="*/ 44 w 838"/>
                <a:gd name="T51" fmla="*/ 52 h 1569"/>
                <a:gd name="T52" fmla="*/ 56 w 838"/>
                <a:gd name="T53" fmla="*/ 0 h 1569"/>
                <a:gd name="T54" fmla="*/ 316 w 838"/>
                <a:gd name="T55" fmla="*/ 8 h 1569"/>
                <a:gd name="T56" fmla="*/ 600 w 838"/>
                <a:gd name="T57" fmla="*/ 152 h 1569"/>
                <a:gd name="T58" fmla="*/ 600 w 838"/>
                <a:gd name="T59" fmla="*/ 152 h 1569"/>
                <a:gd name="T60" fmla="*/ 584 w 838"/>
                <a:gd name="T61" fmla="*/ 222 h 1569"/>
                <a:gd name="T62" fmla="*/ 572 w 838"/>
                <a:gd name="T63" fmla="*/ 292 h 1569"/>
                <a:gd name="T64" fmla="*/ 568 w 838"/>
                <a:gd name="T65" fmla="*/ 328 h 1569"/>
                <a:gd name="T66" fmla="*/ 564 w 838"/>
                <a:gd name="T67" fmla="*/ 364 h 1569"/>
                <a:gd name="T68" fmla="*/ 562 w 838"/>
                <a:gd name="T69" fmla="*/ 402 h 1569"/>
                <a:gd name="T70" fmla="*/ 562 w 838"/>
                <a:gd name="T71" fmla="*/ 438 h 1569"/>
                <a:gd name="T72" fmla="*/ 562 w 838"/>
                <a:gd name="T73" fmla="*/ 438 h 1569"/>
                <a:gd name="T74" fmla="*/ 564 w 838"/>
                <a:gd name="T75" fmla="*/ 490 h 1569"/>
                <a:gd name="T76" fmla="*/ 568 w 838"/>
                <a:gd name="T77" fmla="*/ 542 h 1569"/>
                <a:gd name="T78" fmla="*/ 572 w 838"/>
                <a:gd name="T79" fmla="*/ 592 h 1569"/>
                <a:gd name="T80" fmla="*/ 582 w 838"/>
                <a:gd name="T81" fmla="*/ 644 h 1569"/>
                <a:gd name="T82" fmla="*/ 592 w 838"/>
                <a:gd name="T83" fmla="*/ 692 h 1569"/>
                <a:gd name="T84" fmla="*/ 604 w 838"/>
                <a:gd name="T85" fmla="*/ 740 h 1569"/>
                <a:gd name="T86" fmla="*/ 618 w 838"/>
                <a:gd name="T87" fmla="*/ 788 h 1569"/>
                <a:gd name="T88" fmla="*/ 636 w 838"/>
                <a:gd name="T89" fmla="*/ 836 h 1569"/>
                <a:gd name="T90" fmla="*/ 654 w 838"/>
                <a:gd name="T91" fmla="*/ 880 h 1569"/>
                <a:gd name="T92" fmla="*/ 676 w 838"/>
                <a:gd name="T93" fmla="*/ 926 h 1569"/>
                <a:gd name="T94" fmla="*/ 698 w 838"/>
                <a:gd name="T95" fmla="*/ 968 h 1569"/>
                <a:gd name="T96" fmla="*/ 722 w 838"/>
                <a:gd name="T97" fmla="*/ 1012 h 1569"/>
                <a:gd name="T98" fmla="*/ 748 w 838"/>
                <a:gd name="T99" fmla="*/ 1052 h 1569"/>
                <a:gd name="T100" fmla="*/ 776 w 838"/>
                <a:gd name="T101" fmla="*/ 1092 h 1569"/>
                <a:gd name="T102" fmla="*/ 806 w 838"/>
                <a:gd name="T103" fmla="*/ 1130 h 1569"/>
                <a:gd name="T104" fmla="*/ 838 w 838"/>
                <a:gd name="T105" fmla="*/ 1168 h 1569"/>
                <a:gd name="T106" fmla="*/ 582 w 838"/>
                <a:gd name="T107" fmla="*/ 1343 h 1569"/>
                <a:gd name="T108" fmla="*/ 438 w 838"/>
                <a:gd name="T109" fmla="*/ 1569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8" h="1569">
                  <a:moveTo>
                    <a:pt x="438" y="1569"/>
                  </a:moveTo>
                  <a:lnTo>
                    <a:pt x="438" y="1569"/>
                  </a:lnTo>
                  <a:lnTo>
                    <a:pt x="388" y="1511"/>
                  </a:lnTo>
                  <a:lnTo>
                    <a:pt x="342" y="1451"/>
                  </a:lnTo>
                  <a:lnTo>
                    <a:pt x="296" y="1391"/>
                  </a:lnTo>
                  <a:lnTo>
                    <a:pt x="254" y="1327"/>
                  </a:lnTo>
                  <a:lnTo>
                    <a:pt x="216" y="1260"/>
                  </a:lnTo>
                  <a:lnTo>
                    <a:pt x="180" y="1194"/>
                  </a:lnTo>
                  <a:lnTo>
                    <a:pt x="146" y="1124"/>
                  </a:lnTo>
                  <a:lnTo>
                    <a:pt x="116" y="1054"/>
                  </a:lnTo>
                  <a:lnTo>
                    <a:pt x="90" y="982"/>
                  </a:lnTo>
                  <a:lnTo>
                    <a:pt x="66" y="908"/>
                  </a:lnTo>
                  <a:lnTo>
                    <a:pt x="46" y="832"/>
                  </a:lnTo>
                  <a:lnTo>
                    <a:pt x="30" y="756"/>
                  </a:lnTo>
                  <a:lnTo>
                    <a:pt x="16" y="678"/>
                  </a:lnTo>
                  <a:lnTo>
                    <a:pt x="6" y="598"/>
                  </a:lnTo>
                  <a:lnTo>
                    <a:pt x="2" y="51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0" y="380"/>
                  </a:lnTo>
                  <a:lnTo>
                    <a:pt x="2" y="324"/>
                  </a:lnTo>
                  <a:lnTo>
                    <a:pt x="8" y="268"/>
                  </a:lnTo>
                  <a:lnTo>
                    <a:pt x="14" y="214"/>
                  </a:lnTo>
                  <a:lnTo>
                    <a:pt x="22" y="160"/>
                  </a:lnTo>
                  <a:lnTo>
                    <a:pt x="32" y="106"/>
                  </a:lnTo>
                  <a:lnTo>
                    <a:pt x="44" y="52"/>
                  </a:lnTo>
                  <a:lnTo>
                    <a:pt x="56" y="0"/>
                  </a:lnTo>
                  <a:lnTo>
                    <a:pt x="316" y="8"/>
                  </a:lnTo>
                  <a:lnTo>
                    <a:pt x="600" y="152"/>
                  </a:lnTo>
                  <a:lnTo>
                    <a:pt x="600" y="152"/>
                  </a:lnTo>
                  <a:lnTo>
                    <a:pt x="584" y="222"/>
                  </a:lnTo>
                  <a:lnTo>
                    <a:pt x="572" y="292"/>
                  </a:lnTo>
                  <a:lnTo>
                    <a:pt x="568" y="328"/>
                  </a:lnTo>
                  <a:lnTo>
                    <a:pt x="564" y="364"/>
                  </a:lnTo>
                  <a:lnTo>
                    <a:pt x="562" y="402"/>
                  </a:lnTo>
                  <a:lnTo>
                    <a:pt x="562" y="438"/>
                  </a:lnTo>
                  <a:lnTo>
                    <a:pt x="562" y="438"/>
                  </a:lnTo>
                  <a:lnTo>
                    <a:pt x="564" y="490"/>
                  </a:lnTo>
                  <a:lnTo>
                    <a:pt x="568" y="542"/>
                  </a:lnTo>
                  <a:lnTo>
                    <a:pt x="572" y="592"/>
                  </a:lnTo>
                  <a:lnTo>
                    <a:pt x="582" y="644"/>
                  </a:lnTo>
                  <a:lnTo>
                    <a:pt x="592" y="692"/>
                  </a:lnTo>
                  <a:lnTo>
                    <a:pt x="604" y="740"/>
                  </a:lnTo>
                  <a:lnTo>
                    <a:pt x="618" y="788"/>
                  </a:lnTo>
                  <a:lnTo>
                    <a:pt x="636" y="836"/>
                  </a:lnTo>
                  <a:lnTo>
                    <a:pt x="654" y="880"/>
                  </a:lnTo>
                  <a:lnTo>
                    <a:pt x="676" y="926"/>
                  </a:lnTo>
                  <a:lnTo>
                    <a:pt x="698" y="968"/>
                  </a:lnTo>
                  <a:lnTo>
                    <a:pt x="722" y="1012"/>
                  </a:lnTo>
                  <a:lnTo>
                    <a:pt x="748" y="1052"/>
                  </a:lnTo>
                  <a:lnTo>
                    <a:pt x="776" y="1092"/>
                  </a:lnTo>
                  <a:lnTo>
                    <a:pt x="806" y="1130"/>
                  </a:lnTo>
                  <a:lnTo>
                    <a:pt x="838" y="1168"/>
                  </a:lnTo>
                  <a:lnTo>
                    <a:pt x="582" y="1343"/>
                  </a:lnTo>
                  <a:lnTo>
                    <a:pt x="438" y="15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943225" y="285115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6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4 h 622"/>
                <a:gd name="T24" fmla="*/ 76 w 622"/>
                <a:gd name="T25" fmla="*/ 514 h 622"/>
                <a:gd name="T26" fmla="*/ 118 w 622"/>
                <a:gd name="T27" fmla="*/ 554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4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6 w 622"/>
                <a:gd name="T59" fmla="*/ 106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4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0"/>
                  </a:lnTo>
                  <a:lnTo>
                    <a:pt x="606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6" y="106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076575" y="298450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2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38 h 454"/>
                <a:gd name="T24" fmla="*/ 56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48 h 454"/>
                <a:gd name="T46" fmla="*/ 438 w 454"/>
                <a:gd name="T47" fmla="*/ 310 h 454"/>
                <a:gd name="T48" fmla="*/ 450 w 454"/>
                <a:gd name="T49" fmla="*/ 266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2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6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38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48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88"/>
                  </a:lnTo>
                  <a:lnTo>
                    <a:pt x="450" y="266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53193" y="455106"/>
            <a:ext cx="2043129" cy="1005928"/>
            <a:chOff x="972457" y="867060"/>
            <a:chExt cx="2724171" cy="1341236"/>
          </a:xfrm>
        </p:grpSpPr>
        <p:sp>
          <p:nvSpPr>
            <p:cNvPr id="72" name="TextBox 71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DEVELOPER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1288" y="1254189"/>
              <a:ext cx="27153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Checks in his unite tested code into SVN/Git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729556" y="2649569"/>
            <a:ext cx="2029036" cy="1836925"/>
            <a:chOff x="1177878" y="852214"/>
            <a:chExt cx="2705381" cy="2449229"/>
          </a:xfrm>
        </p:grpSpPr>
        <p:sp>
          <p:nvSpPr>
            <p:cNvPr id="78" name="TextBox 77"/>
            <p:cNvSpPr txBox="1"/>
            <p:nvPr/>
          </p:nvSpPr>
          <p:spPr>
            <a:xfrm>
              <a:off x="1177878" y="852214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JENKINS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6710" y="1239343"/>
              <a:ext cx="1999588" cy="20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Detects a change in SCM tool and triggers a build on appropriate Jenkins slave machine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48612" y="5436967"/>
            <a:ext cx="2366079" cy="1213677"/>
            <a:chOff x="972457" y="867060"/>
            <a:chExt cx="2705381" cy="1618234"/>
          </a:xfrm>
        </p:grpSpPr>
        <p:sp>
          <p:nvSpPr>
            <p:cNvPr id="82" name="TextBox 81"/>
            <p:cNvSpPr txBox="1"/>
            <p:nvPr/>
          </p:nvSpPr>
          <p:spPr>
            <a:xfrm>
              <a:off x="972457" y="867060"/>
              <a:ext cx="270538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JENKINS build Job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1289" y="1254189"/>
              <a:ext cx="2486090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Builds the application code baseline and runs appropriate unit/smoke tests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333341" y="5436509"/>
            <a:ext cx="2558980" cy="798178"/>
            <a:chOff x="265865" y="867060"/>
            <a:chExt cx="3411973" cy="1064236"/>
          </a:xfrm>
        </p:grpSpPr>
        <p:sp>
          <p:nvSpPr>
            <p:cNvPr id="86" name="TextBox 85"/>
            <p:cNvSpPr txBox="1"/>
            <p:nvPr/>
          </p:nvSpPr>
          <p:spPr>
            <a:xfrm>
              <a:off x="265865" y="867060"/>
              <a:ext cx="341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Jenkins build job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1289" y="1254189"/>
              <a:ext cx="266447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Packages the tested binaries into a WAR file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23298" y="3626892"/>
            <a:ext cx="2029036" cy="1005928"/>
            <a:chOff x="972457" y="867060"/>
            <a:chExt cx="2705381" cy="1341236"/>
          </a:xfrm>
        </p:grpSpPr>
        <p:sp>
          <p:nvSpPr>
            <p:cNvPr id="90" name="TextBox 89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Nexus staging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23749" y="1254189"/>
              <a:ext cx="2022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The packaged war file is staged into nexus . 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208829" y="1039305"/>
            <a:ext cx="2826469" cy="1300842"/>
            <a:chOff x="319093" y="518401"/>
            <a:chExt cx="3768625" cy="1734455"/>
          </a:xfrm>
        </p:grpSpPr>
        <p:sp>
          <p:nvSpPr>
            <p:cNvPr id="94" name="TextBox 93"/>
            <p:cNvSpPr txBox="1"/>
            <p:nvPr/>
          </p:nvSpPr>
          <p:spPr>
            <a:xfrm>
              <a:off x="319093" y="518401"/>
              <a:ext cx="37686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Promotion/Deployment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1518" y="1021750"/>
              <a:ext cx="317725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NEXUS Staged build artifacts are available to be promoted and deployed appropriately using </a:t>
              </a:r>
              <a:r>
                <a:rPr lang="en-US" sz="1350" b="1" dirty="0" err="1"/>
                <a:t>Icart</a:t>
              </a:r>
              <a:r>
                <a:rPr lang="en-US" sz="1350" dirty="0"/>
                <a:t>. 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151771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 LOGICAL CICD STEPS</a:t>
            </a:r>
          </a:p>
        </p:txBody>
      </p:sp>
    </p:spTree>
    <p:extLst>
      <p:ext uri="{BB962C8B-B14F-4D97-AF65-F5344CB8AC3E}">
        <p14:creationId xmlns:p14="http://schemas.microsoft.com/office/powerpoint/2010/main" val="28124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Bootstrap CICD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417639"/>
            <a:ext cx="7686864" cy="5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27" y="700011"/>
            <a:ext cx="745464" cy="104923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593484" y="5285000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Sonatype</a:t>
            </a:r>
            <a:r>
              <a:rPr lang="en-US" sz="1200" dirty="0"/>
              <a:t> Nexus helps us standardize repository management and categorize them based on environments defined in SDLC.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40" y="5352972"/>
            <a:ext cx="213694" cy="5129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747463" y="4229247"/>
            <a:ext cx="12258" cy="105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3"/>
          </p:cNvCxnSpPr>
          <p:nvPr/>
        </p:nvCxnSpPr>
        <p:spPr>
          <a:xfrm flipV="1">
            <a:off x="5134243" y="3619699"/>
            <a:ext cx="2210522" cy="5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336422" y="2753272"/>
            <a:ext cx="2098201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Creation of Docker containers </a:t>
            </a:r>
            <a:r>
              <a:rPr lang="en-US" sz="1200" dirty="0" smtClean="0"/>
              <a:t>/Build the Java application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7" name="Straight Arrow Connector 16"/>
          <p:cNvCxnSpPr>
            <a:stCxn id="20" idx="3"/>
          </p:cNvCxnSpPr>
          <p:nvPr/>
        </p:nvCxnSpPr>
        <p:spPr>
          <a:xfrm flipH="1">
            <a:off x="4159730" y="2176847"/>
            <a:ext cx="13356" cy="113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Callout 2 (Accent Bar) 17"/>
          <p:cNvSpPr/>
          <p:nvPr/>
        </p:nvSpPr>
        <p:spPr>
          <a:xfrm>
            <a:off x="5521702" y="2323628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J</a:t>
            </a:r>
            <a:r>
              <a:rPr lang="en-US" sz="1200" dirty="0" smtClean="0">
                <a:solidFill>
                  <a:schemeClr val="tx2"/>
                </a:solidFill>
              </a:rPr>
              <a:t>enkins </a:t>
            </a:r>
            <a:r>
              <a:rPr lang="en-US" sz="1200" dirty="0">
                <a:solidFill>
                  <a:schemeClr val="tx2"/>
                </a:solidFill>
              </a:rPr>
              <a:t>job to create Docker containers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3300678" y="652592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30662" y="3313088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Application  code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0445" y="1362269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ine Callout 2 (Accent Bar) 25"/>
          <p:cNvSpPr/>
          <p:nvPr/>
        </p:nvSpPr>
        <p:spPr>
          <a:xfrm>
            <a:off x="2672672" y="2222470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Developers </a:t>
            </a:r>
            <a:r>
              <a:rPr lang="en-US" sz="1200" dirty="0" err="1" smtClean="0">
                <a:solidFill>
                  <a:schemeClr val="tx2"/>
                </a:solidFill>
              </a:rPr>
              <a:t>svn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commit triggers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build job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7" name="Line Callout 2 (Accent Bar) 26"/>
          <p:cNvSpPr/>
          <p:nvPr/>
        </p:nvSpPr>
        <p:spPr>
          <a:xfrm>
            <a:off x="7015999" y="4546393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Build artifacts staged into </a:t>
            </a:r>
            <a:r>
              <a:rPr lang="en-US" sz="1200" dirty="0" smtClean="0">
                <a:solidFill>
                  <a:schemeClr val="tx2"/>
                </a:solidFill>
              </a:rPr>
              <a:t>Nexus after step 4 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8" name="Line Callout 2 (Accent Bar) 27"/>
          <p:cNvSpPr/>
          <p:nvPr/>
        </p:nvSpPr>
        <p:spPr>
          <a:xfrm>
            <a:off x="2029900" y="1400511"/>
            <a:ext cx="1343818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 </a:t>
            </a:r>
            <a:r>
              <a:rPr lang="en-US" sz="1200" dirty="0" smtClean="0">
                <a:solidFill>
                  <a:schemeClr val="tx2"/>
                </a:solidFill>
              </a:rPr>
              <a:t>SVN </a:t>
            </a:r>
            <a:r>
              <a:rPr lang="en-US" sz="1200" dirty="0">
                <a:solidFill>
                  <a:schemeClr val="tx2"/>
                </a:solidFill>
              </a:rPr>
              <a:t>commit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09" y="3541349"/>
            <a:ext cx="593609" cy="51081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8901923" y="361107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66408" y="252420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8323973" y="431600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40767" y="147751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79189" y="253528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32060" y="82926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24066" y="823201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547" y="2431145"/>
            <a:ext cx="1193800" cy="1193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77080" y="4205050"/>
            <a:ext cx="2176913" cy="5991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55" y="2861881"/>
            <a:ext cx="602771" cy="34514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9893829" y="181077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Line Callout 2 (Accent Bar) 56"/>
          <p:cNvSpPr/>
          <p:nvPr/>
        </p:nvSpPr>
        <p:spPr>
          <a:xfrm>
            <a:off x="10565103" y="1810776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Running tests on build artifacts/war files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513003" y="332022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41206" y="94425"/>
            <a:ext cx="8669594" cy="36042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Current </a:t>
            </a:r>
            <a:r>
              <a:rPr lang="en-US" sz="2800" dirty="0" err="1" smtClean="0"/>
              <a:t>BootStrap</a:t>
            </a:r>
            <a:r>
              <a:rPr lang="en-US" sz="2800" dirty="0" smtClean="0"/>
              <a:t> CICD with Docker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37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1206" y="94425"/>
            <a:ext cx="8669594" cy="360426"/>
          </a:xfrm>
        </p:spPr>
        <p:txBody>
          <a:bodyPr>
            <a:noAutofit/>
          </a:bodyPr>
          <a:lstStyle/>
          <a:p>
            <a:r>
              <a:rPr lang="en-US" sz="2800" dirty="0"/>
              <a:t>DevOps architecture Proposal </a:t>
            </a:r>
            <a:r>
              <a:rPr lang="en-US" sz="2800" dirty="0" smtClean="0"/>
              <a:t>(Future State)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68" y="4428074"/>
            <a:ext cx="745464" cy="1049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447" y="980507"/>
            <a:ext cx="1242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039140" y="635363"/>
            <a:ext cx="593609" cy="842150"/>
          </a:xfrm>
          <a:prstGeom prst="ca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426379" y="820464"/>
            <a:ext cx="2886239" cy="62381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</a:t>
            </a:r>
            <a:r>
              <a:rPr lang="en-US" sz="1200" dirty="0" err="1" smtClean="0"/>
              <a:t>Dockerfile</a:t>
            </a:r>
            <a:r>
              <a:rPr lang="en-US" sz="1200" dirty="0" smtClean="0"/>
              <a:t> and </a:t>
            </a:r>
            <a:r>
              <a:rPr lang="en-US" sz="1200" dirty="0"/>
              <a:t>image </a:t>
            </a:r>
            <a:r>
              <a:rPr lang="en-US" sz="1200" dirty="0" err="1"/>
              <a:t>docker</a:t>
            </a:r>
            <a:r>
              <a:rPr lang="en-US" sz="1200" dirty="0"/>
              <a:t> image information</a:t>
            </a:r>
          </a:p>
          <a:p>
            <a:pPr algn="ctr"/>
            <a:r>
              <a:rPr lang="en-US" sz="1200" dirty="0"/>
              <a:t>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flipV="1">
            <a:off x="6639368" y="980507"/>
            <a:ext cx="676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09" y="986771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253847" y="4428075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Sonatype</a:t>
            </a:r>
            <a:r>
              <a:rPr lang="en-US" sz="1200" dirty="0"/>
              <a:t> Nexus helps us standardize repository management and categorize them based on environments defined in SDLC.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846" y="4580921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837832" y="2075871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37831" y="3273894"/>
            <a:ext cx="0" cy="8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1"/>
          </p:cNvCxnSpPr>
          <p:nvPr/>
        </p:nvCxnSpPr>
        <p:spPr>
          <a:xfrm flipV="1">
            <a:off x="6553973" y="3273894"/>
            <a:ext cx="872406" cy="911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6266" y="2645094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Creation of Docker containers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818" y="2683323"/>
            <a:ext cx="602771" cy="3451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45" idx="2"/>
          </p:cNvCxnSpPr>
          <p:nvPr/>
        </p:nvCxnSpPr>
        <p:spPr>
          <a:xfrm>
            <a:off x="8728169" y="3325682"/>
            <a:ext cx="0" cy="110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/>
          <p:cNvSpPr/>
          <p:nvPr/>
        </p:nvSpPr>
        <p:spPr>
          <a:xfrm>
            <a:off x="8253847" y="1713324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App Jenkins calling infra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job to create </a:t>
            </a:r>
            <a:r>
              <a:rPr lang="en-US" sz="1200" dirty="0" err="1">
                <a:solidFill>
                  <a:schemeClr val="tx2"/>
                </a:solidFill>
              </a:rPr>
              <a:t>Docker</a:t>
            </a:r>
            <a:r>
              <a:rPr lang="en-US" sz="1200" dirty="0">
                <a:solidFill>
                  <a:schemeClr val="tx2"/>
                </a:solidFill>
              </a:rPr>
              <a:t> containers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37832" y="2075872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5681565" y="4184996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953740" y="1444275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426379" y="2701871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Application  code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425837" y="3006123"/>
            <a:ext cx="1974287" cy="2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4241594" y="4945319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 rot="10800000">
            <a:off x="10139447" y="1344559"/>
            <a:ext cx="587317" cy="1661565"/>
          </a:xfrm>
          <a:prstGeom prst="curv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Line Callout 2 (Accent Bar) 67"/>
          <p:cNvSpPr/>
          <p:nvPr/>
        </p:nvSpPr>
        <p:spPr>
          <a:xfrm>
            <a:off x="7023368" y="3278771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Developers </a:t>
            </a:r>
            <a:r>
              <a:rPr lang="en-US" sz="1200" dirty="0" err="1" smtClean="0">
                <a:solidFill>
                  <a:schemeClr val="tx2"/>
                </a:solidFill>
              </a:rPr>
              <a:t>svn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commit triggers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build job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9539392" y="3613801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Build artifacts staged into Nexus 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4532563" y="5585207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 </a:t>
            </a:r>
            <a:r>
              <a:rPr lang="en-US" sz="1200" dirty="0" smtClean="0">
                <a:solidFill>
                  <a:schemeClr val="tx2"/>
                </a:solidFill>
              </a:rPr>
              <a:t>SVN </a:t>
            </a:r>
            <a:r>
              <a:rPr lang="en-US" sz="1200" dirty="0">
                <a:solidFill>
                  <a:schemeClr val="tx2"/>
                </a:solidFill>
              </a:rPr>
              <a:t>commit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1" name="Curved Right Arrow 70"/>
          <p:cNvSpPr/>
          <p:nvPr/>
        </p:nvSpPr>
        <p:spPr>
          <a:xfrm>
            <a:off x="6742397" y="1217869"/>
            <a:ext cx="587317" cy="1661565"/>
          </a:xfrm>
          <a:prstGeom prst="curv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38" y="2879433"/>
            <a:ext cx="593609" cy="510812"/>
          </a:xfrm>
          <a:prstGeom prst="rect">
            <a:avLst/>
          </a:prstGeom>
        </p:spPr>
      </p:pic>
      <p:sp>
        <p:nvSpPr>
          <p:cNvPr id="73" name="Line Callout 2 (Accent Bar) 72"/>
          <p:cNvSpPr/>
          <p:nvPr/>
        </p:nvSpPr>
        <p:spPr>
          <a:xfrm>
            <a:off x="4115533" y="1349273"/>
            <a:ext cx="1710503" cy="74067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38305"/>
              <a:gd name="adj6" fmla="val 4436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Jenkins jobs </a:t>
            </a:r>
            <a:r>
              <a:rPr lang="en-US" sz="1200" dirty="0" smtClean="0">
                <a:solidFill>
                  <a:schemeClr val="tx2"/>
                </a:solidFill>
              </a:rPr>
              <a:t>execute Docker files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901923" y="361107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5" name="Oval 74"/>
          <p:cNvSpPr/>
          <p:nvPr/>
        </p:nvSpPr>
        <p:spPr>
          <a:xfrm>
            <a:off x="6830575" y="329546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10189119" y="2007835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4994463" y="128290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6440767" y="147751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6179189" y="253528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4830033" y="458047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79614" y="809280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407" y="1899011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70940" y="3672916"/>
            <a:ext cx="2176913" cy="599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554" y="2622985"/>
            <a:ext cx="602771" cy="3451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027" y="887238"/>
            <a:ext cx="602771" cy="3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6864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 image makeup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Base Docker image from Opensuse has been used for the purpose.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has been used to create the java app build image by installing JDK 1.7.0/1.8.0, Maven, Ant, SVN, Gvim, curl, wget.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can be used by any java application with few modification as necessary, again managed within a Dockerfile or through Jenkins job ssh commands.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next steps are to  design and create Docker images for various purposes including actual deployment of applications within containers to tomcat/jboss/weblogic and promote the same to higher environments like QA and Production.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Them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Center Template" id="{A099D7A4-7B32-4BC1-B979-E76366D132A2}" vid="{BC223E90-B505-4D8E-B324-7D4879D27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Bootstrap.ppt.pptx</Template>
  <TotalTime>1404</TotalTime>
  <Words>599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Georgia</vt:lpstr>
      <vt:lpstr>휴먼둥근헤드라인</vt:lpstr>
      <vt:lpstr>Tahoma</vt:lpstr>
      <vt:lpstr>Wingdings</vt:lpstr>
      <vt:lpstr>Office Theme</vt:lpstr>
      <vt:lpstr>Bootstrap CICD Demo</vt:lpstr>
      <vt:lpstr>PowerPoint Presentation</vt:lpstr>
      <vt:lpstr>PowerPoint Presentation</vt:lpstr>
      <vt:lpstr>PowerPoint Presentation</vt:lpstr>
      <vt:lpstr>Bootstrap CICD with</vt:lpstr>
      <vt:lpstr>Current BootStrap CICD with Docker</vt:lpstr>
      <vt:lpstr>DevOps architecture Proposal (Future State)</vt:lpstr>
      <vt:lpstr>Understanding Docker </vt:lpstr>
      <vt:lpstr>Docker image makeup</vt:lpstr>
      <vt:lpstr>Docker images currently created</vt:lpstr>
      <vt:lpstr>Docker based builds vs Jenkins static Slaves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Tyler M</dc:creator>
  <cp:lastModifiedBy>Mekala, Suresh (Contractor)</cp:lastModifiedBy>
  <cp:revision>13</cp:revision>
  <dcterms:created xsi:type="dcterms:W3CDTF">2016-06-22T17:12:28Z</dcterms:created>
  <dcterms:modified xsi:type="dcterms:W3CDTF">2016-06-24T17:53:06Z</dcterms:modified>
</cp:coreProperties>
</file>