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56" r:id="rId4"/>
    <p:sldId id="291" r:id="rId5"/>
    <p:sldId id="292" r:id="rId6"/>
    <p:sldId id="293" r:id="rId7"/>
    <p:sldId id="294" r:id="rId8"/>
    <p:sldId id="262" r:id="rId9"/>
    <p:sldId id="263" r:id="rId10"/>
    <p:sldId id="264" r:id="rId11"/>
    <p:sldId id="287" r:id="rId12"/>
    <p:sldId id="288" r:id="rId13"/>
    <p:sldId id="289" r:id="rId14"/>
    <p:sldId id="290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3" r:id="rId23"/>
    <p:sldId id="274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75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1"/>
  </p:normalViewPr>
  <p:slideViewPr>
    <p:cSldViewPr>
      <p:cViewPr varScale="1">
        <p:scale>
          <a:sx n="60" d="100"/>
          <a:sy n="60" d="100"/>
        </p:scale>
        <p:origin x="1458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5866-9072-D544-9AA5-2973EABF72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D0D4-09B5-4B42-9ED7-0ACE1F2F77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881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5866-9072-D544-9AA5-2973EABF72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D0D4-09B5-4B42-9ED7-0ACE1F2F77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965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5866-9072-D544-9AA5-2973EABF72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D0D4-09B5-4B42-9ED7-0ACE1F2F77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943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5866-9072-D544-9AA5-2973EABF72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D0D4-09B5-4B42-9ED7-0ACE1F2F77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336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5866-9072-D544-9AA5-2973EABF72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D0D4-09B5-4B42-9ED7-0ACE1F2F77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0826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5866-9072-D544-9AA5-2973EABF72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D0D4-09B5-4B42-9ED7-0ACE1F2F77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9692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5866-9072-D544-9AA5-2973EABF72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D0D4-09B5-4B42-9ED7-0ACE1F2F77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6113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5866-9072-D544-9AA5-2973EABF72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D0D4-09B5-4B42-9ED7-0ACE1F2F77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483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5866-9072-D544-9AA5-2973EABF72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D0D4-09B5-4B42-9ED7-0ACE1F2F77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7741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5866-9072-D544-9AA5-2973EABF72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D0D4-09B5-4B42-9ED7-0ACE1F2F77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2448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5866-9072-D544-9AA5-2973EABF72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D0D4-09B5-4B42-9ED7-0ACE1F2F77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1052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5866-9072-D544-9AA5-2973EABF72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D0D4-09B5-4B42-9ED7-0ACE1F2F77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2399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5866-9072-D544-9AA5-2973EABF72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D0D4-09B5-4B42-9ED7-0ACE1F2F77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3342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5866-9072-D544-9AA5-2973EABF72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D0D4-09B5-4B42-9ED7-0ACE1F2F77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4306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5866-9072-D544-9AA5-2973EABF72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D0D4-09B5-4B42-9ED7-0ACE1F2F77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6833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5866-9072-D544-9AA5-2973EABF72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D0D4-09B5-4B42-9ED7-0ACE1F2F77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5177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5866-9072-D544-9AA5-2973EABF72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D0D4-09B5-4B42-9ED7-0ACE1F2F77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8221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5866-9072-D544-9AA5-2973EABF72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D0D4-09B5-4B42-9ED7-0ACE1F2F77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564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5866-9072-D544-9AA5-2973EABF72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D0D4-09B5-4B42-9ED7-0ACE1F2F77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0148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5866-9072-D544-9AA5-2973EABF72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D0D4-09B5-4B42-9ED7-0ACE1F2F77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1325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5866-9072-D544-9AA5-2973EABF72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D0D4-09B5-4B42-9ED7-0ACE1F2F77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9719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5866-9072-D544-9AA5-2973EABF72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D0D4-09B5-4B42-9ED7-0ACE1F2F77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134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9C765866-9072-D544-9AA5-2973EABF72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12/8/2016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E95AD0D4-09B5-4B42-9ED7-0ACE1F2F77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00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9C765866-9072-D544-9AA5-2973EABF72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12/8/2016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E95AD0D4-09B5-4B42-9ED7-0ACE1F2F77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673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7.png"/><Relationship Id="rId7" Type="http://schemas.openxmlformats.org/officeDocument/2006/relationships/image" Target="../media/image24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7.png"/><Relationship Id="rId7" Type="http://schemas.openxmlformats.org/officeDocument/2006/relationships/image" Target="../media/image24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emf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emf"/><Relationship Id="rId11" Type="http://schemas.openxmlformats.org/officeDocument/2006/relationships/image" Target="../media/image17.png"/><Relationship Id="rId5" Type="http://schemas.openxmlformats.org/officeDocument/2006/relationships/image" Target="../media/image11.emf"/><Relationship Id="rId10" Type="http://schemas.openxmlformats.org/officeDocument/2006/relationships/image" Target="../media/image16.png"/><Relationship Id="rId4" Type="http://schemas.openxmlformats.org/officeDocument/2006/relationships/image" Target="../media/image10.emf"/><Relationship Id="rId9" Type="http://schemas.openxmlformats.org/officeDocument/2006/relationships/image" Target="../media/image15.png"/><Relationship Id="rId1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57200"/>
            <a:ext cx="704855" cy="58102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94425"/>
            <a:ext cx="8229600" cy="360426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solidFill>
                  <a:schemeClr val="accent1"/>
                </a:solidFill>
              </a:rPr>
              <a:t>PoC</a:t>
            </a:r>
            <a:r>
              <a:rPr lang="en-US" sz="2800" dirty="0" smtClean="0">
                <a:solidFill>
                  <a:schemeClr val="accent1"/>
                </a:solidFill>
              </a:rPr>
              <a:t> DevOps CICD architecture using Docker</a:t>
            </a:r>
            <a:endParaRPr lang="en-US" sz="2800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92" y="4834092"/>
            <a:ext cx="745464" cy="1049236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1689071" y="1386524"/>
            <a:ext cx="1242438" cy="1518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an 6"/>
          <p:cNvSpPr/>
          <p:nvPr/>
        </p:nvSpPr>
        <p:spPr>
          <a:xfrm>
            <a:off x="2957763" y="1041381"/>
            <a:ext cx="593609" cy="84215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 err="1" smtClean="0">
                <a:solidFill>
                  <a:prstClr val="white"/>
                </a:solidFill>
              </a:rPr>
              <a:t>Git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345002" y="1226482"/>
            <a:ext cx="2886239" cy="62381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Jenkins fetches </a:t>
            </a:r>
            <a:r>
              <a:rPr lang="en-US" sz="1200" dirty="0" err="1" smtClean="0">
                <a:solidFill>
                  <a:prstClr val="white"/>
                </a:solidFill>
              </a:rPr>
              <a:t>Dockerfiles</a:t>
            </a:r>
            <a:r>
              <a:rPr lang="en-US" sz="1200" dirty="0" smtClean="0">
                <a:solidFill>
                  <a:prstClr val="white"/>
                </a:solidFill>
              </a:rPr>
              <a:t> from </a:t>
            </a:r>
            <a:r>
              <a:rPr lang="en-US" sz="1200" dirty="0" err="1" smtClean="0">
                <a:solidFill>
                  <a:prstClr val="white"/>
                </a:solidFill>
              </a:rPr>
              <a:t>git</a:t>
            </a:r>
            <a:r>
              <a:rPr lang="en-US" sz="1200" dirty="0" smtClean="0">
                <a:solidFill>
                  <a:prstClr val="white"/>
                </a:solidFill>
              </a:rPr>
              <a:t> and </a:t>
            </a:r>
            <a:r>
              <a:rPr lang="en-US" sz="1200" dirty="0">
                <a:solidFill>
                  <a:prstClr val="white"/>
                </a:solidFill>
              </a:rPr>
              <a:t>D</a:t>
            </a:r>
            <a:r>
              <a:rPr lang="en-US" sz="1200" dirty="0" smtClean="0">
                <a:solidFill>
                  <a:prstClr val="white"/>
                </a:solidFill>
              </a:rPr>
              <a:t>ocker images 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 from Nexus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flipV="1">
            <a:off x="3557992" y="1386524"/>
            <a:ext cx="676438" cy="1518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632" y="1392789"/>
            <a:ext cx="593609" cy="510812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5172470" y="4834092"/>
            <a:ext cx="2332475" cy="11571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dirty="0" err="1" smtClean="0">
                <a:solidFill>
                  <a:prstClr val="white"/>
                </a:solidFill>
              </a:rPr>
              <a:t>Sonatype</a:t>
            </a:r>
            <a:r>
              <a:rPr lang="en-US" sz="1200" dirty="0" smtClean="0">
                <a:solidFill>
                  <a:prstClr val="white"/>
                </a:solidFill>
              </a:rPr>
              <a:t> Nexus helps us standardize repository management and categorize them based on environments defined in SDLC.</a:t>
            </a:r>
            <a:endParaRPr lang="en-US" sz="1200" dirty="0">
              <a:solidFill>
                <a:prstClr val="white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470" y="4986939"/>
            <a:ext cx="276098" cy="512972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H="1">
            <a:off x="1756456" y="2481889"/>
            <a:ext cx="31159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756455" y="3679911"/>
            <a:ext cx="0" cy="8218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6" idx="1"/>
          </p:cNvCxnSpPr>
          <p:nvPr/>
        </p:nvCxnSpPr>
        <p:spPr>
          <a:xfrm flipV="1">
            <a:off x="3472596" y="3731699"/>
            <a:ext cx="872407" cy="8666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58936" y="2715401"/>
            <a:ext cx="2230853" cy="147721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200" dirty="0" smtClean="0">
              <a:solidFill>
                <a:prstClr val="white"/>
              </a:solidFill>
            </a:endParaRPr>
          </a:p>
          <a:p>
            <a:pPr algn="ctr" defTabSz="457200"/>
            <a:r>
              <a:rPr lang="en-US" sz="1400" b="1" dirty="0" smtClean="0">
                <a:solidFill>
                  <a:srgbClr val="C0504D"/>
                </a:solidFill>
              </a:rPr>
              <a:t>Docker Host</a:t>
            </a:r>
            <a:endParaRPr lang="en-US" sz="1400" b="1" dirty="0">
              <a:solidFill>
                <a:srgbClr val="C0504D"/>
              </a:solidFill>
            </a:endParaRP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Creation of Docker containers using </a:t>
            </a:r>
            <a:r>
              <a:rPr lang="en-US" sz="1200" dirty="0" err="1" smtClean="0">
                <a:solidFill>
                  <a:prstClr val="white"/>
                </a:solidFill>
              </a:rPr>
              <a:t>Dockerfiles</a:t>
            </a:r>
            <a:r>
              <a:rPr lang="en-US" sz="1200" dirty="0" smtClean="0">
                <a:solidFill>
                  <a:prstClr val="white"/>
                </a:solidFill>
              </a:rPr>
              <a:t> .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Multiple Containers include java build , </a:t>
            </a:r>
            <a:r>
              <a:rPr lang="en-US" sz="1200" dirty="0" err="1" smtClean="0">
                <a:solidFill>
                  <a:prstClr val="white"/>
                </a:solidFill>
              </a:rPr>
              <a:t>sonarqube</a:t>
            </a:r>
            <a:r>
              <a:rPr lang="en-US" sz="1200" dirty="0" smtClean="0">
                <a:solidFill>
                  <a:prstClr val="white"/>
                </a:solidFill>
              </a:rPr>
              <a:t> with </a:t>
            </a:r>
            <a:r>
              <a:rPr lang="en-US" sz="1200" dirty="0" err="1" smtClean="0">
                <a:solidFill>
                  <a:prstClr val="white"/>
                </a:solidFill>
              </a:rPr>
              <a:t>postgres</a:t>
            </a:r>
            <a:r>
              <a:rPr lang="en-US" sz="1200" dirty="0" smtClean="0">
                <a:solidFill>
                  <a:prstClr val="white"/>
                </a:solidFill>
              </a:rPr>
              <a:t>, Selenium grid, tomcat/</a:t>
            </a:r>
            <a:r>
              <a:rPr lang="en-US" sz="1200" dirty="0" err="1" smtClean="0">
                <a:solidFill>
                  <a:prstClr val="white"/>
                </a:solidFill>
              </a:rPr>
              <a:t>jboss</a:t>
            </a:r>
            <a:r>
              <a:rPr lang="en-US" sz="1200" dirty="0" smtClean="0">
                <a:solidFill>
                  <a:prstClr val="white"/>
                </a:solidFill>
              </a:rPr>
              <a:t>/</a:t>
            </a:r>
            <a:r>
              <a:rPr lang="en-US" sz="1200" dirty="0" err="1" smtClean="0">
                <a:solidFill>
                  <a:prstClr val="white"/>
                </a:solidFill>
              </a:rPr>
              <a:t>weblogic</a:t>
            </a:r>
            <a:endParaRPr lang="en-US" sz="1200" dirty="0" smtClean="0">
              <a:solidFill>
                <a:prstClr val="white"/>
              </a:solidFill>
            </a:endParaRPr>
          </a:p>
          <a:p>
            <a:pPr algn="ctr" defTabSz="457200"/>
            <a:endParaRPr lang="en-US" sz="1200" dirty="0" smtClean="0">
              <a:solidFill>
                <a:prstClr val="white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36" y="2702725"/>
            <a:ext cx="602771" cy="345143"/>
          </a:xfrm>
          <a:prstGeom prst="rect">
            <a:avLst/>
          </a:prstGeom>
        </p:spPr>
      </p:pic>
      <p:cxnSp>
        <p:nvCxnSpPr>
          <p:cNvPr id="24" name="Straight Arrow Connector 23"/>
          <p:cNvCxnSpPr>
            <a:stCxn id="45" idx="2"/>
          </p:cNvCxnSpPr>
          <p:nvPr/>
        </p:nvCxnSpPr>
        <p:spPr>
          <a:xfrm>
            <a:off x="5646793" y="3731699"/>
            <a:ext cx="0" cy="11023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Line Callout 2 (Accent Bar) 27"/>
          <p:cNvSpPr/>
          <p:nvPr/>
        </p:nvSpPr>
        <p:spPr>
          <a:xfrm>
            <a:off x="5172471" y="2119342"/>
            <a:ext cx="1506576" cy="821962"/>
          </a:xfrm>
          <a:prstGeom prst="accentCallout2">
            <a:avLst>
              <a:gd name="adj1" fmla="val 18750"/>
              <a:gd name="adj2" fmla="val -8333"/>
              <a:gd name="adj3" fmla="val 57381"/>
              <a:gd name="adj4" fmla="val -11341"/>
              <a:gd name="adj5" fmla="val 115859"/>
              <a:gd name="adj6" fmla="val 49545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dirty="0" smtClean="0">
                <a:solidFill>
                  <a:srgbClr val="1F497D"/>
                </a:solidFill>
              </a:rPr>
              <a:t>App Jenkins calling infra </a:t>
            </a:r>
            <a:r>
              <a:rPr lang="en-US" sz="1200" dirty="0" err="1" smtClean="0">
                <a:solidFill>
                  <a:srgbClr val="1F497D"/>
                </a:solidFill>
              </a:rPr>
              <a:t>jenkins</a:t>
            </a:r>
            <a:r>
              <a:rPr lang="en-US" sz="1200" dirty="0" smtClean="0">
                <a:solidFill>
                  <a:srgbClr val="1F497D"/>
                </a:solidFill>
              </a:rPr>
              <a:t> job to create </a:t>
            </a:r>
            <a:r>
              <a:rPr lang="en-US" sz="1200" dirty="0" err="1" smtClean="0">
                <a:solidFill>
                  <a:srgbClr val="1F497D"/>
                </a:solidFill>
              </a:rPr>
              <a:t>Docker</a:t>
            </a:r>
            <a:r>
              <a:rPr lang="en-US" sz="1200" dirty="0" smtClean="0">
                <a:solidFill>
                  <a:srgbClr val="1F497D"/>
                </a:solidFill>
              </a:rPr>
              <a:t> containers</a:t>
            </a:r>
            <a:endParaRPr lang="en-US" sz="1200" dirty="0">
              <a:solidFill>
                <a:srgbClr val="1F497D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1756455" y="2481889"/>
            <a:ext cx="5501" cy="4594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Can 35"/>
          <p:cNvSpPr/>
          <p:nvPr/>
        </p:nvSpPr>
        <p:spPr>
          <a:xfrm>
            <a:off x="2600188" y="4598387"/>
            <a:ext cx="1744815" cy="152425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 err="1" smtClean="0">
                <a:solidFill>
                  <a:prstClr val="white"/>
                </a:solidFill>
              </a:rPr>
              <a:t>Git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4872364" y="1850292"/>
            <a:ext cx="0" cy="6043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4345002" y="3107889"/>
            <a:ext cx="2603581" cy="62381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Jenkins fetches Application  code from </a:t>
            </a:r>
            <a:r>
              <a:rPr lang="en-US" sz="1200" dirty="0" err="1" smtClean="0">
                <a:solidFill>
                  <a:prstClr val="white"/>
                </a:solidFill>
              </a:rPr>
              <a:t>Git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2344460" y="3412141"/>
            <a:ext cx="1974287" cy="223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36" idx="2"/>
          </p:cNvCxnSpPr>
          <p:nvPr/>
        </p:nvCxnSpPr>
        <p:spPr>
          <a:xfrm>
            <a:off x="1160218" y="5358710"/>
            <a:ext cx="1439970" cy="18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Curved Right Arrow 64"/>
          <p:cNvSpPr/>
          <p:nvPr/>
        </p:nvSpPr>
        <p:spPr>
          <a:xfrm rot="10800000">
            <a:off x="7058070" y="1750576"/>
            <a:ext cx="587317" cy="1661565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8" name="Line Callout 2 (Accent Bar) 67"/>
          <p:cNvSpPr/>
          <p:nvPr/>
        </p:nvSpPr>
        <p:spPr>
          <a:xfrm>
            <a:off x="3941992" y="3684789"/>
            <a:ext cx="1506576" cy="821962"/>
          </a:xfrm>
          <a:prstGeom prst="accentCallout2">
            <a:avLst>
              <a:gd name="adj1" fmla="val 18750"/>
              <a:gd name="adj2" fmla="val -8333"/>
              <a:gd name="adj3" fmla="val 57381"/>
              <a:gd name="adj4" fmla="val -11341"/>
              <a:gd name="adj5" fmla="val 104102"/>
              <a:gd name="adj6" fmla="val -24676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dirty="0" smtClean="0">
                <a:solidFill>
                  <a:srgbClr val="1F497D"/>
                </a:solidFill>
              </a:rPr>
              <a:t>Developers </a:t>
            </a:r>
            <a:r>
              <a:rPr lang="en-US" sz="1200" dirty="0" err="1" smtClean="0">
                <a:solidFill>
                  <a:srgbClr val="1F497D"/>
                </a:solidFill>
              </a:rPr>
              <a:t>git</a:t>
            </a:r>
            <a:r>
              <a:rPr lang="en-US" sz="1200" dirty="0" smtClean="0">
                <a:solidFill>
                  <a:srgbClr val="1F497D"/>
                </a:solidFill>
              </a:rPr>
              <a:t> commit triggers </a:t>
            </a:r>
            <a:r>
              <a:rPr lang="en-US" sz="1200" dirty="0" err="1" smtClean="0">
                <a:solidFill>
                  <a:srgbClr val="1F497D"/>
                </a:solidFill>
              </a:rPr>
              <a:t>jenkins</a:t>
            </a:r>
            <a:r>
              <a:rPr lang="en-US" sz="1200" dirty="0" smtClean="0">
                <a:solidFill>
                  <a:srgbClr val="1F497D"/>
                </a:solidFill>
              </a:rPr>
              <a:t> build job</a:t>
            </a:r>
            <a:endParaRPr lang="en-US" sz="1200" dirty="0">
              <a:solidFill>
                <a:srgbClr val="1F497D"/>
              </a:solidFill>
            </a:endParaRPr>
          </a:p>
        </p:txBody>
      </p:sp>
      <p:sp>
        <p:nvSpPr>
          <p:cNvPr id="69" name="Line Callout 2 (Accent Bar) 68"/>
          <p:cNvSpPr/>
          <p:nvPr/>
        </p:nvSpPr>
        <p:spPr>
          <a:xfrm>
            <a:off x="6458016" y="4019819"/>
            <a:ext cx="1506576" cy="578568"/>
          </a:xfrm>
          <a:prstGeom prst="accentCallout2">
            <a:avLst>
              <a:gd name="adj1" fmla="val 18750"/>
              <a:gd name="adj2" fmla="val -8333"/>
              <a:gd name="adj3" fmla="val 57381"/>
              <a:gd name="adj4" fmla="val -11341"/>
              <a:gd name="adj5" fmla="val 125937"/>
              <a:gd name="adj6" fmla="val -16429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dirty="0" smtClean="0">
                <a:solidFill>
                  <a:srgbClr val="1F497D"/>
                </a:solidFill>
              </a:rPr>
              <a:t>Docker Images/Build artifacts staged into Nexus </a:t>
            </a:r>
            <a:endParaRPr lang="en-US" sz="1200" dirty="0">
              <a:solidFill>
                <a:srgbClr val="1F497D"/>
              </a:solidFill>
            </a:endParaRPr>
          </a:p>
        </p:txBody>
      </p:sp>
      <p:sp>
        <p:nvSpPr>
          <p:cNvPr id="70" name="Line Callout 2 (Accent Bar) 69"/>
          <p:cNvSpPr/>
          <p:nvPr/>
        </p:nvSpPr>
        <p:spPr>
          <a:xfrm>
            <a:off x="1451187" y="5991225"/>
            <a:ext cx="1506576" cy="578568"/>
          </a:xfrm>
          <a:prstGeom prst="accentCallout2">
            <a:avLst>
              <a:gd name="adj1" fmla="val 18750"/>
              <a:gd name="adj2" fmla="val -8333"/>
              <a:gd name="adj3" fmla="val 59767"/>
              <a:gd name="adj4" fmla="val -5843"/>
              <a:gd name="adj5" fmla="val -95979"/>
              <a:gd name="adj6" fmla="val 4646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dirty="0" smtClean="0">
                <a:solidFill>
                  <a:srgbClr val="1F497D"/>
                </a:solidFill>
              </a:rPr>
              <a:t>Developer code </a:t>
            </a:r>
            <a:r>
              <a:rPr lang="en-US" sz="1200" dirty="0" err="1" smtClean="0">
                <a:solidFill>
                  <a:srgbClr val="1F497D"/>
                </a:solidFill>
              </a:rPr>
              <a:t>Git</a:t>
            </a:r>
            <a:r>
              <a:rPr lang="en-US" sz="1200" dirty="0" smtClean="0">
                <a:solidFill>
                  <a:srgbClr val="1F497D"/>
                </a:solidFill>
              </a:rPr>
              <a:t> commit</a:t>
            </a:r>
            <a:endParaRPr lang="en-US" sz="1200" dirty="0">
              <a:solidFill>
                <a:srgbClr val="1F497D"/>
              </a:solidFill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461" y="3285451"/>
            <a:ext cx="593609" cy="510812"/>
          </a:xfrm>
          <a:prstGeom prst="rect">
            <a:avLst/>
          </a:prstGeom>
        </p:spPr>
      </p:pic>
      <p:sp>
        <p:nvSpPr>
          <p:cNvPr id="73" name="Line Callout 2 (Accent Bar) 72"/>
          <p:cNvSpPr/>
          <p:nvPr/>
        </p:nvSpPr>
        <p:spPr>
          <a:xfrm>
            <a:off x="1034156" y="1755291"/>
            <a:ext cx="1710503" cy="740678"/>
          </a:xfrm>
          <a:prstGeom prst="accentCallout2">
            <a:avLst>
              <a:gd name="adj1" fmla="val 18750"/>
              <a:gd name="adj2" fmla="val -8333"/>
              <a:gd name="adj3" fmla="val 57381"/>
              <a:gd name="adj4" fmla="val -11341"/>
              <a:gd name="adj5" fmla="val 138305"/>
              <a:gd name="adj6" fmla="val 44361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dirty="0" smtClean="0">
                <a:solidFill>
                  <a:srgbClr val="1F497D"/>
                </a:solidFill>
              </a:rPr>
              <a:t>Jenkins jobs execute </a:t>
            </a:r>
            <a:r>
              <a:rPr lang="en-US" sz="1200" dirty="0" err="1" smtClean="0">
                <a:solidFill>
                  <a:srgbClr val="1F497D"/>
                </a:solidFill>
              </a:rPr>
              <a:t>docker</a:t>
            </a:r>
            <a:r>
              <a:rPr lang="en-US" sz="1200" dirty="0" smtClean="0">
                <a:solidFill>
                  <a:srgbClr val="1F497D"/>
                </a:solidFill>
              </a:rPr>
              <a:t> files by pulling images from nexus</a:t>
            </a:r>
            <a:endParaRPr lang="en-US" sz="1200" dirty="0">
              <a:solidFill>
                <a:srgbClr val="1F497D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4345003" y="4501742"/>
            <a:ext cx="397203" cy="401428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srgbClr val="C0504D"/>
                </a:solidFill>
              </a:rPr>
              <a:t>2</a:t>
            </a:r>
          </a:p>
        </p:txBody>
      </p:sp>
      <p:sp>
        <p:nvSpPr>
          <p:cNvPr id="76" name="Oval 75"/>
          <p:cNvSpPr/>
          <p:nvPr/>
        </p:nvSpPr>
        <p:spPr>
          <a:xfrm>
            <a:off x="7107742" y="2413853"/>
            <a:ext cx="397203" cy="401428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srgbClr val="C0504D"/>
                </a:solidFill>
              </a:rPr>
              <a:t>3</a:t>
            </a:r>
          </a:p>
        </p:txBody>
      </p:sp>
      <p:sp>
        <p:nvSpPr>
          <p:cNvPr id="77" name="Oval 76"/>
          <p:cNvSpPr/>
          <p:nvPr/>
        </p:nvSpPr>
        <p:spPr>
          <a:xfrm>
            <a:off x="4475161" y="1903601"/>
            <a:ext cx="397203" cy="401428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srgbClr val="C0504D"/>
                </a:solidFill>
              </a:rPr>
              <a:t>4</a:t>
            </a:r>
          </a:p>
        </p:txBody>
      </p:sp>
      <p:sp>
        <p:nvSpPr>
          <p:cNvPr id="78" name="Oval 77"/>
          <p:cNvSpPr/>
          <p:nvPr/>
        </p:nvSpPr>
        <p:spPr>
          <a:xfrm>
            <a:off x="3414459" y="2884867"/>
            <a:ext cx="397203" cy="401428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srgbClr val="C0504D"/>
                </a:solidFill>
              </a:rPr>
              <a:t>5</a:t>
            </a:r>
          </a:p>
        </p:txBody>
      </p:sp>
      <p:sp>
        <p:nvSpPr>
          <p:cNvPr id="79" name="Oval 78"/>
          <p:cNvSpPr/>
          <p:nvPr/>
        </p:nvSpPr>
        <p:spPr>
          <a:xfrm>
            <a:off x="5646792" y="4184205"/>
            <a:ext cx="397203" cy="401428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srgbClr val="C0504D"/>
                </a:solidFill>
              </a:rPr>
              <a:t>6</a:t>
            </a:r>
          </a:p>
        </p:txBody>
      </p:sp>
      <p:sp>
        <p:nvSpPr>
          <p:cNvPr id="80" name="Oval 79"/>
          <p:cNvSpPr/>
          <p:nvPr/>
        </p:nvSpPr>
        <p:spPr>
          <a:xfrm>
            <a:off x="1748656" y="4986492"/>
            <a:ext cx="397203" cy="401428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 smtClean="0">
                <a:solidFill>
                  <a:srgbClr val="C0504D"/>
                </a:solidFill>
              </a:rPr>
              <a:t>1</a:t>
            </a:r>
            <a:endParaRPr lang="en-US" dirty="0">
              <a:solidFill>
                <a:srgbClr val="C0504D"/>
              </a:solidFill>
            </a:endParaRPr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3433" y="2225994"/>
            <a:ext cx="1193800" cy="119380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7397965" y="3999899"/>
            <a:ext cx="2176913" cy="59913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616" y="900369"/>
            <a:ext cx="745464" cy="800017"/>
          </a:xfrm>
          <a:prstGeom prst="rect">
            <a:avLst/>
          </a:prstGeom>
        </p:spPr>
      </p:pic>
      <p:sp>
        <p:nvSpPr>
          <p:cNvPr id="44" name="Line Callout 2 (Accent Bar) 43"/>
          <p:cNvSpPr/>
          <p:nvPr/>
        </p:nvSpPr>
        <p:spPr>
          <a:xfrm>
            <a:off x="1634699" y="909233"/>
            <a:ext cx="1323063" cy="578568"/>
          </a:xfrm>
          <a:prstGeom prst="accentCallout2">
            <a:avLst>
              <a:gd name="adj1" fmla="val 18750"/>
              <a:gd name="adj2" fmla="val -8333"/>
              <a:gd name="adj3" fmla="val 59767"/>
              <a:gd name="adj4" fmla="val -5843"/>
              <a:gd name="adj5" fmla="val -95979"/>
              <a:gd name="adj6" fmla="val 4646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dirty="0" err="1" smtClean="0">
                <a:solidFill>
                  <a:srgbClr val="1F497D"/>
                </a:solidFill>
              </a:rPr>
              <a:t>Dockerfile</a:t>
            </a:r>
            <a:r>
              <a:rPr lang="en-US" sz="1200" dirty="0" smtClean="0">
                <a:solidFill>
                  <a:srgbClr val="1F497D"/>
                </a:solidFill>
              </a:rPr>
              <a:t> </a:t>
            </a:r>
            <a:r>
              <a:rPr lang="en-US" sz="1200" dirty="0" err="1" smtClean="0">
                <a:solidFill>
                  <a:srgbClr val="1F497D"/>
                </a:solidFill>
              </a:rPr>
              <a:t>Git</a:t>
            </a:r>
            <a:r>
              <a:rPr lang="en-US" sz="1200" dirty="0" smtClean="0">
                <a:solidFill>
                  <a:srgbClr val="1F497D"/>
                </a:solidFill>
              </a:rPr>
              <a:t> commit</a:t>
            </a:r>
            <a:endParaRPr lang="en-US" sz="1200" dirty="0">
              <a:solidFill>
                <a:srgbClr val="1F497D"/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761" y="250386"/>
            <a:ext cx="704855" cy="58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34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94425"/>
            <a:ext cx="8229600" cy="360426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Target DevOps CICD architecture using Docker</a:t>
            </a:r>
            <a:endParaRPr lang="en-US" sz="2800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489" y="1070864"/>
            <a:ext cx="745464" cy="1049236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5958086" y="3197284"/>
            <a:ext cx="2886239" cy="62381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Jenkins fetches </a:t>
            </a:r>
            <a:r>
              <a:rPr lang="en-US" sz="1200" dirty="0" err="1" smtClean="0">
                <a:solidFill>
                  <a:prstClr val="white"/>
                </a:solidFill>
              </a:rPr>
              <a:t>Dockerfiles</a:t>
            </a:r>
            <a:r>
              <a:rPr lang="en-US" sz="1200" dirty="0" smtClean="0">
                <a:solidFill>
                  <a:prstClr val="white"/>
                </a:solidFill>
              </a:rPr>
              <a:t> from </a:t>
            </a:r>
            <a:r>
              <a:rPr lang="en-US" sz="1200" dirty="0" err="1" smtClean="0">
                <a:solidFill>
                  <a:prstClr val="white"/>
                </a:solidFill>
              </a:rPr>
              <a:t>Git</a:t>
            </a:r>
            <a:r>
              <a:rPr lang="en-US" sz="1200" dirty="0" smtClean="0">
                <a:solidFill>
                  <a:prstClr val="white"/>
                </a:solidFill>
              </a:rPr>
              <a:t> and </a:t>
            </a:r>
            <a:r>
              <a:rPr lang="en-US" sz="1200" dirty="0">
                <a:solidFill>
                  <a:prstClr val="white"/>
                </a:solidFill>
              </a:rPr>
              <a:t>D</a:t>
            </a:r>
            <a:r>
              <a:rPr lang="en-US" sz="1200" dirty="0" smtClean="0">
                <a:solidFill>
                  <a:prstClr val="white"/>
                </a:solidFill>
              </a:rPr>
              <a:t>ocker images 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 from Nexus</a:t>
            </a:r>
            <a:endParaRPr lang="en-US" sz="1200" dirty="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0716" y="3363591"/>
            <a:ext cx="593609" cy="510812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6574315" y="5296335"/>
            <a:ext cx="2332475" cy="11571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dirty="0" err="1" smtClean="0">
                <a:solidFill>
                  <a:prstClr val="white"/>
                </a:solidFill>
              </a:rPr>
              <a:t>Sonatype</a:t>
            </a:r>
            <a:r>
              <a:rPr lang="en-US" sz="1200" dirty="0" smtClean="0">
                <a:solidFill>
                  <a:prstClr val="white"/>
                </a:solidFill>
              </a:rPr>
              <a:t> Nexus helps us standardize repository management and categorize them based on environments defined in SDLC.</a:t>
            </a:r>
            <a:endParaRPr lang="en-US" sz="1200" dirty="0">
              <a:solidFill>
                <a:prstClr val="white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7017" y="5363619"/>
            <a:ext cx="276098" cy="512972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H="1">
            <a:off x="3369540" y="4452691"/>
            <a:ext cx="31159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1344423" y="3685934"/>
            <a:ext cx="2230853" cy="147721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200" dirty="0" smtClean="0">
              <a:solidFill>
                <a:prstClr val="white"/>
              </a:solidFill>
            </a:endParaRPr>
          </a:p>
          <a:p>
            <a:pPr algn="ctr" defTabSz="457200"/>
            <a:r>
              <a:rPr lang="en-US" sz="1400" b="1" dirty="0" smtClean="0">
                <a:solidFill>
                  <a:srgbClr val="C0504D"/>
                </a:solidFill>
              </a:rPr>
              <a:t>Docker Host</a:t>
            </a:r>
            <a:endParaRPr lang="en-US" sz="1400" b="1" dirty="0">
              <a:solidFill>
                <a:srgbClr val="C0504D"/>
              </a:solidFill>
            </a:endParaRP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Creation of Docker containers using </a:t>
            </a:r>
            <a:r>
              <a:rPr lang="en-US" sz="1200" dirty="0" err="1" smtClean="0">
                <a:solidFill>
                  <a:prstClr val="white"/>
                </a:solidFill>
              </a:rPr>
              <a:t>Dockerfiles</a:t>
            </a:r>
            <a:r>
              <a:rPr lang="en-US" sz="1200" dirty="0" smtClean="0">
                <a:solidFill>
                  <a:prstClr val="white"/>
                </a:solidFill>
              </a:rPr>
              <a:t> .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Multiple Containers include java build , </a:t>
            </a:r>
            <a:r>
              <a:rPr lang="en-US" sz="1200" dirty="0" err="1" smtClean="0">
                <a:solidFill>
                  <a:prstClr val="white"/>
                </a:solidFill>
              </a:rPr>
              <a:t>sonarqube</a:t>
            </a:r>
            <a:r>
              <a:rPr lang="en-US" sz="1200" dirty="0" smtClean="0">
                <a:solidFill>
                  <a:prstClr val="white"/>
                </a:solidFill>
              </a:rPr>
              <a:t> with </a:t>
            </a:r>
            <a:r>
              <a:rPr lang="en-US" sz="1200" dirty="0" err="1" smtClean="0">
                <a:solidFill>
                  <a:prstClr val="white"/>
                </a:solidFill>
              </a:rPr>
              <a:t>postgres</a:t>
            </a:r>
            <a:r>
              <a:rPr lang="en-US" sz="1200" dirty="0" smtClean="0">
                <a:solidFill>
                  <a:prstClr val="white"/>
                </a:solidFill>
              </a:rPr>
              <a:t>, Selenium grid, tomcat/</a:t>
            </a:r>
            <a:r>
              <a:rPr lang="en-US" sz="1200" dirty="0" err="1" smtClean="0">
                <a:solidFill>
                  <a:prstClr val="white"/>
                </a:solidFill>
              </a:rPr>
              <a:t>jboss</a:t>
            </a:r>
            <a:r>
              <a:rPr lang="en-US" sz="1200" dirty="0" smtClean="0">
                <a:solidFill>
                  <a:prstClr val="white"/>
                </a:solidFill>
              </a:rPr>
              <a:t>/</a:t>
            </a:r>
            <a:r>
              <a:rPr lang="en-US" sz="1200" dirty="0" err="1" smtClean="0">
                <a:solidFill>
                  <a:prstClr val="white"/>
                </a:solidFill>
              </a:rPr>
              <a:t>weblogic</a:t>
            </a:r>
            <a:endParaRPr lang="en-US" sz="1200" dirty="0" smtClean="0">
              <a:solidFill>
                <a:prstClr val="white"/>
              </a:solidFill>
            </a:endParaRPr>
          </a:p>
          <a:p>
            <a:pPr algn="ctr" defTabSz="457200"/>
            <a:endParaRPr lang="en-US" sz="1200" dirty="0" smtClean="0">
              <a:solidFill>
                <a:prstClr val="white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9722" y="3676688"/>
            <a:ext cx="602771" cy="345143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 flipH="1">
            <a:off x="3369539" y="4452691"/>
            <a:ext cx="5501" cy="4594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Can 35"/>
          <p:cNvSpPr/>
          <p:nvPr/>
        </p:nvSpPr>
        <p:spPr>
          <a:xfrm>
            <a:off x="3964644" y="835159"/>
            <a:ext cx="1744815" cy="152425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 err="1" smtClean="0">
                <a:solidFill>
                  <a:prstClr val="white"/>
                </a:solidFill>
              </a:rPr>
              <a:t>Git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6485448" y="3821094"/>
            <a:ext cx="0" cy="6043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36" idx="2"/>
          </p:cNvCxnSpPr>
          <p:nvPr/>
        </p:nvCxnSpPr>
        <p:spPr>
          <a:xfrm>
            <a:off x="2524674" y="1595482"/>
            <a:ext cx="1439970" cy="18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Line Callout 2 (Accent Bar) 67"/>
          <p:cNvSpPr/>
          <p:nvPr/>
        </p:nvSpPr>
        <p:spPr>
          <a:xfrm>
            <a:off x="7625434" y="1339121"/>
            <a:ext cx="1512603" cy="801443"/>
          </a:xfrm>
          <a:prstGeom prst="accentCallout2">
            <a:avLst>
              <a:gd name="adj1" fmla="val 18750"/>
              <a:gd name="adj2" fmla="val -8333"/>
              <a:gd name="adj3" fmla="val 57381"/>
              <a:gd name="adj4" fmla="val -11341"/>
              <a:gd name="adj5" fmla="val 104102"/>
              <a:gd name="adj6" fmla="val -24676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dirty="0" smtClean="0">
                <a:solidFill>
                  <a:srgbClr val="1F497D"/>
                </a:solidFill>
              </a:rPr>
              <a:t>Developers </a:t>
            </a:r>
            <a:r>
              <a:rPr lang="en-US" sz="1200" dirty="0" err="1" smtClean="0">
                <a:solidFill>
                  <a:srgbClr val="1F497D"/>
                </a:solidFill>
              </a:rPr>
              <a:t>git</a:t>
            </a:r>
            <a:r>
              <a:rPr lang="en-US" sz="1200" dirty="0" smtClean="0">
                <a:solidFill>
                  <a:srgbClr val="1F497D"/>
                </a:solidFill>
              </a:rPr>
              <a:t> commit triggers a pull request and </a:t>
            </a:r>
            <a:r>
              <a:rPr lang="en-US" sz="1200" dirty="0" err="1" smtClean="0">
                <a:solidFill>
                  <a:srgbClr val="1F497D"/>
                </a:solidFill>
              </a:rPr>
              <a:t>jenkins</a:t>
            </a:r>
            <a:r>
              <a:rPr lang="en-US" sz="1200" dirty="0" smtClean="0">
                <a:solidFill>
                  <a:srgbClr val="1F497D"/>
                </a:solidFill>
              </a:rPr>
              <a:t> build job</a:t>
            </a:r>
            <a:endParaRPr lang="en-US" sz="1200" dirty="0">
              <a:solidFill>
                <a:srgbClr val="1F497D"/>
              </a:solidFill>
            </a:endParaRPr>
          </a:p>
        </p:txBody>
      </p:sp>
      <p:sp>
        <p:nvSpPr>
          <p:cNvPr id="69" name="Line Callout 2 (Accent Bar) 68"/>
          <p:cNvSpPr/>
          <p:nvPr/>
        </p:nvSpPr>
        <p:spPr>
          <a:xfrm>
            <a:off x="7387709" y="4452691"/>
            <a:ext cx="1506576" cy="578568"/>
          </a:xfrm>
          <a:prstGeom prst="accentCallout2">
            <a:avLst>
              <a:gd name="adj1" fmla="val 18750"/>
              <a:gd name="adj2" fmla="val -8333"/>
              <a:gd name="adj3" fmla="val 57381"/>
              <a:gd name="adj4" fmla="val -11341"/>
              <a:gd name="adj5" fmla="val 125937"/>
              <a:gd name="adj6" fmla="val -16429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dirty="0" smtClean="0">
                <a:solidFill>
                  <a:srgbClr val="1F497D"/>
                </a:solidFill>
              </a:rPr>
              <a:t>Docker Images/Build artifacts staged into Nexus </a:t>
            </a:r>
            <a:endParaRPr lang="en-US" sz="1200" dirty="0">
              <a:solidFill>
                <a:srgbClr val="1F497D"/>
              </a:solidFill>
            </a:endParaRPr>
          </a:p>
        </p:txBody>
      </p:sp>
      <p:sp>
        <p:nvSpPr>
          <p:cNvPr id="70" name="Line Callout 2 (Accent Bar) 69"/>
          <p:cNvSpPr/>
          <p:nvPr/>
        </p:nvSpPr>
        <p:spPr>
          <a:xfrm>
            <a:off x="2513994" y="1807552"/>
            <a:ext cx="1506576" cy="578568"/>
          </a:xfrm>
          <a:prstGeom prst="accentCallout2">
            <a:avLst>
              <a:gd name="adj1" fmla="val 18750"/>
              <a:gd name="adj2" fmla="val -8333"/>
              <a:gd name="adj3" fmla="val 59767"/>
              <a:gd name="adj4" fmla="val -5843"/>
              <a:gd name="adj5" fmla="val -95979"/>
              <a:gd name="adj6" fmla="val 4646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dirty="0" smtClean="0">
                <a:solidFill>
                  <a:srgbClr val="1F497D"/>
                </a:solidFill>
              </a:rPr>
              <a:t>Application code/Docker files </a:t>
            </a:r>
            <a:r>
              <a:rPr lang="en-US" sz="1200" dirty="0" err="1" smtClean="0">
                <a:solidFill>
                  <a:srgbClr val="1F497D"/>
                </a:solidFill>
              </a:rPr>
              <a:t>Git</a:t>
            </a:r>
            <a:r>
              <a:rPr lang="en-US" sz="1200" dirty="0" smtClean="0">
                <a:solidFill>
                  <a:srgbClr val="1F497D"/>
                </a:solidFill>
              </a:rPr>
              <a:t> commit</a:t>
            </a:r>
            <a:endParaRPr lang="en-US" sz="1200" dirty="0">
              <a:solidFill>
                <a:srgbClr val="1F497D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6928235" y="1223264"/>
            <a:ext cx="397203" cy="401428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srgbClr val="C0504D"/>
                </a:solidFill>
              </a:rPr>
              <a:t>2</a:t>
            </a:r>
          </a:p>
        </p:txBody>
      </p:sp>
      <p:sp>
        <p:nvSpPr>
          <p:cNvPr id="76" name="Oval 75"/>
          <p:cNvSpPr/>
          <p:nvPr/>
        </p:nvSpPr>
        <p:spPr>
          <a:xfrm>
            <a:off x="3324891" y="5169347"/>
            <a:ext cx="397203" cy="401428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srgbClr val="C0504D"/>
                </a:solidFill>
              </a:rPr>
              <a:t>4</a:t>
            </a:r>
          </a:p>
        </p:txBody>
      </p:sp>
      <p:sp>
        <p:nvSpPr>
          <p:cNvPr id="77" name="Oval 76"/>
          <p:cNvSpPr/>
          <p:nvPr/>
        </p:nvSpPr>
        <p:spPr>
          <a:xfrm>
            <a:off x="7603103" y="4069860"/>
            <a:ext cx="397203" cy="401428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srgbClr val="C0504D"/>
                </a:solidFill>
              </a:rPr>
              <a:t>5</a:t>
            </a:r>
          </a:p>
        </p:txBody>
      </p:sp>
      <p:sp>
        <p:nvSpPr>
          <p:cNvPr id="79" name="Oval 78"/>
          <p:cNvSpPr/>
          <p:nvPr/>
        </p:nvSpPr>
        <p:spPr>
          <a:xfrm>
            <a:off x="3454656" y="3126893"/>
            <a:ext cx="397203" cy="401428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 smtClean="0">
                <a:solidFill>
                  <a:srgbClr val="C0504D"/>
                </a:solidFill>
              </a:rPr>
              <a:t>3</a:t>
            </a:r>
            <a:endParaRPr lang="en-US" dirty="0">
              <a:solidFill>
                <a:srgbClr val="C0504D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3057453" y="1223264"/>
            <a:ext cx="397203" cy="401428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 smtClean="0">
                <a:solidFill>
                  <a:srgbClr val="C0504D"/>
                </a:solidFill>
              </a:rPr>
              <a:t>1</a:t>
            </a:r>
            <a:endParaRPr lang="en-US" dirty="0">
              <a:solidFill>
                <a:srgbClr val="C0504D"/>
              </a:solidFill>
            </a:endParaRPr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693" y="5259668"/>
            <a:ext cx="1193800" cy="119380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2905" y="5621103"/>
            <a:ext cx="2276801" cy="62662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987998" y="3126893"/>
            <a:ext cx="17451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400" dirty="0">
                <a:solidFill>
                  <a:srgbClr val="1F497D"/>
                </a:solidFill>
              </a:rPr>
              <a:t>Jenkins jobs execute Docker files by pulling images from </a:t>
            </a:r>
            <a:r>
              <a:rPr lang="en-US" sz="1400" dirty="0" smtClean="0">
                <a:solidFill>
                  <a:srgbClr val="1F497D"/>
                </a:solidFill>
              </a:rPr>
              <a:t>Nexus and also builds the application build artifacts</a:t>
            </a:r>
            <a:endParaRPr lang="en-US" sz="1400" dirty="0">
              <a:solidFill>
                <a:srgbClr val="1F497D"/>
              </a:solidFill>
            </a:endParaRPr>
          </a:p>
        </p:txBody>
      </p:sp>
      <p:sp>
        <p:nvSpPr>
          <p:cNvPr id="3" name="Curved Left Arrow 2"/>
          <p:cNvSpPr/>
          <p:nvPr/>
        </p:nvSpPr>
        <p:spPr>
          <a:xfrm rot="18527931">
            <a:off x="6327135" y="1307833"/>
            <a:ext cx="796003" cy="1909045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Up-Down Arrow 5"/>
          <p:cNvSpPr/>
          <p:nvPr/>
        </p:nvSpPr>
        <p:spPr>
          <a:xfrm>
            <a:off x="6760476" y="3846958"/>
            <a:ext cx="241170" cy="1438574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50488" y="1004764"/>
            <a:ext cx="773125" cy="34032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7262" y="633924"/>
            <a:ext cx="704855" cy="58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545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Backlog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Robust logging infrastructure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Robust monitoring infrastructure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HA Nexus Docker image repository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Evaluate container orchestration platforms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Jenkins pipeline (</a:t>
            </a:r>
            <a:r>
              <a:rPr lang="en-US" dirty="0" err="1" smtClean="0">
                <a:solidFill>
                  <a:schemeClr val="accent1"/>
                </a:solidFill>
              </a:rPr>
              <a:t>Jenkinsfile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/ </a:t>
            </a:r>
            <a:r>
              <a:rPr lang="en-US" dirty="0" err="1" smtClean="0">
                <a:solidFill>
                  <a:schemeClr val="accent1"/>
                </a:solidFill>
              </a:rPr>
              <a:t>Dockerfile</a:t>
            </a:r>
            <a:r>
              <a:rPr lang="en-US" dirty="0" smtClean="0">
                <a:solidFill>
                  <a:schemeClr val="accent1"/>
                </a:solidFill>
              </a:rPr>
              <a:t> w/code)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ASG (On-</a:t>
            </a:r>
            <a:r>
              <a:rPr lang="en-US" dirty="0" err="1" smtClean="0">
                <a:solidFill>
                  <a:schemeClr val="accent1"/>
                </a:solidFill>
              </a:rPr>
              <a:t>Prem</a:t>
            </a:r>
            <a:r>
              <a:rPr lang="en-US" dirty="0" smtClean="0">
                <a:solidFill>
                  <a:schemeClr val="accent1"/>
                </a:solidFill>
              </a:rPr>
              <a:t> / AWS)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57200"/>
            <a:ext cx="704855" cy="58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321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28600"/>
            <a:ext cx="704855" cy="58102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28600"/>
            <a:ext cx="704855" cy="58102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2667000"/>
            <a:ext cx="7162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PoC</a:t>
            </a:r>
            <a:r>
              <a:rPr lang="en-US" sz="4000" dirty="0" smtClean="0"/>
              <a:t> Tools adopted</a:t>
            </a:r>
            <a:endParaRPr lang="en-US" sz="4000" dirty="0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295400" y="914400"/>
            <a:ext cx="6934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Discovery and opportunities to Improve</a:t>
            </a:r>
            <a:endParaRPr lang="en-US" sz="32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Docker</a:t>
            </a:r>
            <a:endParaRPr lang="en-US" dirty="0"/>
          </a:p>
        </p:txBody>
      </p:sp>
      <p:pic>
        <p:nvPicPr>
          <p:cNvPr id="1026" name="Picture 2" descr="Docker-VM-Contain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33" y="1600200"/>
            <a:ext cx="8029933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0006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Understanding Docker 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028" name="Picture 4" descr="http://msopentech.com/wp-content/uploads/DockerWithWindowsSrvAndLinux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32116"/>
            <a:ext cx="8229600" cy="406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000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4064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Docker Pros……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48133"/>
            <a:ext cx="7886700" cy="38418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/>
              <a:t>Docker:</a:t>
            </a:r>
          </a:p>
          <a:p>
            <a:pPr marL="0" indent="0">
              <a:buNone/>
            </a:pPr>
            <a:r>
              <a:rPr lang="en-US" sz="2800" b="1" dirty="0"/>
              <a:t>● Is easy to install</a:t>
            </a:r>
          </a:p>
          <a:p>
            <a:pPr marL="0" indent="0">
              <a:buNone/>
            </a:pPr>
            <a:r>
              <a:rPr lang="en-US" sz="2800" b="1" dirty="0"/>
              <a:t>● Will run anything, anywhere</a:t>
            </a:r>
          </a:p>
          <a:p>
            <a:pPr marL="0" indent="0">
              <a:buNone/>
            </a:pPr>
            <a:r>
              <a:rPr lang="en-US" sz="2800" b="1" dirty="0"/>
              <a:t>● Gives you repeatable builds</a:t>
            </a:r>
          </a:p>
          <a:p>
            <a:pPr marL="0" indent="0">
              <a:buNone/>
            </a:pPr>
            <a:r>
              <a:rPr lang="en-US" sz="2800" b="1" dirty="0"/>
              <a:t>● Enables better CI/CD workflows</a:t>
            </a:r>
          </a:p>
          <a:p>
            <a:pPr marL="0" indent="0">
              <a:buNone/>
            </a:pPr>
            <a:r>
              <a:rPr lang="en-US" sz="2800" b="1" dirty="0"/>
              <a:t>● Is backed by a strong community</a:t>
            </a:r>
          </a:p>
          <a:p>
            <a:pPr marL="0" indent="0">
              <a:buNone/>
            </a:pPr>
            <a:r>
              <a:rPr lang="en-US" sz="2800" b="1" dirty="0"/>
              <a:t>● Will change how we build and ship software</a:t>
            </a:r>
          </a:p>
        </p:txBody>
      </p:sp>
    </p:spTree>
    <p:extLst>
      <p:ext uri="{BB962C8B-B14F-4D97-AF65-F5344CB8AC3E}">
        <p14:creationId xmlns:p14="http://schemas.microsoft.com/office/powerpoint/2010/main" val="292302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chemeClr val="accent6"/>
                </a:solidFill>
              </a:rPr>
              <a:t>How does Docker work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IN" altLang="en-US" dirty="0" smtClean="0">
                <a:latin typeface="Arial" panose="020B0604020202020204" pitchFamily="34" charset="0"/>
              </a:rPr>
              <a:t>You can build Docker images that hold your applications</a:t>
            </a:r>
          </a:p>
          <a:p>
            <a:pPr>
              <a:spcBef>
                <a:spcPct val="0"/>
              </a:spcBef>
            </a:pPr>
            <a:endParaRPr lang="en-IN" altLang="en-US" dirty="0" smtClean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IN" altLang="en-US" dirty="0" smtClean="0">
                <a:latin typeface="Arial" panose="020B0604020202020204" pitchFamily="34" charset="0"/>
              </a:rPr>
              <a:t>You can create Docker containers from those Docker images to run your applications.</a:t>
            </a:r>
          </a:p>
          <a:p>
            <a:pPr>
              <a:spcBef>
                <a:spcPct val="0"/>
              </a:spcBef>
            </a:pPr>
            <a:endParaRPr lang="en-IN" altLang="en-US" dirty="0" smtClean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IN" altLang="en-US" dirty="0" smtClean="0">
                <a:latin typeface="Arial" panose="020B0604020202020204" pitchFamily="34" charset="0"/>
              </a:rPr>
              <a:t>You can share those Docker images via Docker Hub or your own registry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062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52400"/>
            <a:ext cx="704855" cy="58102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52400"/>
            <a:ext cx="704855" cy="58102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04800"/>
            <a:ext cx="704855" cy="58102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606" y="59593"/>
            <a:ext cx="8229600" cy="674334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PoC</a:t>
            </a:r>
            <a:r>
              <a:rPr lang="en-US" dirty="0" smtClean="0">
                <a:solidFill>
                  <a:schemeClr val="accent1"/>
                </a:solidFill>
              </a:rPr>
              <a:t> Docker Host provisioning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3757" y="1044038"/>
            <a:ext cx="2659345" cy="271109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82719" y="843198"/>
            <a:ext cx="3298316" cy="18512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 smtClean="0">
                <a:solidFill>
                  <a:prstClr val="white"/>
                </a:solidFill>
              </a:rPr>
              <a:t>[</a:t>
            </a:r>
            <a:r>
              <a:rPr lang="en-US" dirty="0" err="1" smtClean="0">
                <a:solidFill>
                  <a:prstClr val="white"/>
                </a:solidFill>
              </a:rPr>
              <a:t>RapidIT</a:t>
            </a:r>
            <a:r>
              <a:rPr lang="en-US" dirty="0" smtClean="0">
                <a:solidFill>
                  <a:prstClr val="white"/>
                </a:solidFill>
              </a:rPr>
              <a:t>] Docker Provisioning(vRA7.2/Puppet)</a:t>
            </a:r>
          </a:p>
          <a:p>
            <a:pPr algn="ctr" defTabSz="457200"/>
            <a:endParaRPr lang="en-US" dirty="0" smtClean="0">
              <a:solidFill>
                <a:prstClr val="white"/>
              </a:solidFill>
            </a:endParaRPr>
          </a:p>
          <a:p>
            <a:pPr algn="ctr" defTabSz="457200"/>
            <a:endParaRPr lang="en-US" dirty="0">
              <a:solidFill>
                <a:prstClr val="white"/>
              </a:solidFill>
            </a:endParaRPr>
          </a:p>
          <a:p>
            <a:pPr algn="ctr" defTabSz="457200"/>
            <a:endParaRPr lang="en-US" dirty="0" smtClean="0">
              <a:solidFill>
                <a:prstClr val="white"/>
              </a:solidFill>
            </a:endParaRPr>
          </a:p>
          <a:p>
            <a:pPr algn="ctr" defTabSz="457200"/>
            <a:endParaRPr lang="en-US" dirty="0">
              <a:solidFill>
                <a:prstClr val="white"/>
              </a:solidFill>
            </a:endParaRPr>
          </a:p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7" y="4377956"/>
            <a:ext cx="7614564" cy="219553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021579" y="1630580"/>
            <a:ext cx="884420" cy="637082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 smtClean="0">
                <a:solidFill>
                  <a:prstClr val="white"/>
                </a:solidFill>
              </a:rPr>
              <a:t>Docker Host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216" y="1607165"/>
            <a:ext cx="465055" cy="62936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525" y="2976979"/>
            <a:ext cx="876234" cy="76718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8106" y="2948552"/>
            <a:ext cx="1011375" cy="9483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9734" y="1482134"/>
            <a:ext cx="754172" cy="879422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7099941" y="1625731"/>
            <a:ext cx="884420" cy="637082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 smtClean="0">
                <a:solidFill>
                  <a:prstClr val="white"/>
                </a:solidFill>
              </a:rPr>
              <a:t>Docker Host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18899" y="2389892"/>
            <a:ext cx="884420" cy="637082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 smtClean="0">
                <a:solidFill>
                  <a:prstClr val="white"/>
                </a:solidFill>
              </a:rPr>
              <a:t>Docker Host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106841" y="2339897"/>
            <a:ext cx="884420" cy="637082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 smtClean="0">
                <a:solidFill>
                  <a:prstClr val="white"/>
                </a:solidFill>
              </a:rPr>
              <a:t>Docker Host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296651" y="1035731"/>
            <a:ext cx="18197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57200"/>
            <a:r>
              <a:rPr lang="en-US" dirty="0">
                <a:solidFill>
                  <a:prstClr val="black"/>
                </a:solidFill>
              </a:rPr>
              <a:t>Docker </a:t>
            </a:r>
            <a:r>
              <a:rPr lang="en-US" dirty="0" smtClean="0">
                <a:solidFill>
                  <a:prstClr val="black"/>
                </a:solidFill>
              </a:rPr>
              <a:t>Host VMs</a:t>
            </a:r>
          </a:p>
          <a:p>
            <a:pPr algn="ctr" defTabSz="457200"/>
            <a:r>
              <a:rPr lang="en-US" dirty="0" smtClean="0">
                <a:solidFill>
                  <a:prstClr val="black"/>
                </a:solidFill>
              </a:rPr>
              <a:t>16GB/1TB (ASG?)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27" name="Elbow Connector 26"/>
          <p:cNvCxnSpPr>
            <a:stCxn id="7" idx="3"/>
            <a:endCxn id="8" idx="1"/>
          </p:cNvCxnSpPr>
          <p:nvPr/>
        </p:nvCxnSpPr>
        <p:spPr>
          <a:xfrm>
            <a:off x="4181035" y="1768840"/>
            <a:ext cx="1522722" cy="63074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Down Arrow 31"/>
          <p:cNvSpPr/>
          <p:nvPr/>
        </p:nvSpPr>
        <p:spPr>
          <a:xfrm>
            <a:off x="6956685" y="3755128"/>
            <a:ext cx="230499" cy="536385"/>
          </a:xfrm>
          <a:prstGeom prst="downArrow">
            <a:avLst>
              <a:gd name="adj1" fmla="val 50000"/>
              <a:gd name="adj2" fmla="val 5577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34" name="Up-Down Arrow 33"/>
          <p:cNvSpPr/>
          <p:nvPr/>
        </p:nvSpPr>
        <p:spPr>
          <a:xfrm>
            <a:off x="928914" y="3650934"/>
            <a:ext cx="202849" cy="703053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pic>
        <p:nvPicPr>
          <p:cNvPr id="1030" name="Picture 6" descr="Image result for puppet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369" y="1471015"/>
            <a:ext cx="739184" cy="47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19393" y="2111282"/>
            <a:ext cx="535220" cy="419784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13430" y="3175705"/>
            <a:ext cx="981221" cy="246997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13882" y="3770606"/>
            <a:ext cx="274344" cy="512108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39729" y="2770001"/>
            <a:ext cx="593609" cy="510812"/>
          </a:xfrm>
          <a:prstGeom prst="rect">
            <a:avLst/>
          </a:prstGeom>
        </p:spPr>
      </p:pic>
      <p:sp>
        <p:nvSpPr>
          <p:cNvPr id="49" name="Up-Down Arrow 48"/>
          <p:cNvSpPr/>
          <p:nvPr/>
        </p:nvSpPr>
        <p:spPr>
          <a:xfrm>
            <a:off x="2623144" y="3662918"/>
            <a:ext cx="202849" cy="703053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920533" y="4497816"/>
            <a:ext cx="884420" cy="637082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 smtClean="0">
                <a:solidFill>
                  <a:prstClr val="white"/>
                </a:solidFill>
              </a:rPr>
              <a:t>Docker Host 1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89" name="Rectangle 1188"/>
          <p:cNvSpPr/>
          <p:nvPr/>
        </p:nvSpPr>
        <p:spPr>
          <a:xfrm>
            <a:off x="902540" y="2795010"/>
            <a:ext cx="849407" cy="1329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 smtClean="0">
                <a:solidFill>
                  <a:prstClr val="white"/>
                </a:solidFill>
              </a:rPr>
              <a:t>NEXUS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52" name="Rectangle 351"/>
          <p:cNvSpPr/>
          <p:nvPr/>
        </p:nvSpPr>
        <p:spPr>
          <a:xfrm>
            <a:off x="3059419" y="3977934"/>
            <a:ext cx="1000777" cy="1329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 smtClean="0">
                <a:solidFill>
                  <a:prstClr val="white"/>
                </a:solidFill>
              </a:rPr>
              <a:t>JENKINS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223" name="Straight Connector 1222"/>
          <p:cNvCxnSpPr>
            <a:stCxn id="9" idx="0"/>
          </p:cNvCxnSpPr>
          <p:nvPr/>
        </p:nvCxnSpPr>
        <p:spPr>
          <a:xfrm flipH="1">
            <a:off x="4594181" y="4377956"/>
            <a:ext cx="7798" cy="20594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1" name="Rectangle 360"/>
          <p:cNvSpPr/>
          <p:nvPr/>
        </p:nvSpPr>
        <p:spPr>
          <a:xfrm>
            <a:off x="7399006" y="4475504"/>
            <a:ext cx="884420" cy="637082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 smtClean="0">
                <a:solidFill>
                  <a:prstClr val="white"/>
                </a:solidFill>
              </a:rPr>
              <a:t>Docker Host n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224" name="Picture 12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59419" y="4552236"/>
            <a:ext cx="737680" cy="469433"/>
          </a:xfrm>
          <a:prstGeom prst="rect">
            <a:avLst/>
          </a:prstGeom>
        </p:spPr>
      </p:pic>
      <p:pic>
        <p:nvPicPr>
          <p:cNvPr id="363" name="Picture 36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30789" y="4547048"/>
            <a:ext cx="981221" cy="246997"/>
          </a:xfrm>
          <a:prstGeom prst="rect">
            <a:avLst/>
          </a:prstGeom>
        </p:spPr>
      </p:pic>
      <p:pic>
        <p:nvPicPr>
          <p:cNvPr id="1226" name="Picture 122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78111" y="2852251"/>
            <a:ext cx="773125" cy="340320"/>
          </a:xfrm>
          <a:prstGeom prst="rect">
            <a:avLst/>
          </a:prstGeom>
        </p:spPr>
      </p:pic>
      <p:pic>
        <p:nvPicPr>
          <p:cNvPr id="369" name="Picture 3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7920" y="3175705"/>
            <a:ext cx="876234" cy="76718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46439" y="4585297"/>
            <a:ext cx="737680" cy="469433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17809" y="4580109"/>
            <a:ext cx="981221" cy="246997"/>
          </a:xfrm>
          <a:prstGeom prst="rect">
            <a:avLst/>
          </a:prstGeom>
        </p:spPr>
      </p:pic>
      <p:sp>
        <p:nvSpPr>
          <p:cNvPr id="45" name="Down Arrow 44"/>
          <p:cNvSpPr/>
          <p:nvPr/>
        </p:nvSpPr>
        <p:spPr>
          <a:xfrm rot="5400000">
            <a:off x="3771995" y="3261709"/>
            <a:ext cx="230499" cy="536385"/>
          </a:xfrm>
          <a:prstGeom prst="downArrow">
            <a:avLst>
              <a:gd name="adj1" fmla="val 50000"/>
              <a:gd name="adj2" fmla="val 5577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Down Arrow 45"/>
          <p:cNvSpPr/>
          <p:nvPr/>
        </p:nvSpPr>
        <p:spPr>
          <a:xfrm rot="5400000">
            <a:off x="1967260" y="3406354"/>
            <a:ext cx="230499" cy="536385"/>
          </a:xfrm>
          <a:prstGeom prst="downArrow">
            <a:avLst>
              <a:gd name="adj1" fmla="val 50000"/>
              <a:gd name="adj2" fmla="val 5577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7178" y="211812"/>
            <a:ext cx="704855" cy="58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56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1767</TotalTime>
  <Words>372</Words>
  <Application>Microsoft Office PowerPoint</Application>
  <PresentationFormat>On-screen Show (4:3)</PresentationFormat>
  <Paragraphs>81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Office Theme</vt:lpstr>
      <vt:lpstr>1_Office Theme</vt:lpstr>
      <vt:lpstr>2_Office Theme</vt:lpstr>
      <vt:lpstr>PowerPoint Presentation</vt:lpstr>
      <vt:lpstr>What is Docker</vt:lpstr>
      <vt:lpstr>Understanding Docker </vt:lpstr>
      <vt:lpstr>Docker Pros……</vt:lpstr>
      <vt:lpstr>How does Docker work ?</vt:lpstr>
      <vt:lpstr>PowerPoint Presentation</vt:lpstr>
      <vt:lpstr>PowerPoint Presentation</vt:lpstr>
      <vt:lpstr>PowerPoint Presentation</vt:lpstr>
      <vt:lpstr>PoC Docker Host provisioning</vt:lpstr>
      <vt:lpstr>PoC DevOps CICD architecture using Docker</vt:lpstr>
      <vt:lpstr>Target DevOps CICD architecture using Docker</vt:lpstr>
      <vt:lpstr>Backlog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</dc:title>
  <dc:creator>Mekala, Suresh (Contractor)</dc:creator>
  <cp:lastModifiedBy>Mekala, Suresh (Contractor)</cp:lastModifiedBy>
  <cp:revision>9</cp:revision>
  <dcterms:modified xsi:type="dcterms:W3CDTF">2016-12-08T22:21:46Z</dcterms:modified>
</cp:coreProperties>
</file>