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F818-ED75-41A3-9893-CACD0D8AF5B3}"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3188C-7B19-474C-A23F-2B797D48BBC4}" type="slidenum">
              <a:rPr lang="en-US" smtClean="0"/>
              <a:t>‹#›</a:t>
            </a:fld>
            <a:endParaRPr lang="en-US"/>
          </a:p>
        </p:txBody>
      </p:sp>
    </p:spTree>
    <p:extLst>
      <p:ext uri="{BB962C8B-B14F-4D97-AF65-F5344CB8AC3E}">
        <p14:creationId xmlns:p14="http://schemas.microsoft.com/office/powerpoint/2010/main" val="1664681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4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5600">
                <a:solidFill>
                  <a:schemeClr val="dk2"/>
                </a:solidFill>
              </a:defRPr>
            </a:lvl1pPr>
            <a:lvl2pPr lvl="1">
              <a:spcBef>
                <a:spcPts val="0"/>
              </a:spcBef>
              <a:spcAft>
                <a:spcPts val="0"/>
              </a:spcAft>
              <a:buClr>
                <a:schemeClr val="dk2"/>
              </a:buClr>
              <a:buSzPts val="4200"/>
              <a:buNone/>
              <a:defRPr sz="5600">
                <a:solidFill>
                  <a:schemeClr val="dk2"/>
                </a:solidFill>
              </a:defRPr>
            </a:lvl2pPr>
            <a:lvl3pPr lvl="2">
              <a:spcBef>
                <a:spcPts val="0"/>
              </a:spcBef>
              <a:spcAft>
                <a:spcPts val="0"/>
              </a:spcAft>
              <a:buClr>
                <a:schemeClr val="dk2"/>
              </a:buClr>
              <a:buSzPts val="4200"/>
              <a:buNone/>
              <a:defRPr sz="5600">
                <a:solidFill>
                  <a:schemeClr val="dk2"/>
                </a:solidFill>
              </a:defRPr>
            </a:lvl3pPr>
            <a:lvl4pPr lvl="3">
              <a:spcBef>
                <a:spcPts val="0"/>
              </a:spcBef>
              <a:spcAft>
                <a:spcPts val="0"/>
              </a:spcAft>
              <a:buClr>
                <a:schemeClr val="dk2"/>
              </a:buClr>
              <a:buSzPts val="4200"/>
              <a:buNone/>
              <a:defRPr sz="5600">
                <a:solidFill>
                  <a:schemeClr val="dk2"/>
                </a:solidFill>
              </a:defRPr>
            </a:lvl4pPr>
            <a:lvl5pPr lvl="4">
              <a:spcBef>
                <a:spcPts val="0"/>
              </a:spcBef>
              <a:spcAft>
                <a:spcPts val="0"/>
              </a:spcAft>
              <a:buClr>
                <a:schemeClr val="dk2"/>
              </a:buClr>
              <a:buSzPts val="4200"/>
              <a:buNone/>
              <a:defRPr sz="5600">
                <a:solidFill>
                  <a:schemeClr val="dk2"/>
                </a:solidFill>
              </a:defRPr>
            </a:lvl5pPr>
            <a:lvl6pPr lvl="5">
              <a:spcBef>
                <a:spcPts val="0"/>
              </a:spcBef>
              <a:spcAft>
                <a:spcPts val="0"/>
              </a:spcAft>
              <a:buClr>
                <a:schemeClr val="dk2"/>
              </a:buClr>
              <a:buSzPts val="4200"/>
              <a:buNone/>
              <a:defRPr sz="5600">
                <a:solidFill>
                  <a:schemeClr val="dk2"/>
                </a:solidFill>
              </a:defRPr>
            </a:lvl6pPr>
            <a:lvl7pPr lvl="6">
              <a:spcBef>
                <a:spcPts val="0"/>
              </a:spcBef>
              <a:spcAft>
                <a:spcPts val="0"/>
              </a:spcAft>
              <a:buClr>
                <a:schemeClr val="dk2"/>
              </a:buClr>
              <a:buSzPts val="4200"/>
              <a:buNone/>
              <a:defRPr sz="5600">
                <a:solidFill>
                  <a:schemeClr val="dk2"/>
                </a:solidFill>
              </a:defRPr>
            </a:lvl7pPr>
            <a:lvl8pPr lvl="7">
              <a:spcBef>
                <a:spcPts val="0"/>
              </a:spcBef>
              <a:spcAft>
                <a:spcPts val="0"/>
              </a:spcAft>
              <a:buClr>
                <a:schemeClr val="dk2"/>
              </a:buClr>
              <a:buSzPts val="4200"/>
              <a:buNone/>
              <a:defRPr sz="5600">
                <a:solidFill>
                  <a:schemeClr val="dk2"/>
                </a:solidFill>
              </a:defRPr>
            </a:lvl8pPr>
            <a:lvl9pPr lvl="8">
              <a:spcBef>
                <a:spcPts val="0"/>
              </a:spcBef>
              <a:spcAft>
                <a:spcPts val="0"/>
              </a:spcAft>
              <a:buClr>
                <a:schemeClr val="dk2"/>
              </a:buClr>
              <a:buSzPts val="4200"/>
              <a:buNone/>
              <a:defRPr sz="5600">
                <a:solidFill>
                  <a:schemeClr val="dk2"/>
                </a:solidFill>
              </a:defRPr>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215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6103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733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31838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11811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2942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11402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93682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20418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2133"/>
              </a:spcBef>
              <a:spcAft>
                <a:spcPts val="0"/>
              </a:spcAft>
              <a:buClr>
                <a:schemeClr val="lt1"/>
              </a:buClr>
              <a:buSzPts val="1100"/>
              <a:buChar char="○"/>
              <a:defRPr>
                <a:solidFill>
                  <a:schemeClr val="lt1"/>
                </a:solidFill>
              </a:defRPr>
            </a:lvl2pPr>
            <a:lvl3pPr marL="1828754" lvl="2" indent="-397923">
              <a:spcBef>
                <a:spcPts val="2133"/>
              </a:spcBef>
              <a:spcAft>
                <a:spcPts val="0"/>
              </a:spcAft>
              <a:buClr>
                <a:schemeClr val="lt1"/>
              </a:buClr>
              <a:buSzPts val="1100"/>
              <a:buChar char="■"/>
              <a:defRPr>
                <a:solidFill>
                  <a:schemeClr val="lt1"/>
                </a:solidFill>
              </a:defRPr>
            </a:lvl3pPr>
            <a:lvl4pPr marL="2438339" lvl="3" indent="-397923">
              <a:spcBef>
                <a:spcPts val="2133"/>
              </a:spcBef>
              <a:spcAft>
                <a:spcPts val="0"/>
              </a:spcAft>
              <a:buClr>
                <a:schemeClr val="lt1"/>
              </a:buClr>
              <a:buSzPts val="1100"/>
              <a:buChar char="●"/>
              <a:defRPr>
                <a:solidFill>
                  <a:schemeClr val="lt1"/>
                </a:solidFill>
              </a:defRPr>
            </a:lvl4pPr>
            <a:lvl5pPr marL="3047924" lvl="4" indent="-397923">
              <a:spcBef>
                <a:spcPts val="2133"/>
              </a:spcBef>
              <a:spcAft>
                <a:spcPts val="0"/>
              </a:spcAft>
              <a:buClr>
                <a:schemeClr val="lt1"/>
              </a:buClr>
              <a:buSzPts val="1100"/>
              <a:buChar char="○"/>
              <a:defRPr>
                <a:solidFill>
                  <a:schemeClr val="lt1"/>
                </a:solidFill>
              </a:defRPr>
            </a:lvl5pPr>
            <a:lvl6pPr marL="3657509" lvl="5" indent="-397923">
              <a:spcBef>
                <a:spcPts val="2133"/>
              </a:spcBef>
              <a:spcAft>
                <a:spcPts val="0"/>
              </a:spcAft>
              <a:buClr>
                <a:schemeClr val="lt1"/>
              </a:buClr>
              <a:buSzPts val="1100"/>
              <a:buChar char="■"/>
              <a:defRPr>
                <a:solidFill>
                  <a:schemeClr val="lt1"/>
                </a:solidFill>
              </a:defRPr>
            </a:lvl6pPr>
            <a:lvl7pPr marL="4267093" lvl="6" indent="-397923">
              <a:spcBef>
                <a:spcPts val="2133"/>
              </a:spcBef>
              <a:spcAft>
                <a:spcPts val="0"/>
              </a:spcAft>
              <a:buClr>
                <a:schemeClr val="lt1"/>
              </a:buClr>
              <a:buSzPts val="1100"/>
              <a:buChar char="●"/>
              <a:defRPr>
                <a:solidFill>
                  <a:schemeClr val="lt1"/>
                </a:solidFill>
              </a:defRPr>
            </a:lvl7pPr>
            <a:lvl8pPr marL="4876678" lvl="7" indent="-397923">
              <a:spcBef>
                <a:spcPts val="2133"/>
              </a:spcBef>
              <a:spcAft>
                <a:spcPts val="0"/>
              </a:spcAft>
              <a:buClr>
                <a:schemeClr val="lt1"/>
              </a:buClr>
              <a:buSzPts val="1100"/>
              <a:buChar char="○"/>
              <a:defRPr>
                <a:solidFill>
                  <a:schemeClr val="lt1"/>
                </a:solidFill>
              </a:defRPr>
            </a:lvl8pPr>
            <a:lvl9pPr marL="5486263" lvl="8" indent="-397923">
              <a:spcBef>
                <a:spcPts val="2133"/>
              </a:spcBef>
              <a:spcAft>
                <a:spcPts val="2133"/>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808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11791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oom.com/share/829cc7e8dbf044d79430b8fdce7dc22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600" y="1763267"/>
            <a:ext cx="10250800" cy="2219600"/>
          </a:xfrm>
          <a:prstGeom prst="rect">
            <a:avLst/>
          </a:prstGeom>
        </p:spPr>
        <p:txBody>
          <a:bodyPr spcFirstLastPara="1" wrap="square" lIns="121900" tIns="121900" rIns="121900" bIns="121900" anchor="t" anchorCtr="0">
            <a:noAutofit/>
          </a:bodyPr>
          <a:lstStyle/>
          <a:p>
            <a:pPr algn="ctr">
              <a:spcBef>
                <a:spcPts val="1600"/>
              </a:spcBef>
            </a:pPr>
            <a:r>
              <a:rPr lang="en-US" sz="9600" dirty="0">
                <a:solidFill>
                  <a:srgbClr val="FF0000"/>
                </a:solidFill>
              </a:rPr>
              <a:t>NETFLIX</a:t>
            </a:r>
            <a:endParaRPr sz="9600" dirty="0">
              <a:solidFill>
                <a:srgbClr val="FF0000"/>
              </a:solidFill>
            </a:endParaRPr>
          </a:p>
        </p:txBody>
      </p:sp>
      <p:sp>
        <p:nvSpPr>
          <p:cNvPr id="87" name="Google Shape;87;p13"/>
          <p:cNvSpPr txBox="1"/>
          <p:nvPr/>
        </p:nvSpPr>
        <p:spPr>
          <a:xfrm>
            <a:off x="972600" y="5860101"/>
            <a:ext cx="10758600" cy="820825"/>
          </a:xfrm>
          <a:prstGeom prst="rect">
            <a:avLst/>
          </a:prstGeom>
          <a:noFill/>
          <a:ln>
            <a:noFill/>
          </a:ln>
        </p:spPr>
        <p:txBody>
          <a:bodyPr spcFirstLastPara="1" wrap="square" lIns="121900" tIns="121900" rIns="121900" bIns="121900" anchor="t" anchorCtr="0">
            <a:spAutoFit/>
          </a:bodyPr>
          <a:lstStyle/>
          <a:p>
            <a:pPr marL="2438339" indent="609585" defTabSz="1219170">
              <a:buClr>
                <a:srgbClr val="000000"/>
              </a:buClr>
            </a:pPr>
            <a:r>
              <a:rPr lang="en-GB" sz="1867" b="1" kern="0" dirty="0">
                <a:solidFill>
                  <a:srgbClr val="FF0000"/>
                </a:solidFill>
                <a:latin typeface="Lato"/>
                <a:ea typeface="Lato"/>
                <a:cs typeface="Lato"/>
                <a:sym typeface="Lato"/>
              </a:rPr>
              <a:t>Source of data-                                                Submitted By -</a:t>
            </a:r>
            <a:endParaRPr sz="1867" b="1" kern="0" dirty="0">
              <a:solidFill>
                <a:srgbClr val="FF0000"/>
              </a:solidFill>
              <a:latin typeface="Lato"/>
              <a:ea typeface="Lato"/>
              <a:cs typeface="Lato"/>
              <a:sym typeface="Lato"/>
            </a:endParaRPr>
          </a:p>
          <a:p>
            <a:pPr marL="3047924" indent="609585" defTabSz="1219170">
              <a:buClr>
                <a:srgbClr val="000000"/>
              </a:buClr>
            </a:pPr>
            <a:r>
              <a:rPr lang="en-GB" sz="1867" kern="0" dirty="0">
                <a:solidFill>
                  <a:srgbClr val="FF0000"/>
                </a:solidFill>
                <a:latin typeface="Lato"/>
                <a:ea typeface="Lato"/>
                <a:cs typeface="Lato"/>
                <a:sym typeface="Lato"/>
                <a:hlinkClick r:id="rId3">
                  <a:extLst>
                    <a:ext uri="{A12FA001-AC4F-418D-AE19-62706E023703}">
                      <ahyp:hlinkClr xmlns:ahyp="http://schemas.microsoft.com/office/drawing/2018/hyperlinkcolor" val="tx"/>
                    </a:ext>
                  </a:extLst>
                </a:hlinkClick>
              </a:rPr>
              <a:t>www</a:t>
            </a:r>
            <a:r>
              <a:rPr lang="en-GB" sz="1867" kern="0" dirty="0">
                <a:solidFill>
                  <a:srgbClr val="1C3678"/>
                </a:solidFill>
                <a:latin typeface="Lato"/>
                <a:ea typeface="Lato"/>
                <a:cs typeface="Lato"/>
                <a:sym typeface="Lato"/>
                <a:hlinkClick r:id="rId3">
                  <a:extLst>
                    <a:ext uri="{A12FA001-AC4F-418D-AE19-62706E023703}">
                      <ahyp:hlinkClr xmlns:ahyp="http://schemas.microsoft.com/office/drawing/2018/hyperlinkcolor" val="tx"/>
                    </a:ext>
                  </a:extLst>
                </a:hlinkClick>
              </a:rPr>
              <a:t>.</a:t>
            </a:r>
            <a:r>
              <a:rPr lang="en-GB" sz="1867" kern="0" dirty="0">
                <a:solidFill>
                  <a:srgbClr val="FF0000"/>
                </a:solidFill>
                <a:latin typeface="Lato"/>
                <a:ea typeface="Lato"/>
                <a:cs typeface="Lato"/>
                <a:sym typeface="Lato"/>
                <a:hlinkClick r:id="rId3">
                  <a:extLst>
                    <a:ext uri="{A12FA001-AC4F-418D-AE19-62706E023703}">
                      <ahyp:hlinkClr xmlns:ahyp="http://schemas.microsoft.com/office/drawing/2018/hyperlinkcolor" val="tx"/>
                    </a:ext>
                  </a:extLst>
                </a:hlinkClick>
              </a:rPr>
              <a:t>Kaggle.com</a:t>
            </a:r>
            <a:r>
              <a:rPr lang="en-GB" sz="1867" kern="0" dirty="0">
                <a:solidFill>
                  <a:srgbClr val="FF0000"/>
                </a:solidFill>
                <a:latin typeface="Lato"/>
                <a:ea typeface="Lato"/>
                <a:cs typeface="Lato"/>
                <a:sym typeface="Lato"/>
              </a:rPr>
              <a:t>                                                            Rahul Pal</a:t>
            </a:r>
            <a:endParaRPr sz="1867" kern="0" dirty="0">
              <a:solidFill>
                <a:srgbClr val="FF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600" y="1763267"/>
            <a:ext cx="9473727" cy="4623678"/>
          </a:xfrm>
          <a:prstGeom prst="rect">
            <a:avLst/>
          </a:prstGeom>
        </p:spPr>
        <p:txBody>
          <a:bodyPr spcFirstLastPara="1" wrap="square" lIns="121900" tIns="121900" rIns="121900" bIns="121900" anchor="t" anchorCtr="0">
            <a:noAutofit/>
          </a:bodyPr>
          <a:lstStyle/>
          <a:p>
            <a:pPr>
              <a:spcBef>
                <a:spcPts val="1600"/>
              </a:spcBef>
            </a:pPr>
            <a:r>
              <a:rPr lang="en-US" sz="2000" dirty="0">
                <a:solidFill>
                  <a:srgbClr val="FF0000"/>
                </a:solidFill>
              </a:rPr>
              <a:t>DATASET – </a:t>
            </a:r>
            <a:r>
              <a:rPr lang="en-US" sz="2000" dirty="0">
                <a:solidFill>
                  <a:srgbClr val="FF0000"/>
                </a:solidFill>
                <a:latin typeface="Raleway" pitchFamily="2" charset="0"/>
              </a:rPr>
              <a:t>THERE ARE 12 COLUMN AND 6234 ROWS</a:t>
            </a:r>
            <a:br>
              <a:rPr lang="en-US" sz="2000" dirty="0">
                <a:solidFill>
                  <a:srgbClr val="FF0000"/>
                </a:solidFill>
                <a:latin typeface="Raleway" pitchFamily="2" charset="0"/>
              </a:rPr>
            </a:br>
            <a:br>
              <a:rPr lang="en-US" sz="2000" dirty="0">
                <a:solidFill>
                  <a:srgbClr val="FF0000"/>
                </a:solidFill>
                <a:latin typeface="Raleway" pitchFamily="2" charset="0"/>
              </a:rPr>
            </a:br>
            <a:r>
              <a:rPr lang="en-US" sz="2000" dirty="0">
                <a:solidFill>
                  <a:srgbClr val="FF0000"/>
                </a:solidFill>
                <a:latin typeface="Raleway" pitchFamily="2" charset="0"/>
              </a:rPr>
              <a:t>PROBLEM STATEMENT-</a:t>
            </a:r>
            <a:br>
              <a:rPr lang="en-US" sz="2000" dirty="0">
                <a:solidFill>
                  <a:srgbClr val="FF0000"/>
                </a:solidFill>
                <a:latin typeface="Raleway" pitchFamily="2" charset="0"/>
              </a:rPr>
            </a:br>
            <a:br>
              <a:rPr lang="en-US" sz="2000" dirty="0">
                <a:solidFill>
                  <a:srgbClr val="FF0000"/>
                </a:solidFill>
                <a:latin typeface="Raleway" pitchFamily="2" charset="0"/>
              </a:rPr>
            </a:br>
            <a:r>
              <a:rPr lang="en-US" sz="2000" dirty="0">
                <a:solidFill>
                  <a:srgbClr val="FF0000"/>
                </a:solidFill>
                <a:latin typeface="Raleway" pitchFamily="2" charset="0"/>
              </a:rPr>
              <a:t>1.  Total movies &amp; Tv shows by years </a:t>
            </a:r>
            <a:br>
              <a:rPr lang="en-US" sz="2000" dirty="0">
                <a:solidFill>
                  <a:srgbClr val="FF0000"/>
                </a:solidFill>
                <a:latin typeface="Raleway" pitchFamily="2" charset="0"/>
              </a:rPr>
            </a:br>
            <a:r>
              <a:rPr lang="en-US" sz="2000" dirty="0">
                <a:solidFill>
                  <a:srgbClr val="FF0000"/>
                </a:solidFill>
                <a:latin typeface="Raleway" pitchFamily="2" charset="0"/>
              </a:rPr>
              <a:t>2.  Total movies &amp; Tv shows by country</a:t>
            </a:r>
            <a:br>
              <a:rPr lang="en-US" sz="2000" dirty="0">
                <a:solidFill>
                  <a:srgbClr val="FF0000"/>
                </a:solidFill>
                <a:latin typeface="Raleway" pitchFamily="2" charset="0"/>
              </a:rPr>
            </a:br>
            <a:r>
              <a:rPr lang="en-US" sz="2000" dirty="0">
                <a:solidFill>
                  <a:srgbClr val="FF0000"/>
                </a:solidFill>
                <a:latin typeface="Raleway" pitchFamily="2" charset="0"/>
              </a:rPr>
              <a:t>3.  Top 10 genre on this Netflix platform</a:t>
            </a:r>
            <a:br>
              <a:rPr lang="en-US" sz="2000" dirty="0">
                <a:solidFill>
                  <a:srgbClr val="FF0000"/>
                </a:solidFill>
                <a:latin typeface="Raleway" pitchFamily="2" charset="0"/>
              </a:rPr>
            </a:br>
            <a:r>
              <a:rPr lang="en-US" sz="2000" dirty="0">
                <a:solidFill>
                  <a:srgbClr val="FF0000"/>
                </a:solidFill>
                <a:latin typeface="Raleway" pitchFamily="2" charset="0"/>
              </a:rPr>
              <a:t>4.  Movies &amp; Tv shows distribution </a:t>
            </a:r>
            <a:br>
              <a:rPr lang="en-US" sz="2000" dirty="0">
                <a:solidFill>
                  <a:srgbClr val="FF0000"/>
                </a:solidFill>
                <a:latin typeface="Raleway" pitchFamily="2" charset="0"/>
              </a:rPr>
            </a:br>
            <a:r>
              <a:rPr lang="en-US" sz="2000" dirty="0">
                <a:solidFill>
                  <a:srgbClr val="FF0000"/>
                </a:solidFill>
                <a:latin typeface="Raleway" pitchFamily="2" charset="0"/>
              </a:rPr>
              <a:t>5.  Rating of shows</a:t>
            </a:r>
            <a:br>
              <a:rPr lang="en-US" sz="2000" dirty="0">
                <a:solidFill>
                  <a:srgbClr val="FF0000"/>
                </a:solidFill>
                <a:latin typeface="Raleway" pitchFamily="2" charset="0"/>
              </a:rPr>
            </a:br>
            <a:r>
              <a:rPr lang="en-US" sz="2000" dirty="0">
                <a:solidFill>
                  <a:srgbClr val="FF0000"/>
                </a:solidFill>
                <a:latin typeface="Raleway" pitchFamily="2" charset="0"/>
              </a:rPr>
              <a:t>6.  Description of every movie &amp; Tv shows</a:t>
            </a:r>
            <a:br>
              <a:rPr lang="en-US" sz="2000" dirty="0">
                <a:solidFill>
                  <a:srgbClr val="FF0000"/>
                </a:solidFill>
                <a:latin typeface="Raleway" pitchFamily="2" charset="0"/>
              </a:rPr>
            </a:br>
            <a:r>
              <a:rPr lang="en-US" sz="2000" dirty="0">
                <a:solidFill>
                  <a:srgbClr val="FF0000"/>
                </a:solidFill>
                <a:latin typeface="Raleway" pitchFamily="2" charset="0"/>
              </a:rPr>
              <a:t>7.  added date, release year and duration of movies &amp; shows</a:t>
            </a:r>
            <a:endParaRPr sz="2000" dirty="0">
              <a:solidFill>
                <a:srgbClr val="FF0000"/>
              </a:solidFill>
              <a:latin typeface="Raleway"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600" y="1763267"/>
            <a:ext cx="10250800" cy="4817642"/>
          </a:xfrm>
          <a:prstGeom prst="rect">
            <a:avLst/>
          </a:prstGeom>
        </p:spPr>
        <p:txBody>
          <a:bodyPr spcFirstLastPara="1" wrap="square" lIns="121900" tIns="121900" rIns="121900" bIns="121900" anchor="t" anchorCtr="0">
            <a:noAutofit/>
          </a:bodyPr>
          <a:lstStyle/>
          <a:p>
            <a:pPr>
              <a:lnSpc>
                <a:spcPct val="115000"/>
              </a:lnSpc>
              <a:spcBef>
                <a:spcPts val="1600"/>
              </a:spcBef>
            </a:pPr>
            <a:r>
              <a:rPr lang="en-US" sz="2000" dirty="0">
                <a:solidFill>
                  <a:srgbClr val="FF0000"/>
                </a:solidFill>
                <a:latin typeface="Raleway" pitchFamily="2" charset="0"/>
                <a:ea typeface="Raleway Thin"/>
                <a:cs typeface="Raleway Thin"/>
                <a:sym typeface="Raleway Thin"/>
              </a:rPr>
              <a:t>EXECUTIVE SUMMARY</a:t>
            </a:r>
            <a:br>
              <a:rPr lang="en-US" sz="2000" dirty="0">
                <a:solidFill>
                  <a:srgbClr val="FF0000"/>
                </a:solidFill>
                <a:latin typeface="Raleway" pitchFamily="2" charset="0"/>
                <a:ea typeface="Raleway Thin"/>
                <a:cs typeface="Raleway Thin"/>
                <a:sym typeface="Raleway Thin"/>
              </a:rPr>
            </a:br>
            <a:br>
              <a:rPr lang="en-US" sz="2000" dirty="0">
                <a:solidFill>
                  <a:srgbClr val="FF0000"/>
                </a:solidFill>
                <a:latin typeface="Raleway" pitchFamily="2" charset="0"/>
                <a:ea typeface="Raleway Thin"/>
                <a:cs typeface="Raleway Thin"/>
                <a:sym typeface="Raleway Thin"/>
              </a:rPr>
            </a:br>
            <a:br>
              <a:rPr lang="en-US" sz="2000" dirty="0">
                <a:solidFill>
                  <a:srgbClr val="FF0000"/>
                </a:solidFill>
                <a:latin typeface="Raleway" pitchFamily="2" charset="0"/>
                <a:ea typeface="Raleway Thin"/>
                <a:cs typeface="Raleway Thin"/>
                <a:sym typeface="Raleway Thin"/>
              </a:rPr>
            </a:br>
            <a:r>
              <a:rPr lang="en-US" sz="2000" b="1" dirty="0">
                <a:solidFill>
                  <a:srgbClr val="FF0000"/>
                </a:solidFill>
                <a:effectLst/>
              </a:rPr>
              <a:t>In this project, I try to find out which year most movies and TV shows were added to Netflix and which country has the highest number of shows. </a:t>
            </a:r>
            <a:br>
              <a:rPr lang="en-US" sz="2000" b="1" dirty="0">
                <a:solidFill>
                  <a:srgbClr val="FF0000"/>
                </a:solidFill>
                <a:effectLst/>
              </a:rPr>
            </a:br>
            <a:r>
              <a:rPr lang="en-US" sz="2000" b="1" dirty="0">
                <a:solidFill>
                  <a:srgbClr val="FF0000"/>
                </a:solidFill>
                <a:effectLst/>
              </a:rPr>
              <a:t>We have to see the top genres on this platform and we will count the number of movies and TV shows added on Netflix. </a:t>
            </a:r>
            <a:br>
              <a:rPr lang="en-US" sz="2000" b="1" dirty="0">
                <a:solidFill>
                  <a:srgbClr val="FF0000"/>
                </a:solidFill>
                <a:effectLst/>
              </a:rPr>
            </a:br>
            <a:r>
              <a:rPr lang="en-US" sz="2000" b="1" dirty="0">
                <a:solidFill>
                  <a:srgbClr val="FF0000"/>
                </a:solidFill>
                <a:effectLst/>
              </a:rPr>
              <a:t>We will check which rating category has the highest number of shows.</a:t>
            </a:r>
            <a:br>
              <a:rPr lang="en-US" sz="2000" dirty="0">
                <a:solidFill>
                  <a:srgbClr val="000000"/>
                </a:solidFill>
                <a:latin typeface="Raleway" pitchFamily="2" charset="0"/>
                <a:ea typeface="Raleway Thin"/>
                <a:cs typeface="Raleway Thin"/>
                <a:sym typeface="Raleway Thin"/>
              </a:rPr>
            </a:br>
            <a:br>
              <a:rPr lang="en-US" sz="2000" dirty="0">
                <a:solidFill>
                  <a:srgbClr val="000000"/>
                </a:solidFill>
                <a:latin typeface="Raleway" pitchFamily="2" charset="0"/>
                <a:ea typeface="Raleway Thin"/>
                <a:cs typeface="Raleway Thin"/>
                <a:sym typeface="Raleway Thin"/>
              </a:rPr>
            </a:br>
            <a:br>
              <a:rPr lang="en-US" sz="2000" dirty="0">
                <a:solidFill>
                  <a:srgbClr val="000000"/>
                </a:solidFill>
                <a:latin typeface="Raleway" pitchFamily="2" charset="0"/>
                <a:ea typeface="Raleway Thin"/>
                <a:cs typeface="Raleway Thin"/>
                <a:sym typeface="Raleway Thin"/>
              </a:rPr>
            </a:br>
            <a:br>
              <a:rPr lang="en-US" sz="2000" dirty="0">
                <a:solidFill>
                  <a:srgbClr val="000000"/>
                </a:solidFill>
                <a:latin typeface="Raleway" pitchFamily="2" charset="0"/>
                <a:ea typeface="Raleway Thin"/>
                <a:cs typeface="Raleway Thin"/>
                <a:sym typeface="Raleway Thin"/>
              </a:rPr>
            </a:br>
            <a:endParaRPr sz="2000" dirty="0">
              <a:solidFill>
                <a:srgbClr val="000000"/>
              </a:solidFill>
              <a:latin typeface="Raleway" pitchFamily="2" charset="0"/>
              <a:ea typeface="Raleway Thin"/>
              <a:cs typeface="Raleway Thin"/>
              <a:sym typeface="Raleway Thin"/>
            </a:endParaRPr>
          </a:p>
          <a:p>
            <a:pPr>
              <a:spcBef>
                <a:spcPts val="1600"/>
              </a:spcBef>
            </a:pPr>
            <a:endParaRPr sz="666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09363" y="-263997"/>
            <a:ext cx="10250800" cy="637309"/>
          </a:xfrm>
          <a:prstGeom prst="rect">
            <a:avLst/>
          </a:prstGeom>
        </p:spPr>
        <p:txBody>
          <a:bodyPr spcFirstLastPara="1" wrap="square" lIns="121900" tIns="121900" rIns="121900" bIns="121900" anchor="t" anchorCtr="0">
            <a:noAutofit/>
          </a:bodyPr>
          <a:lstStyle/>
          <a:p>
            <a:pPr algn="ctr">
              <a:lnSpc>
                <a:spcPct val="115000"/>
              </a:lnSpc>
              <a:spcBef>
                <a:spcPts val="1600"/>
              </a:spcBef>
            </a:pPr>
            <a:r>
              <a:rPr lang="en-GB" sz="4667" dirty="0">
                <a:solidFill>
                  <a:srgbClr val="FF0000"/>
                </a:solidFill>
                <a:latin typeface="Raleway" pitchFamily="2" charset="0"/>
                <a:ea typeface="Raleway Thin"/>
                <a:cs typeface="Raleway Thin"/>
                <a:sym typeface="Raleway Thin"/>
              </a:rPr>
              <a:t>DASHBOARD</a:t>
            </a:r>
            <a:endParaRPr sz="4667" dirty="0">
              <a:solidFill>
                <a:srgbClr val="FF0000"/>
              </a:solidFill>
              <a:latin typeface="Raleway" pitchFamily="2" charset="0"/>
              <a:ea typeface="Raleway Thin"/>
              <a:cs typeface="Raleway Thin"/>
              <a:sym typeface="Raleway Thin"/>
            </a:endParaRPr>
          </a:p>
          <a:p>
            <a:pPr>
              <a:spcBef>
                <a:spcPts val="1600"/>
              </a:spcBef>
            </a:pPr>
            <a:endParaRPr sz="6667" dirty="0"/>
          </a:p>
        </p:txBody>
      </p:sp>
      <p:pic>
        <p:nvPicPr>
          <p:cNvPr id="2" name="Picture 1">
            <a:extLst>
              <a:ext uri="{FF2B5EF4-FFF2-40B4-BE49-F238E27FC236}">
                <a16:creationId xmlns:a16="http://schemas.microsoft.com/office/drawing/2014/main" id="{C40A94B9-7229-34B7-C327-2B21A411AD40}"/>
              </a:ext>
            </a:extLst>
          </p:cNvPr>
          <p:cNvPicPr>
            <a:picLocks noChangeAspect="1"/>
          </p:cNvPicPr>
          <p:nvPr/>
        </p:nvPicPr>
        <p:blipFill>
          <a:blip r:embed="rId3"/>
          <a:stretch>
            <a:fillRect/>
          </a:stretch>
        </p:blipFill>
        <p:spPr>
          <a:xfrm>
            <a:off x="0" y="748145"/>
            <a:ext cx="12192000" cy="60551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600" y="1763266"/>
            <a:ext cx="10250800" cy="5094733"/>
          </a:xfrm>
          <a:prstGeom prst="rect">
            <a:avLst/>
          </a:prstGeom>
        </p:spPr>
        <p:txBody>
          <a:bodyPr spcFirstLastPara="1" wrap="square" lIns="121900" tIns="121900" rIns="121900" bIns="121900" anchor="t" anchorCtr="0">
            <a:noAutofit/>
          </a:bodyPr>
          <a:lstStyle/>
          <a:p>
            <a:pPr>
              <a:lnSpc>
                <a:spcPct val="115000"/>
              </a:lnSpc>
              <a:spcBef>
                <a:spcPts val="1600"/>
              </a:spcBef>
            </a:pPr>
            <a:r>
              <a:rPr lang="en-GB" sz="2000" dirty="0">
                <a:solidFill>
                  <a:srgbClr val="FF0000"/>
                </a:solidFill>
                <a:latin typeface="Raleway" pitchFamily="2" charset="0"/>
                <a:ea typeface="Raleway Thin"/>
                <a:cs typeface="Raleway Thin"/>
                <a:sym typeface="Raleway Thin"/>
              </a:rPr>
              <a:t>CONCLUSION</a:t>
            </a:r>
            <a:br>
              <a:rPr lang="en-GB" sz="2000" dirty="0">
                <a:solidFill>
                  <a:srgbClr val="FF0000"/>
                </a:solidFill>
                <a:latin typeface="Raleway" pitchFamily="2" charset="0"/>
                <a:ea typeface="Raleway Thin"/>
                <a:cs typeface="Raleway Thin"/>
                <a:sym typeface="Raleway Thin"/>
              </a:rPr>
            </a:br>
            <a:br>
              <a:rPr lang="en-GB" sz="2000" dirty="0">
                <a:solidFill>
                  <a:srgbClr val="FF0000"/>
                </a:solidFill>
                <a:latin typeface="Raleway" pitchFamily="2" charset="0"/>
                <a:ea typeface="Raleway Thin"/>
                <a:cs typeface="Raleway Thin"/>
                <a:sym typeface="Raleway Thin"/>
              </a:rPr>
            </a:br>
            <a:r>
              <a:rPr lang="en-GB" sz="2000" dirty="0">
                <a:solidFill>
                  <a:srgbClr val="FF0000"/>
                </a:solidFill>
                <a:latin typeface="Raleway" pitchFamily="2" charset="0"/>
                <a:ea typeface="Raleway Thin"/>
                <a:cs typeface="Raleway Thin"/>
                <a:sym typeface="Raleway Thin"/>
              </a:rPr>
              <a:t>Based on title and type of shows ,we will see the added date, release year, duration , genre and description of the shows.</a:t>
            </a:r>
            <a:br>
              <a:rPr lang="en-GB" sz="2000" dirty="0">
                <a:solidFill>
                  <a:srgbClr val="FF0000"/>
                </a:solidFill>
                <a:latin typeface="Raleway" pitchFamily="2" charset="0"/>
                <a:ea typeface="Raleway Thin"/>
                <a:cs typeface="Raleway Thin"/>
                <a:sym typeface="Raleway Thin"/>
              </a:rPr>
            </a:br>
            <a:r>
              <a:rPr lang="en-US" sz="2000" b="1" dirty="0">
                <a:solidFill>
                  <a:srgbClr val="FF0000"/>
                </a:solidFill>
                <a:effectLst/>
              </a:rPr>
              <a:t>In this project, we analysis shows on the Netflix platform, where we can see movies and TV shows distributed, yearly released, and added shows on Netflix. We can see country-wise shows added to Netflix in this project . </a:t>
            </a:r>
            <a:br>
              <a:rPr lang="en-US" sz="2000" b="1" dirty="0">
                <a:solidFill>
                  <a:srgbClr val="FF0000"/>
                </a:solidFill>
                <a:effectLst/>
              </a:rPr>
            </a:br>
            <a:r>
              <a:rPr lang="en-US" sz="2000" b="1" dirty="0">
                <a:solidFill>
                  <a:srgbClr val="FF0000"/>
                </a:solidFill>
                <a:effectLst/>
              </a:rPr>
              <a:t>In this project, we can see the top ten genres, the show's rating, and the yearly additions to this platform</a:t>
            </a:r>
            <a:r>
              <a:rPr lang="en-US" sz="800" b="1" dirty="0">
                <a:solidFill>
                  <a:srgbClr val="252525"/>
                </a:solidFill>
                <a:effectLst/>
              </a:rPr>
              <a:t>.</a:t>
            </a:r>
            <a:br>
              <a:rPr lang="en-GB" sz="2000" dirty="0">
                <a:solidFill>
                  <a:srgbClr val="000000"/>
                </a:solidFill>
                <a:latin typeface="Raleway" pitchFamily="2" charset="0"/>
                <a:ea typeface="Raleway Thin"/>
                <a:cs typeface="Raleway Thin"/>
                <a:sym typeface="Raleway Thin"/>
              </a:rPr>
            </a:br>
            <a:br>
              <a:rPr lang="en-GB" sz="2000" dirty="0">
                <a:solidFill>
                  <a:srgbClr val="000000"/>
                </a:solidFill>
                <a:latin typeface="Raleway" pitchFamily="2" charset="0"/>
                <a:ea typeface="Raleway Thin"/>
                <a:cs typeface="Raleway Thin"/>
                <a:sym typeface="Raleway Thin"/>
              </a:rPr>
            </a:br>
            <a:br>
              <a:rPr lang="en-GB" sz="2000" dirty="0">
                <a:solidFill>
                  <a:srgbClr val="000000"/>
                </a:solidFill>
                <a:latin typeface="Raleway" pitchFamily="2" charset="0"/>
                <a:ea typeface="Raleway Thin"/>
                <a:cs typeface="Raleway Thin"/>
                <a:sym typeface="Raleway Thin"/>
              </a:rPr>
            </a:br>
            <a:endParaRPr sz="2000" dirty="0">
              <a:solidFill>
                <a:srgbClr val="000000"/>
              </a:solidFill>
              <a:latin typeface="Raleway" pitchFamily="2" charset="0"/>
              <a:ea typeface="Raleway Thin"/>
              <a:cs typeface="Raleway Thin"/>
              <a:sym typeface="Raleway Thin"/>
            </a:endParaRPr>
          </a:p>
          <a:p>
            <a:pPr>
              <a:spcBef>
                <a:spcPts val="1600"/>
              </a:spcBef>
            </a:pPr>
            <a:endParaRPr sz="666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0600" y="2590582"/>
            <a:ext cx="10250800" cy="4267418"/>
          </a:xfrm>
          <a:prstGeom prst="rect">
            <a:avLst/>
          </a:prstGeom>
        </p:spPr>
        <p:txBody>
          <a:bodyPr spcFirstLastPara="1" wrap="square" lIns="121900" tIns="121900" rIns="121900" bIns="121900" anchor="t" anchorCtr="0">
            <a:noAutofit/>
          </a:bodyPr>
          <a:lstStyle/>
          <a:p>
            <a:pPr algn="ctr">
              <a:lnSpc>
                <a:spcPct val="115000"/>
              </a:lnSpc>
              <a:spcBef>
                <a:spcPts val="1600"/>
              </a:spcBef>
            </a:pPr>
            <a:r>
              <a:rPr lang="en-GB" sz="8800" dirty="0">
                <a:solidFill>
                  <a:srgbClr val="FF0000"/>
                </a:solidFill>
                <a:latin typeface="Lato"/>
                <a:ea typeface="Lato"/>
                <a:cs typeface="Lato"/>
                <a:sym typeface="Lato"/>
              </a:rPr>
              <a:t>Thank You!</a:t>
            </a:r>
            <a:br>
              <a:rPr lang="en-GB" sz="8800" dirty="0">
                <a:solidFill>
                  <a:srgbClr val="FF0000"/>
                </a:solidFill>
                <a:latin typeface="Raleway" pitchFamily="2" charset="0"/>
                <a:ea typeface="Raleway Thin"/>
                <a:cs typeface="Raleway Thin"/>
                <a:sym typeface="Raleway Thin"/>
              </a:rPr>
            </a:br>
            <a:br>
              <a:rPr lang="en-GB" sz="2000" dirty="0">
                <a:solidFill>
                  <a:srgbClr val="FF0000"/>
                </a:solidFill>
                <a:latin typeface="Raleway" pitchFamily="2" charset="0"/>
                <a:ea typeface="Raleway Thin"/>
                <a:cs typeface="Raleway Thin"/>
                <a:sym typeface="Raleway Thin"/>
              </a:rPr>
            </a:br>
            <a:br>
              <a:rPr lang="en-GB" sz="2000" dirty="0">
                <a:solidFill>
                  <a:srgbClr val="000000"/>
                </a:solidFill>
                <a:latin typeface="Raleway" pitchFamily="2" charset="0"/>
                <a:ea typeface="Raleway Thin"/>
                <a:cs typeface="Raleway Thin"/>
                <a:sym typeface="Raleway Thin"/>
              </a:rPr>
            </a:br>
            <a:endParaRPr sz="2000" dirty="0">
              <a:solidFill>
                <a:srgbClr val="000000"/>
              </a:solidFill>
              <a:latin typeface="Raleway" pitchFamily="2" charset="0"/>
              <a:ea typeface="Raleway Thin"/>
              <a:cs typeface="Raleway Thin"/>
              <a:sym typeface="Raleway Thin"/>
            </a:endParaRPr>
          </a:p>
          <a:p>
            <a:pPr>
              <a:spcBef>
                <a:spcPts val="1600"/>
              </a:spcBef>
            </a:pPr>
            <a:br>
              <a:rPr lang="en-US" sz="2000" dirty="0">
                <a:latin typeface="Raleway" pitchFamily="2" charset="0"/>
              </a:rPr>
            </a:br>
            <a:br>
              <a:rPr lang="en-US" sz="2000" dirty="0">
                <a:latin typeface="Raleway" pitchFamily="2" charset="0"/>
              </a:rPr>
            </a:br>
            <a:r>
              <a:rPr lang="en-US" sz="2000" dirty="0">
                <a:solidFill>
                  <a:srgbClr val="FF0000"/>
                </a:solidFill>
                <a:latin typeface="Raleway" pitchFamily="2" charset="0"/>
              </a:rPr>
              <a:t>P</a:t>
            </a:r>
            <a:r>
              <a:rPr lang="en-US" sz="2000" b="1" dirty="0">
                <a:solidFill>
                  <a:srgbClr val="FF0000"/>
                </a:solidFill>
                <a:effectLst/>
              </a:rPr>
              <a:t>roject explanation link </a:t>
            </a:r>
            <a:r>
              <a:rPr lang="en-US" sz="2000" b="1" dirty="0">
                <a:solidFill>
                  <a:srgbClr val="FF0000"/>
                </a:solidFill>
                <a:effectLst/>
                <a:latin typeface="Raleway" pitchFamily="2" charset="0"/>
              </a:rPr>
              <a:t>- </a:t>
            </a:r>
            <a:r>
              <a:rPr lang="en-US" sz="2000" b="1" dirty="0">
                <a:solidFill>
                  <a:srgbClr val="FF0000"/>
                </a:solidFill>
                <a:effectLst/>
                <a:latin typeface="Raleway" pitchFamily="2" charset="0"/>
                <a:hlinkClick r:id="rId3">
                  <a:extLst>
                    <a:ext uri="{A12FA001-AC4F-418D-AE19-62706E023703}">
                      <ahyp:hlinkClr xmlns:ahyp="http://schemas.microsoft.com/office/drawing/2018/hyperlinkcolor" val="tx"/>
                    </a:ext>
                  </a:extLst>
                </a:hlinkClick>
              </a:rPr>
              <a:t>Netflix</a:t>
            </a:r>
            <a:endParaRPr sz="2000" dirty="0">
              <a:solidFill>
                <a:srgbClr val="FF0000"/>
              </a:solidFill>
              <a:latin typeface="Raleway" pitchFamily="2" charset="0"/>
            </a:endParaRPr>
          </a:p>
        </p:txBody>
      </p:sp>
    </p:spTree>
    <p:extLst>
      <p:ext uri="{BB962C8B-B14F-4D97-AF65-F5344CB8AC3E}">
        <p14:creationId xmlns:p14="http://schemas.microsoft.com/office/powerpoint/2010/main" val="371727983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291</Words>
  <Application>Microsoft Office PowerPoint</Application>
  <PresentationFormat>Widescreen</PresentationFormat>
  <Paragraphs>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Lato</vt:lpstr>
      <vt:lpstr>Raleway</vt:lpstr>
      <vt:lpstr>Streamline</vt:lpstr>
      <vt:lpstr>NETFLIX</vt:lpstr>
      <vt:lpstr>DATASET – THERE ARE 12 COLUMN AND 6234 ROWS  PROBLEM STATEMENT-  1.  Total movies &amp; Tv shows by years  2.  Total movies &amp; Tv shows by country 3.  Top 10 genre on this Netflix platform 4.  Movies &amp; Tv shows distribution  5.  Rating of shows 6.  Description of every movie &amp; Tv shows 7.  added date, release year and duration of movies &amp; shows</vt:lpstr>
      <vt:lpstr>EXECUTIVE SUMMARY   In this project, I try to find out which year most movies and TV shows were added to Netflix and which country has the highest number of shows.  We have to see the top genres on this platform and we will count the number of movies and TV shows added on Netflix.  We will check which rating category has the highest number of shows.     </vt:lpstr>
      <vt:lpstr>DASHBOARD </vt:lpstr>
      <vt:lpstr>CONCLUSION  Based on title and type of shows ,we will see the added date, release year, duration , genre and description of the shows. In this project, we analysis shows on the Netflix platform, where we can see movies and TV shows distributed, yearly released, and added shows on Netflix. We can see country-wise shows added to Netflix in this project .  In this project, we can see the top ten genres, the show's rating, and the yearly additions to this platform.    </vt:lpstr>
      <vt:lpstr>Thank You!      Project explanation link - Netflix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Rahul Pal</dc:creator>
  <cp:lastModifiedBy>Rahul Pal</cp:lastModifiedBy>
  <cp:revision>1</cp:revision>
  <dcterms:created xsi:type="dcterms:W3CDTF">2022-10-16T07:26:25Z</dcterms:created>
  <dcterms:modified xsi:type="dcterms:W3CDTF">2022-10-16T08:56:16Z</dcterms:modified>
</cp:coreProperties>
</file>